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ek pc" initials="ip" lastIdx="1" clrIdx="0">
    <p:extLst>
      <p:ext uri="{19B8F6BF-5375-455C-9EA6-DF929625EA0E}">
        <p15:presenceInfo xmlns:p15="http://schemas.microsoft.com/office/powerpoint/2012/main" userId="6255fd63fc4123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autoAdjust="0"/>
  </p:normalViewPr>
  <p:slideViewPr>
    <p:cSldViewPr>
      <p:cViewPr>
        <p:scale>
          <a:sx n="33" d="100"/>
          <a:sy n="33" d="100"/>
        </p:scale>
        <p:origin x="2982" y="3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oughran" userId="c6cfeaab2885e402" providerId="LiveId" clId="{384C80D1-4BDE-41C4-A8FD-BDD3192DAE0D}"/>
    <pc:docChg chg="modSld">
      <pc:chgData name="David Coughran" userId="c6cfeaab2885e402" providerId="LiveId" clId="{384C80D1-4BDE-41C4-A8FD-BDD3192DAE0D}" dt="2025-03-13T16:07:17.720" v="0" actId="20577"/>
      <pc:docMkLst>
        <pc:docMk/>
      </pc:docMkLst>
      <pc:sldChg chg="modSp mod">
        <pc:chgData name="David Coughran" userId="c6cfeaab2885e402" providerId="LiveId" clId="{384C80D1-4BDE-41C4-A8FD-BDD3192DAE0D}" dt="2025-03-13T16:07:17.720" v="0" actId="20577"/>
        <pc:sldMkLst>
          <pc:docMk/>
          <pc:sldMk cId="2251251862" sldId="256"/>
        </pc:sldMkLst>
        <pc:spChg chg="mod">
          <ac:chgData name="David Coughran" userId="c6cfeaab2885e402" providerId="LiveId" clId="{384C80D1-4BDE-41C4-A8FD-BDD3192DAE0D}" dt="2025-03-13T16:07:17.720" v="0" actId="20577"/>
          <ac:spMkLst>
            <pc:docMk/>
            <pc:sldMk cId="2251251862" sldId="256"/>
            <ac:spMk id="1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3/13/2025</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3F79BDE1-3F01-42CD-AD24-B36CC722613A}" type="datetimeFigureOut">
              <a:rPr lang="en-US" smtClean="0"/>
              <a:t>3/13/2025</a:t>
            </a:fld>
            <a:endParaRPr lang="en-US"/>
          </a:p>
        </p:txBody>
      </p:sp>
      <p:sp>
        <p:nvSpPr>
          <p:cNvPr id="4" name="Slide Image Placeholder 3"/>
          <p:cNvSpPr>
            <a:spLocks noGrp="1" noRot="1" noChangeAspect="1"/>
          </p:cNvSpPr>
          <p:nvPr>
            <p:ph type="sldImg" idx="2"/>
          </p:nvPr>
        </p:nvSpPr>
        <p:spPr>
          <a:xfrm>
            <a:off x="1150938" y="1162050"/>
            <a:ext cx="47021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54D3FAE3-AA5D-4321-B8E4-F2BFD0E92DC1}" type="slidenum">
              <a:rPr lang="en-US" smtClean="0"/>
              <a:t>‹#›</a:t>
            </a:fld>
            <a:endParaRPr lang="en-US"/>
          </a:p>
        </p:txBody>
      </p:sp>
    </p:spTree>
    <p:extLst>
      <p:ext uri="{BB962C8B-B14F-4D97-AF65-F5344CB8AC3E}">
        <p14:creationId xmlns:p14="http://schemas.microsoft.com/office/powerpoint/2010/main" val="41692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D3FAE3-AA5D-4321-B8E4-F2BFD0E92DC1}" type="slidenum">
              <a:rPr lang="en-US" smtClean="0"/>
              <a:t>1</a:t>
            </a:fld>
            <a:endParaRPr lang="en-US"/>
          </a:p>
        </p:txBody>
      </p:sp>
    </p:spTree>
    <p:extLst>
      <p:ext uri="{BB962C8B-B14F-4D97-AF65-F5344CB8AC3E}">
        <p14:creationId xmlns:p14="http://schemas.microsoft.com/office/powerpoint/2010/main" val="907747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20269200"/>
            <a:ext cx="32918400" cy="167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3/13/2025</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e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accent3">
                    <a:lumMod val="20000"/>
                    <a:lumOff val="80000"/>
                  </a:schemeClr>
                </a:solidFill>
                <a:latin typeface="+mn-lt"/>
              </a:rPr>
              <a:t>BJJ COPILOT</a:t>
            </a:r>
          </a:p>
        </p:txBody>
      </p:sp>
      <p:sp>
        <p:nvSpPr>
          <p:cNvPr id="5" name="Text Box 123"/>
          <p:cNvSpPr txBox="1">
            <a:spLocks noChangeArrowheads="1"/>
          </p:cNvSpPr>
          <p:nvPr/>
        </p:nvSpPr>
        <p:spPr bwMode="auto">
          <a:xfrm>
            <a:off x="4114800" y="1278564"/>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David Coughran</a:t>
            </a:r>
          </a:p>
          <a:p>
            <a:pPr algn="ctr" eaLnBrk="1" hangingPunct="1"/>
            <a:r>
              <a:rPr lang="en-US" sz="2800" dirty="0">
                <a:solidFill>
                  <a:schemeClr val="accent3">
                    <a:lumMod val="20000"/>
                    <a:lumOff val="80000"/>
                  </a:schemeClr>
                </a:solidFill>
                <a:latin typeface="+mn-lt"/>
              </a:rPr>
              <a:t> University of Washington</a:t>
            </a:r>
          </a:p>
        </p:txBody>
      </p:sp>
      <p:sp>
        <p:nvSpPr>
          <p:cNvPr id="33" name="Rectangle 32"/>
          <p:cNvSpPr/>
          <p:nvPr/>
        </p:nvSpPr>
        <p:spPr>
          <a:xfrm>
            <a:off x="1121344" y="3200400"/>
            <a:ext cx="9599228" cy="44507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Project Idea</a:t>
            </a:r>
          </a:p>
        </p:txBody>
      </p:sp>
      <p:sp>
        <p:nvSpPr>
          <p:cNvPr id="13" name="Text Box 192"/>
          <p:cNvSpPr txBox="1">
            <a:spLocks noChangeArrowheads="1"/>
          </p:cNvSpPr>
          <p:nvPr/>
        </p:nvSpPr>
        <p:spPr bwMode="auto">
          <a:xfrm>
            <a:off x="11491159" y="3782118"/>
            <a:ext cx="9875520" cy="681499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1800" b="1" dirty="0"/>
              <a:t>Raspberry Pi Features:</a:t>
            </a:r>
          </a:p>
          <a:p>
            <a:pPr marL="342900" indent="-342900">
              <a:buFont typeface="Arial" panose="020B0604020202020204" pitchFamily="34" charset="0"/>
              <a:buChar char="•"/>
            </a:pPr>
            <a:r>
              <a:rPr lang="en-US" sz="1800" dirty="0"/>
              <a:t>Image capture and caching</a:t>
            </a:r>
          </a:p>
          <a:p>
            <a:pPr marL="342900" indent="-342900">
              <a:buFont typeface="Arial" panose="020B0604020202020204" pitchFamily="34" charset="0"/>
              <a:buChar char="•"/>
            </a:pPr>
            <a:r>
              <a:rPr lang="en-US" sz="1800" dirty="0"/>
              <a:t>Temperature sensor for IBJJF competition-conditions adherence</a:t>
            </a:r>
          </a:p>
          <a:p>
            <a:pPr marL="342900" indent="-342900">
              <a:buFont typeface="Arial" panose="020B0604020202020204" pitchFamily="34" charset="0"/>
              <a:buChar char="•"/>
            </a:pPr>
            <a:r>
              <a:rPr lang="en-US" sz="1800" dirty="0"/>
              <a:t>Ultrasonic range detector to determine out-of-bounds</a:t>
            </a:r>
          </a:p>
          <a:p>
            <a:pPr marL="342900" indent="-342900">
              <a:buFont typeface="Arial" panose="020B0604020202020204" pitchFamily="34" charset="0"/>
              <a:buChar char="•"/>
            </a:pPr>
            <a:r>
              <a:rPr lang="en-US" sz="1800" dirty="0"/>
              <a:t>Bluetooth speaker to play coaching prompts</a:t>
            </a:r>
          </a:p>
          <a:p>
            <a:pPr marL="342900" indent="-342900">
              <a:buFont typeface="Arial" panose="020B0604020202020204" pitchFamily="34" charset="0"/>
              <a:buChar char="•"/>
            </a:pPr>
            <a:r>
              <a:rPr lang="en-US" sz="1800" dirty="0"/>
              <a:t>Node-RED for main process programming and to store the IBJJF Ruleset</a:t>
            </a:r>
          </a:p>
          <a:p>
            <a:pPr marL="342900" indent="-342900">
              <a:buFont typeface="Arial" panose="020B0604020202020204" pitchFamily="34" charset="0"/>
              <a:buChar char="•"/>
            </a:pPr>
            <a:r>
              <a:rPr lang="en-US" sz="1800" dirty="0"/>
              <a:t>Node-RED custom dashboard on Frontend</a:t>
            </a:r>
          </a:p>
          <a:p>
            <a:pPr marL="342900" indent="-342900">
              <a:buFont typeface="Arial" panose="020B0604020202020204" pitchFamily="34" charset="0"/>
              <a:buChar char="•"/>
            </a:pPr>
            <a:endParaRPr lang="en-US" sz="1800" dirty="0"/>
          </a:p>
          <a:p>
            <a:r>
              <a:rPr lang="en-US" sz="1800" b="1" dirty="0"/>
              <a:t>Data Storage:</a:t>
            </a:r>
          </a:p>
          <a:p>
            <a:pPr marL="285750" indent="-285750">
              <a:buFont typeface="Arial" panose="020B0604020202020204" pitchFamily="34" charset="0"/>
              <a:buChar char="•"/>
            </a:pPr>
            <a:r>
              <a:rPr lang="en-US" sz="1800" dirty="0"/>
              <a:t>Influx Database as Backend to store positions held, submissions, and points scored</a:t>
            </a:r>
          </a:p>
          <a:p>
            <a:pPr marL="285750" indent="-285750">
              <a:buFont typeface="Arial" panose="020B0604020202020204" pitchFamily="34" charset="0"/>
              <a:buChar char="•"/>
            </a:pPr>
            <a:r>
              <a:rPr lang="en-US" sz="1800" dirty="0"/>
              <a:t>Calculates the user’s balance of offense and defense in training</a:t>
            </a:r>
          </a:p>
          <a:p>
            <a:pPr marL="285750" indent="-285750">
              <a:buFont typeface="Arial" panose="020B0604020202020204" pitchFamily="34" charset="0"/>
              <a:buChar char="•"/>
            </a:pPr>
            <a:r>
              <a:rPr lang="en-US" sz="1800" dirty="0"/>
              <a:t>Statistical comparison of various movements and strategies</a:t>
            </a:r>
          </a:p>
          <a:p>
            <a:pPr marL="285750" indent="-285750">
              <a:buFont typeface="Arial" panose="020B0604020202020204" pitchFamily="34" charset="0"/>
              <a:buChar char="•"/>
            </a:pPr>
            <a:r>
              <a:rPr lang="en-US" sz="1800" dirty="0"/>
              <a:t>Various data visualizations using Grafana</a:t>
            </a:r>
          </a:p>
          <a:p>
            <a:endParaRPr lang="en-US" sz="1800" dirty="0"/>
          </a:p>
          <a:p>
            <a:r>
              <a:rPr lang="en-US" sz="1800" b="1" dirty="0"/>
              <a:t>Cloud Interaction:</a:t>
            </a:r>
          </a:p>
          <a:p>
            <a:pPr marL="342900" indent="-342900">
              <a:buFont typeface="Arial" panose="020B0604020202020204" pitchFamily="34" charset="0"/>
              <a:buChar char="•"/>
            </a:pPr>
            <a:r>
              <a:rPr lang="en-US" sz="2000" dirty="0"/>
              <a:t>Azure Custom Vision for position classification</a:t>
            </a:r>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pPr marL="342900" indent="-342900">
              <a:buFont typeface="Arial" panose="020B0604020202020204" pitchFamily="34" charset="0"/>
              <a:buChar char="•"/>
            </a:pPr>
            <a:endParaRPr lang="en-US" sz="2000" b="1" dirty="0"/>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Technologies Employed</a:t>
            </a:r>
          </a:p>
        </p:txBody>
      </p:sp>
      <p:grpSp>
        <p:nvGrpSpPr>
          <p:cNvPr id="7" name="Group 6">
            <a:extLst>
              <a:ext uri="{FF2B5EF4-FFF2-40B4-BE49-F238E27FC236}">
                <a16:creationId xmlns:a16="http://schemas.microsoft.com/office/drawing/2014/main" id="{B7ED15E3-C2E6-42FD-B3E6-49D757A86857}"/>
              </a:ext>
            </a:extLst>
          </p:cNvPr>
          <p:cNvGrpSpPr/>
          <p:nvPr/>
        </p:nvGrpSpPr>
        <p:grpSpPr>
          <a:xfrm>
            <a:off x="1066165" y="11633803"/>
            <a:ext cx="9694685" cy="7914544"/>
            <a:chOff x="1070647" y="12312544"/>
            <a:chExt cx="9884543" cy="6787717"/>
          </a:xfrm>
        </p:grpSpPr>
        <p:sp>
          <p:nvSpPr>
            <p:cNvPr id="12" name="Text Box 191"/>
            <p:cNvSpPr txBox="1">
              <a:spLocks noChangeArrowheads="1"/>
            </p:cNvSpPr>
            <p:nvPr/>
          </p:nvSpPr>
          <p:spPr bwMode="auto">
            <a:xfrm>
              <a:off x="1079670" y="12806820"/>
              <a:ext cx="9875520" cy="629344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000" dirty="0"/>
                <a:t>On the </a:t>
              </a:r>
              <a:r>
                <a:rPr lang="en-US" sz="2000" u="sng" dirty="0"/>
                <a:t>Edge Layer</a:t>
              </a:r>
              <a:r>
                <a:rPr lang="en-US" sz="2000" dirty="0"/>
                <a:t>, a Raspberry Pi runs Node-RED flows as the primary architecture for program commands and logic.  The device captures observational data through the camera, ultrasonic range finder, and thermometer.  Its sole actuator is a speaker configured for Bluetooth.  A Python Flask script (Final_Image_Capture.py) allows images to be displayed on a Node-RED dashboard.  We store information on an Influx database, allowing visualizations of the collected data through Grafana.  On the </a:t>
              </a:r>
              <a:r>
                <a:rPr lang="en-US" sz="2000" u="sng" dirty="0"/>
                <a:t>Cloud Layer</a:t>
              </a:r>
              <a:r>
                <a:rPr lang="en-US" sz="2000" dirty="0"/>
                <a:t>, we interact with Microsoft Azure services for position classification.  </a:t>
              </a:r>
            </a:p>
            <a:p>
              <a:endParaRPr lang="en-US" sz="1800" dirty="0"/>
            </a:p>
            <a:p>
              <a:endParaRPr lang="en-US" sz="1800" dirty="0"/>
            </a:p>
            <a:p>
              <a:endParaRPr lang="en-US" sz="18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500" dirty="0"/>
            </a:p>
          </p:txBody>
        </p:sp>
        <p:sp>
          <p:nvSpPr>
            <p:cNvPr id="35" name="Rectangle 34"/>
            <p:cNvSpPr/>
            <p:nvPr/>
          </p:nvSpPr>
          <p:spPr>
            <a:xfrm>
              <a:off x="1070647" y="12312544"/>
              <a:ext cx="9884543" cy="56855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High Level Overview (Architecture)</a:t>
              </a:r>
            </a:p>
          </p:txBody>
        </p:sp>
      </p:grpSp>
      <p:sp>
        <p:nvSpPr>
          <p:cNvPr id="11" name="Text Box 190"/>
          <p:cNvSpPr txBox="1">
            <a:spLocks noChangeArrowheads="1"/>
          </p:cNvSpPr>
          <p:nvPr/>
        </p:nvSpPr>
        <p:spPr bwMode="auto">
          <a:xfrm>
            <a:off x="1121343" y="3682557"/>
            <a:ext cx="9599228" cy="6845771"/>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mn-lt"/>
              </a:rPr>
              <a:t>Problem Identification:  </a:t>
            </a:r>
            <a:r>
              <a:rPr lang="en-US" sz="1800" dirty="0">
                <a:latin typeface="+mn-lt"/>
              </a:rPr>
              <a:t>Brazilian Jiu-Jitzu (BJJ) is a martial art and combat sport focusing on ground fighting and grappling techniques. </a:t>
            </a:r>
            <a:r>
              <a:rPr lang="en-US" sz="1800" dirty="0">
                <a:effectLst/>
                <a:latin typeface="Aptos" panose="020B0004020202020204" pitchFamily="34" charset="0"/>
                <a:ea typeface="Aptos" panose="020B0004020202020204" pitchFamily="34" charset="0"/>
                <a:cs typeface="Times New Roman" panose="02020603050405020304" pitchFamily="18" charset="0"/>
              </a:rPr>
              <a:t>Studying BJJ has an incredibly </a:t>
            </a:r>
            <a:r>
              <a:rPr lang="en-US" sz="1800" u="sng" dirty="0">
                <a:effectLst/>
                <a:latin typeface="Aptos" panose="020B0004020202020204" pitchFamily="34" charset="0"/>
                <a:ea typeface="Aptos" panose="020B0004020202020204" pitchFamily="34" charset="0"/>
                <a:cs typeface="Times New Roman" panose="02020603050405020304" pitchFamily="18" charset="0"/>
              </a:rPr>
              <a:t>high transaction cost</a:t>
            </a:r>
            <a:r>
              <a:rPr lang="en-US" sz="1800" dirty="0">
                <a:effectLst/>
                <a:latin typeface="Aptos" panose="020B0004020202020204" pitchFamily="34" charset="0"/>
                <a:ea typeface="Aptos" panose="020B0004020202020204" pitchFamily="34" charset="0"/>
                <a:cs typeface="Times New Roman" panose="02020603050405020304" pitchFamily="18" charset="0"/>
              </a:rPr>
              <a:t>.  There are </a:t>
            </a:r>
            <a:r>
              <a:rPr lang="en-US" sz="1800" u="sng" dirty="0">
                <a:effectLst/>
                <a:latin typeface="Aptos" panose="020B0004020202020204" pitchFamily="34" charset="0"/>
                <a:ea typeface="Aptos" panose="020B0004020202020204" pitchFamily="34" charset="0"/>
                <a:cs typeface="Times New Roman" panose="02020603050405020304" pitchFamily="18" charset="0"/>
              </a:rPr>
              <a:t>thousands of positions</a:t>
            </a:r>
            <a:r>
              <a:rPr lang="en-US" sz="1800" dirty="0">
                <a:effectLst/>
                <a:latin typeface="Aptos" panose="020B0004020202020204" pitchFamily="34" charset="0"/>
                <a:ea typeface="Aptos" panose="020B0004020202020204" pitchFamily="34" charset="0"/>
                <a:cs typeface="Times New Roman" panose="02020603050405020304" pitchFamily="18" charset="0"/>
              </a:rPr>
              <a:t>, maneuvers, techniques, sweeps, and key concepts, meaning new students can easily become overwhelmed.  Anecdotally, instructors who run BJJ schools estimate that </a:t>
            </a:r>
            <a:r>
              <a:rPr lang="en-US" sz="1800" u="sng" dirty="0">
                <a:effectLst/>
                <a:latin typeface="Aptos" panose="020B0004020202020204" pitchFamily="34" charset="0"/>
                <a:ea typeface="Aptos" panose="020B0004020202020204" pitchFamily="34" charset="0"/>
                <a:cs typeface="Times New Roman" panose="02020603050405020304" pitchFamily="18" charset="0"/>
              </a:rPr>
              <a:t>90% of beginners will quit</a:t>
            </a:r>
            <a:r>
              <a:rPr lang="en-US" sz="1800" dirty="0">
                <a:effectLst/>
                <a:latin typeface="Aptos" panose="020B0004020202020204" pitchFamily="34" charset="0"/>
                <a:ea typeface="Aptos" panose="020B0004020202020204" pitchFamily="34" charset="0"/>
                <a:cs typeface="Times New Roman" panose="02020603050405020304" pitchFamily="18" charset="0"/>
              </a:rPr>
              <a:t> within the first six months. Students can feel “out of place” in an environment where they are learning a new skill, but </a:t>
            </a:r>
            <a:r>
              <a:rPr lang="en-US" sz="1800" u="sng" dirty="0">
                <a:effectLst/>
                <a:latin typeface="Aptos" panose="020B0004020202020204" pitchFamily="34" charset="0"/>
                <a:ea typeface="Aptos" panose="020B0004020202020204" pitchFamily="34" charset="0"/>
                <a:cs typeface="Times New Roman" panose="02020603050405020304" pitchFamily="18" charset="0"/>
              </a:rPr>
              <a:t>mistakes are openly visible</a:t>
            </a:r>
            <a:r>
              <a:rPr lang="en-US" sz="1800" dirty="0">
                <a:effectLst/>
                <a:latin typeface="Aptos" panose="020B0004020202020204" pitchFamily="34" charset="0"/>
                <a:ea typeface="Aptos" panose="020B0004020202020204" pitchFamily="34" charset="0"/>
                <a:cs typeface="Times New Roman" panose="02020603050405020304" pitchFamily="18" charset="0"/>
              </a:rPr>
              <a:t> to everyone.</a:t>
            </a:r>
          </a:p>
          <a:p>
            <a:pPr eaLnBrk="1" hangingPunct="1"/>
            <a:endParaRPr lang="en-US" sz="1800" dirty="0">
              <a:latin typeface="Aptos" panose="020B0004020202020204" pitchFamily="34" charset="0"/>
              <a:ea typeface="Aptos" panose="020B0004020202020204" pitchFamily="34" charset="0"/>
              <a:cs typeface="Times New Roman" panose="02020603050405020304" pitchFamily="18" charset="0"/>
            </a:endParaRPr>
          </a:p>
          <a:p>
            <a:pPr eaLnBrk="1" hangingPunct="1"/>
            <a:r>
              <a:rPr lang="en-US" sz="1800" b="1" dirty="0">
                <a:effectLst/>
                <a:latin typeface="Aptos" panose="020B0004020202020204" pitchFamily="34" charset="0"/>
                <a:ea typeface="Aptos" panose="020B0004020202020204" pitchFamily="34" charset="0"/>
                <a:cs typeface="Times New Roman" panose="02020603050405020304" pitchFamily="18" charset="0"/>
              </a:rPr>
              <a:t>Challenges:  </a:t>
            </a:r>
            <a:r>
              <a:rPr lang="en-US" sz="1800" dirty="0">
                <a:effectLst/>
                <a:latin typeface="Aptos" panose="020B0004020202020204" pitchFamily="34" charset="0"/>
                <a:ea typeface="Aptos" panose="020B0004020202020204" pitchFamily="34" charset="0"/>
                <a:cs typeface="Times New Roman" panose="02020603050405020304" pitchFamily="18" charset="0"/>
              </a:rPr>
              <a:t>The key technical challenge is replicating the presence of an instructor who can identify a body position, generate the appropriate coaching cues, and deliver the necessary auditory instructions.  Additionally, how do we replicate the ancillary functions of a coach who can maintain safety, apply a rule set, score points, and give feedback over the long term?  How do we blend existing technologies to simulate the presence of an instructor so BJJ practitioners can train in a private setting and at a time of their choosing?</a:t>
            </a:r>
          </a:p>
          <a:p>
            <a:pPr eaLnBrk="1" hangingPunct="1"/>
            <a:r>
              <a:rPr lang="en-US" sz="18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b="1" dirty="0">
              <a:latin typeface="+mn-lt"/>
            </a:endParaRPr>
          </a:p>
          <a:p>
            <a:pPr eaLnBrk="1" hangingPunct="1"/>
            <a:r>
              <a:rPr lang="en-US" sz="2000" b="1" dirty="0">
                <a:latin typeface="+mn-lt"/>
              </a:rPr>
              <a:t>Proposed Solution: THE BJJ COPILOT </a:t>
            </a:r>
            <a:r>
              <a:rPr lang="en-US" sz="2000" dirty="0">
                <a:latin typeface="+mn-lt"/>
              </a:rPr>
              <a:t>is a training application that allows the user to recreate the effect of a private BJJ instructor every time they train.  BJJ Copilot incorporates edge and cloud solutions, using Raspberry Pi functions including image capture, temperature sensing, ultrasonic range finder, and speakers.  The system is loaded with skill appropriate prompts that will give the user auditory clues during a drilling session or a live sparring match.  BJJ Copilot comes loaded with the rule set of the International Brazilian Jiu Jitzu Federation (IBJJF), meaning training sessions can be actively scored with data loaded to a backend for long term analysis and feedback.</a:t>
            </a:r>
            <a:r>
              <a:rPr lang="en-US" sz="2000" b="1" dirty="0">
                <a:latin typeface="+mn-lt"/>
              </a:rPr>
              <a:t> </a:t>
            </a:r>
            <a:endParaRPr lang="en-US" sz="2000" dirty="0">
              <a:latin typeface="+mn-lt"/>
            </a:endParaRPr>
          </a:p>
        </p:txBody>
      </p:sp>
      <p:grpSp>
        <p:nvGrpSpPr>
          <p:cNvPr id="8" name="Group 7">
            <a:extLst>
              <a:ext uri="{FF2B5EF4-FFF2-40B4-BE49-F238E27FC236}">
                <a16:creationId xmlns:a16="http://schemas.microsoft.com/office/drawing/2014/main" id="{5BD192AA-447E-4F49-AD9A-AA56031EE70C}"/>
              </a:ext>
            </a:extLst>
          </p:cNvPr>
          <p:cNvGrpSpPr/>
          <p:nvPr/>
        </p:nvGrpSpPr>
        <p:grpSpPr>
          <a:xfrm>
            <a:off x="11516957" y="11633763"/>
            <a:ext cx="9875520" cy="7939593"/>
            <a:chOff x="11237127" y="13988469"/>
            <a:chExt cx="9887552" cy="4977832"/>
          </a:xfrm>
        </p:grpSpPr>
        <p:sp>
          <p:nvSpPr>
            <p:cNvPr id="15" name="Text Box 194"/>
            <p:cNvSpPr txBox="1">
              <a:spLocks noChangeArrowheads="1"/>
            </p:cNvSpPr>
            <p:nvPr/>
          </p:nvSpPr>
          <p:spPr bwMode="auto">
            <a:xfrm>
              <a:off x="11249159" y="14404105"/>
              <a:ext cx="9875520" cy="456219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The BJJ Copilot:</a:t>
              </a:r>
            </a:p>
            <a:p>
              <a:pPr marL="342900" indent="-342900" eaLnBrk="1" hangingPunct="1">
                <a:buFont typeface="Arial" panose="020B0604020202020204" pitchFamily="34" charset="0"/>
                <a:buChar char="•"/>
              </a:pPr>
              <a:r>
                <a:rPr lang="en-US" sz="2000" dirty="0">
                  <a:latin typeface="Calibri" pitchFamily="34" charset="0"/>
                </a:rPr>
                <a:t>Creates a private training environment anywhere the user has room for a mat, a Raspberry Pi, and a drilling/sparring partner</a:t>
              </a:r>
            </a:p>
            <a:p>
              <a:pPr marL="342900" indent="-342900" eaLnBrk="1" hangingPunct="1">
                <a:buFont typeface="Arial" panose="020B0604020202020204" pitchFamily="34" charset="0"/>
                <a:buChar char="•"/>
              </a:pPr>
              <a:r>
                <a:rPr lang="en-US" sz="2000" dirty="0">
                  <a:latin typeface="Calibri" pitchFamily="34" charset="0"/>
                </a:rPr>
                <a:t>Provides focused repetition, repetition, repetition with coaching cues and prompts</a:t>
              </a:r>
            </a:p>
            <a:p>
              <a:pPr marL="342900" indent="-342900" eaLnBrk="1" hangingPunct="1">
                <a:buFont typeface="Arial" panose="020B0604020202020204" pitchFamily="34" charset="0"/>
                <a:buChar char="•"/>
              </a:pPr>
              <a:r>
                <a:rPr lang="en-US" sz="2000" dirty="0">
                  <a:latin typeface="Calibri" pitchFamily="34" charset="0"/>
                </a:rPr>
                <a:t>Simulates match officiating and keeps track of points</a:t>
              </a:r>
            </a:p>
            <a:p>
              <a:pPr marL="342900" indent="-342900" eaLnBrk="1" hangingPunct="1">
                <a:buFont typeface="Arial" panose="020B0604020202020204" pitchFamily="34" charset="0"/>
                <a:buChar char="•"/>
              </a:pPr>
              <a:r>
                <a:rPr lang="en-US" sz="2000" dirty="0">
                  <a:latin typeface="Calibri" pitchFamily="34" charset="0"/>
                </a:rPr>
                <a:t>Allows for long term analysis of skill proficiency and weaknesses in technique/strategy</a:t>
              </a: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p:txBody>
        </p:sp>
        <p:sp>
          <p:nvSpPr>
            <p:cNvPr id="45" name="Rectangle 44"/>
            <p:cNvSpPr/>
            <p:nvPr/>
          </p:nvSpPr>
          <p:spPr>
            <a:xfrm>
              <a:off x="11237127" y="13988469"/>
              <a:ext cx="9887552" cy="41563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Project Outcomes</a:t>
              </a:r>
            </a:p>
          </p:txBody>
        </p:sp>
      </p:grpSp>
      <p:pic>
        <p:nvPicPr>
          <p:cNvPr id="6" name="Picture 5" descr="A close up of a sign&#10;&#10;Description automatically generated">
            <a:extLst>
              <a:ext uri="{FF2B5EF4-FFF2-40B4-BE49-F238E27FC236}">
                <a16:creationId xmlns:a16="http://schemas.microsoft.com/office/drawing/2014/main" id="{BD1E8B09-A7EE-4197-98A7-A69B79E28F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647" y="405611"/>
            <a:ext cx="1855433" cy="1855433"/>
          </a:xfrm>
          <a:prstGeom prst="rect">
            <a:avLst/>
          </a:prstGeom>
        </p:spPr>
      </p:pic>
      <p:pic>
        <p:nvPicPr>
          <p:cNvPr id="38" name="Picture 37" descr="A close up of a sign&#10;&#10;Description automatically generated">
            <a:extLst>
              <a:ext uri="{FF2B5EF4-FFF2-40B4-BE49-F238E27FC236}">
                <a16:creationId xmlns:a16="http://schemas.microsoft.com/office/drawing/2014/main" id="{DABF476F-3592-4037-A30A-0B50F27B8B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24263" y="457201"/>
            <a:ext cx="1855433" cy="1855433"/>
          </a:xfrm>
          <a:prstGeom prst="rect">
            <a:avLst/>
          </a:prstGeom>
        </p:spPr>
      </p:pic>
      <p:sp>
        <p:nvSpPr>
          <p:cNvPr id="27" name="Text Box 192">
            <a:extLst>
              <a:ext uri="{FF2B5EF4-FFF2-40B4-BE49-F238E27FC236}">
                <a16:creationId xmlns:a16="http://schemas.microsoft.com/office/drawing/2014/main" id="{0F9900B0-C10B-4FC2-8CC9-A4CA4B252C8A}"/>
              </a:ext>
            </a:extLst>
          </p:cNvPr>
          <p:cNvSpPr txBox="1">
            <a:spLocks noChangeArrowheads="1"/>
          </p:cNvSpPr>
          <p:nvPr/>
        </p:nvSpPr>
        <p:spPr bwMode="auto">
          <a:xfrm>
            <a:off x="22153066" y="3543503"/>
            <a:ext cx="9875520" cy="696888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8" name="Rectangle 27">
            <a:extLst>
              <a:ext uri="{FF2B5EF4-FFF2-40B4-BE49-F238E27FC236}">
                <a16:creationId xmlns:a16="http://schemas.microsoft.com/office/drawing/2014/main" id="{0925F5A4-1D85-4821-A55F-2ED50947DC39}"/>
              </a:ext>
            </a:extLst>
          </p:cNvPr>
          <p:cNvSpPr/>
          <p:nvPr/>
        </p:nvSpPr>
        <p:spPr>
          <a:xfrm>
            <a:off x="22153066" y="3086303"/>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Node-RED Flows </a:t>
            </a:r>
          </a:p>
        </p:txBody>
      </p:sp>
      <p:grpSp>
        <p:nvGrpSpPr>
          <p:cNvPr id="29" name="Group 28">
            <a:extLst>
              <a:ext uri="{FF2B5EF4-FFF2-40B4-BE49-F238E27FC236}">
                <a16:creationId xmlns:a16="http://schemas.microsoft.com/office/drawing/2014/main" id="{803ECEC6-0B57-49DF-BDCA-29E3FDF4C21B}"/>
              </a:ext>
            </a:extLst>
          </p:cNvPr>
          <p:cNvGrpSpPr/>
          <p:nvPr/>
        </p:nvGrpSpPr>
        <p:grpSpPr>
          <a:xfrm>
            <a:off x="22148583" y="11633785"/>
            <a:ext cx="9875520" cy="7736940"/>
            <a:chOff x="11237127" y="14060003"/>
            <a:chExt cx="9887552" cy="4850771"/>
          </a:xfrm>
        </p:grpSpPr>
        <p:sp>
          <p:nvSpPr>
            <p:cNvPr id="30" name="Text Box 194">
              <a:extLst>
                <a:ext uri="{FF2B5EF4-FFF2-40B4-BE49-F238E27FC236}">
                  <a16:creationId xmlns:a16="http://schemas.microsoft.com/office/drawing/2014/main" id="{2434D748-D7D3-45E8-941E-36AE83392456}"/>
                </a:ext>
              </a:extLst>
            </p:cNvPr>
            <p:cNvSpPr txBox="1">
              <a:spLocks noChangeArrowheads="1"/>
            </p:cNvSpPr>
            <p:nvPr/>
          </p:nvSpPr>
          <p:spPr bwMode="auto">
            <a:xfrm>
              <a:off x="11249159" y="14404105"/>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p:txBody>
        </p:sp>
        <p:sp>
          <p:nvSpPr>
            <p:cNvPr id="31" name="Rectangle 30">
              <a:extLst>
                <a:ext uri="{FF2B5EF4-FFF2-40B4-BE49-F238E27FC236}">
                  <a16:creationId xmlns:a16="http://schemas.microsoft.com/office/drawing/2014/main" id="{9F7BB7BB-B0BC-493C-9833-5792D51F28E0}"/>
                </a:ext>
              </a:extLst>
            </p:cNvPr>
            <p:cNvSpPr/>
            <p:nvPr/>
          </p:nvSpPr>
          <p:spPr>
            <a:xfrm>
              <a:off x="11237127" y="14060003"/>
              <a:ext cx="9887552" cy="41563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Prototype</a:t>
              </a:r>
            </a:p>
          </p:txBody>
        </p:sp>
      </p:grpSp>
      <p:pic>
        <p:nvPicPr>
          <p:cNvPr id="1030" name="Picture 6" descr="raspberry-pi-logo | Cyber-Physical Systems Security Lab">
            <a:extLst>
              <a:ext uri="{FF2B5EF4-FFF2-40B4-BE49-F238E27FC236}">
                <a16:creationId xmlns:a16="http://schemas.microsoft.com/office/drawing/2014/main" id="{A35D8346-0A68-F341-28E7-335EFA237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5641" y="8526215"/>
            <a:ext cx="1822318" cy="16845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40A29F9-F35D-C47B-C53E-FFDECCE9ED36}"/>
              </a:ext>
            </a:extLst>
          </p:cNvPr>
          <p:cNvPicPr>
            <a:picLocks noChangeAspect="1"/>
          </p:cNvPicPr>
          <p:nvPr/>
        </p:nvPicPr>
        <p:blipFill>
          <a:blip r:embed="rId5"/>
          <a:stretch>
            <a:fillRect/>
          </a:stretch>
        </p:blipFill>
        <p:spPr>
          <a:xfrm>
            <a:off x="12040409" y="8451149"/>
            <a:ext cx="989791" cy="682435"/>
          </a:xfrm>
          <a:prstGeom prst="rect">
            <a:avLst/>
          </a:prstGeom>
          <a:ln>
            <a:solidFill>
              <a:schemeClr val="tx1"/>
            </a:solidFill>
          </a:ln>
        </p:spPr>
      </p:pic>
      <p:pic>
        <p:nvPicPr>
          <p:cNvPr id="1032" name="Picture 8" descr="Getting started with Node-RED | Elektor ...">
            <a:extLst>
              <a:ext uri="{FF2B5EF4-FFF2-40B4-BE49-F238E27FC236}">
                <a16:creationId xmlns:a16="http://schemas.microsoft.com/office/drawing/2014/main" id="{528BC1A9-EB81-F9FF-4F21-CE2C9469D3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9050" y="8620125"/>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rafana - Wikipedia">
            <a:extLst>
              <a:ext uri="{FF2B5EF4-FFF2-40B4-BE49-F238E27FC236}">
                <a16:creationId xmlns:a16="http://schemas.microsoft.com/office/drawing/2014/main" id="{5377DB7B-CF27-44F4-E04C-32456ABE34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3188" y="8059058"/>
            <a:ext cx="211455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fluxDB - Wikipedia">
            <a:extLst>
              <a:ext uri="{FF2B5EF4-FFF2-40B4-BE49-F238E27FC236}">
                <a16:creationId xmlns:a16="http://schemas.microsoft.com/office/drawing/2014/main" id="{FBED42D4-60B3-DA51-CDD6-CAE953FE49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72102" y="7209588"/>
            <a:ext cx="2114551" cy="7872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nable Bluetooth on Android and iPhone ...">
            <a:extLst>
              <a:ext uri="{FF2B5EF4-FFF2-40B4-BE49-F238E27FC236}">
                <a16:creationId xmlns:a16="http://schemas.microsoft.com/office/drawing/2014/main" id="{A80F23CE-8C53-B3F5-A570-FE805271B5C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7672" r="34513"/>
          <a:stretch/>
        </p:blipFill>
        <p:spPr bwMode="auto">
          <a:xfrm>
            <a:off x="20343953" y="6673930"/>
            <a:ext cx="1022726" cy="160526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Microsoft Azure Basics in 5 Minutes ...">
            <a:extLst>
              <a:ext uri="{FF2B5EF4-FFF2-40B4-BE49-F238E27FC236}">
                <a16:creationId xmlns:a16="http://schemas.microsoft.com/office/drawing/2014/main" id="{E05154E2-946A-EEC4-ABB5-1C62976444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21895" y="9258102"/>
            <a:ext cx="1772795" cy="11111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ingle Post">
            <a:extLst>
              <a:ext uri="{FF2B5EF4-FFF2-40B4-BE49-F238E27FC236}">
                <a16:creationId xmlns:a16="http://schemas.microsoft.com/office/drawing/2014/main" id="{87763EBC-EDBF-8D45-5388-8DC8061E90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06505" y="7472856"/>
            <a:ext cx="1377483" cy="77139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3E1692D-E934-80B5-3484-F2AF8419A8BF}"/>
              </a:ext>
            </a:extLst>
          </p:cNvPr>
          <p:cNvPicPr>
            <a:picLocks noChangeAspect="1"/>
          </p:cNvPicPr>
          <p:nvPr/>
        </p:nvPicPr>
        <p:blipFill>
          <a:blip r:embed="rId12"/>
          <a:stretch>
            <a:fillRect/>
          </a:stretch>
        </p:blipFill>
        <p:spPr>
          <a:xfrm>
            <a:off x="22393585" y="3733800"/>
            <a:ext cx="9403472" cy="5289453"/>
          </a:xfrm>
          <a:prstGeom prst="rect">
            <a:avLst/>
          </a:prstGeom>
        </p:spPr>
      </p:pic>
      <p:pic>
        <p:nvPicPr>
          <p:cNvPr id="2" name="Picture 1">
            <a:extLst>
              <a:ext uri="{FF2B5EF4-FFF2-40B4-BE49-F238E27FC236}">
                <a16:creationId xmlns:a16="http://schemas.microsoft.com/office/drawing/2014/main" id="{D04C57DE-756C-9013-5953-44D68BD084F8}"/>
              </a:ext>
            </a:extLst>
          </p:cNvPr>
          <p:cNvPicPr>
            <a:picLocks noChangeAspect="1"/>
          </p:cNvPicPr>
          <p:nvPr/>
        </p:nvPicPr>
        <p:blipFill>
          <a:blip r:embed="rId13"/>
          <a:srcRect t="20364" b="11393"/>
          <a:stretch/>
        </p:blipFill>
        <p:spPr>
          <a:xfrm>
            <a:off x="24022967" y="7696388"/>
            <a:ext cx="6096528" cy="2340231"/>
          </a:xfrm>
          <a:prstGeom prst="rect">
            <a:avLst/>
          </a:prstGeom>
        </p:spPr>
      </p:pic>
      <p:pic>
        <p:nvPicPr>
          <p:cNvPr id="16" name="Picture 15">
            <a:extLst>
              <a:ext uri="{FF2B5EF4-FFF2-40B4-BE49-F238E27FC236}">
                <a16:creationId xmlns:a16="http://schemas.microsoft.com/office/drawing/2014/main" id="{C058D472-301A-1365-BAAF-A85C6E1EACD7}"/>
              </a:ext>
            </a:extLst>
          </p:cNvPr>
          <p:cNvPicPr>
            <a:picLocks noChangeAspect="1"/>
          </p:cNvPicPr>
          <p:nvPr/>
        </p:nvPicPr>
        <p:blipFill>
          <a:blip r:embed="rId14"/>
          <a:stretch>
            <a:fillRect/>
          </a:stretch>
        </p:blipFill>
        <p:spPr>
          <a:xfrm>
            <a:off x="1815665" y="15304964"/>
            <a:ext cx="8210583" cy="3586364"/>
          </a:xfrm>
          <a:prstGeom prst="rect">
            <a:avLst/>
          </a:prstGeom>
        </p:spPr>
      </p:pic>
      <p:pic>
        <p:nvPicPr>
          <p:cNvPr id="18" name="Picture 17">
            <a:extLst>
              <a:ext uri="{FF2B5EF4-FFF2-40B4-BE49-F238E27FC236}">
                <a16:creationId xmlns:a16="http://schemas.microsoft.com/office/drawing/2014/main" id="{89548A17-19B3-E62F-8A53-8D1032660371}"/>
              </a:ext>
            </a:extLst>
          </p:cNvPr>
          <p:cNvPicPr>
            <a:picLocks noChangeAspect="1"/>
          </p:cNvPicPr>
          <p:nvPr/>
        </p:nvPicPr>
        <p:blipFill>
          <a:blip r:embed="rId15"/>
          <a:stretch>
            <a:fillRect/>
          </a:stretch>
        </p:blipFill>
        <p:spPr>
          <a:xfrm>
            <a:off x="12505942" y="14353951"/>
            <a:ext cx="7604964" cy="2925449"/>
          </a:xfrm>
          <a:prstGeom prst="rect">
            <a:avLst/>
          </a:prstGeom>
          <a:ln>
            <a:solidFill>
              <a:schemeClr val="tx1"/>
            </a:solidFill>
          </a:ln>
        </p:spPr>
      </p:pic>
      <p:pic>
        <p:nvPicPr>
          <p:cNvPr id="19" name="Picture 18">
            <a:extLst>
              <a:ext uri="{FF2B5EF4-FFF2-40B4-BE49-F238E27FC236}">
                <a16:creationId xmlns:a16="http://schemas.microsoft.com/office/drawing/2014/main" id="{7D8931FB-D21E-73AC-6816-DCE96BC9D9BE}"/>
              </a:ext>
            </a:extLst>
          </p:cNvPr>
          <p:cNvPicPr>
            <a:picLocks noChangeAspect="1"/>
          </p:cNvPicPr>
          <p:nvPr/>
        </p:nvPicPr>
        <p:blipFill>
          <a:blip r:embed="rId16"/>
          <a:stretch>
            <a:fillRect/>
          </a:stretch>
        </p:blipFill>
        <p:spPr>
          <a:xfrm>
            <a:off x="14954375" y="17399163"/>
            <a:ext cx="3009650" cy="2030556"/>
          </a:xfrm>
          <a:prstGeom prst="rect">
            <a:avLst/>
          </a:prstGeom>
        </p:spPr>
      </p:pic>
      <p:pic>
        <p:nvPicPr>
          <p:cNvPr id="22" name="Picture 21" descr="A yellow belt with a hole in the middle&#10;&#10;AI-generated content may be incorrect.">
            <a:extLst>
              <a:ext uri="{FF2B5EF4-FFF2-40B4-BE49-F238E27FC236}">
                <a16:creationId xmlns:a16="http://schemas.microsoft.com/office/drawing/2014/main" id="{11032236-0B1A-0531-5094-680C5BF3D9C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430000" y="405057"/>
            <a:ext cx="2085091" cy="2085091"/>
          </a:xfrm>
          <a:prstGeom prst="rect">
            <a:avLst/>
          </a:prstGeom>
        </p:spPr>
      </p:pic>
      <p:pic>
        <p:nvPicPr>
          <p:cNvPr id="32" name="Picture 31" descr="A yellow belt with a hole in the middle&#10;&#10;AI-generated content may be incorrect.">
            <a:extLst>
              <a:ext uri="{FF2B5EF4-FFF2-40B4-BE49-F238E27FC236}">
                <a16:creationId xmlns:a16="http://schemas.microsoft.com/office/drawing/2014/main" id="{B85863ED-BCFF-51AA-A48F-69D125C9629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9479509" y="472337"/>
            <a:ext cx="2085091" cy="2085091"/>
          </a:xfrm>
          <a:prstGeom prst="rect">
            <a:avLst/>
          </a:prstGeom>
        </p:spPr>
      </p:pic>
      <p:pic>
        <p:nvPicPr>
          <p:cNvPr id="37" name="Picture 36" descr="A table in a room&#10;&#10;AI-generated content may be incorrect.">
            <a:extLst>
              <a:ext uri="{FF2B5EF4-FFF2-40B4-BE49-F238E27FC236}">
                <a16:creationId xmlns:a16="http://schemas.microsoft.com/office/drawing/2014/main" id="{569D187F-4D76-8E3F-2805-34A8D5878BC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4817878" y="12558922"/>
            <a:ext cx="4980477" cy="6640636"/>
          </a:xfrm>
          <a:prstGeom prst="rect">
            <a:avLst/>
          </a:prstGeom>
          <a:ln>
            <a:solidFill>
              <a:schemeClr val="tx1"/>
            </a:solidFill>
          </a:ln>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4990</TotalTime>
  <Words>596</Words>
  <Application>Microsoft Office PowerPoint</Application>
  <PresentationFormat>Custom</PresentationFormat>
  <Paragraphs>101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David Coughran</cp:lastModifiedBy>
  <cp:revision>109</cp:revision>
  <cp:lastPrinted>2013-02-12T02:21:55Z</cp:lastPrinted>
  <dcterms:created xsi:type="dcterms:W3CDTF">2013-02-10T21:14:48Z</dcterms:created>
  <dcterms:modified xsi:type="dcterms:W3CDTF">2025-03-13T16:07:27Z</dcterms:modified>
</cp:coreProperties>
</file>