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74" r:id="rId4"/>
    <p:sldId id="264" r:id="rId5"/>
    <p:sldId id="265" r:id="rId6"/>
    <p:sldId id="272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BBFF"/>
    <a:srgbClr val="166DC4"/>
    <a:srgbClr val="FFC000"/>
    <a:srgbClr val="2F8A80"/>
    <a:srgbClr val="48C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5AFB8-2BFA-442A-9D37-71DA00D1D7BA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D916C-5F98-418C-A715-A3D48A73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6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D916C-5F98-418C-A715-A3D48A73E6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1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D916C-5F98-418C-A715-A3D48A73E6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5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2BB4-7147-40B7-9224-87D6858511D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CF53-3748-44BB-BD5C-3916B81E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2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2BB4-7147-40B7-9224-87D6858511D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CF53-3748-44BB-BD5C-3916B81E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7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2BB4-7147-40B7-9224-87D6858511D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CF53-3748-44BB-BD5C-3916B81E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2BB4-7147-40B7-9224-87D6858511D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CF53-3748-44BB-BD5C-3916B81E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8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2BB4-7147-40B7-9224-87D6858511D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CF53-3748-44BB-BD5C-3916B81E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7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2BB4-7147-40B7-9224-87D6858511D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CF53-3748-44BB-BD5C-3916B81E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9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2BB4-7147-40B7-9224-87D6858511D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CF53-3748-44BB-BD5C-3916B81E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2BB4-7147-40B7-9224-87D6858511D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CF53-3748-44BB-BD5C-3916B81E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8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2BB4-7147-40B7-9224-87D6858511D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CF53-3748-44BB-BD5C-3916B81E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1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2BB4-7147-40B7-9224-87D6858511D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CF53-3748-44BB-BD5C-3916B81E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2BB4-7147-40B7-9224-87D6858511D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CF53-3748-44BB-BD5C-3916B81E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E2BB4-7147-40B7-9224-87D6858511D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2CF53-3748-44BB-BD5C-3916B81E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0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5039784" y="1126059"/>
            <a:ext cx="5287557" cy="15633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Aditi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8291B2F-055B-48EF-8EFD-03F59648EA99}"/>
              </a:ext>
            </a:extLst>
          </p:cNvPr>
          <p:cNvSpPr/>
          <p:nvPr/>
        </p:nvSpPr>
        <p:spPr>
          <a:xfrm>
            <a:off x="5039784" y="49685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92D050"/>
                </a:solidFill>
              </a:rPr>
              <a:t>InterCorp</a:t>
            </a:r>
            <a:r>
              <a:rPr lang="en-US" b="1" dirty="0">
                <a:solidFill>
                  <a:srgbClr val="92D050"/>
                </a:solidFill>
              </a:rPr>
              <a:t> Women Hackathon Team</a:t>
            </a:r>
          </a:p>
          <a:p>
            <a:r>
              <a:rPr lang="en-US" dirty="0" err="1" smtClean="0"/>
              <a:t>Navya</a:t>
            </a:r>
            <a:r>
              <a:rPr lang="en-US" dirty="0" smtClean="0"/>
              <a:t> </a:t>
            </a:r>
            <a:r>
              <a:rPr lang="en-US" dirty="0" err="1" smtClean="0"/>
              <a:t>Gatla</a:t>
            </a:r>
            <a:endParaRPr lang="en-US" dirty="0" smtClean="0"/>
          </a:p>
          <a:p>
            <a:r>
              <a:rPr lang="en-US" dirty="0" smtClean="0"/>
              <a:t>Saritha </a:t>
            </a:r>
            <a:r>
              <a:rPr lang="en-US" dirty="0" smtClean="0"/>
              <a:t>Rani Yellanki</a:t>
            </a:r>
            <a:endParaRPr lang="en-US" dirty="0" smtClean="0"/>
          </a:p>
          <a:p>
            <a:r>
              <a:rPr lang="en-US" dirty="0" smtClean="0"/>
              <a:t>Swathi Appikatla</a:t>
            </a:r>
            <a:endParaRPr lang="en-US" dirty="0"/>
          </a:p>
          <a:p>
            <a:r>
              <a:rPr lang="en-US" dirty="0" err="1" smtClean="0"/>
              <a:t>Sumithra</a:t>
            </a:r>
            <a:r>
              <a:rPr lang="en-US" dirty="0" smtClean="0"/>
              <a:t> </a:t>
            </a:r>
            <a:r>
              <a:rPr lang="en-US" dirty="0" err="1" smtClean="0"/>
              <a:t>Poreddy</a:t>
            </a:r>
            <a:endParaRPr lang="en-US" dirty="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xmlns="" id="{92D88555-9620-4430-BDA5-42058DD66B0F}"/>
              </a:ext>
            </a:extLst>
          </p:cNvPr>
          <p:cNvSpPr>
            <a:spLocks/>
          </p:cNvSpPr>
          <p:nvPr/>
        </p:nvSpPr>
        <p:spPr bwMode="auto">
          <a:xfrm>
            <a:off x="2117" y="0"/>
            <a:ext cx="5037667" cy="6858000"/>
          </a:xfrm>
          <a:custGeom>
            <a:avLst/>
            <a:gdLst>
              <a:gd name="T0" fmla="*/ 7140 w 7140"/>
              <a:gd name="T1" fmla="*/ 9720 h 9720"/>
              <a:gd name="T2" fmla="*/ 0 w 7140"/>
              <a:gd name="T3" fmla="*/ 9720 h 9720"/>
              <a:gd name="T4" fmla="*/ 0 w 7140"/>
              <a:gd name="T5" fmla="*/ 0 h 9720"/>
              <a:gd name="T6" fmla="*/ 7140 w 7140"/>
              <a:gd name="T7" fmla="*/ 9720 h 9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40" h="9720">
                <a:moveTo>
                  <a:pt x="7140" y="9720"/>
                </a:moveTo>
                <a:lnTo>
                  <a:pt x="0" y="9720"/>
                </a:lnTo>
                <a:lnTo>
                  <a:pt x="0" y="0"/>
                </a:lnTo>
                <a:lnTo>
                  <a:pt x="7140" y="9720"/>
                </a:lnTo>
                <a:close/>
              </a:path>
            </a:pathLst>
          </a:custGeom>
          <a:solidFill>
            <a:srgbClr val="11BBF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xmlns="" id="{892361CB-E816-4C22-8425-97B0640E8532}"/>
              </a:ext>
            </a:extLst>
          </p:cNvPr>
          <p:cNvSpPr>
            <a:spLocks/>
          </p:cNvSpPr>
          <p:nvPr/>
        </p:nvSpPr>
        <p:spPr bwMode="auto">
          <a:xfrm>
            <a:off x="2117" y="0"/>
            <a:ext cx="2489200" cy="3397251"/>
          </a:xfrm>
          <a:custGeom>
            <a:avLst/>
            <a:gdLst>
              <a:gd name="T0" fmla="*/ 3529 w 3529"/>
              <a:gd name="T1" fmla="*/ 0 h 4814"/>
              <a:gd name="T2" fmla="*/ 0 w 3529"/>
              <a:gd name="T3" fmla="*/ 0 h 4814"/>
              <a:gd name="T4" fmla="*/ 0 w 3529"/>
              <a:gd name="T5" fmla="*/ 4814 h 4814"/>
              <a:gd name="T6" fmla="*/ 3529 w 3529"/>
              <a:gd name="T7" fmla="*/ 0 h 4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29" h="4814">
                <a:moveTo>
                  <a:pt x="3529" y="0"/>
                </a:moveTo>
                <a:lnTo>
                  <a:pt x="0" y="0"/>
                </a:lnTo>
                <a:lnTo>
                  <a:pt x="0" y="4814"/>
                </a:lnTo>
                <a:lnTo>
                  <a:pt x="3529" y="0"/>
                </a:lnTo>
                <a:close/>
              </a:path>
            </a:pathLst>
          </a:custGeom>
          <a:solidFill>
            <a:srgbClr val="11BBF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xmlns="" id="{46EACE3A-C4F4-49E0-A893-0AE016E3D1B5}"/>
              </a:ext>
            </a:extLst>
          </p:cNvPr>
          <p:cNvSpPr>
            <a:spLocks/>
          </p:cNvSpPr>
          <p:nvPr/>
        </p:nvSpPr>
        <p:spPr bwMode="auto">
          <a:xfrm>
            <a:off x="2118" y="0"/>
            <a:ext cx="1246717" cy="3397251"/>
          </a:xfrm>
          <a:custGeom>
            <a:avLst/>
            <a:gdLst>
              <a:gd name="T0" fmla="*/ 0 w 1766"/>
              <a:gd name="T1" fmla="*/ 0 h 4814"/>
              <a:gd name="T2" fmla="*/ 0 w 1766"/>
              <a:gd name="T3" fmla="*/ 4814 h 4814"/>
              <a:gd name="T4" fmla="*/ 1766 w 1766"/>
              <a:gd name="T5" fmla="*/ 2404 h 4814"/>
              <a:gd name="T6" fmla="*/ 0 w 1766"/>
              <a:gd name="T7" fmla="*/ 0 h 4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6" h="4814">
                <a:moveTo>
                  <a:pt x="0" y="0"/>
                </a:moveTo>
                <a:lnTo>
                  <a:pt x="0" y="4814"/>
                </a:lnTo>
                <a:lnTo>
                  <a:pt x="1766" y="2404"/>
                </a:lnTo>
                <a:lnTo>
                  <a:pt x="0" y="0"/>
                </a:lnTo>
                <a:close/>
              </a:path>
            </a:pathLst>
          </a:custGeom>
          <a:solidFill>
            <a:srgbClr val="11337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xmlns="" id="{F18DC0B4-6242-42E2-8C3C-A28D60D0650D}"/>
              </a:ext>
            </a:extLst>
          </p:cNvPr>
          <p:cNvSpPr>
            <a:spLocks/>
          </p:cNvSpPr>
          <p:nvPr/>
        </p:nvSpPr>
        <p:spPr bwMode="auto">
          <a:xfrm>
            <a:off x="2117" y="3393017"/>
            <a:ext cx="5037667" cy="3464984"/>
          </a:xfrm>
          <a:custGeom>
            <a:avLst/>
            <a:gdLst>
              <a:gd name="T0" fmla="*/ 0 w 7140"/>
              <a:gd name="T1" fmla="*/ 0 h 4912"/>
              <a:gd name="T2" fmla="*/ 0 w 7140"/>
              <a:gd name="T3" fmla="*/ 4912 h 4912"/>
              <a:gd name="T4" fmla="*/ 7140 w 7140"/>
              <a:gd name="T5" fmla="*/ 4912 h 4912"/>
              <a:gd name="T6" fmla="*/ 0 w 7140"/>
              <a:gd name="T7" fmla="*/ 0 h 4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40" h="4912">
                <a:moveTo>
                  <a:pt x="0" y="0"/>
                </a:moveTo>
                <a:lnTo>
                  <a:pt x="0" y="4912"/>
                </a:lnTo>
                <a:lnTo>
                  <a:pt x="7140" y="4912"/>
                </a:lnTo>
                <a:lnTo>
                  <a:pt x="0" y="0"/>
                </a:lnTo>
                <a:close/>
              </a:path>
            </a:pathLst>
          </a:custGeom>
          <a:solidFill>
            <a:srgbClr val="1133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7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8A9ED27F-A52D-4224-BA4C-A53F64848BE3}"/>
              </a:ext>
            </a:extLst>
          </p:cNvPr>
          <p:cNvSpPr>
            <a:spLocks/>
          </p:cNvSpPr>
          <p:nvPr/>
        </p:nvSpPr>
        <p:spPr bwMode="auto">
          <a:xfrm>
            <a:off x="2117" y="0"/>
            <a:ext cx="5037667" cy="6858000"/>
          </a:xfrm>
          <a:custGeom>
            <a:avLst/>
            <a:gdLst>
              <a:gd name="T0" fmla="*/ 7140 w 7140"/>
              <a:gd name="T1" fmla="*/ 9720 h 9720"/>
              <a:gd name="T2" fmla="*/ 0 w 7140"/>
              <a:gd name="T3" fmla="*/ 9720 h 9720"/>
              <a:gd name="T4" fmla="*/ 0 w 7140"/>
              <a:gd name="T5" fmla="*/ 0 h 9720"/>
              <a:gd name="T6" fmla="*/ 7140 w 7140"/>
              <a:gd name="T7" fmla="*/ 9720 h 9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40" h="9720">
                <a:moveTo>
                  <a:pt x="7140" y="9720"/>
                </a:moveTo>
                <a:lnTo>
                  <a:pt x="0" y="9720"/>
                </a:lnTo>
                <a:lnTo>
                  <a:pt x="0" y="0"/>
                </a:lnTo>
                <a:lnTo>
                  <a:pt x="7140" y="9720"/>
                </a:lnTo>
                <a:close/>
              </a:path>
            </a:pathLst>
          </a:custGeom>
          <a:solidFill>
            <a:srgbClr val="11BBF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E07242F9-E969-48C4-9226-A7BF0C119D5B}"/>
              </a:ext>
            </a:extLst>
          </p:cNvPr>
          <p:cNvSpPr>
            <a:spLocks/>
          </p:cNvSpPr>
          <p:nvPr/>
        </p:nvSpPr>
        <p:spPr bwMode="auto">
          <a:xfrm>
            <a:off x="2117" y="0"/>
            <a:ext cx="2489200" cy="3397251"/>
          </a:xfrm>
          <a:custGeom>
            <a:avLst/>
            <a:gdLst>
              <a:gd name="T0" fmla="*/ 3529 w 3529"/>
              <a:gd name="T1" fmla="*/ 0 h 4814"/>
              <a:gd name="T2" fmla="*/ 0 w 3529"/>
              <a:gd name="T3" fmla="*/ 0 h 4814"/>
              <a:gd name="T4" fmla="*/ 0 w 3529"/>
              <a:gd name="T5" fmla="*/ 4814 h 4814"/>
              <a:gd name="T6" fmla="*/ 3529 w 3529"/>
              <a:gd name="T7" fmla="*/ 0 h 4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29" h="4814">
                <a:moveTo>
                  <a:pt x="3529" y="0"/>
                </a:moveTo>
                <a:lnTo>
                  <a:pt x="0" y="0"/>
                </a:lnTo>
                <a:lnTo>
                  <a:pt x="0" y="4814"/>
                </a:lnTo>
                <a:lnTo>
                  <a:pt x="3529" y="0"/>
                </a:lnTo>
                <a:close/>
              </a:path>
            </a:pathLst>
          </a:custGeom>
          <a:solidFill>
            <a:srgbClr val="11BBF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35B8A419-33D5-4E55-8E22-1AB353B23CFA}"/>
              </a:ext>
            </a:extLst>
          </p:cNvPr>
          <p:cNvSpPr>
            <a:spLocks/>
          </p:cNvSpPr>
          <p:nvPr/>
        </p:nvSpPr>
        <p:spPr bwMode="auto">
          <a:xfrm>
            <a:off x="2118" y="0"/>
            <a:ext cx="1246717" cy="3397251"/>
          </a:xfrm>
          <a:custGeom>
            <a:avLst/>
            <a:gdLst>
              <a:gd name="T0" fmla="*/ 0 w 1766"/>
              <a:gd name="T1" fmla="*/ 0 h 4814"/>
              <a:gd name="T2" fmla="*/ 0 w 1766"/>
              <a:gd name="T3" fmla="*/ 4814 h 4814"/>
              <a:gd name="T4" fmla="*/ 1766 w 1766"/>
              <a:gd name="T5" fmla="*/ 2404 h 4814"/>
              <a:gd name="T6" fmla="*/ 0 w 1766"/>
              <a:gd name="T7" fmla="*/ 0 h 4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6" h="4814">
                <a:moveTo>
                  <a:pt x="0" y="0"/>
                </a:moveTo>
                <a:lnTo>
                  <a:pt x="0" y="4814"/>
                </a:lnTo>
                <a:lnTo>
                  <a:pt x="1766" y="2404"/>
                </a:lnTo>
                <a:lnTo>
                  <a:pt x="0" y="0"/>
                </a:lnTo>
                <a:close/>
              </a:path>
            </a:pathLst>
          </a:custGeom>
          <a:solidFill>
            <a:srgbClr val="11337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38ABEC30-F2AB-4574-8797-5CB80F7E351B}"/>
              </a:ext>
            </a:extLst>
          </p:cNvPr>
          <p:cNvSpPr>
            <a:spLocks/>
          </p:cNvSpPr>
          <p:nvPr/>
        </p:nvSpPr>
        <p:spPr bwMode="auto">
          <a:xfrm>
            <a:off x="2117" y="3393017"/>
            <a:ext cx="5037667" cy="3464984"/>
          </a:xfrm>
          <a:custGeom>
            <a:avLst/>
            <a:gdLst>
              <a:gd name="T0" fmla="*/ 0 w 7140"/>
              <a:gd name="T1" fmla="*/ 0 h 4912"/>
              <a:gd name="T2" fmla="*/ 0 w 7140"/>
              <a:gd name="T3" fmla="*/ 4912 h 4912"/>
              <a:gd name="T4" fmla="*/ 7140 w 7140"/>
              <a:gd name="T5" fmla="*/ 4912 h 4912"/>
              <a:gd name="T6" fmla="*/ 0 w 7140"/>
              <a:gd name="T7" fmla="*/ 0 h 4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40" h="4912">
                <a:moveTo>
                  <a:pt x="0" y="0"/>
                </a:moveTo>
                <a:lnTo>
                  <a:pt x="0" y="4912"/>
                </a:lnTo>
                <a:lnTo>
                  <a:pt x="7140" y="4912"/>
                </a:lnTo>
                <a:lnTo>
                  <a:pt x="0" y="0"/>
                </a:lnTo>
                <a:close/>
              </a:path>
            </a:pathLst>
          </a:custGeom>
          <a:solidFill>
            <a:srgbClr val="1133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9E11100F-B8E7-40A8-AB47-1F33FB6ACCBE}"/>
              </a:ext>
            </a:extLst>
          </p:cNvPr>
          <p:cNvSpPr/>
          <p:nvPr/>
        </p:nvSpPr>
        <p:spPr>
          <a:xfrm>
            <a:off x="3238977" y="3817877"/>
            <a:ext cx="30183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Unaware of existing central and state government schemes 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2493A124-36C4-4BA7-A113-5606D5816F06}"/>
              </a:ext>
            </a:extLst>
          </p:cNvPr>
          <p:cNvSpPr/>
          <p:nvPr/>
        </p:nvSpPr>
        <p:spPr>
          <a:xfrm>
            <a:off x="9384736" y="1823263"/>
            <a:ext cx="2676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Fear of expenses </a:t>
            </a:r>
            <a:r>
              <a:rPr lang="en-US" dirty="0" smtClean="0"/>
              <a:t>involved. 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73602099-C0BB-43ED-925E-A80E8611CA1C}"/>
              </a:ext>
            </a:extLst>
          </p:cNvPr>
          <p:cNvSpPr/>
          <p:nvPr/>
        </p:nvSpPr>
        <p:spPr>
          <a:xfrm>
            <a:off x="8930649" y="4726964"/>
            <a:ext cx="3433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High rate of under 5yrs mortality</a:t>
            </a:r>
            <a:endParaRPr lang="en-US" dirty="0"/>
          </a:p>
        </p:txBody>
      </p:sp>
      <p:sp>
        <p:nvSpPr>
          <p:cNvPr id="58" name="Freeform 214">
            <a:extLst>
              <a:ext uri="{FF2B5EF4-FFF2-40B4-BE49-F238E27FC236}">
                <a16:creationId xmlns:a16="http://schemas.microsoft.com/office/drawing/2014/main" xmlns="" id="{3E50827A-C216-49DD-A89B-E79E9B2495A3}"/>
              </a:ext>
            </a:extLst>
          </p:cNvPr>
          <p:cNvSpPr>
            <a:spLocks/>
          </p:cNvSpPr>
          <p:nvPr/>
        </p:nvSpPr>
        <p:spPr bwMode="auto">
          <a:xfrm>
            <a:off x="7317208" y="2279398"/>
            <a:ext cx="196044" cy="166637"/>
          </a:xfrm>
          <a:custGeom>
            <a:avLst/>
            <a:gdLst>
              <a:gd name="T0" fmla="*/ 122 w 122"/>
              <a:gd name="T1" fmla="*/ 8 h 105"/>
              <a:gd name="T2" fmla="*/ 113 w 122"/>
              <a:gd name="T3" fmla="*/ 17 h 105"/>
              <a:gd name="T4" fmla="*/ 65 w 122"/>
              <a:gd name="T5" fmla="*/ 78 h 105"/>
              <a:gd name="T6" fmla="*/ 49 w 122"/>
              <a:gd name="T7" fmla="*/ 105 h 105"/>
              <a:gd name="T8" fmla="*/ 35 w 122"/>
              <a:gd name="T9" fmla="*/ 89 h 105"/>
              <a:gd name="T10" fmla="*/ 2 w 122"/>
              <a:gd name="T11" fmla="*/ 56 h 105"/>
              <a:gd name="T12" fmla="*/ 2 w 122"/>
              <a:gd name="T13" fmla="*/ 51 h 105"/>
              <a:gd name="T14" fmla="*/ 7 w 122"/>
              <a:gd name="T15" fmla="*/ 47 h 105"/>
              <a:gd name="T16" fmla="*/ 15 w 122"/>
              <a:gd name="T17" fmla="*/ 46 h 105"/>
              <a:gd name="T18" fmla="*/ 42 w 122"/>
              <a:gd name="T19" fmla="*/ 62 h 105"/>
              <a:gd name="T20" fmla="*/ 47 w 122"/>
              <a:gd name="T21" fmla="*/ 61 h 105"/>
              <a:gd name="T22" fmla="*/ 95 w 122"/>
              <a:gd name="T23" fmla="*/ 16 h 105"/>
              <a:gd name="T24" fmla="*/ 119 w 122"/>
              <a:gd name="T25" fmla="*/ 0 h 105"/>
              <a:gd name="T26" fmla="*/ 122 w 122"/>
              <a:gd name="T27" fmla="*/ 7 h 105"/>
              <a:gd name="T28" fmla="*/ 122 w 122"/>
              <a:gd name="T29" fmla="*/ 8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" h="105">
                <a:moveTo>
                  <a:pt x="122" y="8"/>
                </a:moveTo>
                <a:cubicBezTo>
                  <a:pt x="119" y="11"/>
                  <a:pt x="116" y="14"/>
                  <a:pt x="113" y="17"/>
                </a:cubicBezTo>
                <a:cubicBezTo>
                  <a:pt x="94" y="35"/>
                  <a:pt x="79" y="56"/>
                  <a:pt x="65" y="78"/>
                </a:cubicBezTo>
                <a:cubicBezTo>
                  <a:pt x="60" y="87"/>
                  <a:pt x="55" y="96"/>
                  <a:pt x="49" y="105"/>
                </a:cubicBezTo>
                <a:cubicBezTo>
                  <a:pt x="45" y="100"/>
                  <a:pt x="40" y="95"/>
                  <a:pt x="35" y="89"/>
                </a:cubicBezTo>
                <a:cubicBezTo>
                  <a:pt x="25" y="77"/>
                  <a:pt x="14" y="66"/>
                  <a:pt x="2" y="56"/>
                </a:cubicBezTo>
                <a:cubicBezTo>
                  <a:pt x="1" y="54"/>
                  <a:pt x="0" y="53"/>
                  <a:pt x="2" y="51"/>
                </a:cubicBezTo>
                <a:cubicBezTo>
                  <a:pt x="4" y="50"/>
                  <a:pt x="6" y="49"/>
                  <a:pt x="7" y="47"/>
                </a:cubicBezTo>
                <a:cubicBezTo>
                  <a:pt x="10" y="44"/>
                  <a:pt x="12" y="44"/>
                  <a:pt x="15" y="46"/>
                </a:cubicBezTo>
                <a:cubicBezTo>
                  <a:pt x="24" y="51"/>
                  <a:pt x="33" y="56"/>
                  <a:pt x="42" y="62"/>
                </a:cubicBezTo>
                <a:cubicBezTo>
                  <a:pt x="44" y="64"/>
                  <a:pt x="45" y="63"/>
                  <a:pt x="47" y="61"/>
                </a:cubicBezTo>
                <a:cubicBezTo>
                  <a:pt x="61" y="45"/>
                  <a:pt x="77" y="29"/>
                  <a:pt x="95" y="16"/>
                </a:cubicBezTo>
                <a:cubicBezTo>
                  <a:pt x="103" y="11"/>
                  <a:pt x="111" y="5"/>
                  <a:pt x="119" y="0"/>
                </a:cubicBezTo>
                <a:cubicBezTo>
                  <a:pt x="121" y="2"/>
                  <a:pt x="121" y="5"/>
                  <a:pt x="122" y="7"/>
                </a:cubicBezTo>
                <a:cubicBezTo>
                  <a:pt x="122" y="8"/>
                  <a:pt x="122" y="8"/>
                  <a:pt x="122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>
              <a:latin typeface="Franklin Gothic Book" panose="020B0503020102020204" pitchFamily="34" charset="0"/>
            </a:endParaRPr>
          </a:p>
        </p:txBody>
      </p:sp>
      <p:sp>
        <p:nvSpPr>
          <p:cNvPr id="61" name="Freeform 415">
            <a:extLst>
              <a:ext uri="{FF2B5EF4-FFF2-40B4-BE49-F238E27FC236}">
                <a16:creationId xmlns:a16="http://schemas.microsoft.com/office/drawing/2014/main" xmlns="" id="{43FD696D-EF8E-4EB4-A342-4C926447E90F}"/>
              </a:ext>
            </a:extLst>
          </p:cNvPr>
          <p:cNvSpPr>
            <a:spLocks noEditPoints="1"/>
          </p:cNvSpPr>
          <p:nvPr/>
        </p:nvSpPr>
        <p:spPr bwMode="auto">
          <a:xfrm>
            <a:off x="8228790" y="3860084"/>
            <a:ext cx="253947" cy="293627"/>
          </a:xfrm>
          <a:custGeom>
            <a:avLst/>
            <a:gdLst>
              <a:gd name="T0" fmla="*/ 135 w 148"/>
              <a:gd name="T1" fmla="*/ 34 h 170"/>
              <a:gd name="T2" fmla="*/ 128 w 148"/>
              <a:gd name="T3" fmla="*/ 36 h 170"/>
              <a:gd name="T4" fmla="*/ 122 w 148"/>
              <a:gd name="T5" fmla="*/ 51 h 170"/>
              <a:gd name="T6" fmla="*/ 77 w 148"/>
              <a:gd name="T7" fmla="*/ 66 h 170"/>
              <a:gd name="T8" fmla="*/ 87 w 148"/>
              <a:gd name="T9" fmla="*/ 13 h 170"/>
              <a:gd name="T10" fmla="*/ 61 w 148"/>
              <a:gd name="T11" fmla="*/ 13 h 170"/>
              <a:gd name="T12" fmla="*/ 71 w 148"/>
              <a:gd name="T13" fmla="*/ 66 h 170"/>
              <a:gd name="T14" fmla="*/ 26 w 148"/>
              <a:gd name="T15" fmla="*/ 51 h 170"/>
              <a:gd name="T16" fmla="*/ 20 w 148"/>
              <a:gd name="T17" fmla="*/ 36 h 170"/>
              <a:gd name="T18" fmla="*/ 13 w 148"/>
              <a:gd name="T19" fmla="*/ 34 h 170"/>
              <a:gd name="T20" fmla="*/ 0 w 148"/>
              <a:gd name="T21" fmla="*/ 47 h 170"/>
              <a:gd name="T22" fmla="*/ 13 w 148"/>
              <a:gd name="T23" fmla="*/ 60 h 170"/>
              <a:gd name="T24" fmla="*/ 57 w 148"/>
              <a:gd name="T25" fmla="*/ 77 h 170"/>
              <a:gd name="T26" fmla="*/ 57 w 148"/>
              <a:gd name="T27" fmla="*/ 92 h 170"/>
              <a:gd name="T28" fmla="*/ 13 w 148"/>
              <a:gd name="T29" fmla="*/ 110 h 170"/>
              <a:gd name="T30" fmla="*/ 6 w 148"/>
              <a:gd name="T31" fmla="*/ 112 h 170"/>
              <a:gd name="T32" fmla="*/ 2 w 148"/>
              <a:gd name="T33" fmla="*/ 130 h 170"/>
              <a:gd name="T34" fmla="*/ 20 w 148"/>
              <a:gd name="T35" fmla="*/ 134 h 170"/>
              <a:gd name="T36" fmla="*/ 26 w 148"/>
              <a:gd name="T37" fmla="*/ 119 h 170"/>
              <a:gd name="T38" fmla="*/ 71 w 148"/>
              <a:gd name="T39" fmla="*/ 103 h 170"/>
              <a:gd name="T40" fmla="*/ 61 w 148"/>
              <a:gd name="T41" fmla="*/ 156 h 170"/>
              <a:gd name="T42" fmla="*/ 87 w 148"/>
              <a:gd name="T43" fmla="*/ 156 h 170"/>
              <a:gd name="T44" fmla="*/ 77 w 148"/>
              <a:gd name="T45" fmla="*/ 103 h 170"/>
              <a:gd name="T46" fmla="*/ 91 w 148"/>
              <a:gd name="T47" fmla="*/ 78 h 170"/>
              <a:gd name="T48" fmla="*/ 135 w 148"/>
              <a:gd name="T49" fmla="*/ 60 h 170"/>
              <a:gd name="T50" fmla="*/ 148 w 148"/>
              <a:gd name="T51" fmla="*/ 47 h 170"/>
              <a:gd name="T52" fmla="*/ 13 w 148"/>
              <a:gd name="T53" fmla="*/ 54 h 170"/>
              <a:gd name="T54" fmla="*/ 6 w 148"/>
              <a:gd name="T55" fmla="*/ 47 h 170"/>
              <a:gd name="T56" fmla="*/ 13 w 148"/>
              <a:gd name="T57" fmla="*/ 39 h 170"/>
              <a:gd name="T58" fmla="*/ 19 w 148"/>
              <a:gd name="T59" fmla="*/ 38 h 170"/>
              <a:gd name="T60" fmla="*/ 21 w 148"/>
              <a:gd name="T61" fmla="*/ 47 h 170"/>
              <a:gd name="T62" fmla="*/ 13 w 148"/>
              <a:gd name="T63" fmla="*/ 54 h 170"/>
              <a:gd name="T64" fmla="*/ 74 w 148"/>
              <a:gd name="T65" fmla="*/ 164 h 170"/>
              <a:gd name="T66" fmla="*/ 74 w 148"/>
              <a:gd name="T67" fmla="*/ 149 h 170"/>
              <a:gd name="T68" fmla="*/ 83 w 148"/>
              <a:gd name="T69" fmla="*/ 94 h 170"/>
              <a:gd name="T70" fmla="*/ 65 w 148"/>
              <a:gd name="T71" fmla="*/ 94 h 170"/>
              <a:gd name="T72" fmla="*/ 65 w 148"/>
              <a:gd name="T73" fmla="*/ 76 h 170"/>
              <a:gd name="T74" fmla="*/ 83 w 148"/>
              <a:gd name="T75" fmla="*/ 76 h 170"/>
              <a:gd name="T76" fmla="*/ 83 w 148"/>
              <a:gd name="T77" fmla="*/ 94 h 170"/>
              <a:gd name="T78" fmla="*/ 135 w 148"/>
              <a:gd name="T79" fmla="*/ 54 h 170"/>
              <a:gd name="T80" fmla="*/ 127 w 148"/>
              <a:gd name="T81" fmla="*/ 47 h 170"/>
              <a:gd name="T82" fmla="*/ 129 w 148"/>
              <a:gd name="T83" fmla="*/ 38 h 170"/>
              <a:gd name="T84" fmla="*/ 135 w 148"/>
              <a:gd name="T85" fmla="*/ 39 h 170"/>
              <a:gd name="T86" fmla="*/ 142 w 148"/>
              <a:gd name="T87" fmla="*/ 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8" h="170">
                <a:moveTo>
                  <a:pt x="146" y="40"/>
                </a:moveTo>
                <a:cubicBezTo>
                  <a:pt x="143" y="36"/>
                  <a:pt x="139" y="34"/>
                  <a:pt x="135" y="34"/>
                </a:cubicBezTo>
                <a:cubicBezTo>
                  <a:pt x="132" y="34"/>
                  <a:pt x="130" y="34"/>
                  <a:pt x="128" y="36"/>
                </a:cubicBezTo>
                <a:cubicBezTo>
                  <a:pt x="128" y="36"/>
                  <a:pt x="128" y="36"/>
                  <a:pt x="128" y="36"/>
                </a:cubicBezTo>
                <a:cubicBezTo>
                  <a:pt x="124" y="38"/>
                  <a:pt x="121" y="43"/>
                  <a:pt x="121" y="47"/>
                </a:cubicBezTo>
                <a:cubicBezTo>
                  <a:pt x="121" y="48"/>
                  <a:pt x="122" y="50"/>
                  <a:pt x="122" y="51"/>
                </a:cubicBezTo>
                <a:cubicBezTo>
                  <a:pt x="88" y="73"/>
                  <a:pt x="88" y="73"/>
                  <a:pt x="88" y="73"/>
                </a:cubicBezTo>
                <a:cubicBezTo>
                  <a:pt x="85" y="69"/>
                  <a:pt x="81" y="67"/>
                  <a:pt x="77" y="66"/>
                </a:cubicBezTo>
                <a:cubicBezTo>
                  <a:pt x="77" y="26"/>
                  <a:pt x="77" y="26"/>
                  <a:pt x="77" y="26"/>
                </a:cubicBezTo>
                <a:cubicBezTo>
                  <a:pt x="83" y="25"/>
                  <a:pt x="87" y="20"/>
                  <a:pt x="87" y="13"/>
                </a:cubicBezTo>
                <a:cubicBezTo>
                  <a:pt x="87" y="6"/>
                  <a:pt x="81" y="0"/>
                  <a:pt x="74" y="0"/>
                </a:cubicBezTo>
                <a:cubicBezTo>
                  <a:pt x="67" y="0"/>
                  <a:pt x="61" y="6"/>
                  <a:pt x="61" y="13"/>
                </a:cubicBezTo>
                <a:cubicBezTo>
                  <a:pt x="61" y="20"/>
                  <a:pt x="65" y="25"/>
                  <a:pt x="71" y="26"/>
                </a:cubicBezTo>
                <a:cubicBezTo>
                  <a:pt x="71" y="66"/>
                  <a:pt x="71" y="66"/>
                  <a:pt x="71" y="66"/>
                </a:cubicBezTo>
                <a:cubicBezTo>
                  <a:pt x="67" y="67"/>
                  <a:pt x="63" y="69"/>
                  <a:pt x="60" y="73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0"/>
                  <a:pt x="27" y="48"/>
                  <a:pt x="27" y="47"/>
                </a:cubicBezTo>
                <a:cubicBezTo>
                  <a:pt x="27" y="43"/>
                  <a:pt x="24" y="38"/>
                  <a:pt x="20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18" y="34"/>
                  <a:pt x="16" y="34"/>
                  <a:pt x="13" y="34"/>
                </a:cubicBezTo>
                <a:cubicBezTo>
                  <a:pt x="9" y="34"/>
                  <a:pt x="5" y="36"/>
                  <a:pt x="2" y="40"/>
                </a:cubicBezTo>
                <a:cubicBezTo>
                  <a:pt x="1" y="42"/>
                  <a:pt x="0" y="44"/>
                  <a:pt x="0" y="47"/>
                </a:cubicBezTo>
                <a:cubicBezTo>
                  <a:pt x="0" y="51"/>
                  <a:pt x="2" y="56"/>
                  <a:pt x="6" y="58"/>
                </a:cubicBezTo>
                <a:cubicBezTo>
                  <a:pt x="9" y="59"/>
                  <a:pt x="11" y="60"/>
                  <a:pt x="13" y="60"/>
                </a:cubicBezTo>
                <a:cubicBezTo>
                  <a:pt x="17" y="60"/>
                  <a:pt x="20" y="59"/>
                  <a:pt x="23" y="56"/>
                </a:cubicBezTo>
                <a:cubicBezTo>
                  <a:pt x="57" y="77"/>
                  <a:pt x="57" y="77"/>
                  <a:pt x="57" y="77"/>
                </a:cubicBezTo>
                <a:cubicBezTo>
                  <a:pt x="56" y="80"/>
                  <a:pt x="55" y="82"/>
                  <a:pt x="55" y="85"/>
                </a:cubicBezTo>
                <a:cubicBezTo>
                  <a:pt x="55" y="88"/>
                  <a:pt x="56" y="90"/>
                  <a:pt x="57" y="92"/>
                </a:cubicBezTo>
                <a:cubicBezTo>
                  <a:pt x="23" y="114"/>
                  <a:pt x="23" y="114"/>
                  <a:pt x="23" y="114"/>
                </a:cubicBezTo>
                <a:cubicBezTo>
                  <a:pt x="20" y="111"/>
                  <a:pt x="17" y="110"/>
                  <a:pt x="13" y="110"/>
                </a:cubicBezTo>
                <a:cubicBezTo>
                  <a:pt x="11" y="110"/>
                  <a:pt x="9" y="110"/>
                  <a:pt x="6" y="112"/>
                </a:cubicBezTo>
                <a:cubicBezTo>
                  <a:pt x="6" y="112"/>
                  <a:pt x="6" y="112"/>
                  <a:pt x="6" y="112"/>
                </a:cubicBezTo>
                <a:cubicBezTo>
                  <a:pt x="2" y="114"/>
                  <a:pt x="0" y="119"/>
                  <a:pt x="0" y="123"/>
                </a:cubicBezTo>
                <a:cubicBezTo>
                  <a:pt x="0" y="125"/>
                  <a:pt x="1" y="128"/>
                  <a:pt x="2" y="130"/>
                </a:cubicBezTo>
                <a:cubicBezTo>
                  <a:pt x="5" y="134"/>
                  <a:pt x="9" y="136"/>
                  <a:pt x="13" y="136"/>
                </a:cubicBezTo>
                <a:cubicBezTo>
                  <a:pt x="16" y="136"/>
                  <a:pt x="18" y="136"/>
                  <a:pt x="20" y="134"/>
                </a:cubicBezTo>
                <a:cubicBezTo>
                  <a:pt x="24" y="132"/>
                  <a:pt x="27" y="127"/>
                  <a:pt x="27" y="123"/>
                </a:cubicBezTo>
                <a:cubicBezTo>
                  <a:pt x="27" y="121"/>
                  <a:pt x="26" y="120"/>
                  <a:pt x="26" y="119"/>
                </a:cubicBezTo>
                <a:cubicBezTo>
                  <a:pt x="60" y="97"/>
                  <a:pt x="60" y="97"/>
                  <a:pt x="60" y="97"/>
                </a:cubicBezTo>
                <a:cubicBezTo>
                  <a:pt x="63" y="101"/>
                  <a:pt x="67" y="103"/>
                  <a:pt x="71" y="103"/>
                </a:cubicBezTo>
                <a:cubicBezTo>
                  <a:pt x="71" y="144"/>
                  <a:pt x="71" y="144"/>
                  <a:pt x="71" y="144"/>
                </a:cubicBezTo>
                <a:cubicBezTo>
                  <a:pt x="65" y="145"/>
                  <a:pt x="61" y="150"/>
                  <a:pt x="61" y="156"/>
                </a:cubicBezTo>
                <a:cubicBezTo>
                  <a:pt x="61" y="164"/>
                  <a:pt x="67" y="170"/>
                  <a:pt x="74" y="170"/>
                </a:cubicBezTo>
                <a:cubicBezTo>
                  <a:pt x="81" y="170"/>
                  <a:pt x="87" y="164"/>
                  <a:pt x="87" y="156"/>
                </a:cubicBezTo>
                <a:cubicBezTo>
                  <a:pt x="87" y="150"/>
                  <a:pt x="83" y="145"/>
                  <a:pt x="77" y="144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86" y="102"/>
                  <a:pt x="93" y="94"/>
                  <a:pt x="93" y="85"/>
                </a:cubicBezTo>
                <a:cubicBezTo>
                  <a:pt x="93" y="82"/>
                  <a:pt x="92" y="80"/>
                  <a:pt x="91" y="78"/>
                </a:cubicBezTo>
                <a:cubicBezTo>
                  <a:pt x="125" y="56"/>
                  <a:pt x="125" y="56"/>
                  <a:pt x="125" y="56"/>
                </a:cubicBezTo>
                <a:cubicBezTo>
                  <a:pt x="128" y="59"/>
                  <a:pt x="131" y="60"/>
                  <a:pt x="135" y="60"/>
                </a:cubicBezTo>
                <a:cubicBezTo>
                  <a:pt x="137" y="60"/>
                  <a:pt x="139" y="59"/>
                  <a:pt x="142" y="58"/>
                </a:cubicBezTo>
                <a:cubicBezTo>
                  <a:pt x="146" y="56"/>
                  <a:pt x="148" y="51"/>
                  <a:pt x="148" y="47"/>
                </a:cubicBezTo>
                <a:cubicBezTo>
                  <a:pt x="148" y="44"/>
                  <a:pt x="147" y="42"/>
                  <a:pt x="146" y="40"/>
                </a:cubicBezTo>
                <a:close/>
                <a:moveTo>
                  <a:pt x="13" y="54"/>
                </a:moveTo>
                <a:cubicBezTo>
                  <a:pt x="12" y="54"/>
                  <a:pt x="11" y="54"/>
                  <a:pt x="9" y="53"/>
                </a:cubicBezTo>
                <a:cubicBezTo>
                  <a:pt x="7" y="52"/>
                  <a:pt x="6" y="49"/>
                  <a:pt x="6" y="47"/>
                </a:cubicBezTo>
                <a:cubicBezTo>
                  <a:pt x="6" y="45"/>
                  <a:pt x="6" y="44"/>
                  <a:pt x="7" y="43"/>
                </a:cubicBezTo>
                <a:cubicBezTo>
                  <a:pt x="9" y="41"/>
                  <a:pt x="11" y="39"/>
                  <a:pt x="13" y="39"/>
                </a:cubicBezTo>
                <a:cubicBezTo>
                  <a:pt x="15" y="39"/>
                  <a:pt x="16" y="40"/>
                  <a:pt x="17" y="41"/>
                </a:cubicBezTo>
                <a:cubicBezTo>
                  <a:pt x="19" y="38"/>
                  <a:pt x="19" y="38"/>
                  <a:pt x="19" y="38"/>
                </a:cubicBezTo>
                <a:cubicBezTo>
                  <a:pt x="17" y="41"/>
                  <a:pt x="17" y="41"/>
                  <a:pt x="17" y="41"/>
                </a:cubicBezTo>
                <a:cubicBezTo>
                  <a:pt x="20" y="42"/>
                  <a:pt x="21" y="44"/>
                  <a:pt x="21" y="47"/>
                </a:cubicBezTo>
                <a:cubicBezTo>
                  <a:pt x="21" y="48"/>
                  <a:pt x="21" y="50"/>
                  <a:pt x="20" y="51"/>
                </a:cubicBezTo>
                <a:cubicBezTo>
                  <a:pt x="18" y="53"/>
                  <a:pt x="16" y="54"/>
                  <a:pt x="13" y="54"/>
                </a:cubicBezTo>
                <a:close/>
                <a:moveTo>
                  <a:pt x="82" y="156"/>
                </a:moveTo>
                <a:cubicBezTo>
                  <a:pt x="82" y="161"/>
                  <a:pt x="78" y="164"/>
                  <a:pt x="74" y="164"/>
                </a:cubicBezTo>
                <a:cubicBezTo>
                  <a:pt x="70" y="164"/>
                  <a:pt x="67" y="161"/>
                  <a:pt x="67" y="156"/>
                </a:cubicBezTo>
                <a:cubicBezTo>
                  <a:pt x="67" y="152"/>
                  <a:pt x="70" y="149"/>
                  <a:pt x="74" y="149"/>
                </a:cubicBezTo>
                <a:cubicBezTo>
                  <a:pt x="78" y="149"/>
                  <a:pt x="82" y="152"/>
                  <a:pt x="82" y="156"/>
                </a:cubicBezTo>
                <a:close/>
                <a:moveTo>
                  <a:pt x="83" y="94"/>
                </a:moveTo>
                <a:cubicBezTo>
                  <a:pt x="81" y="97"/>
                  <a:pt x="78" y="98"/>
                  <a:pt x="74" y="98"/>
                </a:cubicBezTo>
                <a:cubicBezTo>
                  <a:pt x="70" y="98"/>
                  <a:pt x="67" y="97"/>
                  <a:pt x="65" y="94"/>
                </a:cubicBezTo>
                <a:cubicBezTo>
                  <a:pt x="62" y="92"/>
                  <a:pt x="61" y="89"/>
                  <a:pt x="61" y="85"/>
                </a:cubicBezTo>
                <a:cubicBezTo>
                  <a:pt x="61" y="81"/>
                  <a:pt x="62" y="78"/>
                  <a:pt x="65" y="76"/>
                </a:cubicBezTo>
                <a:cubicBezTo>
                  <a:pt x="67" y="73"/>
                  <a:pt x="70" y="72"/>
                  <a:pt x="74" y="72"/>
                </a:cubicBezTo>
                <a:cubicBezTo>
                  <a:pt x="78" y="72"/>
                  <a:pt x="81" y="73"/>
                  <a:pt x="83" y="76"/>
                </a:cubicBezTo>
                <a:cubicBezTo>
                  <a:pt x="86" y="78"/>
                  <a:pt x="87" y="81"/>
                  <a:pt x="87" y="85"/>
                </a:cubicBezTo>
                <a:cubicBezTo>
                  <a:pt x="87" y="89"/>
                  <a:pt x="86" y="92"/>
                  <a:pt x="83" y="94"/>
                </a:cubicBezTo>
                <a:close/>
                <a:moveTo>
                  <a:pt x="139" y="53"/>
                </a:moveTo>
                <a:cubicBezTo>
                  <a:pt x="137" y="54"/>
                  <a:pt x="136" y="54"/>
                  <a:pt x="135" y="54"/>
                </a:cubicBezTo>
                <a:cubicBezTo>
                  <a:pt x="132" y="54"/>
                  <a:pt x="130" y="53"/>
                  <a:pt x="128" y="51"/>
                </a:cubicBezTo>
                <a:cubicBezTo>
                  <a:pt x="127" y="50"/>
                  <a:pt x="127" y="48"/>
                  <a:pt x="127" y="47"/>
                </a:cubicBezTo>
                <a:cubicBezTo>
                  <a:pt x="127" y="44"/>
                  <a:pt x="128" y="42"/>
                  <a:pt x="131" y="41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2" y="40"/>
                  <a:pt x="133" y="39"/>
                  <a:pt x="135" y="39"/>
                </a:cubicBezTo>
                <a:cubicBezTo>
                  <a:pt x="137" y="39"/>
                  <a:pt x="140" y="41"/>
                  <a:pt x="141" y="43"/>
                </a:cubicBezTo>
                <a:cubicBezTo>
                  <a:pt x="142" y="44"/>
                  <a:pt x="142" y="45"/>
                  <a:pt x="142" y="47"/>
                </a:cubicBezTo>
                <a:cubicBezTo>
                  <a:pt x="142" y="49"/>
                  <a:pt x="141" y="52"/>
                  <a:pt x="139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>
              <a:latin typeface="Franklin Gothic Book" panose="020B0503020102020204" pitchFamily="34" charset="0"/>
            </a:endParaRPr>
          </a:p>
        </p:txBody>
      </p:sp>
      <p:sp>
        <p:nvSpPr>
          <p:cNvPr id="63" name="Freeform 373">
            <a:extLst>
              <a:ext uri="{FF2B5EF4-FFF2-40B4-BE49-F238E27FC236}">
                <a16:creationId xmlns:a16="http://schemas.microsoft.com/office/drawing/2014/main" xmlns="" id="{ED640028-B238-440B-BAC7-984A898F15F3}"/>
              </a:ext>
            </a:extLst>
          </p:cNvPr>
          <p:cNvSpPr>
            <a:spLocks noEditPoints="1"/>
          </p:cNvSpPr>
          <p:nvPr/>
        </p:nvSpPr>
        <p:spPr bwMode="auto">
          <a:xfrm>
            <a:off x="7296463" y="3932020"/>
            <a:ext cx="221617" cy="166213"/>
          </a:xfrm>
          <a:custGeom>
            <a:avLst/>
            <a:gdLst>
              <a:gd name="T0" fmla="*/ 142 w 142"/>
              <a:gd name="T1" fmla="*/ 12 h 106"/>
              <a:gd name="T2" fmla="*/ 130 w 142"/>
              <a:gd name="T3" fmla="*/ 0 h 106"/>
              <a:gd name="T4" fmla="*/ 12 w 142"/>
              <a:gd name="T5" fmla="*/ 0 h 106"/>
              <a:gd name="T6" fmla="*/ 0 w 142"/>
              <a:gd name="T7" fmla="*/ 12 h 106"/>
              <a:gd name="T8" fmla="*/ 0 w 142"/>
              <a:gd name="T9" fmla="*/ 106 h 106"/>
              <a:gd name="T10" fmla="*/ 142 w 142"/>
              <a:gd name="T11" fmla="*/ 106 h 106"/>
              <a:gd name="T12" fmla="*/ 142 w 142"/>
              <a:gd name="T13" fmla="*/ 12 h 106"/>
              <a:gd name="T14" fmla="*/ 127 w 142"/>
              <a:gd name="T15" fmla="*/ 88 h 106"/>
              <a:gd name="T16" fmla="*/ 123 w 142"/>
              <a:gd name="T17" fmla="*/ 92 h 106"/>
              <a:gd name="T18" fmla="*/ 19 w 142"/>
              <a:gd name="T19" fmla="*/ 92 h 106"/>
              <a:gd name="T20" fmla="*/ 15 w 142"/>
              <a:gd name="T21" fmla="*/ 88 h 106"/>
              <a:gd name="T22" fmla="*/ 15 w 142"/>
              <a:gd name="T23" fmla="*/ 18 h 106"/>
              <a:gd name="T24" fmla="*/ 19 w 142"/>
              <a:gd name="T25" fmla="*/ 14 h 106"/>
              <a:gd name="T26" fmla="*/ 123 w 142"/>
              <a:gd name="T27" fmla="*/ 14 h 106"/>
              <a:gd name="T28" fmla="*/ 127 w 142"/>
              <a:gd name="T29" fmla="*/ 18 h 106"/>
              <a:gd name="T30" fmla="*/ 127 w 142"/>
              <a:gd name="T31" fmla="*/ 88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2" h="106">
                <a:moveTo>
                  <a:pt x="142" y="12"/>
                </a:moveTo>
                <a:cubicBezTo>
                  <a:pt x="142" y="5"/>
                  <a:pt x="136" y="0"/>
                  <a:pt x="13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06"/>
                  <a:pt x="0" y="106"/>
                  <a:pt x="0" y="106"/>
                </a:cubicBezTo>
                <a:cubicBezTo>
                  <a:pt x="142" y="106"/>
                  <a:pt x="142" y="106"/>
                  <a:pt x="142" y="106"/>
                </a:cubicBezTo>
                <a:lnTo>
                  <a:pt x="142" y="12"/>
                </a:lnTo>
                <a:close/>
                <a:moveTo>
                  <a:pt x="127" y="88"/>
                </a:moveTo>
                <a:cubicBezTo>
                  <a:pt x="127" y="90"/>
                  <a:pt x="125" y="92"/>
                  <a:pt x="123" y="92"/>
                </a:cubicBezTo>
                <a:cubicBezTo>
                  <a:pt x="19" y="92"/>
                  <a:pt x="19" y="92"/>
                  <a:pt x="19" y="92"/>
                </a:cubicBezTo>
                <a:cubicBezTo>
                  <a:pt x="17" y="92"/>
                  <a:pt x="15" y="90"/>
                  <a:pt x="15" y="88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6"/>
                  <a:pt x="17" y="14"/>
                  <a:pt x="19" y="14"/>
                </a:cubicBezTo>
                <a:cubicBezTo>
                  <a:pt x="123" y="14"/>
                  <a:pt x="123" y="14"/>
                  <a:pt x="123" y="14"/>
                </a:cubicBezTo>
                <a:cubicBezTo>
                  <a:pt x="125" y="14"/>
                  <a:pt x="127" y="16"/>
                  <a:pt x="127" y="18"/>
                </a:cubicBezTo>
                <a:lnTo>
                  <a:pt x="127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>
              <a:latin typeface="Franklin Gothic Book" panose="020B0503020102020204" pitchFamily="34" charset="0"/>
            </a:endParaRPr>
          </a:p>
        </p:txBody>
      </p:sp>
      <p:sp>
        <p:nvSpPr>
          <p:cNvPr id="65" name="Freeform 375">
            <a:extLst>
              <a:ext uri="{FF2B5EF4-FFF2-40B4-BE49-F238E27FC236}">
                <a16:creationId xmlns:a16="http://schemas.microsoft.com/office/drawing/2014/main" xmlns="" id="{116E54F4-8702-4453-A1EE-FD0A7E198B25}"/>
              </a:ext>
            </a:extLst>
          </p:cNvPr>
          <p:cNvSpPr>
            <a:spLocks/>
          </p:cNvSpPr>
          <p:nvPr/>
        </p:nvSpPr>
        <p:spPr bwMode="auto">
          <a:xfrm>
            <a:off x="7390411" y="3982605"/>
            <a:ext cx="50588" cy="72267"/>
          </a:xfrm>
          <a:custGeom>
            <a:avLst/>
            <a:gdLst>
              <a:gd name="T0" fmla="*/ 0 w 21"/>
              <a:gd name="T1" fmla="*/ 0 h 30"/>
              <a:gd name="T2" fmla="*/ 0 w 21"/>
              <a:gd name="T3" fmla="*/ 25 h 30"/>
              <a:gd name="T4" fmla="*/ 6 w 21"/>
              <a:gd name="T5" fmla="*/ 17 h 30"/>
              <a:gd name="T6" fmla="*/ 14 w 21"/>
              <a:gd name="T7" fmla="*/ 30 h 30"/>
              <a:gd name="T8" fmla="*/ 18 w 21"/>
              <a:gd name="T9" fmla="*/ 27 h 30"/>
              <a:gd name="T10" fmla="*/ 11 w 21"/>
              <a:gd name="T11" fmla="*/ 14 h 30"/>
              <a:gd name="T12" fmla="*/ 21 w 21"/>
              <a:gd name="T13" fmla="*/ 14 h 30"/>
              <a:gd name="T14" fmla="*/ 0 w 21"/>
              <a:gd name="T1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30">
                <a:moveTo>
                  <a:pt x="0" y="0"/>
                </a:moveTo>
                <a:lnTo>
                  <a:pt x="0" y="25"/>
                </a:lnTo>
                <a:lnTo>
                  <a:pt x="6" y="17"/>
                </a:lnTo>
                <a:lnTo>
                  <a:pt x="14" y="30"/>
                </a:lnTo>
                <a:lnTo>
                  <a:pt x="18" y="27"/>
                </a:lnTo>
                <a:lnTo>
                  <a:pt x="11" y="14"/>
                </a:lnTo>
                <a:lnTo>
                  <a:pt x="21" y="1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>
              <a:latin typeface="Franklin Gothic Book" panose="020B0503020102020204" pitchFamily="34" charset="0"/>
            </a:endParaRPr>
          </a:p>
        </p:txBody>
      </p:sp>
      <p:sp>
        <p:nvSpPr>
          <p:cNvPr id="69" name="Freeform 248">
            <a:extLst>
              <a:ext uri="{FF2B5EF4-FFF2-40B4-BE49-F238E27FC236}">
                <a16:creationId xmlns:a16="http://schemas.microsoft.com/office/drawing/2014/main" xmlns="" id="{A5D555DF-C5F1-4B7E-93CC-0B2EA77D4D6E}"/>
              </a:ext>
            </a:extLst>
          </p:cNvPr>
          <p:cNvSpPr>
            <a:spLocks/>
          </p:cNvSpPr>
          <p:nvPr/>
        </p:nvSpPr>
        <p:spPr bwMode="auto">
          <a:xfrm>
            <a:off x="8254105" y="2236779"/>
            <a:ext cx="184149" cy="173039"/>
          </a:xfrm>
          <a:custGeom>
            <a:avLst/>
            <a:gdLst>
              <a:gd name="T0" fmla="*/ 30 w 124"/>
              <a:gd name="T1" fmla="*/ 115 h 116"/>
              <a:gd name="T2" fmla="*/ 30 w 124"/>
              <a:gd name="T3" fmla="*/ 115 h 116"/>
              <a:gd name="T4" fmla="*/ 33 w 124"/>
              <a:gd name="T5" fmla="*/ 116 h 116"/>
              <a:gd name="T6" fmla="*/ 38 w 124"/>
              <a:gd name="T7" fmla="*/ 113 h 116"/>
              <a:gd name="T8" fmla="*/ 39 w 124"/>
              <a:gd name="T9" fmla="*/ 110 h 116"/>
              <a:gd name="T10" fmla="*/ 36 w 124"/>
              <a:gd name="T11" fmla="*/ 105 h 116"/>
              <a:gd name="T12" fmla="*/ 36 w 124"/>
              <a:gd name="T13" fmla="*/ 105 h 116"/>
              <a:gd name="T14" fmla="*/ 11 w 124"/>
              <a:gd name="T15" fmla="*/ 62 h 116"/>
              <a:gd name="T16" fmla="*/ 26 w 124"/>
              <a:gd name="T17" fmla="*/ 26 h 116"/>
              <a:gd name="T18" fmla="*/ 62 w 124"/>
              <a:gd name="T19" fmla="*/ 11 h 116"/>
              <a:gd name="T20" fmla="*/ 98 w 124"/>
              <a:gd name="T21" fmla="*/ 26 h 116"/>
              <a:gd name="T22" fmla="*/ 112 w 124"/>
              <a:gd name="T23" fmla="*/ 62 h 116"/>
              <a:gd name="T24" fmla="*/ 118 w 124"/>
              <a:gd name="T25" fmla="*/ 68 h 116"/>
              <a:gd name="T26" fmla="*/ 124 w 124"/>
              <a:gd name="T27" fmla="*/ 62 h 116"/>
              <a:gd name="T28" fmla="*/ 62 w 124"/>
              <a:gd name="T29" fmla="*/ 0 h 116"/>
              <a:gd name="T30" fmla="*/ 0 w 124"/>
              <a:gd name="T31" fmla="*/ 62 h 116"/>
              <a:gd name="T32" fmla="*/ 30 w 124"/>
              <a:gd name="T33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4" h="116">
                <a:moveTo>
                  <a:pt x="30" y="115"/>
                </a:moveTo>
                <a:cubicBezTo>
                  <a:pt x="30" y="115"/>
                  <a:pt x="30" y="115"/>
                  <a:pt x="30" y="115"/>
                </a:cubicBezTo>
                <a:cubicBezTo>
                  <a:pt x="31" y="116"/>
                  <a:pt x="32" y="116"/>
                  <a:pt x="33" y="116"/>
                </a:cubicBezTo>
                <a:cubicBezTo>
                  <a:pt x="35" y="116"/>
                  <a:pt x="37" y="115"/>
                  <a:pt x="38" y="113"/>
                </a:cubicBezTo>
                <a:cubicBezTo>
                  <a:pt x="39" y="112"/>
                  <a:pt x="39" y="111"/>
                  <a:pt x="39" y="110"/>
                </a:cubicBezTo>
                <a:cubicBezTo>
                  <a:pt x="39" y="108"/>
                  <a:pt x="38" y="107"/>
                  <a:pt x="36" y="105"/>
                </a:cubicBezTo>
                <a:cubicBezTo>
                  <a:pt x="36" y="105"/>
                  <a:pt x="36" y="105"/>
                  <a:pt x="36" y="105"/>
                </a:cubicBezTo>
                <a:cubicBezTo>
                  <a:pt x="21" y="97"/>
                  <a:pt x="11" y="80"/>
                  <a:pt x="11" y="62"/>
                </a:cubicBezTo>
                <a:cubicBezTo>
                  <a:pt x="11" y="48"/>
                  <a:pt x="17" y="35"/>
                  <a:pt x="26" y="26"/>
                </a:cubicBezTo>
                <a:cubicBezTo>
                  <a:pt x="35" y="17"/>
                  <a:pt x="48" y="11"/>
                  <a:pt x="62" y="11"/>
                </a:cubicBezTo>
                <a:cubicBezTo>
                  <a:pt x="76" y="11"/>
                  <a:pt x="88" y="17"/>
                  <a:pt x="98" y="26"/>
                </a:cubicBezTo>
                <a:cubicBezTo>
                  <a:pt x="107" y="35"/>
                  <a:pt x="112" y="48"/>
                  <a:pt x="112" y="62"/>
                </a:cubicBezTo>
                <a:cubicBezTo>
                  <a:pt x="112" y="65"/>
                  <a:pt x="115" y="68"/>
                  <a:pt x="118" y="68"/>
                </a:cubicBezTo>
                <a:cubicBezTo>
                  <a:pt x="121" y="68"/>
                  <a:pt x="124" y="65"/>
                  <a:pt x="124" y="62"/>
                </a:cubicBezTo>
                <a:cubicBezTo>
                  <a:pt x="124" y="28"/>
                  <a:pt x="96" y="0"/>
                  <a:pt x="62" y="0"/>
                </a:cubicBezTo>
                <a:cubicBezTo>
                  <a:pt x="27" y="0"/>
                  <a:pt x="0" y="28"/>
                  <a:pt x="0" y="62"/>
                </a:cubicBezTo>
                <a:cubicBezTo>
                  <a:pt x="0" y="85"/>
                  <a:pt x="12" y="105"/>
                  <a:pt x="30" y="115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>
              <a:latin typeface="Franklin Gothic Book" panose="020B0503020102020204" pitchFamily="34" charset="0"/>
            </a:endParaRPr>
          </a:p>
        </p:txBody>
      </p:sp>
      <p:sp>
        <p:nvSpPr>
          <p:cNvPr id="70" name="Freeform 249">
            <a:extLst>
              <a:ext uri="{FF2B5EF4-FFF2-40B4-BE49-F238E27FC236}">
                <a16:creationId xmlns:a16="http://schemas.microsoft.com/office/drawing/2014/main" xmlns="" id="{6721866E-9D1B-4826-B04B-8ED5D8CE1828}"/>
              </a:ext>
            </a:extLst>
          </p:cNvPr>
          <p:cNvSpPr>
            <a:spLocks/>
          </p:cNvSpPr>
          <p:nvPr/>
        </p:nvSpPr>
        <p:spPr bwMode="auto">
          <a:xfrm>
            <a:off x="8196955" y="2352666"/>
            <a:ext cx="184149" cy="169864"/>
          </a:xfrm>
          <a:custGeom>
            <a:avLst/>
            <a:gdLst>
              <a:gd name="T0" fmla="*/ 124 w 124"/>
              <a:gd name="T1" fmla="*/ 53 h 115"/>
              <a:gd name="T2" fmla="*/ 119 w 124"/>
              <a:gd name="T3" fmla="*/ 47 h 115"/>
              <a:gd name="T4" fmla="*/ 113 w 124"/>
              <a:gd name="T5" fmla="*/ 51 h 115"/>
              <a:gd name="T6" fmla="*/ 113 w 124"/>
              <a:gd name="T7" fmla="*/ 51 h 115"/>
              <a:gd name="T8" fmla="*/ 113 w 124"/>
              <a:gd name="T9" fmla="*/ 53 h 115"/>
              <a:gd name="T10" fmla="*/ 98 w 124"/>
              <a:gd name="T11" fmla="*/ 89 h 115"/>
              <a:gd name="T12" fmla="*/ 62 w 124"/>
              <a:gd name="T13" fmla="*/ 103 h 115"/>
              <a:gd name="T14" fmla="*/ 26 w 124"/>
              <a:gd name="T15" fmla="*/ 89 h 115"/>
              <a:gd name="T16" fmla="*/ 12 w 124"/>
              <a:gd name="T17" fmla="*/ 53 h 115"/>
              <a:gd name="T18" fmla="*/ 34 w 124"/>
              <a:gd name="T19" fmla="*/ 11 h 115"/>
              <a:gd name="T20" fmla="*/ 36 w 124"/>
              <a:gd name="T21" fmla="*/ 6 h 115"/>
              <a:gd name="T22" fmla="*/ 35 w 124"/>
              <a:gd name="T23" fmla="*/ 3 h 115"/>
              <a:gd name="T24" fmla="*/ 31 w 124"/>
              <a:gd name="T25" fmla="*/ 0 h 115"/>
              <a:gd name="T26" fmla="*/ 27 w 124"/>
              <a:gd name="T27" fmla="*/ 1 h 115"/>
              <a:gd name="T28" fmla="*/ 0 w 124"/>
              <a:gd name="T29" fmla="*/ 53 h 115"/>
              <a:gd name="T30" fmla="*/ 62 w 124"/>
              <a:gd name="T31" fmla="*/ 115 h 115"/>
              <a:gd name="T32" fmla="*/ 124 w 124"/>
              <a:gd name="T33" fmla="*/ 5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4" h="115">
                <a:moveTo>
                  <a:pt x="124" y="53"/>
                </a:moveTo>
                <a:cubicBezTo>
                  <a:pt x="124" y="50"/>
                  <a:pt x="122" y="47"/>
                  <a:pt x="119" y="47"/>
                </a:cubicBezTo>
                <a:cubicBezTo>
                  <a:pt x="116" y="47"/>
                  <a:pt x="114" y="49"/>
                  <a:pt x="113" y="51"/>
                </a:cubicBezTo>
                <a:cubicBezTo>
                  <a:pt x="113" y="51"/>
                  <a:pt x="113" y="51"/>
                  <a:pt x="113" y="51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13" y="67"/>
                  <a:pt x="107" y="79"/>
                  <a:pt x="98" y="89"/>
                </a:cubicBezTo>
                <a:cubicBezTo>
                  <a:pt x="89" y="98"/>
                  <a:pt x="76" y="103"/>
                  <a:pt x="62" y="103"/>
                </a:cubicBezTo>
                <a:cubicBezTo>
                  <a:pt x="48" y="103"/>
                  <a:pt x="36" y="98"/>
                  <a:pt x="26" y="89"/>
                </a:cubicBezTo>
                <a:cubicBezTo>
                  <a:pt x="17" y="79"/>
                  <a:pt x="12" y="67"/>
                  <a:pt x="12" y="53"/>
                </a:cubicBezTo>
                <a:cubicBezTo>
                  <a:pt x="12" y="35"/>
                  <a:pt x="20" y="20"/>
                  <a:pt x="34" y="11"/>
                </a:cubicBezTo>
                <a:cubicBezTo>
                  <a:pt x="36" y="10"/>
                  <a:pt x="36" y="8"/>
                  <a:pt x="36" y="6"/>
                </a:cubicBezTo>
                <a:cubicBezTo>
                  <a:pt x="36" y="5"/>
                  <a:pt x="36" y="4"/>
                  <a:pt x="35" y="3"/>
                </a:cubicBezTo>
                <a:cubicBezTo>
                  <a:pt x="34" y="1"/>
                  <a:pt x="32" y="0"/>
                  <a:pt x="31" y="0"/>
                </a:cubicBezTo>
                <a:cubicBezTo>
                  <a:pt x="29" y="0"/>
                  <a:pt x="28" y="1"/>
                  <a:pt x="27" y="1"/>
                </a:cubicBezTo>
                <a:cubicBezTo>
                  <a:pt x="11" y="13"/>
                  <a:pt x="0" y="31"/>
                  <a:pt x="0" y="53"/>
                </a:cubicBezTo>
                <a:cubicBezTo>
                  <a:pt x="0" y="87"/>
                  <a:pt x="28" y="115"/>
                  <a:pt x="62" y="115"/>
                </a:cubicBezTo>
                <a:cubicBezTo>
                  <a:pt x="97" y="115"/>
                  <a:pt x="124" y="87"/>
                  <a:pt x="124" y="5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>
              <a:latin typeface="Franklin Gothic Book" panose="020B0503020102020204" pitchFamily="34" charset="0"/>
            </a:endParaRPr>
          </a:p>
        </p:txBody>
      </p:sp>
      <p:sp>
        <p:nvSpPr>
          <p:cNvPr id="72" name="Freeform 251">
            <a:extLst>
              <a:ext uri="{FF2B5EF4-FFF2-40B4-BE49-F238E27FC236}">
                <a16:creationId xmlns:a16="http://schemas.microsoft.com/office/drawing/2014/main" xmlns="" id="{CEF9C7BC-FC69-42E2-82E9-1D75C76E6A0F}"/>
              </a:ext>
            </a:extLst>
          </p:cNvPr>
          <p:cNvSpPr>
            <a:spLocks/>
          </p:cNvSpPr>
          <p:nvPr/>
        </p:nvSpPr>
        <p:spPr bwMode="auto">
          <a:xfrm>
            <a:off x="8330305" y="2338379"/>
            <a:ext cx="163513" cy="184151"/>
          </a:xfrm>
          <a:custGeom>
            <a:avLst/>
            <a:gdLst>
              <a:gd name="T0" fmla="*/ 48 w 110"/>
              <a:gd name="T1" fmla="*/ 0 h 124"/>
              <a:gd name="T2" fmla="*/ 48 w 110"/>
              <a:gd name="T3" fmla="*/ 0 h 124"/>
              <a:gd name="T4" fmla="*/ 20 w 110"/>
              <a:gd name="T5" fmla="*/ 6 h 124"/>
              <a:gd name="T6" fmla="*/ 17 w 110"/>
              <a:gd name="T7" fmla="*/ 12 h 124"/>
              <a:gd name="T8" fmla="*/ 17 w 110"/>
              <a:gd name="T9" fmla="*/ 14 h 124"/>
              <a:gd name="T10" fmla="*/ 23 w 110"/>
              <a:gd name="T11" fmla="*/ 17 h 124"/>
              <a:gd name="T12" fmla="*/ 25 w 110"/>
              <a:gd name="T13" fmla="*/ 17 h 124"/>
              <a:gd name="T14" fmla="*/ 25 w 110"/>
              <a:gd name="T15" fmla="*/ 17 h 124"/>
              <a:gd name="T16" fmla="*/ 48 w 110"/>
              <a:gd name="T17" fmla="*/ 11 h 124"/>
              <a:gd name="T18" fmla="*/ 61 w 110"/>
              <a:gd name="T19" fmla="*/ 13 h 124"/>
              <a:gd name="T20" fmla="*/ 57 w 110"/>
              <a:gd name="T21" fmla="*/ 15 h 124"/>
              <a:gd name="T22" fmla="*/ 57 w 110"/>
              <a:gd name="T23" fmla="*/ 15 h 124"/>
              <a:gd name="T24" fmla="*/ 56 w 110"/>
              <a:gd name="T25" fmla="*/ 16 h 124"/>
              <a:gd name="T26" fmla="*/ 11 w 110"/>
              <a:gd name="T27" fmla="*/ 45 h 124"/>
              <a:gd name="T28" fmla="*/ 7 w 110"/>
              <a:gd name="T29" fmla="*/ 44 h 124"/>
              <a:gd name="T30" fmla="*/ 6 w 110"/>
              <a:gd name="T31" fmla="*/ 44 h 124"/>
              <a:gd name="T32" fmla="*/ 0 w 110"/>
              <a:gd name="T33" fmla="*/ 50 h 124"/>
              <a:gd name="T34" fmla="*/ 0 w 110"/>
              <a:gd name="T35" fmla="*/ 50 h 124"/>
              <a:gd name="T36" fmla="*/ 6 w 110"/>
              <a:gd name="T37" fmla="*/ 56 h 124"/>
              <a:gd name="T38" fmla="*/ 11 w 110"/>
              <a:gd name="T39" fmla="*/ 56 h 124"/>
              <a:gd name="T40" fmla="*/ 67 w 110"/>
              <a:gd name="T41" fmla="*/ 21 h 124"/>
              <a:gd name="T42" fmla="*/ 67 w 110"/>
              <a:gd name="T43" fmla="*/ 19 h 124"/>
              <a:gd name="T44" fmla="*/ 65 w 110"/>
              <a:gd name="T45" fmla="*/ 14 h 124"/>
              <a:gd name="T46" fmla="*/ 84 w 110"/>
              <a:gd name="T47" fmla="*/ 26 h 124"/>
              <a:gd name="T48" fmla="*/ 99 w 110"/>
              <a:gd name="T49" fmla="*/ 62 h 124"/>
              <a:gd name="T50" fmla="*/ 84 w 110"/>
              <a:gd name="T51" fmla="*/ 98 h 124"/>
              <a:gd name="T52" fmla="*/ 48 w 110"/>
              <a:gd name="T53" fmla="*/ 112 h 124"/>
              <a:gd name="T54" fmla="*/ 24 w 110"/>
              <a:gd name="T55" fmla="*/ 106 h 124"/>
              <a:gd name="T56" fmla="*/ 21 w 110"/>
              <a:gd name="T57" fmla="*/ 106 h 124"/>
              <a:gd name="T58" fmla="*/ 16 w 110"/>
              <a:gd name="T59" fmla="*/ 109 h 124"/>
              <a:gd name="T60" fmla="*/ 16 w 110"/>
              <a:gd name="T61" fmla="*/ 112 h 124"/>
              <a:gd name="T62" fmla="*/ 19 w 110"/>
              <a:gd name="T63" fmla="*/ 117 h 124"/>
              <a:gd name="T64" fmla="*/ 48 w 110"/>
              <a:gd name="T65" fmla="*/ 124 h 124"/>
              <a:gd name="T66" fmla="*/ 110 w 110"/>
              <a:gd name="T67" fmla="*/ 62 h 124"/>
              <a:gd name="T68" fmla="*/ 48 w 110"/>
              <a:gd name="T69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0" h="124">
                <a:moveTo>
                  <a:pt x="48" y="0"/>
                </a:moveTo>
                <a:cubicBezTo>
                  <a:pt x="48" y="0"/>
                  <a:pt x="48" y="0"/>
                  <a:pt x="48" y="0"/>
                </a:cubicBezTo>
                <a:cubicBezTo>
                  <a:pt x="38" y="0"/>
                  <a:pt x="28" y="2"/>
                  <a:pt x="20" y="6"/>
                </a:cubicBezTo>
                <a:cubicBezTo>
                  <a:pt x="18" y="7"/>
                  <a:pt x="17" y="9"/>
                  <a:pt x="17" y="12"/>
                </a:cubicBezTo>
                <a:cubicBezTo>
                  <a:pt x="17" y="12"/>
                  <a:pt x="17" y="13"/>
                  <a:pt x="17" y="14"/>
                </a:cubicBezTo>
                <a:cubicBezTo>
                  <a:pt x="18" y="16"/>
                  <a:pt x="20" y="17"/>
                  <a:pt x="23" y="17"/>
                </a:cubicBezTo>
                <a:cubicBezTo>
                  <a:pt x="23" y="17"/>
                  <a:pt x="24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32" y="13"/>
                  <a:pt x="40" y="11"/>
                  <a:pt x="48" y="11"/>
                </a:cubicBezTo>
                <a:cubicBezTo>
                  <a:pt x="52" y="11"/>
                  <a:pt x="57" y="12"/>
                  <a:pt x="61" y="13"/>
                </a:cubicBezTo>
                <a:cubicBezTo>
                  <a:pt x="59" y="13"/>
                  <a:pt x="58" y="14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6" y="16"/>
                  <a:pt x="56" y="16"/>
                  <a:pt x="56" y="16"/>
                </a:cubicBezTo>
                <a:cubicBezTo>
                  <a:pt x="48" y="33"/>
                  <a:pt x="31" y="45"/>
                  <a:pt x="11" y="45"/>
                </a:cubicBezTo>
                <a:cubicBezTo>
                  <a:pt x="9" y="45"/>
                  <a:pt x="8" y="44"/>
                  <a:pt x="7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3" y="44"/>
                  <a:pt x="1" y="47"/>
                  <a:pt x="0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3"/>
                  <a:pt x="3" y="56"/>
                  <a:pt x="6" y="56"/>
                </a:cubicBezTo>
                <a:cubicBezTo>
                  <a:pt x="7" y="56"/>
                  <a:pt x="9" y="56"/>
                  <a:pt x="11" y="56"/>
                </a:cubicBezTo>
                <a:cubicBezTo>
                  <a:pt x="35" y="56"/>
                  <a:pt x="57" y="42"/>
                  <a:pt x="67" y="21"/>
                </a:cubicBezTo>
                <a:cubicBezTo>
                  <a:pt x="67" y="20"/>
                  <a:pt x="67" y="20"/>
                  <a:pt x="67" y="19"/>
                </a:cubicBezTo>
                <a:cubicBezTo>
                  <a:pt x="67" y="17"/>
                  <a:pt x="67" y="16"/>
                  <a:pt x="65" y="14"/>
                </a:cubicBezTo>
                <a:cubicBezTo>
                  <a:pt x="72" y="17"/>
                  <a:pt x="79" y="21"/>
                  <a:pt x="84" y="26"/>
                </a:cubicBezTo>
                <a:cubicBezTo>
                  <a:pt x="93" y="35"/>
                  <a:pt x="99" y="48"/>
                  <a:pt x="99" y="62"/>
                </a:cubicBezTo>
                <a:cubicBezTo>
                  <a:pt x="99" y="76"/>
                  <a:pt x="93" y="88"/>
                  <a:pt x="84" y="98"/>
                </a:cubicBezTo>
                <a:cubicBezTo>
                  <a:pt x="75" y="107"/>
                  <a:pt x="62" y="112"/>
                  <a:pt x="48" y="112"/>
                </a:cubicBezTo>
                <a:cubicBezTo>
                  <a:pt x="39" y="112"/>
                  <a:pt x="31" y="110"/>
                  <a:pt x="24" y="106"/>
                </a:cubicBezTo>
                <a:cubicBezTo>
                  <a:pt x="23" y="106"/>
                  <a:pt x="22" y="106"/>
                  <a:pt x="21" y="106"/>
                </a:cubicBezTo>
                <a:cubicBezTo>
                  <a:pt x="19" y="106"/>
                  <a:pt x="17" y="107"/>
                  <a:pt x="16" y="109"/>
                </a:cubicBezTo>
                <a:cubicBezTo>
                  <a:pt x="16" y="110"/>
                  <a:pt x="16" y="111"/>
                  <a:pt x="16" y="112"/>
                </a:cubicBezTo>
                <a:cubicBezTo>
                  <a:pt x="16" y="114"/>
                  <a:pt x="17" y="116"/>
                  <a:pt x="19" y="117"/>
                </a:cubicBezTo>
                <a:cubicBezTo>
                  <a:pt x="27" y="121"/>
                  <a:pt x="37" y="124"/>
                  <a:pt x="48" y="124"/>
                </a:cubicBezTo>
                <a:cubicBezTo>
                  <a:pt x="82" y="124"/>
                  <a:pt x="110" y="96"/>
                  <a:pt x="110" y="62"/>
                </a:cubicBezTo>
                <a:cubicBezTo>
                  <a:pt x="110" y="28"/>
                  <a:pt x="82" y="0"/>
                  <a:pt x="4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>
              <a:latin typeface="Franklin Gothic Book" panose="020B050302010202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039784" y="306306"/>
            <a:ext cx="5102933" cy="728421"/>
          </a:xfrm>
          <a:prstGeom prst="roundRect">
            <a:avLst/>
          </a:prstGeom>
          <a:solidFill>
            <a:srgbClr val="48C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Need of the Application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45427" y="1698625"/>
            <a:ext cx="3535649" cy="3173412"/>
            <a:chOff x="6124188" y="1624945"/>
            <a:chExt cx="3535649" cy="3173412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D6977FF5-CA26-4200-B286-E23792DC1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7249" y="1624945"/>
              <a:ext cx="981075" cy="765175"/>
            </a:xfrm>
            <a:custGeom>
              <a:avLst/>
              <a:gdLst>
                <a:gd name="T0" fmla="*/ 0 w 618"/>
                <a:gd name="T1" fmla="*/ 119 h 482"/>
                <a:gd name="T2" fmla="*/ 480 w 618"/>
                <a:gd name="T3" fmla="*/ 0 h 482"/>
                <a:gd name="T4" fmla="*/ 618 w 618"/>
                <a:gd name="T5" fmla="*/ 482 h 482"/>
                <a:gd name="T6" fmla="*/ 0 w 618"/>
                <a:gd name="T7" fmla="*/ 119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8" h="482">
                  <a:moveTo>
                    <a:pt x="0" y="119"/>
                  </a:moveTo>
                  <a:lnTo>
                    <a:pt x="480" y="0"/>
                  </a:lnTo>
                  <a:lnTo>
                    <a:pt x="618" y="482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6D6E7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xmlns="" id="{29682B83-12D6-43A7-9264-3289954CC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423" y="4033182"/>
              <a:ext cx="981075" cy="765175"/>
            </a:xfrm>
            <a:custGeom>
              <a:avLst/>
              <a:gdLst>
                <a:gd name="T0" fmla="*/ 618 w 618"/>
                <a:gd name="T1" fmla="*/ 363 h 482"/>
                <a:gd name="T2" fmla="*/ 137 w 618"/>
                <a:gd name="T3" fmla="*/ 482 h 482"/>
                <a:gd name="T4" fmla="*/ 0 w 618"/>
                <a:gd name="T5" fmla="*/ 0 h 482"/>
                <a:gd name="T6" fmla="*/ 618 w 618"/>
                <a:gd name="T7" fmla="*/ 3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8" h="482">
                  <a:moveTo>
                    <a:pt x="618" y="363"/>
                  </a:moveTo>
                  <a:lnTo>
                    <a:pt x="137" y="482"/>
                  </a:lnTo>
                  <a:lnTo>
                    <a:pt x="0" y="0"/>
                  </a:lnTo>
                  <a:lnTo>
                    <a:pt x="618" y="363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6D6E7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xmlns="" id="{C45A1608-9964-4C9F-91B7-94E296D0B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6137" y="3988732"/>
              <a:ext cx="995363" cy="752475"/>
            </a:xfrm>
            <a:custGeom>
              <a:avLst/>
              <a:gdLst>
                <a:gd name="T0" fmla="*/ 627 w 627"/>
                <a:gd name="T1" fmla="*/ 0 h 474"/>
                <a:gd name="T2" fmla="*/ 483 w 627"/>
                <a:gd name="T3" fmla="*/ 474 h 474"/>
                <a:gd name="T4" fmla="*/ 0 w 627"/>
                <a:gd name="T5" fmla="*/ 344 h 474"/>
                <a:gd name="T6" fmla="*/ 627 w 627"/>
                <a:gd name="T7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7" h="474">
                  <a:moveTo>
                    <a:pt x="627" y="0"/>
                  </a:moveTo>
                  <a:lnTo>
                    <a:pt x="483" y="474"/>
                  </a:lnTo>
                  <a:lnTo>
                    <a:pt x="0" y="34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6D6E7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xmlns="" id="{AC29B594-F74A-4AC3-A8CB-8FC11ED42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3598" y="1629707"/>
              <a:ext cx="996951" cy="752475"/>
            </a:xfrm>
            <a:custGeom>
              <a:avLst/>
              <a:gdLst>
                <a:gd name="T0" fmla="*/ 0 w 628"/>
                <a:gd name="T1" fmla="*/ 474 h 474"/>
                <a:gd name="T2" fmla="*/ 145 w 628"/>
                <a:gd name="T3" fmla="*/ 0 h 474"/>
                <a:gd name="T4" fmla="*/ 628 w 628"/>
                <a:gd name="T5" fmla="*/ 128 h 474"/>
                <a:gd name="T6" fmla="*/ 0 w 628"/>
                <a:gd name="T7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8" h="474">
                  <a:moveTo>
                    <a:pt x="0" y="474"/>
                  </a:moveTo>
                  <a:lnTo>
                    <a:pt x="145" y="0"/>
                  </a:lnTo>
                  <a:lnTo>
                    <a:pt x="628" y="128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6D6E7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xmlns="" id="{EA8A267E-0D18-4E2C-8274-3985600B9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2149" y="2626655"/>
              <a:ext cx="547688" cy="1136651"/>
            </a:xfrm>
            <a:custGeom>
              <a:avLst/>
              <a:gdLst>
                <a:gd name="T0" fmla="*/ 0 w 345"/>
                <a:gd name="T1" fmla="*/ 0 h 716"/>
                <a:gd name="T2" fmla="*/ 345 w 345"/>
                <a:gd name="T3" fmla="*/ 355 h 716"/>
                <a:gd name="T4" fmla="*/ 0 w 345"/>
                <a:gd name="T5" fmla="*/ 716 h 716"/>
                <a:gd name="T6" fmla="*/ 0 w 345"/>
                <a:gd name="T7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5" h="716">
                  <a:moveTo>
                    <a:pt x="0" y="0"/>
                  </a:moveTo>
                  <a:lnTo>
                    <a:pt x="345" y="355"/>
                  </a:lnTo>
                  <a:lnTo>
                    <a:pt x="0" y="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6D6E7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xmlns="" id="{46796253-A141-4783-89F0-ED50C40BD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188" y="2659337"/>
              <a:ext cx="549275" cy="1136651"/>
            </a:xfrm>
            <a:custGeom>
              <a:avLst/>
              <a:gdLst>
                <a:gd name="T0" fmla="*/ 346 w 346"/>
                <a:gd name="T1" fmla="*/ 716 h 716"/>
                <a:gd name="T2" fmla="*/ 0 w 346"/>
                <a:gd name="T3" fmla="*/ 360 h 716"/>
                <a:gd name="T4" fmla="*/ 346 w 346"/>
                <a:gd name="T5" fmla="*/ 0 h 716"/>
                <a:gd name="T6" fmla="*/ 346 w 346"/>
                <a:gd name="T7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716">
                  <a:moveTo>
                    <a:pt x="346" y="716"/>
                  </a:moveTo>
                  <a:lnTo>
                    <a:pt x="0" y="360"/>
                  </a:lnTo>
                  <a:lnTo>
                    <a:pt x="346" y="0"/>
                  </a:lnTo>
                  <a:lnTo>
                    <a:pt x="346" y="71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solidFill>
                  <a:srgbClr val="6D6E71"/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730" y="1825933"/>
              <a:ext cx="2827351" cy="2827351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2881783" y="1776533"/>
            <a:ext cx="314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Births attended at Health center is at nearly 37% in rural and 67% in urban India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263" y="2882096"/>
            <a:ext cx="2488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Inadequate </a:t>
            </a:r>
            <a:r>
              <a:rPr lang="en-US" dirty="0"/>
              <a:t>nutrition during pregnancy </a:t>
            </a:r>
            <a:r>
              <a:rPr lang="en-US" dirty="0" smtClean="0"/>
              <a:t>leading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58</a:t>
            </a:r>
            <a:r>
              <a:rPr lang="en-US" dirty="0"/>
              <a:t>% infant mortality </a:t>
            </a:r>
            <a:r>
              <a:rPr lang="en-US" dirty="0" smtClean="0"/>
              <a:t>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8A9ED27F-A52D-4224-BA4C-A53F64848BE3}"/>
              </a:ext>
            </a:extLst>
          </p:cNvPr>
          <p:cNvSpPr>
            <a:spLocks/>
          </p:cNvSpPr>
          <p:nvPr/>
        </p:nvSpPr>
        <p:spPr bwMode="auto">
          <a:xfrm>
            <a:off x="2117" y="0"/>
            <a:ext cx="5037667" cy="6858000"/>
          </a:xfrm>
          <a:custGeom>
            <a:avLst/>
            <a:gdLst>
              <a:gd name="T0" fmla="*/ 7140 w 7140"/>
              <a:gd name="T1" fmla="*/ 9720 h 9720"/>
              <a:gd name="T2" fmla="*/ 0 w 7140"/>
              <a:gd name="T3" fmla="*/ 9720 h 9720"/>
              <a:gd name="T4" fmla="*/ 0 w 7140"/>
              <a:gd name="T5" fmla="*/ 0 h 9720"/>
              <a:gd name="T6" fmla="*/ 7140 w 7140"/>
              <a:gd name="T7" fmla="*/ 9720 h 9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40" h="9720">
                <a:moveTo>
                  <a:pt x="7140" y="9720"/>
                </a:moveTo>
                <a:lnTo>
                  <a:pt x="0" y="9720"/>
                </a:lnTo>
                <a:lnTo>
                  <a:pt x="0" y="0"/>
                </a:lnTo>
                <a:lnTo>
                  <a:pt x="7140" y="9720"/>
                </a:lnTo>
                <a:close/>
              </a:path>
            </a:pathLst>
          </a:custGeom>
          <a:solidFill>
            <a:srgbClr val="11BBF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E07242F9-E969-48C4-9226-A7BF0C119D5B}"/>
              </a:ext>
            </a:extLst>
          </p:cNvPr>
          <p:cNvSpPr>
            <a:spLocks/>
          </p:cNvSpPr>
          <p:nvPr/>
        </p:nvSpPr>
        <p:spPr bwMode="auto">
          <a:xfrm>
            <a:off x="2117" y="0"/>
            <a:ext cx="2489200" cy="3397251"/>
          </a:xfrm>
          <a:custGeom>
            <a:avLst/>
            <a:gdLst>
              <a:gd name="T0" fmla="*/ 3529 w 3529"/>
              <a:gd name="T1" fmla="*/ 0 h 4814"/>
              <a:gd name="T2" fmla="*/ 0 w 3529"/>
              <a:gd name="T3" fmla="*/ 0 h 4814"/>
              <a:gd name="T4" fmla="*/ 0 w 3529"/>
              <a:gd name="T5" fmla="*/ 4814 h 4814"/>
              <a:gd name="T6" fmla="*/ 3529 w 3529"/>
              <a:gd name="T7" fmla="*/ 0 h 4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29" h="4814">
                <a:moveTo>
                  <a:pt x="3529" y="0"/>
                </a:moveTo>
                <a:lnTo>
                  <a:pt x="0" y="0"/>
                </a:lnTo>
                <a:lnTo>
                  <a:pt x="0" y="4814"/>
                </a:lnTo>
                <a:lnTo>
                  <a:pt x="3529" y="0"/>
                </a:lnTo>
                <a:close/>
              </a:path>
            </a:pathLst>
          </a:custGeom>
          <a:solidFill>
            <a:srgbClr val="11BBF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35B8A419-33D5-4E55-8E22-1AB353B23CFA}"/>
              </a:ext>
            </a:extLst>
          </p:cNvPr>
          <p:cNvSpPr>
            <a:spLocks/>
          </p:cNvSpPr>
          <p:nvPr/>
        </p:nvSpPr>
        <p:spPr bwMode="auto">
          <a:xfrm>
            <a:off x="2118" y="0"/>
            <a:ext cx="1246717" cy="3397251"/>
          </a:xfrm>
          <a:custGeom>
            <a:avLst/>
            <a:gdLst>
              <a:gd name="T0" fmla="*/ 0 w 1766"/>
              <a:gd name="T1" fmla="*/ 0 h 4814"/>
              <a:gd name="T2" fmla="*/ 0 w 1766"/>
              <a:gd name="T3" fmla="*/ 4814 h 4814"/>
              <a:gd name="T4" fmla="*/ 1766 w 1766"/>
              <a:gd name="T5" fmla="*/ 2404 h 4814"/>
              <a:gd name="T6" fmla="*/ 0 w 1766"/>
              <a:gd name="T7" fmla="*/ 0 h 4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6" h="4814">
                <a:moveTo>
                  <a:pt x="0" y="0"/>
                </a:moveTo>
                <a:lnTo>
                  <a:pt x="0" y="4814"/>
                </a:lnTo>
                <a:lnTo>
                  <a:pt x="1766" y="2404"/>
                </a:lnTo>
                <a:lnTo>
                  <a:pt x="0" y="0"/>
                </a:lnTo>
                <a:close/>
              </a:path>
            </a:pathLst>
          </a:custGeom>
          <a:solidFill>
            <a:srgbClr val="11337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38ABEC30-F2AB-4574-8797-5CB80F7E351B}"/>
              </a:ext>
            </a:extLst>
          </p:cNvPr>
          <p:cNvSpPr>
            <a:spLocks/>
          </p:cNvSpPr>
          <p:nvPr/>
        </p:nvSpPr>
        <p:spPr bwMode="auto">
          <a:xfrm>
            <a:off x="2117" y="3393017"/>
            <a:ext cx="5037667" cy="3464984"/>
          </a:xfrm>
          <a:custGeom>
            <a:avLst/>
            <a:gdLst>
              <a:gd name="T0" fmla="*/ 0 w 7140"/>
              <a:gd name="T1" fmla="*/ 0 h 4912"/>
              <a:gd name="T2" fmla="*/ 0 w 7140"/>
              <a:gd name="T3" fmla="*/ 4912 h 4912"/>
              <a:gd name="T4" fmla="*/ 7140 w 7140"/>
              <a:gd name="T5" fmla="*/ 4912 h 4912"/>
              <a:gd name="T6" fmla="*/ 0 w 7140"/>
              <a:gd name="T7" fmla="*/ 0 h 4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40" h="4912">
                <a:moveTo>
                  <a:pt x="0" y="0"/>
                </a:moveTo>
                <a:lnTo>
                  <a:pt x="0" y="4912"/>
                </a:lnTo>
                <a:lnTo>
                  <a:pt x="7140" y="4912"/>
                </a:lnTo>
                <a:lnTo>
                  <a:pt x="0" y="0"/>
                </a:lnTo>
                <a:close/>
              </a:path>
            </a:pathLst>
          </a:custGeom>
          <a:solidFill>
            <a:srgbClr val="1133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200230" y="263667"/>
            <a:ext cx="4203385" cy="728421"/>
          </a:xfrm>
          <a:prstGeom prst="roundRect">
            <a:avLst/>
          </a:prstGeom>
          <a:solidFill>
            <a:srgbClr val="48C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Why this application?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2097" y="1562582"/>
            <a:ext cx="88199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Connects women and government.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Empowering women to take care of herself and her child.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Bring awareness to urban and rural women about the available government schemes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Maintain her health profile and plan a safe and secured pre-natal and post-natal stage and child care.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End Users : </a:t>
            </a:r>
            <a:endParaRPr lang="en-US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Women (Public profile)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Government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Government can register patients attended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8A9ED27F-A52D-4224-BA4C-A53F64848BE3}"/>
              </a:ext>
            </a:extLst>
          </p:cNvPr>
          <p:cNvSpPr>
            <a:spLocks/>
          </p:cNvSpPr>
          <p:nvPr/>
        </p:nvSpPr>
        <p:spPr bwMode="auto">
          <a:xfrm>
            <a:off x="2117" y="0"/>
            <a:ext cx="5037667" cy="6858000"/>
          </a:xfrm>
          <a:custGeom>
            <a:avLst/>
            <a:gdLst>
              <a:gd name="T0" fmla="*/ 7140 w 7140"/>
              <a:gd name="T1" fmla="*/ 9720 h 9720"/>
              <a:gd name="T2" fmla="*/ 0 w 7140"/>
              <a:gd name="T3" fmla="*/ 9720 h 9720"/>
              <a:gd name="T4" fmla="*/ 0 w 7140"/>
              <a:gd name="T5" fmla="*/ 0 h 9720"/>
              <a:gd name="T6" fmla="*/ 7140 w 7140"/>
              <a:gd name="T7" fmla="*/ 9720 h 9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40" h="9720">
                <a:moveTo>
                  <a:pt x="7140" y="9720"/>
                </a:moveTo>
                <a:lnTo>
                  <a:pt x="0" y="9720"/>
                </a:lnTo>
                <a:lnTo>
                  <a:pt x="0" y="0"/>
                </a:lnTo>
                <a:lnTo>
                  <a:pt x="7140" y="9720"/>
                </a:lnTo>
                <a:close/>
              </a:path>
            </a:pathLst>
          </a:custGeom>
          <a:solidFill>
            <a:srgbClr val="11BBF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E07242F9-E969-48C4-9226-A7BF0C119D5B}"/>
              </a:ext>
            </a:extLst>
          </p:cNvPr>
          <p:cNvSpPr>
            <a:spLocks/>
          </p:cNvSpPr>
          <p:nvPr/>
        </p:nvSpPr>
        <p:spPr bwMode="auto">
          <a:xfrm>
            <a:off x="2117" y="0"/>
            <a:ext cx="2489200" cy="3397251"/>
          </a:xfrm>
          <a:custGeom>
            <a:avLst/>
            <a:gdLst>
              <a:gd name="T0" fmla="*/ 3529 w 3529"/>
              <a:gd name="T1" fmla="*/ 0 h 4814"/>
              <a:gd name="T2" fmla="*/ 0 w 3529"/>
              <a:gd name="T3" fmla="*/ 0 h 4814"/>
              <a:gd name="T4" fmla="*/ 0 w 3529"/>
              <a:gd name="T5" fmla="*/ 4814 h 4814"/>
              <a:gd name="T6" fmla="*/ 3529 w 3529"/>
              <a:gd name="T7" fmla="*/ 0 h 4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29" h="4814">
                <a:moveTo>
                  <a:pt x="3529" y="0"/>
                </a:moveTo>
                <a:lnTo>
                  <a:pt x="0" y="0"/>
                </a:lnTo>
                <a:lnTo>
                  <a:pt x="0" y="4814"/>
                </a:lnTo>
                <a:lnTo>
                  <a:pt x="3529" y="0"/>
                </a:lnTo>
                <a:close/>
              </a:path>
            </a:pathLst>
          </a:custGeom>
          <a:solidFill>
            <a:srgbClr val="11BBF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35B8A419-33D5-4E55-8E22-1AB353B23CFA}"/>
              </a:ext>
            </a:extLst>
          </p:cNvPr>
          <p:cNvSpPr>
            <a:spLocks/>
          </p:cNvSpPr>
          <p:nvPr/>
        </p:nvSpPr>
        <p:spPr bwMode="auto">
          <a:xfrm>
            <a:off x="2118" y="0"/>
            <a:ext cx="1246717" cy="3397251"/>
          </a:xfrm>
          <a:custGeom>
            <a:avLst/>
            <a:gdLst>
              <a:gd name="T0" fmla="*/ 0 w 1766"/>
              <a:gd name="T1" fmla="*/ 0 h 4814"/>
              <a:gd name="T2" fmla="*/ 0 w 1766"/>
              <a:gd name="T3" fmla="*/ 4814 h 4814"/>
              <a:gd name="T4" fmla="*/ 1766 w 1766"/>
              <a:gd name="T5" fmla="*/ 2404 h 4814"/>
              <a:gd name="T6" fmla="*/ 0 w 1766"/>
              <a:gd name="T7" fmla="*/ 0 h 4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6" h="4814">
                <a:moveTo>
                  <a:pt x="0" y="0"/>
                </a:moveTo>
                <a:lnTo>
                  <a:pt x="0" y="4814"/>
                </a:lnTo>
                <a:lnTo>
                  <a:pt x="1766" y="2404"/>
                </a:lnTo>
                <a:lnTo>
                  <a:pt x="0" y="0"/>
                </a:lnTo>
                <a:close/>
              </a:path>
            </a:pathLst>
          </a:custGeom>
          <a:solidFill>
            <a:srgbClr val="11337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38ABEC30-F2AB-4574-8797-5CB80F7E351B}"/>
              </a:ext>
            </a:extLst>
          </p:cNvPr>
          <p:cNvSpPr>
            <a:spLocks/>
          </p:cNvSpPr>
          <p:nvPr/>
        </p:nvSpPr>
        <p:spPr bwMode="auto">
          <a:xfrm>
            <a:off x="2117" y="3393017"/>
            <a:ext cx="5037667" cy="3464984"/>
          </a:xfrm>
          <a:custGeom>
            <a:avLst/>
            <a:gdLst>
              <a:gd name="T0" fmla="*/ 0 w 7140"/>
              <a:gd name="T1" fmla="*/ 0 h 4912"/>
              <a:gd name="T2" fmla="*/ 0 w 7140"/>
              <a:gd name="T3" fmla="*/ 4912 h 4912"/>
              <a:gd name="T4" fmla="*/ 7140 w 7140"/>
              <a:gd name="T5" fmla="*/ 4912 h 4912"/>
              <a:gd name="T6" fmla="*/ 0 w 7140"/>
              <a:gd name="T7" fmla="*/ 0 h 4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40" h="4912">
                <a:moveTo>
                  <a:pt x="0" y="0"/>
                </a:moveTo>
                <a:lnTo>
                  <a:pt x="0" y="4912"/>
                </a:lnTo>
                <a:lnTo>
                  <a:pt x="7140" y="4912"/>
                </a:lnTo>
                <a:lnTo>
                  <a:pt x="0" y="0"/>
                </a:lnTo>
                <a:close/>
              </a:path>
            </a:pathLst>
          </a:custGeom>
          <a:solidFill>
            <a:srgbClr val="1133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200230" y="263667"/>
            <a:ext cx="4203385" cy="728421"/>
          </a:xfrm>
          <a:prstGeom prst="roundRect">
            <a:avLst/>
          </a:prstGeom>
          <a:solidFill>
            <a:srgbClr val="48C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Solution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2097" y="1562582"/>
            <a:ext cx="88199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Educate women to take care of herself and her family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Bring awareness to urban and rural women about the available government schemes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Maintain her health profile 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Feel safe and secured during pre-natal and post-natal stage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Government can also use this application to track the patients attended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Being aware of the schemes and policies , the mother  can plan  safe and secured pregnancy and child care.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8A9ED27F-A52D-4224-BA4C-A53F64848BE3}"/>
              </a:ext>
            </a:extLst>
          </p:cNvPr>
          <p:cNvSpPr>
            <a:spLocks/>
          </p:cNvSpPr>
          <p:nvPr/>
        </p:nvSpPr>
        <p:spPr bwMode="auto">
          <a:xfrm>
            <a:off x="2117" y="0"/>
            <a:ext cx="5037667" cy="6858000"/>
          </a:xfrm>
          <a:custGeom>
            <a:avLst/>
            <a:gdLst>
              <a:gd name="T0" fmla="*/ 7140 w 7140"/>
              <a:gd name="T1" fmla="*/ 9720 h 9720"/>
              <a:gd name="T2" fmla="*/ 0 w 7140"/>
              <a:gd name="T3" fmla="*/ 9720 h 9720"/>
              <a:gd name="T4" fmla="*/ 0 w 7140"/>
              <a:gd name="T5" fmla="*/ 0 h 9720"/>
              <a:gd name="T6" fmla="*/ 7140 w 7140"/>
              <a:gd name="T7" fmla="*/ 9720 h 9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40" h="9720">
                <a:moveTo>
                  <a:pt x="7140" y="9720"/>
                </a:moveTo>
                <a:lnTo>
                  <a:pt x="0" y="9720"/>
                </a:lnTo>
                <a:lnTo>
                  <a:pt x="0" y="0"/>
                </a:lnTo>
                <a:lnTo>
                  <a:pt x="7140" y="9720"/>
                </a:lnTo>
                <a:close/>
              </a:path>
            </a:pathLst>
          </a:custGeom>
          <a:solidFill>
            <a:srgbClr val="11BBF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E07242F9-E969-48C4-9226-A7BF0C119D5B}"/>
              </a:ext>
            </a:extLst>
          </p:cNvPr>
          <p:cNvSpPr>
            <a:spLocks/>
          </p:cNvSpPr>
          <p:nvPr/>
        </p:nvSpPr>
        <p:spPr bwMode="auto">
          <a:xfrm>
            <a:off x="2117" y="0"/>
            <a:ext cx="2489200" cy="3397251"/>
          </a:xfrm>
          <a:custGeom>
            <a:avLst/>
            <a:gdLst>
              <a:gd name="T0" fmla="*/ 3529 w 3529"/>
              <a:gd name="T1" fmla="*/ 0 h 4814"/>
              <a:gd name="T2" fmla="*/ 0 w 3529"/>
              <a:gd name="T3" fmla="*/ 0 h 4814"/>
              <a:gd name="T4" fmla="*/ 0 w 3529"/>
              <a:gd name="T5" fmla="*/ 4814 h 4814"/>
              <a:gd name="T6" fmla="*/ 3529 w 3529"/>
              <a:gd name="T7" fmla="*/ 0 h 4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29" h="4814">
                <a:moveTo>
                  <a:pt x="3529" y="0"/>
                </a:moveTo>
                <a:lnTo>
                  <a:pt x="0" y="0"/>
                </a:lnTo>
                <a:lnTo>
                  <a:pt x="0" y="4814"/>
                </a:lnTo>
                <a:lnTo>
                  <a:pt x="3529" y="0"/>
                </a:lnTo>
                <a:close/>
              </a:path>
            </a:pathLst>
          </a:custGeom>
          <a:solidFill>
            <a:srgbClr val="11BBF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35B8A419-33D5-4E55-8E22-1AB353B23CFA}"/>
              </a:ext>
            </a:extLst>
          </p:cNvPr>
          <p:cNvSpPr>
            <a:spLocks/>
          </p:cNvSpPr>
          <p:nvPr/>
        </p:nvSpPr>
        <p:spPr bwMode="auto">
          <a:xfrm>
            <a:off x="2118" y="0"/>
            <a:ext cx="1246717" cy="3397251"/>
          </a:xfrm>
          <a:custGeom>
            <a:avLst/>
            <a:gdLst>
              <a:gd name="T0" fmla="*/ 0 w 1766"/>
              <a:gd name="T1" fmla="*/ 0 h 4814"/>
              <a:gd name="T2" fmla="*/ 0 w 1766"/>
              <a:gd name="T3" fmla="*/ 4814 h 4814"/>
              <a:gd name="T4" fmla="*/ 1766 w 1766"/>
              <a:gd name="T5" fmla="*/ 2404 h 4814"/>
              <a:gd name="T6" fmla="*/ 0 w 1766"/>
              <a:gd name="T7" fmla="*/ 0 h 4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6" h="4814">
                <a:moveTo>
                  <a:pt x="0" y="0"/>
                </a:moveTo>
                <a:lnTo>
                  <a:pt x="0" y="4814"/>
                </a:lnTo>
                <a:lnTo>
                  <a:pt x="1766" y="2404"/>
                </a:lnTo>
                <a:lnTo>
                  <a:pt x="0" y="0"/>
                </a:lnTo>
                <a:close/>
              </a:path>
            </a:pathLst>
          </a:custGeom>
          <a:solidFill>
            <a:srgbClr val="11337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38ABEC30-F2AB-4574-8797-5CB80F7E351B}"/>
              </a:ext>
            </a:extLst>
          </p:cNvPr>
          <p:cNvSpPr>
            <a:spLocks/>
          </p:cNvSpPr>
          <p:nvPr/>
        </p:nvSpPr>
        <p:spPr bwMode="auto">
          <a:xfrm>
            <a:off x="2117" y="3393017"/>
            <a:ext cx="5037667" cy="3464984"/>
          </a:xfrm>
          <a:custGeom>
            <a:avLst/>
            <a:gdLst>
              <a:gd name="T0" fmla="*/ 0 w 7140"/>
              <a:gd name="T1" fmla="*/ 0 h 4912"/>
              <a:gd name="T2" fmla="*/ 0 w 7140"/>
              <a:gd name="T3" fmla="*/ 4912 h 4912"/>
              <a:gd name="T4" fmla="*/ 7140 w 7140"/>
              <a:gd name="T5" fmla="*/ 4912 h 4912"/>
              <a:gd name="T6" fmla="*/ 0 w 7140"/>
              <a:gd name="T7" fmla="*/ 0 h 4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40" h="4912">
                <a:moveTo>
                  <a:pt x="0" y="0"/>
                </a:moveTo>
                <a:lnTo>
                  <a:pt x="0" y="4912"/>
                </a:lnTo>
                <a:lnTo>
                  <a:pt x="7140" y="4912"/>
                </a:lnTo>
                <a:lnTo>
                  <a:pt x="0" y="0"/>
                </a:lnTo>
                <a:close/>
              </a:path>
            </a:pathLst>
          </a:custGeom>
          <a:solidFill>
            <a:srgbClr val="1133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3483980" y="344410"/>
            <a:ext cx="6388579" cy="728421"/>
          </a:xfrm>
          <a:prstGeom prst="roundRect">
            <a:avLst/>
          </a:prstGeom>
          <a:solidFill>
            <a:srgbClr val="48C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Features of the application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1301" y="1698625"/>
            <a:ext cx="81254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Maintain Health profile 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Alerts on medical visits and intake of medicines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Map the person to the related </a:t>
            </a:r>
            <a:r>
              <a:rPr lang="en-US" dirty="0" err="1" smtClean="0"/>
              <a:t>Anganwadi</a:t>
            </a:r>
            <a:r>
              <a:rPr lang="en-US" dirty="0" smtClean="0"/>
              <a:t> centers and provide details of the activities at the </a:t>
            </a:r>
            <a:r>
              <a:rPr lang="en-US" dirty="0" err="1" smtClean="0"/>
              <a:t>centre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Information related to health care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Available  state and central government schemes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541970" y="940996"/>
            <a:ext cx="11286309" cy="3843805"/>
          </a:xfrm>
          <a:prstGeom prst="roundRect">
            <a:avLst/>
          </a:prstGeom>
          <a:ln w="2857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295" y="1977315"/>
            <a:ext cx="1433383" cy="1690101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3063575" y="2772045"/>
            <a:ext cx="2516261" cy="8819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74387" y="2463088"/>
            <a:ext cx="174562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JSON Request </a:t>
            </a:r>
            <a:r>
              <a:rPr lang="en-US" sz="12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endParaRPr lang="en-US" sz="12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19428" y="2862995"/>
            <a:ext cx="189094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JSON Response</a:t>
            </a:r>
            <a:endParaRPr lang="en-US" sz="12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4" name="Title 2"/>
          <p:cNvSpPr txBox="1">
            <a:spLocks/>
          </p:cNvSpPr>
          <p:nvPr/>
        </p:nvSpPr>
        <p:spPr bwMode="auto">
          <a:xfrm>
            <a:off x="510905" y="143092"/>
            <a:ext cx="6484131" cy="79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899" tIns="60949" rIns="121899" bIns="60949" numCol="1" anchor="b" anchorCtr="0" compatLnSpc="1">
            <a:prstTxWarp prst="textNoShape">
              <a:avLst/>
            </a:prstTxWarp>
          </a:bodyPr>
          <a:lstStyle>
            <a:lvl1pPr algn="ctr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4500" kern="1200">
                <a:solidFill>
                  <a:srgbClr val="676767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3733" b="1" dirty="0">
                <a:solidFill>
                  <a:srgbClr val="0070C0"/>
                </a:solidFill>
              </a:rPr>
              <a:t>Architecture</a:t>
            </a:r>
            <a:endParaRPr lang="en-US" sz="2133" b="1" dirty="0">
              <a:solidFill>
                <a:srgbClr val="0070C0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643765" y="1680050"/>
            <a:ext cx="1496452" cy="2120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(LAE)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51" name="Picture 8" descr="Image result for webservice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135" y="1836986"/>
            <a:ext cx="1415712" cy="16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Elbow Connector 66"/>
          <p:cNvCxnSpPr/>
          <p:nvPr/>
        </p:nvCxnSpPr>
        <p:spPr>
          <a:xfrm flipV="1">
            <a:off x="7194772" y="2780864"/>
            <a:ext cx="2419007" cy="619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4999" y="2201084"/>
            <a:ext cx="1069445" cy="11607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4967" y="4881026"/>
            <a:ext cx="5872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9966"/>
                </a:solidFill>
              </a:rPr>
              <a:t>Technology Stack</a:t>
            </a:r>
          </a:p>
          <a:p>
            <a:endParaRPr lang="en-US" sz="1400" b="1" dirty="0">
              <a:solidFill>
                <a:srgbClr val="FF9966"/>
              </a:solidFill>
            </a:endParaRPr>
          </a:p>
          <a:p>
            <a:r>
              <a:rPr lang="en-US" sz="1400" b="1" dirty="0"/>
              <a:t>UI   		: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2"/>
                </a:solidFill>
              </a:rPr>
              <a:t>Angular </a:t>
            </a:r>
            <a:r>
              <a:rPr lang="en-US" sz="1400" dirty="0" smtClean="0">
                <a:solidFill>
                  <a:schemeClr val="tx2"/>
                </a:solidFill>
              </a:rPr>
              <a:t>7</a:t>
            </a:r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b="1" dirty="0"/>
              <a:t>Middle Layer 	:</a:t>
            </a:r>
            <a:r>
              <a:rPr lang="en-US" sz="1400" dirty="0"/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Java with Spring Boot framework</a:t>
            </a:r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b="1" dirty="0"/>
              <a:t>Database	</a:t>
            </a:r>
            <a:r>
              <a:rPr lang="en-US" sz="1400" b="1" dirty="0" smtClean="0"/>
              <a:t>	: </a:t>
            </a:r>
            <a:r>
              <a:rPr lang="en-US" sz="1400" dirty="0" smtClean="0">
                <a:solidFill>
                  <a:schemeClr val="tx2"/>
                </a:solidFill>
              </a:rPr>
              <a:t>MongoDB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96171" y="4907710"/>
            <a:ext cx="423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00B0F0"/>
                </a:solidFill>
              </a:rPr>
              <a:t>* ART(Access Request Tool) is for admin subscription</a:t>
            </a:r>
            <a:endParaRPr lang="en-US" sz="1200" i="1" dirty="0">
              <a:solidFill>
                <a:srgbClr val="00B0F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374" y="3957059"/>
            <a:ext cx="1688613" cy="450297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20" name="Picture 10" descr="Image result for spring boo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221" y="3957059"/>
            <a:ext cx="1354626" cy="7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1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8A9ED27F-A52D-4224-BA4C-A53F64848BE3}"/>
              </a:ext>
            </a:extLst>
          </p:cNvPr>
          <p:cNvSpPr>
            <a:spLocks/>
          </p:cNvSpPr>
          <p:nvPr/>
        </p:nvSpPr>
        <p:spPr bwMode="auto">
          <a:xfrm>
            <a:off x="2117" y="0"/>
            <a:ext cx="5037667" cy="6858000"/>
          </a:xfrm>
          <a:custGeom>
            <a:avLst/>
            <a:gdLst>
              <a:gd name="T0" fmla="*/ 7140 w 7140"/>
              <a:gd name="T1" fmla="*/ 9720 h 9720"/>
              <a:gd name="T2" fmla="*/ 0 w 7140"/>
              <a:gd name="T3" fmla="*/ 9720 h 9720"/>
              <a:gd name="T4" fmla="*/ 0 w 7140"/>
              <a:gd name="T5" fmla="*/ 0 h 9720"/>
              <a:gd name="T6" fmla="*/ 7140 w 7140"/>
              <a:gd name="T7" fmla="*/ 9720 h 9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40" h="9720">
                <a:moveTo>
                  <a:pt x="7140" y="9720"/>
                </a:moveTo>
                <a:lnTo>
                  <a:pt x="0" y="9720"/>
                </a:lnTo>
                <a:lnTo>
                  <a:pt x="0" y="0"/>
                </a:lnTo>
                <a:lnTo>
                  <a:pt x="7140" y="9720"/>
                </a:lnTo>
                <a:close/>
              </a:path>
            </a:pathLst>
          </a:custGeom>
          <a:solidFill>
            <a:srgbClr val="11BBF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E07242F9-E969-48C4-9226-A7BF0C119D5B}"/>
              </a:ext>
            </a:extLst>
          </p:cNvPr>
          <p:cNvSpPr>
            <a:spLocks/>
          </p:cNvSpPr>
          <p:nvPr/>
        </p:nvSpPr>
        <p:spPr bwMode="auto">
          <a:xfrm>
            <a:off x="2117" y="0"/>
            <a:ext cx="2489200" cy="3397251"/>
          </a:xfrm>
          <a:custGeom>
            <a:avLst/>
            <a:gdLst>
              <a:gd name="T0" fmla="*/ 3529 w 3529"/>
              <a:gd name="T1" fmla="*/ 0 h 4814"/>
              <a:gd name="T2" fmla="*/ 0 w 3529"/>
              <a:gd name="T3" fmla="*/ 0 h 4814"/>
              <a:gd name="T4" fmla="*/ 0 w 3529"/>
              <a:gd name="T5" fmla="*/ 4814 h 4814"/>
              <a:gd name="T6" fmla="*/ 3529 w 3529"/>
              <a:gd name="T7" fmla="*/ 0 h 4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29" h="4814">
                <a:moveTo>
                  <a:pt x="3529" y="0"/>
                </a:moveTo>
                <a:lnTo>
                  <a:pt x="0" y="0"/>
                </a:lnTo>
                <a:lnTo>
                  <a:pt x="0" y="4814"/>
                </a:lnTo>
                <a:lnTo>
                  <a:pt x="3529" y="0"/>
                </a:lnTo>
                <a:close/>
              </a:path>
            </a:pathLst>
          </a:custGeom>
          <a:solidFill>
            <a:srgbClr val="11BBF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35B8A419-33D5-4E55-8E22-1AB353B23CFA}"/>
              </a:ext>
            </a:extLst>
          </p:cNvPr>
          <p:cNvSpPr>
            <a:spLocks/>
          </p:cNvSpPr>
          <p:nvPr/>
        </p:nvSpPr>
        <p:spPr bwMode="auto">
          <a:xfrm>
            <a:off x="2118" y="0"/>
            <a:ext cx="1246717" cy="3397251"/>
          </a:xfrm>
          <a:custGeom>
            <a:avLst/>
            <a:gdLst>
              <a:gd name="T0" fmla="*/ 0 w 1766"/>
              <a:gd name="T1" fmla="*/ 0 h 4814"/>
              <a:gd name="T2" fmla="*/ 0 w 1766"/>
              <a:gd name="T3" fmla="*/ 4814 h 4814"/>
              <a:gd name="T4" fmla="*/ 1766 w 1766"/>
              <a:gd name="T5" fmla="*/ 2404 h 4814"/>
              <a:gd name="T6" fmla="*/ 0 w 1766"/>
              <a:gd name="T7" fmla="*/ 0 h 4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6" h="4814">
                <a:moveTo>
                  <a:pt x="0" y="0"/>
                </a:moveTo>
                <a:lnTo>
                  <a:pt x="0" y="4814"/>
                </a:lnTo>
                <a:lnTo>
                  <a:pt x="1766" y="2404"/>
                </a:lnTo>
                <a:lnTo>
                  <a:pt x="0" y="0"/>
                </a:lnTo>
                <a:close/>
              </a:path>
            </a:pathLst>
          </a:custGeom>
          <a:solidFill>
            <a:srgbClr val="11337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38ABEC30-F2AB-4574-8797-5CB80F7E351B}"/>
              </a:ext>
            </a:extLst>
          </p:cNvPr>
          <p:cNvSpPr>
            <a:spLocks/>
          </p:cNvSpPr>
          <p:nvPr/>
        </p:nvSpPr>
        <p:spPr bwMode="auto">
          <a:xfrm>
            <a:off x="2117" y="3393017"/>
            <a:ext cx="5037667" cy="3464984"/>
          </a:xfrm>
          <a:custGeom>
            <a:avLst/>
            <a:gdLst>
              <a:gd name="T0" fmla="*/ 0 w 7140"/>
              <a:gd name="T1" fmla="*/ 0 h 4912"/>
              <a:gd name="T2" fmla="*/ 0 w 7140"/>
              <a:gd name="T3" fmla="*/ 4912 h 4912"/>
              <a:gd name="T4" fmla="*/ 7140 w 7140"/>
              <a:gd name="T5" fmla="*/ 4912 h 4912"/>
              <a:gd name="T6" fmla="*/ 0 w 7140"/>
              <a:gd name="T7" fmla="*/ 0 h 4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40" h="4912">
                <a:moveTo>
                  <a:pt x="0" y="0"/>
                </a:moveTo>
                <a:lnTo>
                  <a:pt x="0" y="4912"/>
                </a:lnTo>
                <a:lnTo>
                  <a:pt x="7140" y="4912"/>
                </a:lnTo>
                <a:lnTo>
                  <a:pt x="0" y="0"/>
                </a:lnTo>
                <a:close/>
              </a:path>
            </a:pathLst>
          </a:custGeom>
          <a:solidFill>
            <a:srgbClr val="1133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771723" y="2292662"/>
            <a:ext cx="2481478" cy="92168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Thank you !!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267</Words>
  <Application>Microsoft Office PowerPoint</Application>
  <PresentationFormat>Widescreen</PresentationFormat>
  <Paragraphs>64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CiscoSans</vt:lpstr>
      <vt:lpstr>Courier New</vt:lpstr>
      <vt:lpstr>Franklin Gothic Book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THEALTH – TELANGANA HEALTH PORTAL</dc:title>
  <dc:creator>Shaik Shehanaaz</dc:creator>
  <cp:lastModifiedBy>Swathinatasha Appikatla -X (sappikat - INFOSYS LIMITED at Cisco)</cp:lastModifiedBy>
  <cp:revision>52</cp:revision>
  <dcterms:created xsi:type="dcterms:W3CDTF">2018-03-10T08:09:36Z</dcterms:created>
  <dcterms:modified xsi:type="dcterms:W3CDTF">2019-03-16T08:21:02Z</dcterms:modified>
</cp:coreProperties>
</file>