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27"/>
  </p:notesMasterIdLst>
  <p:sldIdLst>
    <p:sldId id="350" r:id="rId6"/>
    <p:sldId id="372" r:id="rId7"/>
    <p:sldId id="278"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9" r:id="rId21"/>
    <p:sldId id="368" r:id="rId22"/>
    <p:sldId id="367" r:id="rId23"/>
    <p:sldId id="366" r:id="rId24"/>
    <p:sldId id="365" r:id="rId25"/>
    <p:sldId id="3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19214B-949D-45F2-959E-C331B82BF66D}" v="23" dt="2023-09-12T20:50:04.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57538" autoAdjust="0"/>
  </p:normalViewPr>
  <p:slideViewPr>
    <p:cSldViewPr snapToGrid="0" snapToObjects="1">
      <p:cViewPr varScale="1">
        <p:scale>
          <a:sx n="38" d="100"/>
          <a:sy n="38" d="100"/>
        </p:scale>
        <p:origin x="1928" y="44"/>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9/12/2023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a:t>
            </a:r>
            <a:r>
              <a:rPr lang="en-US" sz="1200" u="sng">
                <a:latin typeface="+mn-lt"/>
              </a:rPr>
              <a:t>be approximately </a:t>
            </a:r>
            <a:r>
              <a:rPr lang="en-US" sz="1200" u="sng" dirty="0">
                <a:latin typeface="+mn-lt"/>
              </a:rPr>
              <a:t>30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dirty="0"/>
              <a:t>Identify how each variable was used in the study. Remember to use appropriate terminology for the selected statistical test (e.g., independent/dependent, predictor/criterion, mediator, moderator). </a:t>
            </a:r>
          </a:p>
          <a:p>
            <a:pPr marL="228600" indent="-228600">
              <a:buAutoNum type="arabicPeriod"/>
            </a:pPr>
            <a:endParaRPr lang="en-US" dirty="0"/>
          </a:p>
          <a:p>
            <a:pPr marL="228600" indent="-228600">
              <a:buAutoNum type="arabicPeriod"/>
            </a:pPr>
            <a:r>
              <a:rPr lang="en-US" dirty="0"/>
              <a:t>Identify the specific instrument(s) used to measure each variable. </a:t>
            </a:r>
          </a:p>
          <a:p>
            <a:pPr marL="228600" indent="-228600">
              <a:buAutoNum type="arabicPeriod"/>
            </a:pPr>
            <a:endParaRPr lang="en-US" dirty="0"/>
          </a:p>
          <a:p>
            <a:pPr marL="228600" indent="-228600">
              <a:buAutoNum type="arabicPeriod"/>
            </a:pPr>
            <a:r>
              <a:rPr lang="en-US" dirty="0"/>
              <a:t>Describe the level of measurement of each variable (e.g., nominal, ordinal, interval, ratio), potential scores for each variable (e.g., the range [0–100] or levels [low, medium, high]), and data sources.</a:t>
            </a:r>
          </a:p>
          <a:p>
            <a:pPr marL="228600" indent="-228600">
              <a:buAutoNum type="arabicPeriod"/>
            </a:pPr>
            <a:endParaRPr lang="en-US" dirty="0"/>
          </a:p>
          <a:p>
            <a:pPr marL="228600" indent="-228600">
              <a:buAutoNum type="arabicPeriod"/>
            </a:pPr>
            <a:r>
              <a:rPr lang="en-US" dirty="0"/>
              <a:t> If appropriate, identify what specific scores (e.g., subscale scores, total scores) were included in the analysis and how they derived (e.g., calculating the sum, difference, average).  </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254808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0" cap="none" spc="0" normalizeH="0" baseline="0" noProof="0" dirty="0">
                <a:ln>
                  <a:noFill/>
                </a:ln>
                <a:solidFill>
                  <a:srgbClr val="262626"/>
                </a:solidFill>
                <a:effectLst/>
                <a:uLnTx/>
                <a:uFillTx/>
                <a:latin typeface="Calibri"/>
                <a:cs typeface="Calibri"/>
                <a:sym typeface="Calibri"/>
              </a:rPr>
              <a:t>Describe the analysis used to test each hypothesis</a:t>
            </a: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1200" b="0" i="0" u="none" strike="noStrike" kern="0" cap="none" spc="0" normalizeH="0" baseline="0" noProof="0" dirty="0">
                <a:ln>
                  <a:noFill/>
                </a:ln>
                <a:solidFill>
                  <a:srgbClr val="262626"/>
                </a:solidFill>
                <a:effectLst/>
                <a:uLnTx/>
                <a:uFillTx/>
                <a:latin typeface="Calibri"/>
                <a:cs typeface="Calibri"/>
                <a:sym typeface="Calibri"/>
              </a:rPr>
              <a:t>Provide evidence that the statistical test that was chosen is appropriate to test the hypotheses and that the data meet the assumptions of the statistical tests. </a:t>
            </a:r>
            <a:endParaRPr kumimoji="0" lang="en-US" b="0" i="0" u="none" strike="noStrike" kern="0" cap="none" spc="0" normalizeH="0" baseline="0" noProof="0" dirty="0">
              <a:ln>
                <a:noFill/>
              </a:ln>
              <a:solidFill>
                <a:srgbClr val="262626"/>
              </a:solidFill>
              <a:effectLst/>
              <a:uLnTx/>
              <a:uFillTx/>
              <a:latin typeface="Calibri"/>
              <a:cs typeface="Calibri"/>
              <a:sym typeface="Calibri"/>
            </a:endParaRPr>
          </a:p>
          <a:p>
            <a:endParaRPr lang="en-US" dirty="0"/>
          </a:p>
          <a:p>
            <a:r>
              <a:rPr lang="en-US" b="1" i="1" dirty="0"/>
              <a:t>NOTE 1: </a:t>
            </a:r>
            <a:r>
              <a:rPr lang="en-US" b="0" i="0" dirty="0"/>
              <a:t>Discuss any software used.</a:t>
            </a:r>
          </a:p>
          <a:p>
            <a:endParaRPr lang="en-US" b="1" i="1" dirty="0"/>
          </a:p>
          <a:p>
            <a:r>
              <a:rPr lang="en-US" b="1" i="1" dirty="0"/>
              <a:t>NOTE 2: </a:t>
            </a:r>
            <a:r>
              <a:rPr lang="en-US" dirty="0"/>
              <a:t>Use proper terminology in association with each design/analysis.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sz="1200" dirty="0"/>
              <a:t>1. Describe the study limitations.</a:t>
            </a:r>
          </a:p>
          <a:p>
            <a:pPr marL="457200" indent="-457200">
              <a:buAutoNum type="arabicPeriod"/>
            </a:pPr>
            <a:endParaRPr lang="en-US" sz="1200" dirty="0"/>
          </a:p>
          <a:p>
            <a:pPr marL="0" indent="0">
              <a:buNone/>
            </a:pPr>
            <a:r>
              <a:rPr lang="en-US" sz="1600" b="1" i="1" dirty="0"/>
              <a:t>NOTE : </a:t>
            </a:r>
            <a:r>
              <a:rPr lang="en-US" sz="1200" dirty="0"/>
              <a:t>Remember to indicate what you did to mitigate these limitations, if possible.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1. Confirm your study received IRB approval.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You might want to just indicate the date you received approval on this bullet point.</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2. If your study had more than minimal risk to participants, discuss the relevant ethical issues and how they were addressed.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3. Explain how you kept participants anonymous (if you did) and information confidential.</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4. Note how you have securely stored your data.</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5. Discuss relevant issues you faced as a researcher, including biases as well as personal and professional experiences with the topic, problem, or context.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Present any strategies you used to prevent these biases and experiences from influencing the analysis or results.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14</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Address each research question. It is recommended you address one research question per slide.</a:t>
            </a:r>
          </a:p>
          <a:p>
            <a:r>
              <a:rPr lang="en-US" dirty="0"/>
              <a:t>      A. Present the implications/conclusions per research question. </a:t>
            </a:r>
            <a:r>
              <a:rPr lang="en-US" i="1" dirty="0"/>
              <a:t>For a quantitative study</a:t>
            </a:r>
            <a:r>
              <a:rPr lang="en-US" dirty="0"/>
              <a:t>, connect to the hypotheses. </a:t>
            </a:r>
          </a:p>
          <a:p>
            <a:pPr marL="0" indent="0">
              <a:buNone/>
            </a:pPr>
            <a:r>
              <a:rPr lang="en-US" dirty="0"/>
              <a:t>      B. Discuss any factors that might have influenced the interpretation of the results. </a:t>
            </a:r>
          </a:p>
          <a:p>
            <a:pPr marL="0" indent="0">
              <a:buNone/>
            </a:pPr>
            <a:r>
              <a:rPr lang="en-US" dirty="0"/>
              <a:t>      C. Describe the extent to which the results are consistent with existing literature and your conceptual or theoretical framework and provide potential explanations for unexpected or divergent results.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Discuss recommendations for how the findings of the study can be applied to practice and/or theory.</a:t>
            </a:r>
          </a:p>
          <a:p>
            <a:pPr marL="228600" indent="-228600">
              <a:buAutoNum type="arabicPeriod"/>
            </a:pPr>
            <a:endParaRPr lang="en-US" dirty="0"/>
          </a:p>
          <a:p>
            <a:pPr marL="228600" indent="-228600">
              <a:buAutoNum type="arabicPeriod"/>
            </a:pPr>
            <a:r>
              <a:rPr lang="en-US" dirty="0"/>
              <a:t>Support all the recommendations with at least one finding from the study and the literature from Chapter 2. </a:t>
            </a:r>
          </a:p>
          <a:p>
            <a:r>
              <a:rPr lang="en-US" dirty="0"/>
              <a:t> </a:t>
            </a:r>
          </a:p>
          <a:p>
            <a:r>
              <a:rPr lang="en-US" b="1" i="1" dirty="0"/>
              <a:t>NOTE: </a:t>
            </a:r>
            <a:r>
              <a:rPr lang="en-US" dirty="0"/>
              <a:t>Be careful to avoid overstating the applicability of the findings.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dirty="0"/>
              <a:t>1. Based on the framework, results, and implications, explain what future researchers might do to learn from and build upon this study. Justify these explanations.</a:t>
            </a:r>
          </a:p>
          <a:p>
            <a:pPr marL="228600" indent="-228600">
              <a:buAutoNum type="arabicPeriod"/>
            </a:pPr>
            <a:endParaRPr lang="en-US" dirty="0"/>
          </a:p>
          <a:p>
            <a:r>
              <a:rPr lang="en-US" dirty="0"/>
              <a:t>2. Discuss how future researchers can improve upon this study, given its limitations as discussed in Chapter 3. </a:t>
            </a:r>
          </a:p>
          <a:p>
            <a:endParaRPr lang="en-US" dirty="0"/>
          </a:p>
          <a:p>
            <a:r>
              <a:rPr lang="en-US" dirty="0"/>
              <a:t>3. Explain what the next logical step is in this line of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Provide strong, concise overarching conclusions as a summary focusing on the problem, purpose, and research questions. </a:t>
            </a:r>
          </a:p>
          <a:p>
            <a:pPr marL="228600" indent="-228600">
              <a:buAutoNum type="arabicPeriod"/>
            </a:pPr>
            <a:endParaRPr lang="en-US" dirty="0"/>
          </a:p>
          <a:p>
            <a:pPr marL="228600" indent="-228600">
              <a:buAutoNum type="arabicPeriod"/>
            </a:pPr>
            <a:r>
              <a:rPr lang="en-US" dirty="0"/>
              <a:t>From the evaluation and implications of the study results, emphasize specifically how the results of the study connect to your framework, practice, and to the literature; considering specifically the gap in the literature. </a:t>
            </a:r>
          </a:p>
          <a:p>
            <a:pPr marL="228600" indent="-228600">
              <a:buAutoNum type="arabicPeriod"/>
            </a:pPr>
            <a:endParaRPr lang="en-US" dirty="0"/>
          </a:p>
          <a:p>
            <a:pPr marL="228600" indent="-228600">
              <a:buAutoNum type="arabicPeriod"/>
            </a:pPr>
            <a:r>
              <a:rPr lang="en-US" dirty="0"/>
              <a:t>Present the main message of the entire study and concisely summarize the recommendations for future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endParaRPr lang="en-US" dirty="0"/>
          </a:p>
          <a:p>
            <a:r>
              <a:rPr lang="en-US" dirty="0"/>
              <a:t> 1. Brief introductory remarks from the introduction of Chapter 1 should include:</a:t>
            </a:r>
          </a:p>
          <a:p>
            <a:r>
              <a:rPr lang="en-US" dirty="0"/>
              <a:t>     A. You want to provide an overview of your topic.</a:t>
            </a:r>
          </a:p>
          <a:p>
            <a:r>
              <a:rPr lang="en-US" dirty="0"/>
              <a:t>     B. Provide the larger context in which the problem exists, with citations.</a:t>
            </a:r>
          </a:p>
          <a:p>
            <a:r>
              <a:rPr lang="en-US" dirty="0"/>
              <a:t>     C. </a:t>
            </a:r>
            <a:r>
              <a:rPr lang="en-US" sz="1200" dirty="0"/>
              <a:t>Present an overview of why this research topic </a:t>
            </a:r>
            <a:r>
              <a:rPr lang="en-US" sz="1200"/>
              <a:t>is relevant; </a:t>
            </a:r>
            <a:r>
              <a:rPr lang="en-US" sz="1200" dirty="0"/>
              <a:t>use citations. </a:t>
            </a:r>
          </a:p>
          <a:p>
            <a:r>
              <a:rPr lang="en-US" sz="1200" dirty="0"/>
              <a:t>     D. Briefly explain what research has been done on the topic, with citations.</a:t>
            </a:r>
          </a:p>
          <a:p>
            <a:endParaRPr lang="en-US" sz="1200" dirty="0"/>
          </a:p>
          <a:p>
            <a:r>
              <a:rPr lang="en-US" sz="1200" dirty="0"/>
              <a:t>NOTE: Only one slide for the Introduction</a:t>
            </a: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3962039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a:t>
            </a:r>
            <a:r>
              <a:rPr lang="en-US" i="1" dirty="0"/>
              <a:t>further elaborate on the problem</a:t>
            </a:r>
            <a:r>
              <a:rPr lang="en-US" dirty="0"/>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Research questions and hypotheses must be verbatim from manuscript.</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State purpose of each </a:t>
            </a:r>
            <a:r>
              <a:rPr lang="en-US" dirty="0" err="1"/>
              <a:t>RQ</a:t>
            </a:r>
            <a:r>
              <a:rPr lang="en-US" dirty="0"/>
              <a:t>.</a:t>
            </a:r>
          </a:p>
          <a:p>
            <a:pPr marL="0" indent="0">
              <a:buNone/>
            </a:pPr>
            <a:endParaRPr lang="en-US" dirty="0"/>
          </a:p>
          <a:p>
            <a:r>
              <a:rPr lang="en-US" dirty="0"/>
              <a:t>3. Use multiple slides as needed to ensure visibility of information to audience.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SLIDE INSTRUCTIONS:</a:t>
            </a:r>
            <a:endParaRPr lang="en-US" sz="1800" kern="1200" dirty="0">
              <a:solidFill>
                <a:schemeClr val="tx1"/>
              </a:solidFill>
              <a:latin typeface="+mn-lt"/>
              <a:ea typeface="+mn-ea"/>
              <a:cs typeface="+mn-cs"/>
            </a:endParaRPr>
          </a:p>
          <a:p>
            <a:pPr marL="228600" indent="-228600">
              <a:buAutoNum type="arabicPeriod"/>
            </a:pPr>
            <a:r>
              <a:rPr lang="en-US" dirty="0"/>
              <a:t>Identify guiding framework(s) for your study.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you have multiple concepts or theories, explain how they 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how the framework frames the problem, purpose, and research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1: </a:t>
            </a:r>
            <a:r>
              <a:rPr lang="en-US" dirty="0"/>
              <a:t>If you used a Conceptual Framework, then remove the word Theoretical from the slide’s title. If you used a Theoretical Framework, then remove the word Conceptual from the slide’s title. </a:t>
            </a:r>
          </a:p>
          <a:p>
            <a:endParaRPr lang="en-US" b="1" i="1" dirty="0"/>
          </a:p>
          <a:p>
            <a:r>
              <a:rPr lang="en-US" b="1" i="1" dirty="0"/>
              <a:t>NOTE 2: </a:t>
            </a:r>
            <a:r>
              <a:rPr lang="en-US" dirty="0"/>
              <a:t>Keep this slide brief, only touch on the most important or relevant aspects of the framework.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SLIDE INSTRUCTIONS:</a:t>
            </a:r>
          </a:p>
          <a:p>
            <a:pPr marL="228600" indent="-228600">
              <a:buAutoNum type="arabicPeriod"/>
            </a:pPr>
            <a:r>
              <a:rPr lang="en-US" dirty="0"/>
              <a:t>Briefly discuss 4-5 major studies/ideas</a:t>
            </a:r>
          </a:p>
          <a:p>
            <a:pPr marL="0" indent="0">
              <a:buNone/>
            </a:pPr>
            <a:endParaRPr lang="en-US" dirty="0"/>
          </a:p>
          <a:p>
            <a:pPr marL="0" indent="0">
              <a:buNone/>
            </a:pPr>
            <a:r>
              <a:rPr lang="en-US" b="1" i="1" dirty="0"/>
              <a:t>NOTE: </a:t>
            </a:r>
            <a:r>
              <a:rPr lang="en-US" dirty="0"/>
              <a:t>Look at the sections of your Literature Review to determine the most important info to convey. TIP: The start of your Literature Review will be the broader info, so when determining what to use, consider looking at later sections in the Literature Review, which are more specific.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endParaRPr lang="en-US" dirty="0"/>
          </a:p>
          <a:p>
            <a:pPr marL="228600" indent="-228600">
              <a:buAutoNum type="arabicPeriod"/>
            </a:pPr>
            <a:r>
              <a:rPr lang="en-US" dirty="0"/>
              <a:t>Describe and justify the choice of research methodology and specific design. </a:t>
            </a:r>
          </a:p>
          <a:p>
            <a:pPr marL="0" indent="0">
              <a:buNone/>
            </a:pPr>
            <a:endParaRPr lang="en-US" dirty="0"/>
          </a:p>
          <a:p>
            <a:r>
              <a:rPr lang="en-US"/>
              <a:t>2.   Elaborate upon the appropriateness of the choices for research in your subject area and in relation to the study problem, purpose, and research questions.   </a:t>
            </a:r>
            <a:endParaRPr lang="en-US">
              <a:ea typeface="Calibri"/>
              <a:cs typeface="Calibri"/>
            </a:endParaRPr>
          </a:p>
          <a:p>
            <a:r>
              <a:rPr lang="en-US" b="1" dirty="0"/>
              <a:t> </a:t>
            </a:r>
          </a:p>
          <a:p>
            <a:pPr marL="228600" indent="-228600">
              <a:buAutoNum type="arabicPeriod" startAt="3"/>
            </a:pPr>
            <a:r>
              <a:rPr lang="en-US" dirty="0"/>
              <a:t>Describe the specific data analysis used. </a:t>
            </a:r>
          </a:p>
          <a:p>
            <a:pPr marL="0" indent="0">
              <a:buNone/>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sz="1200" b="0" i="0" u="none" strike="noStrike" kern="1200" cap="none" dirty="0">
                <a:solidFill>
                  <a:schemeClr val="dk1"/>
                </a:solidFill>
                <a:effectLst/>
                <a:latin typeface="Calibri"/>
                <a:ea typeface="Calibri"/>
                <a:cs typeface="Calibri"/>
                <a:sym typeface="Calibri"/>
              </a:rPr>
              <a:t>Describe the population, including the estimated size and relevant characteristics. </a:t>
            </a:r>
          </a:p>
          <a:p>
            <a:pPr marL="0" indent="0">
              <a:buNone/>
            </a:pPr>
            <a:r>
              <a:rPr lang="en-US" sz="1200" b="0" i="0" u="none" strike="noStrike" kern="1200" cap="none" dirty="0">
                <a:solidFill>
                  <a:schemeClr val="dk1"/>
                </a:solidFill>
                <a:effectLst/>
                <a:latin typeface="Calibri"/>
                <a:cs typeface="Calibri"/>
                <a:sym typeface="Calibri"/>
              </a:rPr>
              <a:t>      A. </a:t>
            </a:r>
            <a:r>
              <a:rPr lang="en-US" dirty="0"/>
              <a:t>Explain appropriateness of the population for your research.</a:t>
            </a:r>
          </a:p>
          <a:p>
            <a:pPr marL="0" indent="0">
              <a:buNone/>
            </a:pPr>
            <a:endParaRPr lang="en-US" dirty="0"/>
          </a:p>
          <a:p>
            <a:pPr marL="0" indent="0">
              <a:buNone/>
            </a:pPr>
            <a:r>
              <a:rPr lang="en-US" dirty="0"/>
              <a:t>2. Describe the sample that was obtained.</a:t>
            </a:r>
          </a:p>
          <a:p>
            <a:pPr marL="0" indent="0">
              <a:buNone/>
            </a:pPr>
            <a:r>
              <a:rPr lang="en-US" dirty="0"/>
              <a:t>    A. Note the inclusion criteria (they should align with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a:t>
            </a:r>
            <a:r>
              <a:rPr lang="en-US" sz="1200" b="0" i="0" u="none" strike="noStrike" kern="1200" cap="none" dirty="0">
                <a:solidFill>
                  <a:schemeClr val="dk1"/>
                </a:solidFill>
                <a:effectLst/>
                <a:latin typeface="Calibri"/>
                <a:ea typeface="Calibri"/>
                <a:cs typeface="Calibri"/>
                <a:sym typeface="Calibri"/>
              </a:rPr>
              <a:t>Explain how the sampling procedures aligned with the chosen design and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Calibri"/>
                <a:ea typeface="Calibri"/>
                <a:cs typeface="Calibri"/>
                <a:sym typeface="Calibri"/>
              </a:rPr>
              <a:t>        - For quantitative studies, a power analysis must be reported to include the parameters (e.g., effect size, alpha, beta, number of groups) included and evidence of the minimum sample size expected for rigorous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Note recruitment efforts.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Describe any materials that were used such as documents, reports, etc. (If no materials were used then delete the word “Materials” from the slide’s heading.)</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Describe the instruments (e.g., tests, questionnaires, observation protocols) that were used. </a:t>
            </a:r>
            <a:r>
              <a:rPr lang="en-US" i="1" dirty="0"/>
              <a:t>For quantitative studies</a:t>
            </a:r>
            <a:r>
              <a:rPr lang="en-US" dirty="0"/>
              <a:t>, note the reliability and validity of each instrument used.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a:t>
            </a:r>
            <a:r>
              <a:rPr lang="en-US" dirty="0"/>
              <a:t>If no materials were used then delete the word “Materials” from the slide’s heading.</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YOUR NAME</a:t>
            </a:r>
          </a:p>
          <a:p>
            <a:r>
              <a:rPr lang="en-US" dirty="0">
                <a:solidFill>
                  <a:schemeClr val="bg1"/>
                </a:solidFill>
              </a:rPr>
              <a:t>National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D26E9-6C08-4B5C-818D-A1D03AD21EDF}"/>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OPERATIONAL DEFINITIONS OF VARIABLES</a:t>
            </a:r>
          </a:p>
        </p:txBody>
      </p:sp>
      <p:sp>
        <p:nvSpPr>
          <p:cNvPr id="3" name="Text Placeholder 8">
            <a:extLst>
              <a:ext uri="{FF2B5EF4-FFF2-40B4-BE49-F238E27FC236}">
                <a16:creationId xmlns:a16="http://schemas.microsoft.com/office/drawing/2014/main" id="{FD1D1BDE-E4AB-499E-9622-FB48D8645475}"/>
              </a:ext>
            </a:extLst>
          </p:cNvPr>
          <p:cNvSpPr txBox="1">
            <a:spLocks/>
          </p:cNvSpPr>
          <p:nvPr/>
        </p:nvSpPr>
        <p:spPr>
          <a:xfrm>
            <a:off x="511122" y="1222346"/>
            <a:ext cx="1138741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r>
              <a:rPr lang="en-US" dirty="0">
                <a:latin typeface="+mn-lt"/>
              </a:rPr>
              <a:t> Identify how each variable was used in the study. </a:t>
            </a:r>
          </a:p>
          <a:p>
            <a:pPr lvl="1">
              <a:buFont typeface="Arial" panose="020B0604020202020204" pitchFamily="34" charset="0"/>
              <a:buChar char="•"/>
            </a:pPr>
            <a:r>
              <a:rPr lang="en-US" sz="2400" dirty="0">
                <a:latin typeface="+mn-lt"/>
              </a:rPr>
              <a:t>Remember to use appropriate terminology for the selected statistical test (e.g., independent/dependent, predictor/criterion, mediator, moderator). </a:t>
            </a:r>
          </a:p>
          <a:p>
            <a:r>
              <a:rPr lang="en-US" dirty="0">
                <a:latin typeface="+mn-lt"/>
              </a:rPr>
              <a:t> Identify the specific instrument(s) used to measure each variable. </a:t>
            </a:r>
          </a:p>
          <a:p>
            <a:r>
              <a:rPr lang="en-US" dirty="0">
                <a:latin typeface="+mn-lt"/>
              </a:rPr>
              <a:t> Describe the level of measurement of each variable (e.g., nominal, ordinal, interval, ratio), potential scores for each variable (e.g., the range [0–100] or levels [low, medium, high]), and data sources. </a:t>
            </a:r>
          </a:p>
          <a:p>
            <a:pPr lvl="1">
              <a:buFont typeface="Arial" panose="020B0604020202020204" pitchFamily="34" charset="0"/>
              <a:buChar char="•"/>
            </a:pPr>
            <a:r>
              <a:rPr lang="en-US" sz="2400" dirty="0">
                <a:latin typeface="+mn-lt"/>
              </a:rPr>
              <a:t> If appropriate, identify what specific scores (e.g., subscale scores, total scores) were included in the analysis and how they derived (e.g., calculating the sum, difference, average).  </a:t>
            </a:r>
          </a:p>
        </p:txBody>
      </p:sp>
    </p:spTree>
    <p:extLst>
      <p:ext uri="{BB962C8B-B14F-4D97-AF65-F5344CB8AC3E}">
        <p14:creationId xmlns:p14="http://schemas.microsoft.com/office/powerpoint/2010/main" val="9619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9FF2-D950-4FF9-98AC-B539C537C570}"/>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STUDY PROCEDURES</a:t>
            </a:r>
          </a:p>
        </p:txBody>
      </p:sp>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Recap for your committee the exact steps you followed to collect the data </a:t>
            </a:r>
          </a:p>
          <a:p>
            <a:pPr marR="0" lvl="1"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You want to provide enough detail that you can show others how the study can be replicated. </a:t>
            </a:r>
          </a:p>
        </p:txBody>
      </p:sp>
    </p:spTree>
    <p:extLst>
      <p:ext uri="{BB962C8B-B14F-4D97-AF65-F5344CB8AC3E}">
        <p14:creationId xmlns:p14="http://schemas.microsoft.com/office/powerpoint/2010/main" val="32139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17E5-D24A-41BB-938F-6A370D5487B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443342" y="1251718"/>
            <a:ext cx="1162978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b="0" i="0" u="none" strike="noStrike" kern="0" cap="none" spc="0" normalizeH="0" baseline="0" noProof="0" dirty="0">
                <a:ln>
                  <a:noFill/>
                </a:ln>
                <a:solidFill>
                  <a:srgbClr val="262626"/>
                </a:solidFill>
                <a:effectLst/>
                <a:uLnTx/>
                <a:uFillTx/>
                <a:latin typeface="+mn-lt"/>
                <a:cs typeface="Calibri"/>
                <a:sym typeface="Calibri"/>
              </a:rPr>
              <a:t>Describe the analysis used to test each hypothesis.</a:t>
            </a:r>
          </a:p>
          <a:p>
            <a:pPr marR="0" lvl="1" algn="l" defTabSz="914400" rtl="0" eaLnBrk="1" fontAlgn="auto" latinLnBrk="0" hangingPunct="1">
              <a:lnSpc>
                <a:spcPct val="100000"/>
              </a:lnSpc>
              <a:spcBef>
                <a:spcPts val="400"/>
              </a:spcBef>
              <a:spcAft>
                <a:spcPts val="0"/>
              </a:spcAft>
              <a:buClr>
                <a:srgbClr val="262626"/>
              </a:buClr>
              <a:buSzPct val="100000"/>
              <a:buFont typeface="Arial" panose="020B0604020202020204" pitchFamily="34" charset="0"/>
              <a:buChar char="•"/>
              <a:tabLst/>
              <a:defRPr/>
            </a:pPr>
            <a:r>
              <a:rPr kumimoji="0" lang="en-US" sz="2400" b="0" i="0" u="none" strike="noStrike" kern="0" cap="none" spc="0" normalizeH="0" baseline="0" noProof="0" dirty="0">
                <a:ln>
                  <a:noFill/>
                </a:ln>
                <a:solidFill>
                  <a:srgbClr val="262626"/>
                </a:solidFill>
                <a:effectLst/>
                <a:uLnTx/>
                <a:uFillTx/>
                <a:latin typeface="+mn-lt"/>
                <a:cs typeface="Calibri"/>
                <a:sym typeface="Calibri"/>
              </a:rPr>
              <a:t>Provide evidence that the statistical test that was chosen is appropriate to test the hypotheses and that the data meet the assumptions of the statistical tests.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mn-lt"/>
                <a:cs typeface="Calibri"/>
                <a:sym typeface="Calibri"/>
              </a:rPr>
              <a:t> Note any software used.</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kern="0" dirty="0">
                <a:latin typeface="+mn-lt"/>
              </a:rPr>
              <a:t> </a:t>
            </a:r>
            <a:r>
              <a:rPr kumimoji="0" lang="en-US" b="0" i="0" u="none" strike="noStrike" kern="0" cap="none" spc="0" normalizeH="0" baseline="0" noProof="0" dirty="0">
                <a:ln>
                  <a:noFill/>
                </a:ln>
                <a:solidFill>
                  <a:srgbClr val="262626"/>
                </a:solidFill>
                <a:effectLst/>
                <a:uLnTx/>
                <a:uFillTx/>
                <a:latin typeface="+mn-lt"/>
                <a:cs typeface="Calibri"/>
                <a:sym typeface="Calibri"/>
              </a:rPr>
              <a:t>Use proper terminology in association with each design/analysis (e.g., independent variable and dependent variable for an experimental design, predictor and criterion variables for regression).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a:cs typeface="Calibri"/>
              <a:sym typeface="Calibri"/>
            </a:endParaRPr>
          </a:p>
        </p:txBody>
      </p:sp>
    </p:spTree>
    <p:extLst>
      <p:ext uri="{BB962C8B-B14F-4D97-AF65-F5344CB8AC3E}">
        <p14:creationId xmlns:p14="http://schemas.microsoft.com/office/powerpoint/2010/main" val="167207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E70D0-5EFE-4C9D-947E-12DCF06D4C40}"/>
              </a:ext>
            </a:extLst>
          </p:cNvPr>
          <p:cNvSpPr txBox="1"/>
          <p:nvPr/>
        </p:nvSpPr>
        <p:spPr>
          <a:xfrm>
            <a:off x="621614" y="494040"/>
            <a:ext cx="11451514" cy="584775"/>
          </a:xfrm>
          <a:prstGeom prst="rect">
            <a:avLst/>
          </a:prstGeom>
          <a:noFill/>
        </p:spPr>
        <p:txBody>
          <a:bodyPr wrap="square" rtlCol="0">
            <a:spAutoFit/>
          </a:bodyPr>
          <a:lstStyle/>
          <a:p>
            <a:r>
              <a:rPr lang="en-US" sz="3200" b="1" dirty="0">
                <a:solidFill>
                  <a:srgbClr val="0B253F"/>
                </a:solidFill>
                <a:latin typeface="Times" pitchFamily="2" charset="0"/>
                <a:ea typeface="Charter Roman" charset="0"/>
                <a:cs typeface="Charter Roman" charset="0"/>
              </a:rPr>
              <a:t>LIMITATIONS</a:t>
            </a:r>
          </a:p>
        </p:txBody>
      </p:sp>
      <p:sp>
        <p:nvSpPr>
          <p:cNvPr id="3" name="Content Placeholder 2">
            <a:extLst>
              <a:ext uri="{FF2B5EF4-FFF2-40B4-BE49-F238E27FC236}">
                <a16:creationId xmlns:a16="http://schemas.microsoft.com/office/drawing/2014/main" id="{D36F837A-E936-49D1-A37E-9CFCE730BE89}"/>
              </a:ext>
            </a:extLst>
          </p:cNvPr>
          <p:cNvSpPr txBox="1">
            <a:spLocks/>
          </p:cNvSpPr>
          <p:nvPr/>
        </p:nvSpPr>
        <p:spPr>
          <a:xfrm>
            <a:off x="621615" y="1323673"/>
            <a:ext cx="11035229" cy="46282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Describe the study limitations. </a:t>
            </a:r>
          </a:p>
          <a:p>
            <a:pPr marR="0" lvl="1"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ysClr val="windowText" lastClr="000000">
                    <a:lumMod val="85000"/>
                    <a:lumOff val="15000"/>
                  </a:sysClr>
                </a:solidFill>
                <a:effectLst/>
                <a:uLnTx/>
                <a:uFillTx/>
                <a:ea typeface="+mn-ea"/>
                <a:cs typeface="+mn-cs"/>
              </a:rPr>
              <a:t>Remember to indicate what you did to mitigate these limitations, if possible.</a:t>
            </a:r>
          </a:p>
          <a:p>
            <a:pPr marL="290512" lvl="1" indent="0">
              <a:buNone/>
              <a:defRPr/>
            </a:pPr>
            <a:endParaRPr kumimoji="0" lang="en-US" sz="4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406400" marR="0" lvl="1" indent="0" algn="l" defTabSz="457200" rtl="0" eaLnBrk="1" fontAlgn="auto" latinLnBrk="0" hangingPunct="1">
              <a:lnSpc>
                <a:spcPct val="100000"/>
              </a:lnSpc>
              <a:spcBef>
                <a:spcPct val="20000"/>
              </a:spcBef>
              <a:spcAft>
                <a:spcPts val="0"/>
              </a:spcAft>
              <a:buClrTx/>
              <a:buSzTx/>
              <a:buFont typeface="Wingdings 3" panose="05040102010807070707" pitchFamily="18" charset="2"/>
              <a:buNone/>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           </a:t>
            </a:r>
          </a:p>
        </p:txBody>
      </p:sp>
    </p:spTree>
    <p:extLst>
      <p:ext uri="{BB962C8B-B14F-4D97-AF65-F5344CB8AC3E}">
        <p14:creationId xmlns:p14="http://schemas.microsoft.com/office/powerpoint/2010/main" val="80374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7A111-B9E0-4679-BA0C-AE59515D4A6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ETHICAL ASSURANCES</a:t>
            </a:r>
          </a:p>
        </p:txBody>
      </p:sp>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21615" y="1285587"/>
            <a:ext cx="11353720" cy="4894954"/>
          </a:xfrm>
          <a:prstGeom prst="rect">
            <a:avLst/>
          </a:prstGeom>
        </p:spPr>
        <p:txBody>
          <a:bodyPr vert="horz" lIns="91440" tIns="45720" rIns="91440" bIns="45720" rtlCol="0">
            <a:normAutofit fontScale="775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Confirm your study received IRB approval.</a:t>
            </a:r>
          </a:p>
          <a:p>
            <a:pPr marR="0" lvl="1"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You might want to just indicate the date you received approval on this bullet point</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If your study had more than minimal risk to participants, discuss the relevant ethical issues and how they were addressed.  </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Explain how you kept participants anonymous (if you did) and information confidential</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Note how you have securely stored your data</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Discuss relevant issues you faced as a researcher, including biases as well as personal and professional experiences with the topic, problem, or context. </a:t>
            </a:r>
          </a:p>
          <a:p>
            <a:pPr marR="0" lvl="1"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Present any strategies you used to prevent these biases and experiences from influencing the analysis or findings.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172913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3510D-0B78-41C1-8762-D8B0804D9483}"/>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RESULTS</a:t>
            </a:r>
          </a:p>
        </p:txBody>
      </p:sp>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621615" y="1284554"/>
            <a:ext cx="107453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i="1" dirty="0"/>
              <a:t>NOTE 1: </a:t>
            </a:r>
            <a:r>
              <a:rPr lang="en-US" sz="2400" dirty="0"/>
              <a:t>May have multiple slides listing results.</a:t>
            </a:r>
          </a:p>
          <a:p>
            <a:pPr marL="0" indent="0">
              <a:buNone/>
            </a:pPr>
            <a:endParaRPr lang="en-US" sz="2400" dirty="0"/>
          </a:p>
          <a:p>
            <a:r>
              <a:rPr lang="en-US" sz="2400" b="1" dirty="0"/>
              <a:t>Research Question #</a:t>
            </a:r>
          </a:p>
          <a:p>
            <a:pPr lvl="1">
              <a:buFont typeface="Arial" panose="020B0604020202020204" pitchFamily="34" charset="0"/>
              <a:buChar char="•"/>
            </a:pPr>
            <a:r>
              <a:rPr lang="en-US" sz="2400" dirty="0"/>
              <a:t>Address each research question. It is recommended that you do one research question per slide. </a:t>
            </a:r>
          </a:p>
          <a:p>
            <a:r>
              <a:rPr lang="en-US" sz="2400" dirty="0"/>
              <a:t>For each </a:t>
            </a:r>
            <a:r>
              <a:rPr lang="en-US" sz="2400" i="1" dirty="0"/>
              <a:t>quantitative</a:t>
            </a:r>
            <a:r>
              <a:rPr lang="en-US" sz="2400" dirty="0"/>
              <a:t> research question:</a:t>
            </a:r>
          </a:p>
          <a:p>
            <a:pPr lvl="1">
              <a:buFont typeface="Arial" panose="020B0604020202020204" pitchFamily="34" charset="0"/>
              <a:buChar char="•"/>
            </a:pPr>
            <a:r>
              <a:rPr lang="en-US" sz="2400" dirty="0"/>
              <a:t>Note the formula(s) used, the results, and if the results supported the null or alternative hypothesis.</a:t>
            </a:r>
          </a:p>
        </p:txBody>
      </p:sp>
    </p:spTree>
    <p:extLst>
      <p:ext uri="{BB962C8B-B14F-4D97-AF65-F5344CB8AC3E}">
        <p14:creationId xmlns:p14="http://schemas.microsoft.com/office/powerpoint/2010/main" val="275686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B48A6-27B5-40FA-A8ED-1882BA0BF4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IMPLICATIONS</a:t>
            </a:r>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621614" y="1284554"/>
            <a:ext cx="10948771"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 </a:t>
            </a:r>
            <a:r>
              <a:rPr lang="en-US" sz="2400" b="1" dirty="0"/>
              <a:t>Research Question #</a:t>
            </a:r>
          </a:p>
          <a:p>
            <a:pPr lvl="1">
              <a:buFont typeface="Arial" panose="020B0604020202020204" pitchFamily="34" charset="0"/>
              <a:buChar char="•"/>
            </a:pPr>
            <a:r>
              <a:rPr lang="en-US" sz="2400" dirty="0"/>
              <a:t>Address each research question. It is recommended you address one research question per slide.</a:t>
            </a:r>
          </a:p>
          <a:p>
            <a:pPr lvl="1">
              <a:buFont typeface="Arial" panose="020B0604020202020204" pitchFamily="34" charset="0"/>
              <a:buChar char="•"/>
            </a:pPr>
            <a:r>
              <a:rPr lang="en-US" sz="2400" dirty="0"/>
              <a:t> Present the implications/conclusions per research question. For a </a:t>
            </a:r>
            <a:r>
              <a:rPr lang="en-US" sz="2400" i="1" dirty="0"/>
              <a:t>quantitative study</a:t>
            </a:r>
            <a:r>
              <a:rPr lang="en-US" sz="2400" dirty="0"/>
              <a:t>, connect to the hypotheses. </a:t>
            </a:r>
          </a:p>
          <a:p>
            <a:pPr lvl="1">
              <a:buFont typeface="Arial" panose="020B0604020202020204" pitchFamily="34" charset="0"/>
              <a:buChar char="•"/>
            </a:pPr>
            <a:r>
              <a:rPr lang="en-US" sz="2400" dirty="0"/>
              <a:t> Discuss any factors that might have influenced the interpretation of the results. </a:t>
            </a:r>
          </a:p>
          <a:p>
            <a:pPr lvl="1">
              <a:buFont typeface="Arial" panose="020B0604020202020204" pitchFamily="34" charset="0"/>
              <a:buChar char="•"/>
            </a:pPr>
            <a:r>
              <a:rPr lang="en-US" sz="2400" dirty="0"/>
              <a:t> Describe the extent to which the results are consistent with existing literature and your conceptual or theoretical framework and provide potential explanations for unexpected or divergent results. </a:t>
            </a:r>
          </a:p>
        </p:txBody>
      </p:sp>
    </p:spTree>
    <p:extLst>
      <p:ext uri="{BB962C8B-B14F-4D97-AF65-F5344CB8AC3E}">
        <p14:creationId xmlns:p14="http://schemas.microsoft.com/office/powerpoint/2010/main" val="377889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3EDD8-08A7-4C8E-92E0-28ED77F980A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(PRACTICAL APPLICATION)</a:t>
            </a:r>
          </a:p>
        </p:txBody>
      </p:sp>
      <p:sp>
        <p:nvSpPr>
          <p:cNvPr id="3" name="Content Placeholder 2">
            <a:extLst>
              <a:ext uri="{FF2B5EF4-FFF2-40B4-BE49-F238E27FC236}">
                <a16:creationId xmlns:a16="http://schemas.microsoft.com/office/drawing/2014/main" id="{ACE82055-B315-46FE-90C1-36DDCB835971}"/>
              </a:ext>
            </a:extLst>
          </p:cNvPr>
          <p:cNvSpPr txBox="1">
            <a:spLocks/>
          </p:cNvSpPr>
          <p:nvPr/>
        </p:nvSpPr>
        <p:spPr>
          <a:xfrm>
            <a:off x="621615" y="1290369"/>
            <a:ext cx="10971044"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Discuss recommendations for how your results can be applied to practice and/or theory.</a:t>
            </a:r>
          </a:p>
          <a:p>
            <a:pPr marR="0" lvl="1"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Support all the recommendations with at least one finding from the study and frame them in the literature you have reviewed. </a:t>
            </a:r>
          </a:p>
          <a:p>
            <a:pPr marR="0" lvl="1" algn="l"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Do </a:t>
            </a:r>
            <a:r>
              <a:rPr kumimoji="0" lang="en-US" sz="2800" b="0" i="0" u="sng" strike="noStrike" kern="1200" cap="none" spc="0" normalizeH="0" baseline="0" noProof="0" dirty="0">
                <a:ln>
                  <a:noFill/>
                </a:ln>
                <a:solidFill>
                  <a:sysClr val="windowText" lastClr="000000">
                    <a:lumMod val="85000"/>
                    <a:lumOff val="15000"/>
                  </a:sysClr>
                </a:solidFill>
                <a:effectLst/>
                <a:uLnTx/>
                <a:uFillTx/>
                <a:ea typeface="+mn-ea"/>
                <a:cs typeface="+mn-cs"/>
              </a:rPr>
              <a:t>not</a:t>
            </a: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overstate the applicability of the findings.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35439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Based on the framework, results, and implications, explain what future researchers might do to learn from and build upon this study. Justify these explanations.</a:t>
            </a:r>
          </a:p>
          <a:p>
            <a:r>
              <a:rPr lang="en-US" sz="2800" dirty="0"/>
              <a:t>Discuss how future researchers can improve upon this study, consider the limitations as discussed in Chapter 3. </a:t>
            </a:r>
          </a:p>
          <a:p>
            <a:r>
              <a:rPr lang="en-US" sz="2800" dirty="0"/>
              <a:t> Explain what the next logical step is in this line of research.    </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236883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9D795-71A9-43C9-A595-25C87D53BE35}"/>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CONCLUSIONS</a:t>
            </a:r>
          </a:p>
        </p:txBody>
      </p:sp>
      <p:sp>
        <p:nvSpPr>
          <p:cNvPr id="3" name="Content Placeholder 2">
            <a:extLst>
              <a:ext uri="{FF2B5EF4-FFF2-40B4-BE49-F238E27FC236}">
                <a16:creationId xmlns:a16="http://schemas.microsoft.com/office/drawing/2014/main" id="{928CF80A-EE9F-4B04-9001-8386924984E4}"/>
              </a:ext>
            </a:extLst>
          </p:cNvPr>
          <p:cNvSpPr txBox="1">
            <a:spLocks/>
          </p:cNvSpPr>
          <p:nvPr/>
        </p:nvSpPr>
        <p:spPr>
          <a:xfrm>
            <a:off x="621615" y="1251717"/>
            <a:ext cx="112025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Provide strong, concise overarching conclusions as a summary focusing on the problem, purpose, and research questions. </a:t>
            </a:r>
          </a:p>
          <a:p>
            <a:r>
              <a:rPr lang="en-US" sz="2800" dirty="0"/>
              <a:t> From the evaluation and implications of the study results, emphasize specifically how the results of the study connect to your framework, practice, and to the literature; considering specifically the gap in the literature. </a:t>
            </a:r>
          </a:p>
          <a:p>
            <a:r>
              <a:rPr lang="en-US" sz="2800" dirty="0"/>
              <a:t> Present the main message of the entire study and concisely summarize the recommendations for future research. </a:t>
            </a:r>
          </a:p>
        </p:txBody>
      </p:sp>
    </p:spTree>
    <p:extLst>
      <p:ext uri="{BB962C8B-B14F-4D97-AF65-F5344CB8AC3E}">
        <p14:creationId xmlns:p14="http://schemas.microsoft.com/office/powerpoint/2010/main" val="424276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15991-E20A-64C0-2DF3-1380557A1E14}"/>
              </a:ext>
            </a:extLst>
          </p:cNvPr>
          <p:cNvSpPr txBox="1"/>
          <p:nvPr/>
        </p:nvSpPr>
        <p:spPr>
          <a:xfrm>
            <a:off x="1270862" y="1228397"/>
            <a:ext cx="8155982" cy="3970318"/>
          </a:xfrm>
          <a:prstGeom prst="rect">
            <a:avLst/>
          </a:prstGeom>
          <a:noFill/>
        </p:spPr>
        <p:txBody>
          <a:bodyPr wrap="square">
            <a:spAutoFit/>
          </a:bodyPr>
          <a:lstStyle/>
          <a:p>
            <a:pPr marL="457200" indent="-457200">
              <a:buFont typeface="Wingdings" panose="05000000000000000000" pitchFamily="2" charset="2"/>
              <a:buChar char="§"/>
            </a:pPr>
            <a:r>
              <a:rPr lang="en-US" sz="2800" dirty="0"/>
              <a:t>Brief introductory remarks from your introduction of Chapter 1.</a:t>
            </a:r>
          </a:p>
          <a:p>
            <a:pPr marL="914400" lvl="1" indent="-457200">
              <a:buFont typeface="Arial" panose="020B0604020202020204" pitchFamily="34" charset="0"/>
              <a:buChar char="•"/>
            </a:pPr>
            <a:r>
              <a:rPr lang="en-US" sz="2800" dirty="0"/>
              <a:t>You want to provide an overview of your topic.</a:t>
            </a:r>
          </a:p>
          <a:p>
            <a:pPr marL="914400" lvl="1" indent="-457200">
              <a:buFont typeface="Arial" panose="020B0604020202020204" pitchFamily="34" charset="0"/>
              <a:buChar char="•"/>
            </a:pPr>
            <a:r>
              <a:rPr lang="en-US" sz="2800" dirty="0"/>
              <a:t> Provide the larger context in which the problem exists.</a:t>
            </a:r>
          </a:p>
          <a:p>
            <a:pPr marL="914400" lvl="1" indent="-457200">
              <a:buFont typeface="Arial" panose="020B0604020202020204" pitchFamily="34" charset="0"/>
              <a:buChar char="•"/>
            </a:pPr>
            <a:r>
              <a:rPr lang="en-US" sz="2800" dirty="0"/>
              <a:t> Present an overview of why this research topic is relevant and warranted; use citations. </a:t>
            </a:r>
          </a:p>
          <a:p>
            <a:pPr marL="914400" lvl="1" indent="-457200">
              <a:buFont typeface="Arial" panose="020B0604020202020204" pitchFamily="34" charset="0"/>
              <a:buChar char="•"/>
            </a:pPr>
            <a:r>
              <a:rPr lang="en-US" sz="2800" dirty="0"/>
              <a:t> Briefly explain what research has been done on the topic, with citations.</a:t>
            </a:r>
          </a:p>
        </p:txBody>
      </p:sp>
      <p:sp>
        <p:nvSpPr>
          <p:cNvPr id="4" name="TextBox 3">
            <a:extLst>
              <a:ext uri="{FF2B5EF4-FFF2-40B4-BE49-F238E27FC236}">
                <a16:creationId xmlns:a16="http://schemas.microsoft.com/office/drawing/2014/main" id="{68E147C7-91FD-55FB-4ACC-DA52D8C9A733}"/>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INTRODUCTION</a:t>
            </a:r>
          </a:p>
        </p:txBody>
      </p:sp>
    </p:spTree>
    <p:extLst>
      <p:ext uri="{BB962C8B-B14F-4D97-AF65-F5344CB8AC3E}">
        <p14:creationId xmlns:p14="http://schemas.microsoft.com/office/powerpoint/2010/main" val="3979389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859F8-7F5D-4F32-8513-DC74D4391B0F}"/>
              </a:ext>
            </a:extLst>
          </p:cNvPr>
          <p:cNvSpPr txBox="1"/>
          <p:nvPr/>
        </p:nvSpPr>
        <p:spPr>
          <a:xfrm>
            <a:off x="413472"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THANK YOU</a:t>
            </a:r>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621615" y="1251717"/>
            <a:ext cx="1149858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Thank you for your attention.</a:t>
            </a:r>
          </a:p>
          <a:p>
            <a:pPr lvl="1"/>
            <a:r>
              <a:rPr lang="en-US" dirty="0"/>
              <a:t> Are there any questions?</a:t>
            </a:r>
          </a:p>
        </p:txBody>
      </p:sp>
    </p:spTree>
    <p:extLst>
      <p:ext uri="{BB962C8B-B14F-4D97-AF65-F5344CB8AC3E}">
        <p14:creationId xmlns:p14="http://schemas.microsoft.com/office/powerpoint/2010/main" val="827695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6DDBC-5357-404F-9870-671BDD777A8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REFERENCES</a:t>
            </a:r>
          </a:p>
        </p:txBody>
      </p:sp>
    </p:spTree>
    <p:extLst>
      <p:ext uri="{BB962C8B-B14F-4D97-AF65-F5344CB8AC3E}">
        <p14:creationId xmlns:p14="http://schemas.microsoft.com/office/powerpoint/2010/main" val="35471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PROBLEM &amp; PURPOSE STATEMENTS</a:t>
            </a:r>
          </a:p>
        </p:txBody>
      </p:sp>
      <p:sp>
        <p:nvSpPr>
          <p:cNvPr id="7" name="Content Placeholder 2">
            <a:extLst>
              <a:ext uri="{FF2B5EF4-FFF2-40B4-BE49-F238E27FC236}">
                <a16:creationId xmlns:a16="http://schemas.microsoft.com/office/drawing/2014/main" id="{6478FB27-128C-41F1-B314-C8CB5665C7ED}"/>
              </a:ext>
            </a:extLst>
          </p:cNvPr>
          <p:cNvSpPr txBox="1">
            <a:spLocks/>
          </p:cNvSpPr>
          <p:nvPr/>
        </p:nvSpPr>
        <p:spPr>
          <a:xfrm>
            <a:off x="621615" y="1274980"/>
            <a:ext cx="1160775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Verbatim from manuscript, cited.</a:t>
            </a:r>
          </a:p>
        </p:txBody>
      </p:sp>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B45E25-F7AE-4E8E-A288-C7CE9574E59C}"/>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QUESTIONS &amp; HYPOTHESES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8" name="Content Placeholder 2">
            <a:extLst>
              <a:ext uri="{FF2B5EF4-FFF2-40B4-BE49-F238E27FC236}">
                <a16:creationId xmlns:a16="http://schemas.microsoft.com/office/drawing/2014/main" id="{E0B00C9B-278A-4C01-8516-E2BC920B46CB}"/>
              </a:ext>
            </a:extLst>
          </p:cNvPr>
          <p:cNvSpPr txBox="1">
            <a:spLocks/>
          </p:cNvSpPr>
          <p:nvPr/>
        </p:nvSpPr>
        <p:spPr>
          <a:xfrm>
            <a:off x="621615" y="1251717"/>
            <a:ext cx="87659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a:t> RQ1.</a:t>
            </a:r>
            <a:r>
              <a:rPr lang="en-US" sz="2800" dirty="0"/>
              <a:t>  </a:t>
            </a:r>
          </a:p>
          <a:p>
            <a:pPr lvl="1">
              <a:buFont typeface="Arial" panose="020B0604020202020204" pitchFamily="34" charset="0"/>
              <a:buChar char="•"/>
            </a:pPr>
            <a:r>
              <a:rPr lang="en-US" sz="2800" b="1" dirty="0"/>
              <a:t>H1</a:t>
            </a:r>
            <a:r>
              <a:rPr lang="en-US" sz="2800" b="1" baseline="-25000" dirty="0"/>
              <a:t>o</a:t>
            </a:r>
          </a:p>
          <a:p>
            <a:pPr lvl="1">
              <a:buFont typeface="Arial" panose="020B0604020202020204" pitchFamily="34" charset="0"/>
              <a:buChar char="•"/>
            </a:pPr>
            <a:r>
              <a:rPr lang="en-US" sz="2800" b="1" dirty="0"/>
              <a:t>H1</a:t>
            </a:r>
            <a:r>
              <a:rPr lang="en-US" sz="2800" b="1" baseline="-25000" dirty="0"/>
              <a:t>a</a:t>
            </a:r>
          </a:p>
          <a:p>
            <a:r>
              <a:rPr lang="en-US" sz="2800" b="1" dirty="0"/>
              <a:t> RQ2. </a:t>
            </a:r>
          </a:p>
          <a:p>
            <a:pPr lvl="1">
              <a:buFont typeface="Arial" panose="020B0604020202020204" pitchFamily="34" charset="0"/>
              <a:buChar char="•"/>
            </a:pPr>
            <a:r>
              <a:rPr lang="en-US" sz="2800" b="1" dirty="0"/>
              <a:t>H2</a:t>
            </a:r>
            <a:r>
              <a:rPr lang="en-US" sz="2800" b="1" baseline="-25000" dirty="0"/>
              <a:t>o</a:t>
            </a:r>
          </a:p>
          <a:p>
            <a:pPr lvl="1">
              <a:buFont typeface="Arial" panose="020B0604020202020204" pitchFamily="34" charset="0"/>
              <a:buChar char="•"/>
            </a:pPr>
            <a:r>
              <a:rPr lang="en-US" sz="2800" dirty="0"/>
              <a:t> </a:t>
            </a:r>
            <a:r>
              <a:rPr lang="en-US" sz="2800" b="1" dirty="0"/>
              <a:t>H2</a:t>
            </a:r>
            <a:r>
              <a:rPr lang="en-US" sz="2800" b="1" baseline="-25000" dirty="0"/>
              <a:t>a</a:t>
            </a:r>
          </a:p>
        </p:txBody>
      </p:sp>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55E48-AC35-4512-9853-517C76454931}"/>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THEORETICAL/CONCEPTUAL FRAMEWORK</a:t>
            </a:r>
          </a:p>
        </p:txBody>
      </p:sp>
      <p:sp>
        <p:nvSpPr>
          <p:cNvPr id="3" name="Rectangle 2">
            <a:extLst>
              <a:ext uri="{FF2B5EF4-FFF2-40B4-BE49-F238E27FC236}">
                <a16:creationId xmlns:a16="http://schemas.microsoft.com/office/drawing/2014/main" id="{9D7D3653-9B3B-4232-96CD-E174B2007D80}"/>
              </a:ext>
            </a:extLst>
          </p:cNvPr>
          <p:cNvSpPr/>
          <p:nvPr/>
        </p:nvSpPr>
        <p:spPr>
          <a:xfrm>
            <a:off x="621615" y="1274980"/>
            <a:ext cx="10954678" cy="4918269"/>
          </a:xfrm>
          <a:prstGeom prst="rect">
            <a:avLst/>
          </a:prstGeom>
        </p:spPr>
        <p:txBody>
          <a:bodyPr wrap="square">
            <a:spAutoFit/>
          </a:bodyPr>
          <a:lstStyle/>
          <a:p>
            <a:pPr marL="457200" indent="-457200">
              <a:buFont typeface="Wingdings" panose="05000000000000000000" pitchFamily="2" charset="2"/>
              <a:buChar char="§"/>
            </a:pPr>
            <a:r>
              <a:rPr lang="en-US" sz="2800" dirty="0"/>
              <a:t>Identify guiding framework(s) for your study.</a:t>
            </a:r>
          </a:p>
          <a:p>
            <a:pPr marL="342900" indent="-342900">
              <a:buFont typeface="Wingdings" panose="05000000000000000000" pitchFamily="2" charset="2"/>
              <a:buChar char="§"/>
            </a:pPr>
            <a:r>
              <a:rPr lang="en-US" sz="2800" dirty="0"/>
              <a:t>  If you have multiple concepts or theories, explain how they connect.</a:t>
            </a:r>
          </a:p>
          <a:p>
            <a:pPr marL="342900" indent="-342900">
              <a:buFont typeface="Wingdings" panose="05000000000000000000" pitchFamily="2" charset="2"/>
              <a:buChar char="§"/>
            </a:pPr>
            <a:r>
              <a:rPr lang="en-US" sz="2800" dirty="0"/>
              <a:t> Explain how the framework frames the problem, purpose, and research questions.</a:t>
            </a:r>
          </a:p>
          <a:p>
            <a:pPr marL="342900" indent="-342900">
              <a:buFont typeface="Wingdings" panose="05000000000000000000" pitchFamily="2" charset="2"/>
              <a:buChar char="§"/>
            </a:pPr>
            <a:endParaRPr lang="en-US" sz="2800" dirty="0"/>
          </a:p>
          <a:p>
            <a:r>
              <a:rPr lang="en-US" sz="2800" b="1" i="1" dirty="0"/>
              <a:t>NOTE: </a:t>
            </a:r>
            <a:r>
              <a:rPr lang="en-US" sz="2800" dirty="0"/>
              <a:t>If you used a Conceptual Framework, then remove the word Theoretical from the slide’s title. If you used a Theoretical Framework, then remove the word Conceptual from the slide’s title. </a:t>
            </a:r>
          </a:p>
          <a:p>
            <a:pPr marL="342900" indent="-342900">
              <a:buFont typeface="Wingdings" panose="05000000000000000000" pitchFamily="2" charset="2"/>
              <a:buChar char="§"/>
            </a:pPr>
            <a:endParaRPr lang="en-US" sz="2800" dirty="0"/>
          </a:p>
          <a:p>
            <a:endParaRPr lang="en-US" sz="2800" dirty="0"/>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21C05-5651-4DE4-8EA8-5767B0EA3A4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sp>
        <p:nvSpPr>
          <p:cNvPr id="4" name="Text Placeholder 2">
            <a:extLst>
              <a:ext uri="{FF2B5EF4-FFF2-40B4-BE49-F238E27FC236}">
                <a16:creationId xmlns:a16="http://schemas.microsoft.com/office/drawing/2014/main" id="{9363D748-6604-472B-8974-CF152F9C547A}"/>
              </a:ext>
            </a:extLst>
          </p:cNvPr>
          <p:cNvSpPr txBox="1">
            <a:spLocks/>
          </p:cNvSpPr>
          <p:nvPr/>
        </p:nvSpPr>
        <p:spPr>
          <a:xfrm>
            <a:off x="584603" y="1274980"/>
            <a:ext cx="11389745" cy="452596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 Briefly discuss 4-5 major studies/ideas/sections</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METHODOLOGY &amp; DESIGN</a:t>
            </a:r>
          </a:p>
        </p:txBody>
      </p:sp>
      <p:sp>
        <p:nvSpPr>
          <p:cNvPr id="3" name="Text Placeholder 2">
            <a:extLst>
              <a:ext uri="{FF2B5EF4-FFF2-40B4-BE49-F238E27FC236}">
                <a16:creationId xmlns:a16="http://schemas.microsoft.com/office/drawing/2014/main" id="{92787CB5-C598-4775-9A51-E7609A884547}"/>
              </a:ext>
            </a:extLst>
          </p:cNvPr>
          <p:cNvSpPr txBox="1">
            <a:spLocks/>
          </p:cNvSpPr>
          <p:nvPr/>
        </p:nvSpPr>
        <p:spPr>
          <a:xfrm>
            <a:off x="621613" y="1273026"/>
            <a:ext cx="11166433" cy="5442639"/>
          </a:xfrm>
          <a:prstGeom prst="rect">
            <a:avLst/>
          </a:prstGeom>
        </p:spPr>
        <p:txBody>
          <a:bodyPr vert="horz" lIns="91440" tIns="45720" rIns="91440" bIns="45720" rtlCol="0" anchor="t">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Describe and justify the choice of research methodology and specific design. </a:t>
            </a:r>
          </a:p>
          <a:p>
            <a:r>
              <a:rPr lang="en-US" sz="2800" dirty="0"/>
              <a:t> Elaborate upon the appropriateness of the choices for research in your subject area and in relation to the study problem, purpose, and research questions.   </a:t>
            </a:r>
          </a:p>
          <a:p>
            <a:r>
              <a:rPr lang="en-US" sz="2800" dirty="0"/>
              <a:t>Describe the specific data analysis used. </a:t>
            </a:r>
          </a:p>
        </p:txBody>
      </p:sp>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711678-2EF6-4623-82A0-B1BFC0890895}"/>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POPULATION &amp; SAMPLE</a:t>
            </a:r>
          </a:p>
        </p:txBody>
      </p:sp>
      <p:sp>
        <p:nvSpPr>
          <p:cNvPr id="3" name="Text Placeholder 2">
            <a:extLst>
              <a:ext uri="{FF2B5EF4-FFF2-40B4-BE49-F238E27FC236}">
                <a16:creationId xmlns:a16="http://schemas.microsoft.com/office/drawing/2014/main" id="{94ED5D32-6DD5-454C-B2C6-4CF765A34525}"/>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  Describe the population, including the estimated size and relevant characteristics. </a:t>
            </a:r>
          </a:p>
          <a:p>
            <a:pPr lvl="1">
              <a:buFont typeface="Arial" panose="020B0604020202020204" pitchFamily="34" charset="0"/>
              <a:buChar char="•"/>
            </a:pPr>
            <a:r>
              <a:rPr lang="en-US" sz="2400" dirty="0"/>
              <a:t> Explain appropriateness of the population for your research. </a:t>
            </a:r>
          </a:p>
          <a:p>
            <a:r>
              <a:rPr lang="en-US" sz="2400" dirty="0"/>
              <a:t> Describe the sample that was obtained.</a:t>
            </a:r>
          </a:p>
          <a:p>
            <a:pPr lvl="1">
              <a:buFont typeface="Arial" panose="020B0604020202020204" pitchFamily="34" charset="0"/>
              <a:buChar char="•"/>
            </a:pPr>
            <a:r>
              <a:rPr lang="en-US" sz="2400" dirty="0"/>
              <a:t>Note the inclusion criteria (they should align with the population).</a:t>
            </a:r>
          </a:p>
          <a:p>
            <a:pPr lvl="1">
              <a:buFont typeface="Arial" panose="020B0604020202020204" pitchFamily="34" charset="0"/>
              <a:buChar char="•"/>
            </a:pPr>
            <a:r>
              <a:rPr lang="en-US" sz="2400" dirty="0"/>
              <a:t> Explain how the sampling guidelines that are associated with the chosen methodology and design were followed.</a:t>
            </a:r>
          </a:p>
          <a:p>
            <a:pPr lvl="2"/>
            <a:r>
              <a:rPr lang="en-US" sz="2400" kern="1200" dirty="0">
                <a:solidFill>
                  <a:schemeClr val="dk1"/>
                </a:solidFill>
              </a:rPr>
              <a:t>For </a:t>
            </a:r>
            <a:r>
              <a:rPr lang="en-US" sz="2400" i="1" kern="1200" dirty="0">
                <a:solidFill>
                  <a:schemeClr val="dk1"/>
                </a:solidFill>
              </a:rPr>
              <a:t>quantitative studies</a:t>
            </a:r>
            <a:r>
              <a:rPr lang="en-US" sz="2400" kern="1200" dirty="0">
                <a:solidFill>
                  <a:schemeClr val="dk1"/>
                </a:solidFill>
              </a:rPr>
              <a:t>, a power analysis must be reported to include the parameters (e.g., effect size, alpha, beta, number of groups) included and evidence of the minimum sample size expected for rigorous analysis.</a:t>
            </a:r>
          </a:p>
          <a:p>
            <a:pPr lvl="1">
              <a:buFont typeface="Arial" panose="020B0604020202020204" pitchFamily="34" charset="0"/>
              <a:buChar char="•"/>
            </a:pPr>
            <a:r>
              <a:rPr lang="en-US" sz="2400" dirty="0"/>
              <a:t> Note recruitment efforts.</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D3157-830E-496A-AADA-009628BB5BB0}"/>
              </a:ext>
            </a:extLst>
          </p:cNvPr>
          <p:cNvSpPr txBox="1"/>
          <p:nvPr/>
        </p:nvSpPr>
        <p:spPr>
          <a:xfrm>
            <a:off x="51278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MATERIALS &amp; INSTRUMENTATION</a:t>
            </a:r>
          </a:p>
        </p:txBody>
      </p:sp>
      <p:sp>
        <p:nvSpPr>
          <p:cNvPr id="3" name="Text Placeholder 2">
            <a:extLst>
              <a:ext uri="{FF2B5EF4-FFF2-40B4-BE49-F238E27FC236}">
                <a16:creationId xmlns:a16="http://schemas.microsoft.com/office/drawing/2014/main" id="{D9D3B57C-0D85-415A-A156-247F10BD3F2F}"/>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 Describe any materials that were used such as documents, reports, etc. (If no materials were used then delete the word “Materials” from the slide’s heading.)</a:t>
            </a:r>
          </a:p>
          <a:p>
            <a:r>
              <a:rPr lang="en-US" sz="2800" dirty="0"/>
              <a:t> Describe the instruments (e.g., tests, questionnaires, observation protocols) that were used. </a:t>
            </a:r>
          </a:p>
          <a:p>
            <a:pPr lvl="2"/>
            <a:r>
              <a:rPr lang="en-US" dirty="0"/>
              <a:t>For </a:t>
            </a:r>
            <a:r>
              <a:rPr lang="en-US" i="1" dirty="0"/>
              <a:t>quantitative studies</a:t>
            </a:r>
            <a:r>
              <a:rPr lang="en-US" dirty="0"/>
              <a:t>, note the reliability and validity of each instrument used. </a:t>
            </a:r>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7a22925-6a43-4c5e-b5f2-38b388f2ddc3" xsi:nil="true"/>
    <lcf76f155ced4ddcb4097134ff3c332f xmlns="4da5371a-6463-4328-ae18-8c354e94393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743A9A7749FB478C186B7D28A9557B" ma:contentTypeVersion="24" ma:contentTypeDescription="Create a new document." ma:contentTypeScope="" ma:versionID="6619ef32f7a5832632a44c6b5ae51957">
  <xsd:schema xmlns:xsd="http://www.w3.org/2001/XMLSchema" xmlns:xs="http://www.w3.org/2001/XMLSchema" xmlns:p="http://schemas.microsoft.com/office/2006/metadata/properties" xmlns:ns2="4da5371a-6463-4328-ae18-8c354e94393b" xmlns:ns3="07a22925-6a43-4c5e-b5f2-38b388f2ddc3" targetNamespace="http://schemas.microsoft.com/office/2006/metadata/properties" ma:root="true" ma:fieldsID="fc9b7c9304d6859ae673be1934979dcb" ns2:_="" ns3:_="">
    <xsd:import namespace="4da5371a-6463-4328-ae18-8c354e94393b"/>
    <xsd:import namespace="07a22925-6a43-4c5e-b5f2-38b388f2dd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5371a-6463-4328-ae18-8c354e94393b"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AutoKeyPoints" ma:index="7" nillable="true" ma:displayName="MediaServiceAutoKeyPoints" ma:hidden="true" ma:internalName="MediaServiceAutoKeyPoints" ma:readOnly="true">
      <xsd:simpleType>
        <xsd:restriction base="dms:Note"/>
      </xsd:simpleType>
    </xsd:element>
    <xsd:element name="MediaServiceKeyPoints" ma:index="8"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a22925-6a43-4c5e-b5f2-38b388f2ddc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1e20c2b-0ae8-4f7f-a628-56af080f0d93}" ma:internalName="TaxCatchAll" ma:showField="CatchAllData" ma:web="07a22925-6a43-4c5e-b5f2-38b388f2dd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179E5A-85BA-4F81-8420-B825176D1041}">
  <ds:schemaRef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schemas.microsoft.com/office/infopath/2007/PartnerControls"/>
    <ds:schemaRef ds:uri="http://purl.org/dc/terms/"/>
    <ds:schemaRef ds:uri="4da5371a-6463-4328-ae18-8c354e94393b"/>
    <ds:schemaRef ds:uri="07a22925-6a43-4c5e-b5f2-38b388f2ddc3"/>
    <ds:schemaRef ds:uri="http://www.w3.org/XML/1998/namespace"/>
  </ds:schemaRefs>
</ds:datastoreItem>
</file>

<file path=customXml/itemProps2.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3.xml><?xml version="1.0" encoding="utf-8"?>
<ds:datastoreItem xmlns:ds="http://schemas.openxmlformats.org/officeDocument/2006/customXml" ds:itemID="{58A0AFD9-C994-4BF8-A727-47C1325D0B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a5371a-6463-4328-ae18-8c354e94393b"/>
    <ds:schemaRef ds:uri="07a22925-6a43-4c5e-b5f2-38b388f2dd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15242</TotalTime>
  <Words>2910</Words>
  <Application>Microsoft Office PowerPoint</Application>
  <PresentationFormat>Widescreen</PresentationFormat>
  <Paragraphs>269</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Corbel</vt:lpstr>
      <vt:lpstr>Noto Sans Symbols</vt:lpstr>
      <vt:lpstr>Open Sans</vt:lpstr>
      <vt:lpstr>Times</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Claire DeMarco</cp:lastModifiedBy>
  <cp:revision>338</cp:revision>
  <cp:lastPrinted>2019-09-23T21:40:40Z</cp:lastPrinted>
  <dcterms:created xsi:type="dcterms:W3CDTF">2018-10-02T19:30:51Z</dcterms:created>
  <dcterms:modified xsi:type="dcterms:W3CDTF">2023-09-12T21:20:51Z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0x010100AD743A9A7749FB478C186B7D28A9557B</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y fmtid="{D5CDD505-2E9C-101B-9397-08002B2CF9AE}" pid="10" name="MediaServiceImageTags">
    <vt:lpwstr/>
  </property>
</Properties>
</file>