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 id="2147483674" r:id="rId5"/>
  </p:sldMasterIdLst>
  <p:notesMasterIdLst>
    <p:notesMasterId r:id="rId33"/>
  </p:notesMasterIdLst>
  <p:sldIdLst>
    <p:sldId id="350" r:id="rId6"/>
    <p:sldId id="372" r:id="rId7"/>
    <p:sldId id="278"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75" r:id="rId21"/>
    <p:sldId id="373" r:id="rId22"/>
    <p:sldId id="374" r:id="rId23"/>
    <p:sldId id="369" r:id="rId24"/>
    <p:sldId id="376" r:id="rId25"/>
    <p:sldId id="368" r:id="rId26"/>
    <p:sldId id="367" r:id="rId27"/>
    <p:sldId id="366" r:id="rId28"/>
    <p:sldId id="365" r:id="rId29"/>
    <p:sldId id="364" r:id="rId30"/>
    <p:sldId id="377" r:id="rId31"/>
    <p:sldId id="378"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00" userDrawn="1">
          <p15:clr>
            <a:srgbClr val="A4A3A4"/>
          </p15:clr>
        </p15:guide>
        <p15:guide id="3" orient="horz" pos="744" userDrawn="1">
          <p15:clr>
            <a:srgbClr val="A4A3A4"/>
          </p15:clr>
        </p15:guide>
        <p15:guide id="4" pos="456" userDrawn="1">
          <p15:clr>
            <a:srgbClr val="A4A3A4"/>
          </p15:clr>
        </p15:guide>
        <p15:guide id="5" orient="horz" pos="175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253F"/>
    <a:srgbClr val="4D4D4C"/>
    <a:srgbClr val="FDA31B"/>
    <a:srgbClr val="222222"/>
    <a:srgbClr val="6B002A"/>
    <a:srgbClr val="761426"/>
    <a:srgbClr val="00A3AF"/>
    <a:srgbClr val="F05181"/>
    <a:srgbClr val="06A3AE"/>
    <a:srgbClr val="0B25A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354A98-80F2-458B-8BF7-AE0A4B0A6342}" v="22" dt="2025-07-11T18:26:05.5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21"/>
    <p:restoredTop sz="67918" autoAdjust="0"/>
  </p:normalViewPr>
  <p:slideViewPr>
    <p:cSldViewPr snapToGrid="0" snapToObjects="1">
      <p:cViewPr varScale="1">
        <p:scale>
          <a:sx n="67" d="100"/>
          <a:sy n="67" d="100"/>
        </p:scale>
        <p:origin x="2520" y="288"/>
      </p:cViewPr>
      <p:guideLst>
        <p:guide orient="horz" pos="600"/>
        <p:guide orient="horz" pos="744"/>
        <p:guide pos="456"/>
        <p:guide orient="horz" pos="17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5/10/relationships/revisionInfo" Target="revisionInfo.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illiam Sapp" userId="456e7bbc-bc25-4107-8bf1-8b0a06954e41" providerId="ADAL" clId="{AA354A98-80F2-458B-8BF7-AE0A4B0A6342}"/>
    <pc:docChg chg="undo custSel modSld">
      <pc:chgData name="William Sapp" userId="456e7bbc-bc25-4107-8bf1-8b0a06954e41" providerId="ADAL" clId="{AA354A98-80F2-458B-8BF7-AE0A4B0A6342}" dt="2025-07-11T18:34:39.336" v="1300" actId="20577"/>
      <pc:docMkLst>
        <pc:docMk/>
      </pc:docMkLst>
      <pc:sldChg chg="modSp mod">
        <pc:chgData name="William Sapp" userId="456e7bbc-bc25-4107-8bf1-8b0a06954e41" providerId="ADAL" clId="{AA354A98-80F2-458B-8BF7-AE0A4B0A6342}" dt="2025-07-11T18:28:23.392" v="1202" actId="2711"/>
        <pc:sldMkLst>
          <pc:docMk/>
          <pc:sldMk cId="2948186125" sldId="278"/>
        </pc:sldMkLst>
        <pc:spChg chg="mod">
          <ac:chgData name="William Sapp" userId="456e7bbc-bc25-4107-8bf1-8b0a06954e41" providerId="ADAL" clId="{AA354A98-80F2-458B-8BF7-AE0A4B0A6342}" dt="2025-07-11T18:28:23.392" v="1202" actId="2711"/>
          <ac:spMkLst>
            <pc:docMk/>
            <pc:sldMk cId="2948186125" sldId="278"/>
            <ac:spMk id="6" creationId="{DA2329D3-4F9F-4417-B37A-6D0774C91608}"/>
          </ac:spMkLst>
        </pc:spChg>
        <pc:spChg chg="mod">
          <ac:chgData name="William Sapp" userId="456e7bbc-bc25-4107-8bf1-8b0a06954e41" providerId="ADAL" clId="{AA354A98-80F2-458B-8BF7-AE0A4B0A6342}" dt="2025-07-11T18:28:23.392" v="1202" actId="2711"/>
          <ac:spMkLst>
            <pc:docMk/>
            <pc:sldMk cId="2948186125" sldId="278"/>
            <ac:spMk id="7" creationId="{6478FB27-128C-41F1-B314-C8CB5665C7ED}"/>
          </ac:spMkLst>
        </pc:spChg>
      </pc:sldChg>
      <pc:sldChg chg="addSp modSp">
        <pc:chgData name="William Sapp" userId="456e7bbc-bc25-4107-8bf1-8b0a06954e41" providerId="ADAL" clId="{AA354A98-80F2-458B-8BF7-AE0A4B0A6342}" dt="2025-07-11T17:24:35.494" v="3"/>
        <pc:sldMkLst>
          <pc:docMk/>
          <pc:sldMk cId="1364591427" sldId="350"/>
        </pc:sldMkLst>
        <pc:spChg chg="add mod">
          <ac:chgData name="William Sapp" userId="456e7bbc-bc25-4107-8bf1-8b0a06954e41" providerId="ADAL" clId="{AA354A98-80F2-458B-8BF7-AE0A4B0A6342}" dt="2025-07-11T17:23:48.704" v="0"/>
          <ac:spMkLst>
            <pc:docMk/>
            <pc:sldMk cId="1364591427" sldId="350"/>
            <ac:spMk id="2" creationId="{B4616F4E-7F49-5D6D-DBD2-34A4413F95B2}"/>
          </ac:spMkLst>
        </pc:spChg>
        <pc:spChg chg="add mod">
          <ac:chgData name="William Sapp" userId="456e7bbc-bc25-4107-8bf1-8b0a06954e41" providerId="ADAL" clId="{AA354A98-80F2-458B-8BF7-AE0A4B0A6342}" dt="2025-07-11T17:23:53.941" v="1"/>
          <ac:spMkLst>
            <pc:docMk/>
            <pc:sldMk cId="1364591427" sldId="350"/>
            <ac:spMk id="3" creationId="{ED87D525-7A13-F250-4AF5-B798771A483F}"/>
          </ac:spMkLst>
        </pc:spChg>
        <pc:spChg chg="mod">
          <ac:chgData name="William Sapp" userId="456e7bbc-bc25-4107-8bf1-8b0a06954e41" providerId="ADAL" clId="{AA354A98-80F2-458B-8BF7-AE0A4B0A6342}" dt="2025-07-11T17:24:35.494" v="3"/>
          <ac:spMkLst>
            <pc:docMk/>
            <pc:sldMk cId="1364591427" sldId="350"/>
            <ac:spMk id="4" creationId="{B55D0F34-5A8A-4237-9F79-75F6B4350D8D}"/>
          </ac:spMkLst>
        </pc:spChg>
        <pc:spChg chg="mod">
          <ac:chgData name="William Sapp" userId="456e7bbc-bc25-4107-8bf1-8b0a06954e41" providerId="ADAL" clId="{AA354A98-80F2-458B-8BF7-AE0A4B0A6342}" dt="2025-07-11T17:24:23.705" v="2"/>
          <ac:spMkLst>
            <pc:docMk/>
            <pc:sldMk cId="1364591427" sldId="350"/>
            <ac:spMk id="5" creationId="{7FA28609-0567-4BCD-B4B6-84863B70E0F6}"/>
          </ac:spMkLst>
        </pc:spChg>
      </pc:sldChg>
      <pc:sldChg chg="addSp delSp modSp mod">
        <pc:chgData name="William Sapp" userId="456e7bbc-bc25-4107-8bf1-8b0a06954e41" providerId="ADAL" clId="{AA354A98-80F2-458B-8BF7-AE0A4B0A6342}" dt="2025-07-11T18:28:41.060" v="1203" actId="2711"/>
        <pc:sldMkLst>
          <pc:docMk/>
          <pc:sldMk cId="117861462" sldId="351"/>
        </pc:sldMkLst>
        <pc:spChg chg="add mod">
          <ac:chgData name="William Sapp" userId="456e7bbc-bc25-4107-8bf1-8b0a06954e41" providerId="ADAL" clId="{AA354A98-80F2-458B-8BF7-AE0A4B0A6342}" dt="2025-07-11T18:28:41.060" v="1203" actId="2711"/>
          <ac:spMkLst>
            <pc:docMk/>
            <pc:sldMk cId="117861462" sldId="351"/>
            <ac:spMk id="2" creationId="{6D560B6A-6A92-7632-D81B-43F8E3DE557E}"/>
          </ac:spMkLst>
        </pc:spChg>
        <pc:spChg chg="mod">
          <ac:chgData name="William Sapp" userId="456e7bbc-bc25-4107-8bf1-8b0a06954e41" providerId="ADAL" clId="{AA354A98-80F2-458B-8BF7-AE0A4B0A6342}" dt="2025-07-11T18:28:41.060" v="1203" actId="2711"/>
          <ac:spMkLst>
            <pc:docMk/>
            <pc:sldMk cId="117861462" sldId="351"/>
            <ac:spMk id="4" creationId="{E7B45E25-F7AE-4E8E-A288-C7CE9574E59C}"/>
          </ac:spMkLst>
        </pc:spChg>
        <pc:spChg chg="mod">
          <ac:chgData name="William Sapp" userId="456e7bbc-bc25-4107-8bf1-8b0a06954e41" providerId="ADAL" clId="{AA354A98-80F2-458B-8BF7-AE0A4B0A6342}" dt="2025-07-11T18:28:41.060" v="1203" actId="2711"/>
          <ac:spMkLst>
            <pc:docMk/>
            <pc:sldMk cId="117861462" sldId="351"/>
            <ac:spMk id="5" creationId="{8DBA5DAC-EF2B-4991-8535-A69C9A96B3F2}"/>
          </ac:spMkLst>
        </pc:spChg>
        <pc:spChg chg="del">
          <ac:chgData name="William Sapp" userId="456e7bbc-bc25-4107-8bf1-8b0a06954e41" providerId="ADAL" clId="{AA354A98-80F2-458B-8BF7-AE0A4B0A6342}" dt="2025-07-11T17:25:15.611" v="5" actId="478"/>
          <ac:spMkLst>
            <pc:docMk/>
            <pc:sldMk cId="117861462" sldId="351"/>
            <ac:spMk id="8" creationId="{E0B00C9B-278A-4C01-8516-E2BC920B46CB}"/>
          </ac:spMkLst>
        </pc:spChg>
      </pc:sldChg>
      <pc:sldChg chg="addSp delSp modSp mod">
        <pc:chgData name="William Sapp" userId="456e7bbc-bc25-4107-8bf1-8b0a06954e41" providerId="ADAL" clId="{AA354A98-80F2-458B-8BF7-AE0A4B0A6342}" dt="2025-07-11T18:28:48.943" v="1204" actId="2711"/>
        <pc:sldMkLst>
          <pc:docMk/>
          <pc:sldMk cId="3620812844" sldId="352"/>
        </pc:sldMkLst>
        <pc:spChg chg="mod">
          <ac:chgData name="William Sapp" userId="456e7bbc-bc25-4107-8bf1-8b0a06954e41" providerId="ADAL" clId="{AA354A98-80F2-458B-8BF7-AE0A4B0A6342}" dt="2025-07-11T18:28:48.943" v="1204" actId="2711"/>
          <ac:spMkLst>
            <pc:docMk/>
            <pc:sldMk cId="3620812844" sldId="352"/>
            <ac:spMk id="2" creationId="{41455E48-AC35-4512-9853-517C76454931}"/>
          </ac:spMkLst>
        </pc:spChg>
        <pc:spChg chg="del">
          <ac:chgData name="William Sapp" userId="456e7bbc-bc25-4107-8bf1-8b0a06954e41" providerId="ADAL" clId="{AA354A98-80F2-458B-8BF7-AE0A4B0A6342}" dt="2025-07-11T17:25:28.125" v="7" actId="478"/>
          <ac:spMkLst>
            <pc:docMk/>
            <pc:sldMk cId="3620812844" sldId="352"/>
            <ac:spMk id="3" creationId="{9D7D3653-9B3B-4232-96CD-E174B2007D80}"/>
          </ac:spMkLst>
        </pc:spChg>
        <pc:spChg chg="add mod">
          <ac:chgData name="William Sapp" userId="456e7bbc-bc25-4107-8bf1-8b0a06954e41" providerId="ADAL" clId="{AA354A98-80F2-458B-8BF7-AE0A4B0A6342}" dt="2025-07-11T18:28:48.943" v="1204" actId="2711"/>
          <ac:spMkLst>
            <pc:docMk/>
            <pc:sldMk cId="3620812844" sldId="352"/>
            <ac:spMk id="4" creationId="{24B888F7-7167-CFFE-8402-DA52F0BBB4D8}"/>
          </ac:spMkLst>
        </pc:spChg>
      </pc:sldChg>
      <pc:sldChg chg="addSp delSp modSp mod">
        <pc:chgData name="William Sapp" userId="456e7bbc-bc25-4107-8bf1-8b0a06954e41" providerId="ADAL" clId="{AA354A98-80F2-458B-8BF7-AE0A4B0A6342}" dt="2025-07-11T18:30:16.557" v="1213" actId="12"/>
        <pc:sldMkLst>
          <pc:docMk/>
          <pc:sldMk cId="996385200" sldId="353"/>
        </pc:sldMkLst>
        <pc:spChg chg="mod">
          <ac:chgData name="William Sapp" userId="456e7bbc-bc25-4107-8bf1-8b0a06954e41" providerId="ADAL" clId="{AA354A98-80F2-458B-8BF7-AE0A4B0A6342}" dt="2025-07-11T18:29:00.520" v="1205" actId="2711"/>
          <ac:spMkLst>
            <pc:docMk/>
            <pc:sldMk cId="996385200" sldId="353"/>
            <ac:spMk id="2" creationId="{49F21C05-5651-4DE4-8EA8-5767B0EA3A4E}"/>
          </ac:spMkLst>
        </pc:spChg>
        <pc:spChg chg="mod">
          <ac:chgData name="William Sapp" userId="456e7bbc-bc25-4107-8bf1-8b0a06954e41" providerId="ADAL" clId="{AA354A98-80F2-458B-8BF7-AE0A4B0A6342}" dt="2025-07-11T18:29:00.520" v="1205" actId="2711"/>
          <ac:spMkLst>
            <pc:docMk/>
            <pc:sldMk cId="996385200" sldId="353"/>
            <ac:spMk id="3" creationId="{65092119-8CB3-4E76-B7EF-0D3151B3D623}"/>
          </ac:spMkLst>
        </pc:spChg>
        <pc:spChg chg="del">
          <ac:chgData name="William Sapp" userId="456e7bbc-bc25-4107-8bf1-8b0a06954e41" providerId="ADAL" clId="{AA354A98-80F2-458B-8BF7-AE0A4B0A6342}" dt="2025-07-11T17:25:52.751" v="11" actId="478"/>
          <ac:spMkLst>
            <pc:docMk/>
            <pc:sldMk cId="996385200" sldId="353"/>
            <ac:spMk id="4" creationId="{9363D748-6604-472B-8974-CF152F9C547A}"/>
          </ac:spMkLst>
        </pc:spChg>
        <pc:spChg chg="add mod">
          <ac:chgData name="William Sapp" userId="456e7bbc-bc25-4107-8bf1-8b0a06954e41" providerId="ADAL" clId="{AA354A98-80F2-458B-8BF7-AE0A4B0A6342}" dt="2025-07-11T18:30:16.557" v="1213" actId="12"/>
          <ac:spMkLst>
            <pc:docMk/>
            <pc:sldMk cId="996385200" sldId="353"/>
            <ac:spMk id="5" creationId="{4692E1EC-4565-3B83-0D80-7BB5E75B59D2}"/>
          </ac:spMkLst>
        </pc:spChg>
      </pc:sldChg>
      <pc:sldChg chg="addSp delSp modSp mod">
        <pc:chgData name="William Sapp" userId="456e7bbc-bc25-4107-8bf1-8b0a06954e41" providerId="ADAL" clId="{AA354A98-80F2-458B-8BF7-AE0A4B0A6342}" dt="2025-07-11T18:29:52.137" v="1212" actId="12"/>
        <pc:sldMkLst>
          <pc:docMk/>
          <pc:sldMk cId="2365958356" sldId="354"/>
        </pc:sldMkLst>
        <pc:spChg chg="mod">
          <ac:chgData name="William Sapp" userId="456e7bbc-bc25-4107-8bf1-8b0a06954e41" providerId="ADAL" clId="{AA354A98-80F2-458B-8BF7-AE0A4B0A6342}" dt="2025-07-11T18:29:07.234" v="1206" actId="2711"/>
          <ac:spMkLst>
            <pc:docMk/>
            <pc:sldMk cId="2365958356" sldId="354"/>
            <ac:spMk id="2" creationId="{9FFB657A-3C0B-4922-8CD2-76BD3F421BA9}"/>
          </ac:spMkLst>
        </pc:spChg>
        <pc:spChg chg="del">
          <ac:chgData name="William Sapp" userId="456e7bbc-bc25-4107-8bf1-8b0a06954e41" providerId="ADAL" clId="{AA354A98-80F2-458B-8BF7-AE0A4B0A6342}" dt="2025-07-11T17:26:03.853" v="13" actId="478"/>
          <ac:spMkLst>
            <pc:docMk/>
            <pc:sldMk cId="2365958356" sldId="354"/>
            <ac:spMk id="3" creationId="{92787CB5-C598-4775-9A51-E7609A884547}"/>
          </ac:spMkLst>
        </pc:spChg>
        <pc:spChg chg="add mod">
          <ac:chgData name="William Sapp" userId="456e7bbc-bc25-4107-8bf1-8b0a06954e41" providerId="ADAL" clId="{AA354A98-80F2-458B-8BF7-AE0A4B0A6342}" dt="2025-07-11T18:29:52.137" v="1212" actId="12"/>
          <ac:spMkLst>
            <pc:docMk/>
            <pc:sldMk cId="2365958356" sldId="354"/>
            <ac:spMk id="4" creationId="{D1E472B7-7447-7E4F-0031-662F81DF21B7}"/>
          </ac:spMkLst>
        </pc:spChg>
      </pc:sldChg>
      <pc:sldChg chg="addSp delSp modSp mod">
        <pc:chgData name="William Sapp" userId="456e7bbc-bc25-4107-8bf1-8b0a06954e41" providerId="ADAL" clId="{AA354A98-80F2-458B-8BF7-AE0A4B0A6342}" dt="2025-07-11T18:30:28.467" v="1214" actId="2711"/>
        <pc:sldMkLst>
          <pc:docMk/>
          <pc:sldMk cId="3773563536" sldId="355"/>
        </pc:sldMkLst>
        <pc:spChg chg="mod">
          <ac:chgData name="William Sapp" userId="456e7bbc-bc25-4107-8bf1-8b0a06954e41" providerId="ADAL" clId="{AA354A98-80F2-458B-8BF7-AE0A4B0A6342}" dt="2025-07-11T18:29:23.370" v="1207" actId="2711"/>
          <ac:spMkLst>
            <pc:docMk/>
            <pc:sldMk cId="3773563536" sldId="355"/>
            <ac:spMk id="2" creationId="{C2711678-2EF6-4623-82A0-B1BFC0890895}"/>
          </ac:spMkLst>
        </pc:spChg>
        <pc:spChg chg="del">
          <ac:chgData name="William Sapp" userId="456e7bbc-bc25-4107-8bf1-8b0a06954e41" providerId="ADAL" clId="{AA354A98-80F2-458B-8BF7-AE0A4B0A6342}" dt="2025-07-11T17:26:19.276" v="15" actId="478"/>
          <ac:spMkLst>
            <pc:docMk/>
            <pc:sldMk cId="3773563536" sldId="355"/>
            <ac:spMk id="3" creationId="{94ED5D32-6DD5-454C-B2C6-4CF765A34525}"/>
          </ac:spMkLst>
        </pc:spChg>
        <pc:spChg chg="add mod">
          <ac:chgData name="William Sapp" userId="456e7bbc-bc25-4107-8bf1-8b0a06954e41" providerId="ADAL" clId="{AA354A98-80F2-458B-8BF7-AE0A4B0A6342}" dt="2025-07-11T18:30:28.467" v="1214" actId="2711"/>
          <ac:spMkLst>
            <pc:docMk/>
            <pc:sldMk cId="3773563536" sldId="355"/>
            <ac:spMk id="4" creationId="{6B98A8AE-F21A-3E42-4F78-0F16D14ECD7F}"/>
          </ac:spMkLst>
        </pc:spChg>
      </pc:sldChg>
      <pc:sldChg chg="addSp delSp modSp mod">
        <pc:chgData name="William Sapp" userId="456e7bbc-bc25-4107-8bf1-8b0a06954e41" providerId="ADAL" clId="{AA354A98-80F2-458B-8BF7-AE0A4B0A6342}" dt="2025-07-11T18:30:39.885" v="1216" actId="12"/>
        <pc:sldMkLst>
          <pc:docMk/>
          <pc:sldMk cId="3076598596" sldId="356"/>
        </pc:sldMkLst>
        <pc:spChg chg="mod">
          <ac:chgData name="William Sapp" userId="456e7bbc-bc25-4107-8bf1-8b0a06954e41" providerId="ADAL" clId="{AA354A98-80F2-458B-8BF7-AE0A4B0A6342}" dt="2025-07-11T18:30:35.998" v="1215" actId="2711"/>
          <ac:spMkLst>
            <pc:docMk/>
            <pc:sldMk cId="3076598596" sldId="356"/>
            <ac:spMk id="2" creationId="{A6DD3157-830E-496A-AADA-009628BB5BB0}"/>
          </ac:spMkLst>
        </pc:spChg>
        <pc:spChg chg="del">
          <ac:chgData name="William Sapp" userId="456e7bbc-bc25-4107-8bf1-8b0a06954e41" providerId="ADAL" clId="{AA354A98-80F2-458B-8BF7-AE0A4B0A6342}" dt="2025-07-11T17:26:34.220" v="17" actId="478"/>
          <ac:spMkLst>
            <pc:docMk/>
            <pc:sldMk cId="3076598596" sldId="356"/>
            <ac:spMk id="3" creationId="{D9D3B57C-0D85-415A-A156-247F10BD3F2F}"/>
          </ac:spMkLst>
        </pc:spChg>
        <pc:spChg chg="add mod">
          <ac:chgData name="William Sapp" userId="456e7bbc-bc25-4107-8bf1-8b0a06954e41" providerId="ADAL" clId="{AA354A98-80F2-458B-8BF7-AE0A4B0A6342}" dt="2025-07-11T18:30:39.885" v="1216" actId="12"/>
          <ac:spMkLst>
            <pc:docMk/>
            <pc:sldMk cId="3076598596" sldId="356"/>
            <ac:spMk id="4" creationId="{0264BBD8-55E7-269A-8A87-F67BF832920C}"/>
          </ac:spMkLst>
        </pc:spChg>
      </pc:sldChg>
      <pc:sldChg chg="addSp delSp modSp mod">
        <pc:chgData name="William Sapp" userId="456e7bbc-bc25-4107-8bf1-8b0a06954e41" providerId="ADAL" clId="{AA354A98-80F2-458B-8BF7-AE0A4B0A6342}" dt="2025-07-11T18:30:51.118" v="1217" actId="2711"/>
        <pc:sldMkLst>
          <pc:docMk/>
          <pc:sldMk cId="96195271" sldId="357"/>
        </pc:sldMkLst>
        <pc:spChg chg="mod">
          <ac:chgData name="William Sapp" userId="456e7bbc-bc25-4107-8bf1-8b0a06954e41" providerId="ADAL" clId="{AA354A98-80F2-458B-8BF7-AE0A4B0A6342}" dt="2025-07-11T18:30:51.118" v="1217" actId="2711"/>
          <ac:spMkLst>
            <pc:docMk/>
            <pc:sldMk cId="96195271" sldId="357"/>
            <ac:spMk id="2" creationId="{E6FD26E9-6C08-4B5C-818D-A1D03AD21EDF}"/>
          </ac:spMkLst>
        </pc:spChg>
        <pc:spChg chg="del">
          <ac:chgData name="William Sapp" userId="456e7bbc-bc25-4107-8bf1-8b0a06954e41" providerId="ADAL" clId="{AA354A98-80F2-458B-8BF7-AE0A4B0A6342}" dt="2025-07-11T17:26:48.382" v="19" actId="478"/>
          <ac:spMkLst>
            <pc:docMk/>
            <pc:sldMk cId="96195271" sldId="357"/>
            <ac:spMk id="3" creationId="{FD1D1BDE-E4AB-499E-9622-FB48D8645475}"/>
          </ac:spMkLst>
        </pc:spChg>
        <pc:graphicFrameChg chg="add mod">
          <ac:chgData name="William Sapp" userId="456e7bbc-bc25-4107-8bf1-8b0a06954e41" providerId="ADAL" clId="{AA354A98-80F2-458B-8BF7-AE0A4B0A6342}" dt="2025-07-11T17:26:49.312" v="20"/>
          <ac:graphicFrameMkLst>
            <pc:docMk/>
            <pc:sldMk cId="96195271" sldId="357"/>
            <ac:graphicFrameMk id="4" creationId="{63CC1B80-71FD-4390-0C8B-B5B5CED14C72}"/>
          </ac:graphicFrameMkLst>
        </pc:graphicFrameChg>
      </pc:sldChg>
      <pc:sldChg chg="addSp delSp modSp mod">
        <pc:chgData name="William Sapp" userId="456e7bbc-bc25-4107-8bf1-8b0a06954e41" providerId="ADAL" clId="{AA354A98-80F2-458B-8BF7-AE0A4B0A6342}" dt="2025-07-11T18:30:59.984" v="1218" actId="2711"/>
        <pc:sldMkLst>
          <pc:docMk/>
          <pc:sldMk cId="321393967" sldId="358"/>
        </pc:sldMkLst>
        <pc:spChg chg="mod">
          <ac:chgData name="William Sapp" userId="456e7bbc-bc25-4107-8bf1-8b0a06954e41" providerId="ADAL" clId="{AA354A98-80F2-458B-8BF7-AE0A4B0A6342}" dt="2025-07-11T18:30:59.984" v="1218" actId="2711"/>
          <ac:spMkLst>
            <pc:docMk/>
            <pc:sldMk cId="321393967" sldId="358"/>
            <ac:spMk id="2" creationId="{EDC39FF2-D950-4FF9-98AC-B539C537C570}"/>
          </ac:spMkLst>
        </pc:spChg>
        <pc:spChg chg="del">
          <ac:chgData name="William Sapp" userId="456e7bbc-bc25-4107-8bf1-8b0a06954e41" providerId="ADAL" clId="{AA354A98-80F2-458B-8BF7-AE0A4B0A6342}" dt="2025-07-11T17:27:05.053" v="21" actId="478"/>
          <ac:spMkLst>
            <pc:docMk/>
            <pc:sldMk cId="321393967" sldId="358"/>
            <ac:spMk id="3" creationId="{34F60F94-39E3-472E-8251-95A28C6980E9}"/>
          </ac:spMkLst>
        </pc:spChg>
        <pc:spChg chg="add mod">
          <ac:chgData name="William Sapp" userId="456e7bbc-bc25-4107-8bf1-8b0a06954e41" providerId="ADAL" clId="{AA354A98-80F2-458B-8BF7-AE0A4B0A6342}" dt="2025-07-11T18:30:59.984" v="1218" actId="2711"/>
          <ac:spMkLst>
            <pc:docMk/>
            <pc:sldMk cId="321393967" sldId="358"/>
            <ac:spMk id="4" creationId="{F24D7BAE-E949-5625-B673-0D6FCDDC1846}"/>
          </ac:spMkLst>
        </pc:spChg>
        <pc:picChg chg="add mod">
          <ac:chgData name="William Sapp" userId="456e7bbc-bc25-4107-8bf1-8b0a06954e41" providerId="ADAL" clId="{AA354A98-80F2-458B-8BF7-AE0A4B0A6342}" dt="2025-07-11T17:27:10.112" v="23"/>
          <ac:picMkLst>
            <pc:docMk/>
            <pc:sldMk cId="321393967" sldId="358"/>
            <ac:picMk id="5" creationId="{84BC0D01-F136-A707-03BA-99D9F6AAA595}"/>
          </ac:picMkLst>
        </pc:picChg>
      </pc:sldChg>
      <pc:sldChg chg="modSp mod">
        <pc:chgData name="William Sapp" userId="456e7bbc-bc25-4107-8bf1-8b0a06954e41" providerId="ADAL" clId="{AA354A98-80F2-458B-8BF7-AE0A4B0A6342}" dt="2025-07-11T18:31:07.431" v="1219" actId="2711"/>
        <pc:sldMkLst>
          <pc:docMk/>
          <pc:sldMk cId="1672079658" sldId="359"/>
        </pc:sldMkLst>
        <pc:spChg chg="mod">
          <ac:chgData name="William Sapp" userId="456e7bbc-bc25-4107-8bf1-8b0a06954e41" providerId="ADAL" clId="{AA354A98-80F2-458B-8BF7-AE0A4B0A6342}" dt="2025-07-11T18:31:07.431" v="1219" actId="2711"/>
          <ac:spMkLst>
            <pc:docMk/>
            <pc:sldMk cId="1672079658" sldId="359"/>
            <ac:spMk id="2" creationId="{E4C517E5-D24A-41BB-938F-6A370D5487BD}"/>
          </ac:spMkLst>
        </pc:spChg>
        <pc:spChg chg="mod">
          <ac:chgData name="William Sapp" userId="456e7bbc-bc25-4107-8bf1-8b0a06954e41" providerId="ADAL" clId="{AA354A98-80F2-458B-8BF7-AE0A4B0A6342}" dt="2025-07-11T18:31:07.431" v="1219" actId="2711"/>
          <ac:spMkLst>
            <pc:docMk/>
            <pc:sldMk cId="1672079658" sldId="359"/>
            <ac:spMk id="3" creationId="{86EB2F66-5B98-4A6C-B8AA-E0884F6B3891}"/>
          </ac:spMkLst>
        </pc:spChg>
      </pc:sldChg>
      <pc:sldChg chg="modSp mod">
        <pc:chgData name="William Sapp" userId="456e7bbc-bc25-4107-8bf1-8b0a06954e41" providerId="ADAL" clId="{AA354A98-80F2-458B-8BF7-AE0A4B0A6342}" dt="2025-07-11T18:34:39.336" v="1300" actId="20577"/>
        <pc:sldMkLst>
          <pc:docMk/>
          <pc:sldMk cId="803746425" sldId="360"/>
        </pc:sldMkLst>
        <pc:spChg chg="mod">
          <ac:chgData name="William Sapp" userId="456e7bbc-bc25-4107-8bf1-8b0a06954e41" providerId="ADAL" clId="{AA354A98-80F2-458B-8BF7-AE0A4B0A6342}" dt="2025-07-11T18:31:15.453" v="1220" actId="2711"/>
          <ac:spMkLst>
            <pc:docMk/>
            <pc:sldMk cId="803746425" sldId="360"/>
            <ac:spMk id="2" creationId="{F89E70D0-5EFE-4C9D-947E-12DCF06D4C40}"/>
          </ac:spMkLst>
        </pc:spChg>
        <pc:spChg chg="mod">
          <ac:chgData name="William Sapp" userId="456e7bbc-bc25-4107-8bf1-8b0a06954e41" providerId="ADAL" clId="{AA354A98-80F2-458B-8BF7-AE0A4B0A6342}" dt="2025-07-11T18:34:39.336" v="1300" actId="20577"/>
          <ac:spMkLst>
            <pc:docMk/>
            <pc:sldMk cId="803746425" sldId="360"/>
            <ac:spMk id="3" creationId="{D36F837A-E936-49D1-A37E-9CFCE730BE89}"/>
          </ac:spMkLst>
        </pc:spChg>
      </pc:sldChg>
      <pc:sldChg chg="modSp mod">
        <pc:chgData name="William Sapp" userId="456e7bbc-bc25-4107-8bf1-8b0a06954e41" providerId="ADAL" clId="{AA354A98-80F2-458B-8BF7-AE0A4B0A6342}" dt="2025-07-11T18:31:20.186" v="1221" actId="2711"/>
        <pc:sldMkLst>
          <pc:docMk/>
          <pc:sldMk cId="1729137474" sldId="361"/>
        </pc:sldMkLst>
        <pc:spChg chg="mod">
          <ac:chgData name="William Sapp" userId="456e7bbc-bc25-4107-8bf1-8b0a06954e41" providerId="ADAL" clId="{AA354A98-80F2-458B-8BF7-AE0A4B0A6342}" dt="2025-07-11T18:31:20.186" v="1221" actId="2711"/>
          <ac:spMkLst>
            <pc:docMk/>
            <pc:sldMk cId="1729137474" sldId="361"/>
            <ac:spMk id="2" creationId="{27F7A111-B9E0-4679-BA0C-AE59515D4A64}"/>
          </ac:spMkLst>
        </pc:spChg>
        <pc:spChg chg="mod">
          <ac:chgData name="William Sapp" userId="456e7bbc-bc25-4107-8bf1-8b0a06954e41" providerId="ADAL" clId="{AA354A98-80F2-458B-8BF7-AE0A4B0A6342}" dt="2025-07-11T18:31:20.186" v="1221" actId="2711"/>
          <ac:spMkLst>
            <pc:docMk/>
            <pc:sldMk cId="1729137474" sldId="361"/>
            <ac:spMk id="3" creationId="{2891AB59-D1C8-420E-BDD2-8DA20DD73135}"/>
          </ac:spMkLst>
        </pc:spChg>
      </pc:sldChg>
      <pc:sldChg chg="modSp mod">
        <pc:chgData name="William Sapp" userId="456e7bbc-bc25-4107-8bf1-8b0a06954e41" providerId="ADAL" clId="{AA354A98-80F2-458B-8BF7-AE0A4B0A6342}" dt="2025-07-11T18:31:31.918" v="1222" actId="2711"/>
        <pc:sldMkLst>
          <pc:docMk/>
          <pc:sldMk cId="2756863202" sldId="362"/>
        </pc:sldMkLst>
        <pc:spChg chg="mod">
          <ac:chgData name="William Sapp" userId="456e7bbc-bc25-4107-8bf1-8b0a06954e41" providerId="ADAL" clId="{AA354A98-80F2-458B-8BF7-AE0A4B0A6342}" dt="2025-07-11T18:31:31.918" v="1222" actId="2711"/>
          <ac:spMkLst>
            <pc:docMk/>
            <pc:sldMk cId="2756863202" sldId="362"/>
            <ac:spMk id="2" creationId="{B7F3510D-0B78-41C1-8762-D8B0804D9483}"/>
          </ac:spMkLst>
        </pc:spChg>
        <pc:spChg chg="mod">
          <ac:chgData name="William Sapp" userId="456e7bbc-bc25-4107-8bf1-8b0a06954e41" providerId="ADAL" clId="{AA354A98-80F2-458B-8BF7-AE0A4B0A6342}" dt="2025-07-11T18:31:31.918" v="1222" actId="2711"/>
          <ac:spMkLst>
            <pc:docMk/>
            <pc:sldMk cId="2756863202" sldId="362"/>
            <ac:spMk id="3" creationId="{1A46A11A-181A-473C-AC49-A8CED5375F21}"/>
          </ac:spMkLst>
        </pc:spChg>
      </pc:sldChg>
      <pc:sldChg chg="modSp mod">
        <pc:chgData name="William Sapp" userId="456e7bbc-bc25-4107-8bf1-8b0a06954e41" providerId="ADAL" clId="{AA354A98-80F2-458B-8BF7-AE0A4B0A6342}" dt="2025-07-11T18:32:13.411" v="1228" actId="2711"/>
        <pc:sldMkLst>
          <pc:docMk/>
          <pc:sldMk cId="3547185865" sldId="364"/>
        </pc:sldMkLst>
        <pc:spChg chg="mod">
          <ac:chgData name="William Sapp" userId="456e7bbc-bc25-4107-8bf1-8b0a06954e41" providerId="ADAL" clId="{AA354A98-80F2-458B-8BF7-AE0A4B0A6342}" dt="2025-07-11T18:32:13.411" v="1228" actId="2711"/>
          <ac:spMkLst>
            <pc:docMk/>
            <pc:sldMk cId="3547185865" sldId="364"/>
            <ac:spMk id="2" creationId="{7A66DDBC-5357-404F-9870-671BDD777A8A}"/>
          </ac:spMkLst>
        </pc:spChg>
      </pc:sldChg>
      <pc:sldChg chg="modSp mod">
        <pc:chgData name="William Sapp" userId="456e7bbc-bc25-4107-8bf1-8b0a06954e41" providerId="ADAL" clId="{AA354A98-80F2-458B-8BF7-AE0A4B0A6342}" dt="2025-07-11T18:32:05.246" v="1227" actId="2711"/>
        <pc:sldMkLst>
          <pc:docMk/>
          <pc:sldMk cId="827695849" sldId="365"/>
        </pc:sldMkLst>
        <pc:spChg chg="mod">
          <ac:chgData name="William Sapp" userId="456e7bbc-bc25-4107-8bf1-8b0a06954e41" providerId="ADAL" clId="{AA354A98-80F2-458B-8BF7-AE0A4B0A6342}" dt="2025-07-11T18:32:05.246" v="1227" actId="2711"/>
          <ac:spMkLst>
            <pc:docMk/>
            <pc:sldMk cId="827695849" sldId="365"/>
            <ac:spMk id="2" creationId="{0EE859F8-7F5D-4F32-8513-DC74D4391B0F}"/>
          </ac:spMkLst>
        </pc:spChg>
        <pc:spChg chg="mod">
          <ac:chgData name="William Sapp" userId="456e7bbc-bc25-4107-8bf1-8b0a06954e41" providerId="ADAL" clId="{AA354A98-80F2-458B-8BF7-AE0A4B0A6342}" dt="2025-07-11T18:32:05.246" v="1227" actId="2711"/>
          <ac:spMkLst>
            <pc:docMk/>
            <pc:sldMk cId="827695849" sldId="365"/>
            <ac:spMk id="3" creationId="{5DC004CF-6793-435C-B3BF-AF9E1F77FDE8}"/>
          </ac:spMkLst>
        </pc:spChg>
      </pc:sldChg>
      <pc:sldChg chg="modSp mod">
        <pc:chgData name="William Sapp" userId="456e7bbc-bc25-4107-8bf1-8b0a06954e41" providerId="ADAL" clId="{AA354A98-80F2-458B-8BF7-AE0A4B0A6342}" dt="2025-07-11T18:31:55.142" v="1226" actId="2711"/>
        <pc:sldMkLst>
          <pc:docMk/>
          <pc:sldMk cId="4242769162" sldId="366"/>
        </pc:sldMkLst>
        <pc:spChg chg="mod">
          <ac:chgData name="William Sapp" userId="456e7bbc-bc25-4107-8bf1-8b0a06954e41" providerId="ADAL" clId="{AA354A98-80F2-458B-8BF7-AE0A4B0A6342}" dt="2025-07-11T18:31:55.142" v="1226" actId="2711"/>
          <ac:spMkLst>
            <pc:docMk/>
            <pc:sldMk cId="4242769162" sldId="366"/>
            <ac:spMk id="2" creationId="{C519D795-71A9-43C9-A595-25C87D53BE35}"/>
          </ac:spMkLst>
        </pc:spChg>
        <pc:spChg chg="mod">
          <ac:chgData name="William Sapp" userId="456e7bbc-bc25-4107-8bf1-8b0a06954e41" providerId="ADAL" clId="{AA354A98-80F2-458B-8BF7-AE0A4B0A6342}" dt="2025-07-11T18:31:55.142" v="1226" actId="2711"/>
          <ac:spMkLst>
            <pc:docMk/>
            <pc:sldMk cId="4242769162" sldId="366"/>
            <ac:spMk id="3" creationId="{928CF80A-EE9F-4B04-9001-8386924984E4}"/>
          </ac:spMkLst>
        </pc:spChg>
      </pc:sldChg>
      <pc:sldChg chg="modSp mod">
        <pc:chgData name="William Sapp" userId="456e7bbc-bc25-4107-8bf1-8b0a06954e41" providerId="ADAL" clId="{AA354A98-80F2-458B-8BF7-AE0A4B0A6342}" dt="2025-07-11T18:31:49.313" v="1225" actId="2711"/>
        <pc:sldMkLst>
          <pc:docMk/>
          <pc:sldMk cId="2368830276" sldId="367"/>
        </pc:sldMkLst>
        <pc:spChg chg="mod">
          <ac:chgData name="William Sapp" userId="456e7bbc-bc25-4107-8bf1-8b0a06954e41" providerId="ADAL" clId="{AA354A98-80F2-458B-8BF7-AE0A4B0A6342}" dt="2025-07-11T18:31:49.313" v="1225" actId="2711"/>
          <ac:spMkLst>
            <pc:docMk/>
            <pc:sldMk cId="2368830276" sldId="367"/>
            <ac:spMk id="2" creationId="{FF5D3B74-DE8F-4853-BC96-499608C35916}"/>
          </ac:spMkLst>
        </pc:spChg>
        <pc:spChg chg="mod">
          <ac:chgData name="William Sapp" userId="456e7bbc-bc25-4107-8bf1-8b0a06954e41" providerId="ADAL" clId="{AA354A98-80F2-458B-8BF7-AE0A4B0A6342}" dt="2025-07-11T18:31:49.313" v="1225" actId="2711"/>
          <ac:spMkLst>
            <pc:docMk/>
            <pc:sldMk cId="2368830276" sldId="367"/>
            <ac:spMk id="3" creationId="{7BC8364D-E71F-4E83-AF9E-ABAE4DD56FB4}"/>
          </ac:spMkLst>
        </pc:spChg>
      </pc:sldChg>
      <pc:sldChg chg="modSp mod">
        <pc:chgData name="William Sapp" userId="456e7bbc-bc25-4107-8bf1-8b0a06954e41" providerId="ADAL" clId="{AA354A98-80F2-458B-8BF7-AE0A4B0A6342}" dt="2025-07-11T18:31:44.031" v="1224" actId="2711"/>
        <pc:sldMkLst>
          <pc:docMk/>
          <pc:sldMk cId="3543984911" sldId="368"/>
        </pc:sldMkLst>
        <pc:spChg chg="mod">
          <ac:chgData name="William Sapp" userId="456e7bbc-bc25-4107-8bf1-8b0a06954e41" providerId="ADAL" clId="{AA354A98-80F2-458B-8BF7-AE0A4B0A6342}" dt="2025-07-11T18:31:44.031" v="1224" actId="2711"/>
          <ac:spMkLst>
            <pc:docMk/>
            <pc:sldMk cId="3543984911" sldId="368"/>
            <ac:spMk id="2" creationId="{07B3EDD8-08A7-4C8E-92E0-28ED77F980AA}"/>
          </ac:spMkLst>
        </pc:spChg>
        <pc:spChg chg="mod">
          <ac:chgData name="William Sapp" userId="456e7bbc-bc25-4107-8bf1-8b0a06954e41" providerId="ADAL" clId="{AA354A98-80F2-458B-8BF7-AE0A4B0A6342}" dt="2025-07-11T18:31:44.031" v="1224" actId="2711"/>
          <ac:spMkLst>
            <pc:docMk/>
            <pc:sldMk cId="3543984911" sldId="368"/>
            <ac:spMk id="3" creationId="{ACE82055-B315-46FE-90C1-36DDCB835971}"/>
          </ac:spMkLst>
        </pc:spChg>
      </pc:sldChg>
      <pc:sldChg chg="modSp mod">
        <pc:chgData name="William Sapp" userId="456e7bbc-bc25-4107-8bf1-8b0a06954e41" providerId="ADAL" clId="{AA354A98-80F2-458B-8BF7-AE0A4B0A6342}" dt="2025-07-11T18:31:39.055" v="1223" actId="2711"/>
        <pc:sldMkLst>
          <pc:docMk/>
          <pc:sldMk cId="3778892934" sldId="369"/>
        </pc:sldMkLst>
        <pc:spChg chg="mod">
          <ac:chgData name="William Sapp" userId="456e7bbc-bc25-4107-8bf1-8b0a06954e41" providerId="ADAL" clId="{AA354A98-80F2-458B-8BF7-AE0A4B0A6342}" dt="2025-07-11T18:31:39.055" v="1223" actId="2711"/>
          <ac:spMkLst>
            <pc:docMk/>
            <pc:sldMk cId="3778892934" sldId="369"/>
            <ac:spMk id="2" creationId="{737B48A6-27B5-40FA-A8ED-1882BA0BF42E}"/>
          </ac:spMkLst>
        </pc:spChg>
        <pc:spChg chg="mod">
          <ac:chgData name="William Sapp" userId="456e7bbc-bc25-4107-8bf1-8b0a06954e41" providerId="ADAL" clId="{AA354A98-80F2-458B-8BF7-AE0A4B0A6342}" dt="2025-07-11T18:31:39.055" v="1223" actId="2711"/>
          <ac:spMkLst>
            <pc:docMk/>
            <pc:sldMk cId="3778892934" sldId="369"/>
            <ac:spMk id="3" creationId="{837FE250-7DE3-4059-8E48-F638723CF5BC}"/>
          </ac:spMkLst>
        </pc:spChg>
      </pc:sldChg>
      <pc:sldChg chg="modSp mod">
        <pc:chgData name="William Sapp" userId="456e7bbc-bc25-4107-8bf1-8b0a06954e41" providerId="ADAL" clId="{AA354A98-80F2-458B-8BF7-AE0A4B0A6342}" dt="2025-07-11T18:28:10.401" v="1201" actId="2711"/>
        <pc:sldMkLst>
          <pc:docMk/>
          <pc:sldMk cId="3979389381" sldId="372"/>
        </pc:sldMkLst>
        <pc:spChg chg="mod">
          <ac:chgData name="William Sapp" userId="456e7bbc-bc25-4107-8bf1-8b0a06954e41" providerId="ADAL" clId="{AA354A98-80F2-458B-8BF7-AE0A4B0A6342}" dt="2025-07-11T18:28:10.401" v="1201" actId="2711"/>
          <ac:spMkLst>
            <pc:docMk/>
            <pc:sldMk cId="3979389381" sldId="372"/>
            <ac:spMk id="3" creationId="{5C015991-E20A-64C0-2DF3-1380557A1E14}"/>
          </ac:spMkLst>
        </pc:spChg>
        <pc:spChg chg="mod">
          <ac:chgData name="William Sapp" userId="456e7bbc-bc25-4107-8bf1-8b0a06954e41" providerId="ADAL" clId="{AA354A98-80F2-458B-8BF7-AE0A4B0A6342}" dt="2025-07-11T18:28:10.401" v="1201" actId="2711"/>
          <ac:spMkLst>
            <pc:docMk/>
            <pc:sldMk cId="3979389381" sldId="372"/>
            <ac:spMk id="4" creationId="{68E147C7-91FD-55FB-4ACC-DA52D8C9A73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CC16B3-D8EC-264D-8EF0-1321CDFD04ED}" type="datetimeFigureOut">
              <a:rPr lang="en-US" smtClean="0"/>
              <a:t>7/11/2025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3DDFAF-7DD9-8E40-9CC4-B7911C011FBD}" type="slidenum">
              <a:rPr lang="en-US" smtClean="0"/>
              <a:t>‹#›</a:t>
            </a:fld>
            <a:endParaRPr lang="en-US"/>
          </a:p>
        </p:txBody>
      </p:sp>
    </p:spTree>
    <p:extLst>
      <p:ext uri="{BB962C8B-B14F-4D97-AF65-F5344CB8AC3E}">
        <p14:creationId xmlns:p14="http://schemas.microsoft.com/office/powerpoint/2010/main" val="16742450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dirty="0">
                <a:latin typeface="+mn-lt"/>
              </a:rPr>
              <a:t>SLIDE INSTRUCTIONS:</a:t>
            </a:r>
          </a:p>
          <a:p>
            <a:endParaRPr lang="en-US" sz="1200" b="1" dirty="0">
              <a:latin typeface="+mn-lt"/>
            </a:endParaRPr>
          </a:p>
          <a:p>
            <a:r>
              <a:rPr lang="en-US" sz="1200" b="1" dirty="0">
                <a:latin typeface="+mn-lt"/>
              </a:rPr>
              <a:t>During this slide you should provide a brief introduction of yourself in the notes that you will share with the audience.</a:t>
            </a:r>
          </a:p>
          <a:p>
            <a:endParaRPr lang="en-US" sz="1200" b="1"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u="sng" dirty="0">
                <a:latin typeface="+mn-lt"/>
              </a:rPr>
              <a:t>Your presentation should be approximately 30 minutes. </a:t>
            </a:r>
            <a:r>
              <a:rPr lang="en-US" sz="1200" dirty="0">
                <a:latin typeface="+mn-lt"/>
              </a:rPr>
              <a:t> Each slide will be around 1-2 minutes of discussion. A slide takes approximately 1-2 minutes to share depending on the content, so consider this length when planning the slides.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0" indent="0">
              <a:buNone/>
            </a:pPr>
            <a:r>
              <a:rPr lang="en-US" sz="1200" baseline="0" dirty="0">
                <a:latin typeface="+mn-lt"/>
              </a:rPr>
              <a:t>Depending on your study, you may need to add additional slides or remove slides. However, the basic setup should be the same and mirror the sections in the Dissertation Manuscript, </a:t>
            </a:r>
            <a:r>
              <a:rPr lang="en-US" sz="1200" i="1" baseline="0" dirty="0">
                <a:latin typeface="+mn-lt"/>
              </a:rPr>
              <a:t>so use your DM to complete the slides. </a:t>
            </a:r>
          </a:p>
          <a:p>
            <a:pPr marL="0" indent="0">
              <a:buNone/>
            </a:pPr>
            <a:endParaRPr lang="en-US" sz="1200" i="1" baseline="0" dirty="0">
              <a:latin typeface="+mn-lt"/>
            </a:endParaRPr>
          </a:p>
          <a:p>
            <a:pPr marL="0" indent="0">
              <a:buNone/>
            </a:pPr>
            <a:r>
              <a:rPr lang="en-US" sz="1200" baseline="0" dirty="0">
                <a:latin typeface="+mn-lt"/>
              </a:rPr>
              <a:t>Your Chair needs to review your presentation draft and offer suggestions prior to your actual presentation.</a:t>
            </a:r>
          </a:p>
          <a:p>
            <a:endParaRPr lang="en-US" sz="1200" baseline="0" dirty="0">
              <a:latin typeface="+mn-lt"/>
            </a:endParaRPr>
          </a:p>
          <a:p>
            <a:r>
              <a:rPr lang="en-US" sz="1200" baseline="0" dirty="0">
                <a:latin typeface="+mn-lt"/>
              </a:rPr>
              <a:t>You may keep your presentation simple or add graphics as appropriate. If you add graphics, you need to consider their purpose as your committee, or the audience may ask why they were used. In other words, do </a:t>
            </a:r>
            <a:r>
              <a:rPr lang="en-US" sz="1200" u="sng" baseline="0" dirty="0">
                <a:latin typeface="+mn-lt"/>
              </a:rPr>
              <a:t>not</a:t>
            </a:r>
            <a:r>
              <a:rPr lang="en-US" sz="1200" baseline="0" dirty="0">
                <a:latin typeface="+mn-lt"/>
              </a:rPr>
              <a:t> use graphics simply for aesthetic purposes. </a:t>
            </a:r>
          </a:p>
          <a:p>
            <a:endParaRPr lang="en-US" sz="1200" b="1" dirty="0">
              <a:latin typeface="+mn-lt"/>
            </a:endParaRPr>
          </a:p>
          <a:p>
            <a:endParaRPr lang="en-US" sz="1200" b="1" u="sng" dirty="0">
              <a:latin typeface="+mn-lt"/>
            </a:endParaRPr>
          </a:p>
          <a:p>
            <a:r>
              <a:rPr lang="en-US" sz="1200" b="1" u="sng" dirty="0">
                <a:latin typeface="+mn-lt"/>
              </a:rPr>
              <a:t>POWERPOINT PRESENTATION INSTRUCTIONS FOR ALL SLIDES:</a:t>
            </a:r>
            <a:endParaRPr lang="en-US" sz="1200" u="sng"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Avoid smaller than 18-point font and larger than 40-point font on slides. Be consistent in font usage.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Be consistent in font color – black works best.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Short bulleted points on slide. 3-6 bullets per slide. 3-6 words per bullet point. NOTE: The bullets are your talking points.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US" sz="1200" dirty="0">
              <a:latin typeface="+mn-lt"/>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200" dirty="0">
                <a:latin typeface="+mn-lt"/>
              </a:rPr>
              <a:t>Use the Notes section below the slide for further information addressing the bullet points on the slide.  You can read these notes as no one will see you doing so since your camera will be off when you start presenting.</a:t>
            </a:r>
            <a:br>
              <a:rPr lang="en-US" sz="1200" dirty="0">
                <a:latin typeface="+mn-lt"/>
              </a:rPr>
            </a:br>
            <a:endParaRPr lang="en-US" sz="1200" dirty="0">
              <a:latin typeface="+mn-lt"/>
            </a:endParaRP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a:t>
            </a:fld>
            <a:endParaRPr lang="en-US"/>
          </a:p>
        </p:txBody>
      </p:sp>
    </p:spTree>
    <p:extLst>
      <p:ext uri="{BB962C8B-B14F-4D97-AF65-F5344CB8AC3E}">
        <p14:creationId xmlns:p14="http://schemas.microsoft.com/office/powerpoint/2010/main" val="15583148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used two types of variables: raw features derived from the PPP dataset, which served as inputs to PCA and machine learning models, and experimental variables created to test the study’s hypotheses. The operational definitions below distinguish between these categories and describe how each was used in the modeling framework.</a:t>
            </a:r>
          </a:p>
          <a:p>
            <a:r>
              <a:rPr lang="en-US" sz="1200" b="1" kern="1200" dirty="0">
                <a:solidFill>
                  <a:schemeClr val="tx1"/>
                </a:solidFill>
                <a:effectLst/>
                <a:latin typeface="+mn-lt"/>
                <a:ea typeface="+mn-ea"/>
                <a:cs typeface="+mn-cs"/>
              </a:rPr>
              <a:t>Original PPP Dataset Features: </a:t>
            </a:r>
            <a:r>
              <a:rPr lang="en-US" sz="1200" kern="1200" dirty="0">
                <a:solidFill>
                  <a:schemeClr val="tx1"/>
                </a:solidFill>
                <a:effectLst/>
                <a:latin typeface="+mn-lt"/>
                <a:ea typeface="+mn-ea"/>
                <a:cs typeface="+mn-cs"/>
              </a:rPr>
              <a:t>The table below lists the primary variables extracted from the SBA’s PPP dataset and used as input features in the modeling process. These include financial indicators, categorical attributes, and derived features engineered to capture anomalous patterns in borrower behavior.</a:t>
            </a:r>
          </a:p>
          <a:p>
            <a:r>
              <a:rPr lang="en-US" sz="1200" kern="1200" dirty="0">
                <a:solidFill>
                  <a:schemeClr val="tx1"/>
                </a:solidFill>
                <a:effectLst/>
                <a:latin typeface="+mn-lt"/>
                <a:ea typeface="+mn-ea"/>
                <a:cs typeface="+mn-cs"/>
              </a:rPr>
              <a:t>Additionally, derived features were created through feature engineering, including:</a:t>
            </a:r>
          </a:p>
          <a:p>
            <a:pPr lvl="0"/>
            <a:r>
              <a:rPr lang="en-US" sz="1200" i="1" kern="1200" dirty="0">
                <a:solidFill>
                  <a:schemeClr val="tx1"/>
                </a:solidFill>
                <a:effectLst/>
                <a:latin typeface="+mn-lt"/>
                <a:ea typeface="+mn-ea"/>
                <a:cs typeface="+mn-cs"/>
              </a:rPr>
              <a:t>Loan-per-Job </a:t>
            </a:r>
            <a:r>
              <a:rPr lang="en-US" sz="1200" kern="1200" dirty="0">
                <a:solidFill>
                  <a:schemeClr val="tx1"/>
                </a:solidFill>
                <a:effectLst/>
                <a:latin typeface="+mn-lt"/>
                <a:ea typeface="+mn-ea"/>
                <a:cs typeface="+mn-cs"/>
              </a:rPr>
              <a:t>Ratio: Calculated as </a:t>
            </a:r>
            <a:r>
              <a:rPr lang="en-US" sz="1200" i="1" kern="1200" dirty="0" err="1">
                <a:solidFill>
                  <a:schemeClr val="tx1"/>
                </a:solidFill>
                <a:effectLst/>
                <a:latin typeface="+mn-lt"/>
                <a:ea typeface="+mn-ea"/>
                <a:cs typeface="+mn-cs"/>
              </a:rPr>
              <a:t>LoanAmount</a:t>
            </a:r>
            <a:r>
              <a:rPr lang="en-US" sz="1200"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JobsReported</a:t>
            </a:r>
            <a:r>
              <a:rPr lang="en-US" sz="1200" kern="1200" dirty="0">
                <a:solidFill>
                  <a:schemeClr val="tx1"/>
                </a:solidFill>
                <a:effectLst/>
                <a:latin typeface="+mn-lt"/>
                <a:ea typeface="+mn-ea"/>
                <a:cs typeface="+mn-cs"/>
              </a:rPr>
              <a:t>, used to detect disproportionately large loan requests.</a:t>
            </a:r>
          </a:p>
          <a:p>
            <a:pPr lvl="0"/>
            <a:r>
              <a:rPr lang="en-US" sz="1200" i="1" kern="1200" dirty="0" err="1">
                <a:solidFill>
                  <a:schemeClr val="tx1"/>
                </a:solidFill>
                <a:effectLst/>
                <a:latin typeface="+mn-lt"/>
                <a:ea typeface="+mn-ea"/>
                <a:cs typeface="+mn-cs"/>
              </a:rPr>
              <a:t>ForgivenessRatio</a:t>
            </a:r>
            <a:r>
              <a:rPr lang="en-US" sz="1200" kern="1200" dirty="0">
                <a:solidFill>
                  <a:schemeClr val="tx1"/>
                </a:solidFill>
                <a:effectLst/>
                <a:latin typeface="+mn-lt"/>
                <a:ea typeface="+mn-ea"/>
                <a:cs typeface="+mn-cs"/>
              </a:rPr>
              <a:t>: Calculated as </a:t>
            </a:r>
            <a:r>
              <a:rPr lang="en-US" sz="1200" i="1" kern="1200" dirty="0" err="1">
                <a:solidFill>
                  <a:schemeClr val="tx1"/>
                </a:solidFill>
                <a:effectLst/>
                <a:latin typeface="+mn-lt"/>
                <a:ea typeface="+mn-ea"/>
                <a:cs typeface="+mn-cs"/>
              </a:rPr>
              <a:t>ForgivenessAmount</a:t>
            </a:r>
            <a:r>
              <a:rPr lang="en-US" sz="1200" kern="1200" dirty="0">
                <a:solidFill>
                  <a:schemeClr val="tx1"/>
                </a:solidFill>
                <a:effectLst/>
                <a:latin typeface="+mn-lt"/>
                <a:ea typeface="+mn-ea"/>
                <a:cs typeface="+mn-cs"/>
              </a:rPr>
              <a:t> / </a:t>
            </a:r>
            <a:r>
              <a:rPr lang="en-US" sz="1200" i="1" kern="1200" dirty="0" err="1">
                <a:solidFill>
                  <a:schemeClr val="tx1"/>
                </a:solidFill>
                <a:effectLst/>
                <a:latin typeface="+mn-lt"/>
                <a:ea typeface="+mn-ea"/>
                <a:cs typeface="+mn-cs"/>
              </a:rPr>
              <a:t>CurrentApprovalAmount</a:t>
            </a:r>
            <a:r>
              <a:rPr lang="en-US" sz="1200" kern="1200" dirty="0">
                <a:solidFill>
                  <a:schemeClr val="tx1"/>
                </a:solidFill>
                <a:effectLst/>
                <a:latin typeface="+mn-lt"/>
                <a:ea typeface="+mn-ea"/>
                <a:cs typeface="+mn-cs"/>
              </a:rPr>
              <a:t>, used to evaluate repayment behavior.</a:t>
            </a:r>
          </a:p>
          <a:p>
            <a:r>
              <a:rPr lang="en-US" sz="1200" b="1" kern="1200" dirty="0">
                <a:solidFill>
                  <a:schemeClr val="tx1"/>
                </a:solidFill>
                <a:effectLst/>
                <a:latin typeface="+mn-lt"/>
                <a:ea typeface="+mn-ea"/>
                <a:cs typeface="+mn-cs"/>
              </a:rPr>
              <a:t>Experimental Variables for Hypotheses Testing: </a:t>
            </a:r>
            <a:r>
              <a:rPr lang="en-US" sz="1200" kern="1200" dirty="0">
                <a:solidFill>
                  <a:schemeClr val="tx1"/>
                </a:solidFill>
                <a:effectLst/>
                <a:latin typeface="+mn-lt"/>
                <a:ea typeface="+mn-ea"/>
                <a:cs typeface="+mn-cs"/>
              </a:rPr>
              <a:t>The table below presents the key variables defined for hypotheses testing within this study. These include experimental configurations such as feature sets and model pairings, as well as engineered features derived from clustering outputs. Each variable played a direct role in evaluating the study’s hypotheses regarding the impact of feature selection H</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and the effectiveness of various clustering-supervised model combinations H</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10</a:t>
            </a:fld>
            <a:endParaRPr lang="en-US"/>
          </a:p>
        </p:txBody>
      </p:sp>
    </p:spTree>
    <p:extLst>
      <p:ext uri="{BB962C8B-B14F-4D97-AF65-F5344CB8AC3E}">
        <p14:creationId xmlns:p14="http://schemas.microsoft.com/office/powerpoint/2010/main" val="25480819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r>
              <a:rPr lang="en-US" dirty="0"/>
              <a:t>1. Recap for your committee the exact steps you followed to collect the data.</a:t>
            </a:r>
          </a:p>
          <a:p>
            <a:endParaRPr lang="en-US" dirty="0"/>
          </a:p>
          <a:p>
            <a:r>
              <a:rPr lang="en-US" b="1" i="1" dirty="0"/>
              <a:t>NOTE: </a:t>
            </a:r>
            <a:r>
              <a:rPr lang="en-US" dirty="0"/>
              <a:t>You want to provide enough detail that you can show others how the study can be replicated.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11</a:t>
            </a:fld>
            <a:endParaRPr lang="en-US"/>
          </a:p>
        </p:txBody>
      </p:sp>
    </p:spTree>
    <p:extLst>
      <p:ext uri="{BB962C8B-B14F-4D97-AF65-F5344CB8AC3E}">
        <p14:creationId xmlns:p14="http://schemas.microsoft.com/office/powerpoint/2010/main" val="1806376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Everything happening in </a:t>
            </a:r>
            <a:r>
              <a:rPr lang="en-US" b="1" dirty="0" err="1"/>
              <a:t>colab</a:t>
            </a:r>
            <a:r>
              <a:rPr lang="en-US" b="1" dirty="0"/>
              <a:t>. Either in a notebook or scripting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Packages like </a:t>
            </a:r>
            <a:r>
              <a:rPr lang="en-US" b="1" dirty="0" err="1"/>
              <a:t>scipy</a:t>
            </a:r>
            <a:r>
              <a:rPr lang="en-US" b="1" dirty="0"/>
              <a:t>, </a:t>
            </a:r>
            <a:r>
              <a:rPr lang="en-US" b="1" dirty="0" err="1"/>
              <a:t>statsmodels.api</a:t>
            </a:r>
            <a:r>
              <a:rPr lang="en-US" b="1" dirty="0"/>
              <a:t>. Matplotlib, </a:t>
            </a:r>
            <a:r>
              <a:rPr lang="en-US" b="1" dirty="0" err="1"/>
              <a:t>etc</a:t>
            </a: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12</a:t>
            </a:fld>
            <a:endParaRPr lang="en-US"/>
          </a:p>
        </p:txBody>
      </p:sp>
    </p:spTree>
    <p:extLst>
      <p:ext uri="{BB962C8B-B14F-4D97-AF65-F5344CB8AC3E}">
        <p14:creationId xmlns:p14="http://schemas.microsoft.com/office/powerpoint/2010/main" val="20227389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mn-lt"/>
                <a:ea typeface="+mn-ea"/>
                <a:cs typeface="+mn-cs"/>
              </a:rPr>
              <a:t>Limited Size and Scope of Labeled Fraud Cases:</a:t>
            </a:r>
            <a:r>
              <a:rPr lang="en-US" sz="1200" kern="1200" dirty="0">
                <a:solidFill>
                  <a:schemeClr val="tx1"/>
                </a:solidFill>
                <a:effectLst/>
                <a:latin typeface="+mn-lt"/>
                <a:ea typeface="+mn-ea"/>
                <a:cs typeface="+mn-cs"/>
              </a:rPr>
              <a:t> Although over 960,000 PPP loans exceeding $150,000 were analyzed, only 301 cases were confidently labeled as fraudulent. These were sourced from public enforcement and oversight reports, meaning undetected or unprosecuted fraud cases were not included. This limited ground truth restricted the diversity of known fraud patterns available for model training and evaluation.</a:t>
            </a:r>
          </a:p>
          <a:p>
            <a:endParaRPr lang="en-US" dirty="0"/>
          </a:p>
          <a:p>
            <a:endParaRPr lang="en-US" dirty="0"/>
          </a:p>
          <a:p>
            <a:r>
              <a:rPr lang="en-US" sz="1200" b="1" kern="1200" dirty="0">
                <a:solidFill>
                  <a:schemeClr val="tx1"/>
                </a:solidFill>
                <a:effectLst/>
                <a:latin typeface="+mn-lt"/>
                <a:ea typeface="+mn-ea"/>
                <a:cs typeface="+mn-cs"/>
              </a:rPr>
              <a:t>Computational Constraints on Full Dataset Inclusion</a:t>
            </a:r>
            <a:r>
              <a:rPr lang="en-US" sz="1200" kern="1200" dirty="0">
                <a:solidFill>
                  <a:schemeClr val="tx1"/>
                </a:solidFill>
                <a:effectLst/>
                <a:latin typeface="+mn-lt"/>
                <a:ea typeface="+mn-ea"/>
                <a:cs typeface="+mn-cs"/>
              </a:rPr>
              <a:t>: This study was limited to loans exceeding $150,000 due to file size and processing constraints. Including all PPP loans would have required more than 5 GB of raw data and significantly greater computational resources. As a result, the findings may not fully extend to lower-value loans, which constitute a substantial portion of the overall PPP distribution.</a:t>
            </a:r>
          </a:p>
          <a:p>
            <a:r>
              <a:rPr lang="en-US" sz="1200" kern="1200" dirty="0">
                <a:solidFill>
                  <a:schemeClr val="tx1"/>
                </a:solidFill>
                <a:effectLst/>
                <a:latin typeface="+mn-lt"/>
                <a:ea typeface="+mn-ea"/>
                <a:cs typeface="+mn-cs"/>
              </a:rPr>
              <a:t>These limitations do not undermine the core findings of the study, but they do inform its scope and potential applicability. They are addressed through complementary strategies, including semi-supervised learning, robust metric validation, and transparent reporting of preprocessing and modeling choices.</a:t>
            </a:r>
          </a:p>
          <a:p>
            <a:endParaRPr lang="en-US" dirty="0"/>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13</a:t>
            </a:fld>
            <a:endParaRPr lang="en-US"/>
          </a:p>
        </p:txBody>
      </p:sp>
    </p:spTree>
    <p:extLst>
      <p:ext uri="{BB962C8B-B14F-4D97-AF65-F5344CB8AC3E}">
        <p14:creationId xmlns:p14="http://schemas.microsoft.com/office/powerpoint/2010/main" val="31779583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received approval from the University’s Institutional Review Board (IRB) prior to data analysis. The IRB review confirmed that the research posed no more than minimal risk, as it was based exclusively on secondary, publicly available data with no direct interaction with human participants. A copy of the IRB approval letter is included in Appendix A.</a:t>
            </a:r>
          </a:p>
          <a:p>
            <a:r>
              <a:rPr lang="en-US" sz="1200" kern="1200" dirty="0">
                <a:solidFill>
                  <a:schemeClr val="tx1"/>
                </a:solidFill>
                <a:effectLst/>
                <a:latin typeface="+mn-lt"/>
                <a:ea typeface="+mn-ea"/>
                <a:cs typeface="+mn-cs"/>
              </a:rPr>
              <a:t>All data used in the study were derived from the SBA’s publicly released PPP dataset and publicly available government records of prosecuted fraud cases (e.g., PRAC, DOJ, SBA OIG). These sources are fully open-access and contain no PII beyond what is already public record.</a:t>
            </a:r>
          </a:p>
          <a:p>
            <a:r>
              <a:rPr lang="en-US" sz="1200" kern="1200" dirty="0">
                <a:solidFill>
                  <a:schemeClr val="tx1"/>
                </a:solidFill>
                <a:effectLst/>
                <a:latin typeface="+mn-lt"/>
                <a:ea typeface="+mn-ea"/>
                <a:cs typeface="+mn-cs"/>
              </a:rPr>
              <a:t>To further ensure confidentiality, all PII fields included in the PPP dataset were securely hashed during preprocessing. This transformation ensured that individual records could not be re-identified, while preserving unique identifiers necessary for modeling and analysis. No attempt was made to reverse-engineer or expose personally linked data.</a:t>
            </a:r>
          </a:p>
          <a:p>
            <a:r>
              <a:rPr lang="en-US" sz="1200" kern="1200" dirty="0">
                <a:solidFill>
                  <a:schemeClr val="tx1"/>
                </a:solidFill>
                <a:effectLst/>
                <a:latin typeface="+mn-lt"/>
                <a:ea typeface="+mn-ea"/>
                <a:cs typeface="+mn-cs"/>
              </a:rPr>
              <a:t>All datasets, model outputs, and documentation were stored securely using encrypted, access-controlled cloud storage (Google Drive and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Pro environments), in compliance with institutional data protection standards. No data were transferred to third-party platforms outside the research environment.</a:t>
            </a:r>
          </a:p>
          <a:p>
            <a:r>
              <a:rPr lang="en-US" sz="1200" kern="1200" dirty="0">
                <a:solidFill>
                  <a:schemeClr val="tx1"/>
                </a:solidFill>
                <a:effectLst/>
                <a:latin typeface="+mn-lt"/>
                <a:ea typeface="+mn-ea"/>
                <a:cs typeface="+mn-cs"/>
              </a:rPr>
              <a:t>The researcher’s role was solely analytical and technical. Although the researcher has professional experience in data science and government analytics, no affiliation exists with the SBA or other agencies involved in the administration or oversight of the PPP. To mitigate potential bias, methodological decisions, such as feature selection, model evaluation, and fraud labeling, were made transparently and documented with reproducible code and data transformations. Labeling of fraudulent loans relied exclusively on verified government sources and was not subject to personal interpretation or inference by the researcher.</a:t>
            </a:r>
          </a:p>
          <a:p>
            <a:r>
              <a:rPr lang="en-US" sz="1200" kern="1200" dirty="0">
                <a:solidFill>
                  <a:schemeClr val="tx1"/>
                </a:solidFill>
                <a:effectLst/>
                <a:latin typeface="+mn-lt"/>
                <a:ea typeface="+mn-ea"/>
                <a:cs typeface="+mn-cs"/>
              </a:rPr>
              <a:t>These ethical safeguards ensured the study adhered to standards for data security, privacy, and research integrity, while maintaining transparency and reproducibility.</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14</a:t>
            </a:fld>
            <a:endParaRPr lang="en-US"/>
          </a:p>
        </p:txBody>
      </p:sp>
    </p:spTree>
    <p:extLst>
      <p:ext uri="{BB962C8B-B14F-4D97-AF65-F5344CB8AC3E}">
        <p14:creationId xmlns:p14="http://schemas.microsoft.com/office/powerpoint/2010/main" val="416071570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This research question explored the impact of feature selection on the quality of clustering and its utility in downstream fraud detection. Two feature configurations were compared: the full feature-set and a reduced dimensional version derived using PCA. Each configuration was initially evaluated in the clustering phase using three clustering algorithms (K-Means, Agglomerative Hierarchical Clustering, and DBSCAN) with results assessed using Silhouette Score, DBI, and fraud-targeting metrics. Cluster features derived from both the full feature-set and PCA feature-set were later introduced to the full and PCA feature-sets for the supervised learning classification phase. In the classification phase, feature selection impact was explored from both the cluster-derived and supervised learning feature-set perspectives (i.e., performance of the classification models based on the use of the PCA or full feature-sets as well as inclusion of cluster features derived from the PCA or full feature-set clustering). </a:t>
            </a:r>
          </a:p>
          <a:p>
            <a:r>
              <a:rPr lang="en-US" sz="1200" kern="1200" dirty="0">
                <a:solidFill>
                  <a:schemeClr val="tx1"/>
                </a:solidFill>
                <a:effectLst/>
                <a:latin typeface="+mn-lt"/>
                <a:ea typeface="+mn-ea"/>
                <a:cs typeface="+mn-cs"/>
              </a:rPr>
              <a:t>As shown in the tables in the previous section, the full feature-set version of the dataset consistently outperformed the PCA-reduced set at lower cluster counts using traditional cluster performance metrics. Silhouette Scores were higher and DBI values lower across all clustering algorithms when using the complete set. Further post-hoc testing, which measured the known fraud capture rates for each cluster configuration, indicated that the PCA feature-set generally performed better than the full feature-set at clustering known fraud instances. In contrast, analysis of DBSCAN noise indices showed that the full feature-set provided a better fraud capture rate when considering fraud as noise vs clustered groups. </a:t>
            </a:r>
          </a:p>
          <a:p>
            <a:r>
              <a:rPr lang="en-US" sz="1200" kern="1200" dirty="0">
                <a:solidFill>
                  <a:schemeClr val="tx1"/>
                </a:solidFill>
                <a:effectLst/>
                <a:latin typeface="+mn-lt"/>
                <a:ea typeface="+mn-ea"/>
                <a:cs typeface="+mn-cs"/>
              </a:rPr>
              <a:t>Classification model performance varied between the PCA and full feature-set when comparing baseline model performance without cluster features included,. While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Logistic Regression, and Naïve Bayes performed better using the full feature-set, Neural Network performance was similar across both feature-sets and SVM notably performed better using the PCA feature-set.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In order to determine whether cluster-features derived from the PCA or full feature-set performed better, F1 scores were isolated for each model based on their feature-set derived group (e.g., PCA feature-set derived features vs full featured-set derived features). PCA-derived cluster-features generally performed better when included in the full feature-set while full feature-set derived cluster-features conversely performed generally better when used in the PCA feature-set for classification modelling.</a:t>
            </a:r>
          </a:p>
          <a:p>
            <a:endParaRPr lang="en-US" dirty="0"/>
          </a:p>
          <a:p>
            <a:r>
              <a:rPr lang="en-US" sz="1200" b="1" kern="1200" dirty="0">
                <a:solidFill>
                  <a:schemeClr val="tx1"/>
                </a:solidFill>
                <a:effectLst/>
                <a:latin typeface="+mn-lt"/>
                <a:ea typeface="+mn-ea"/>
                <a:cs typeface="+mn-cs"/>
              </a:rPr>
              <a:t>Conclusion</a:t>
            </a:r>
            <a:r>
              <a:rPr lang="en-US" sz="1200" kern="1200" dirty="0">
                <a:solidFill>
                  <a:schemeClr val="tx1"/>
                </a:solidFill>
                <a:effectLst/>
                <a:latin typeface="+mn-lt"/>
                <a:ea typeface="+mn-ea"/>
                <a:cs typeface="+mn-cs"/>
              </a:rPr>
              <a:t>: Traditional cluster quality metrics indicate better clustering performance using the full feature-set in both K-Means and Hierarchical clustering algorithms, while fraud capture rates showed mixed results, with better performance in K-Means using the PCA feature-set and DBSCAN noise indices using the full feature-set. Several classification models performed better at baseline using the full feature-set compared to the PCA feature-set. Finally, cluster-features derived from the PCA feature-set generally performed better in classification models using the full feature-set while cluster-features derived from the PCA feature-set generally performed better when employed with classification models using the PCA feature-set. While these are mixed results across the different phases of the study, there is clear path showing that cluster-features derived from the PCA feature-set ultimately performed better in the model configurations that performed better (i.e., the full-feature-set based classification models). Therefore, the null hypothesis H</a:t>
            </a:r>
            <a:r>
              <a:rPr lang="en-US" sz="1200"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is rejected, thus alternative hypothesis H</a:t>
            </a:r>
            <a:r>
              <a:rPr lang="en-US" sz="1200"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is accepted. </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15</a:t>
            </a:fld>
            <a:endParaRPr lang="en-US"/>
          </a:p>
        </p:txBody>
      </p:sp>
    </p:spTree>
    <p:extLst>
      <p:ext uri="{BB962C8B-B14F-4D97-AF65-F5344CB8AC3E}">
        <p14:creationId xmlns:p14="http://schemas.microsoft.com/office/powerpoint/2010/main" val="166948458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2C1AA-BBE7-3C06-BF40-01BD0A2ADA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F75628-41EE-91EE-ED4E-AC2BF24F79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730F16-A020-E428-0EE8-3239F4734CDB}"/>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2</a:t>
            </a:r>
          </a:p>
          <a:p>
            <a:r>
              <a:rPr lang="en-US" sz="1200" b="1" kern="1200" dirty="0">
                <a:solidFill>
                  <a:schemeClr val="tx1"/>
                </a:solidFill>
                <a:effectLst/>
                <a:latin typeface="+mn-lt"/>
                <a:ea typeface="+mn-ea"/>
                <a:cs typeface="+mn-cs"/>
              </a:rPr>
              <a:t>RQ2</a:t>
            </a:r>
            <a:r>
              <a:rPr lang="en-US" sz="1200" kern="1200" dirty="0">
                <a:solidFill>
                  <a:schemeClr val="tx1"/>
                </a:solidFill>
                <a:effectLst/>
                <a:latin typeface="+mn-lt"/>
                <a:ea typeface="+mn-ea"/>
                <a:cs typeface="+mn-cs"/>
              </a:rPr>
              <a:t>: What novel combination of existing unsupervised and supervised learning models can effectively identify fraudulent activity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All combinations of unsupervised and supervised models perform identically in detecting fraud: Model</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Model</a:t>
            </a:r>
            <a:r>
              <a:rPr lang="en-US" sz="1200" kern="1200" baseline="-25000" dirty="0" err="1">
                <a:solidFill>
                  <a:schemeClr val="tx1"/>
                </a:solidFill>
                <a:effectLst/>
                <a:latin typeface="+mn-lt"/>
                <a:ea typeface="+mn-ea"/>
                <a:cs typeface="+mn-cs"/>
              </a:rPr>
              <a:t>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Not all unsupervised learning models used in conjunction with supervised learning models perform identically in detecting fraudulent activity. At least two model combinations differ.</a:t>
            </a:r>
          </a:p>
          <a:p>
            <a:r>
              <a:rPr lang="en-US" sz="1200" kern="1200" dirty="0">
                <a:solidFill>
                  <a:schemeClr val="tx1"/>
                </a:solidFill>
                <a:effectLst/>
                <a:latin typeface="+mn-lt"/>
                <a:ea typeface="+mn-ea"/>
                <a:cs typeface="+mn-cs"/>
              </a:rPr>
              <a:t>This research question evaluated the impact of combining cluster-derived features with supervised classifiers for fraud detection. Six classifiers (Logistic Regression, SVM, Random Forest,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Neural Network, and Gaussian Naïve Bayes) were tested across 128 cluster feature configurations, plus a no-cluster baseline. Experimentation was conducted using both the PCA and full feature-</a:t>
            </a:r>
            <a:r>
              <a:rPr lang="en-US" sz="1200" kern="1200" dirty="0" err="1">
                <a:solidFill>
                  <a:schemeClr val="tx1"/>
                </a:solidFill>
                <a:effectLst/>
                <a:latin typeface="+mn-lt"/>
                <a:ea typeface="+mn-ea"/>
                <a:cs typeface="+mn-cs"/>
              </a:rPr>
              <a:t>set.In</a:t>
            </a:r>
            <a:r>
              <a:rPr lang="en-US" sz="1200" kern="1200" dirty="0">
                <a:solidFill>
                  <a:schemeClr val="tx1"/>
                </a:solidFill>
                <a:effectLst/>
                <a:latin typeface="+mn-lt"/>
                <a:ea typeface="+mn-ea"/>
                <a:cs typeface="+mn-cs"/>
              </a:rPr>
              <a:t> total, 7,100 experiments were run using stratified 70/30 train-test splits with SMOTE for balancing, repeated across five random seeds. Performance was evaluated using F1 Score, Precision, Recall, AUC-ROC, and Accuracy.</a:t>
            </a:r>
          </a:p>
          <a:p>
            <a:r>
              <a:rPr lang="en-US" sz="1200" kern="1200" dirty="0">
                <a:solidFill>
                  <a:schemeClr val="tx1"/>
                </a:solidFill>
                <a:effectLst/>
                <a:latin typeface="+mn-lt"/>
                <a:ea typeface="+mn-ea"/>
                <a:cs typeface="+mn-cs"/>
              </a:rPr>
              <a:t>Two-way ANOVA indicate that classification model selection had the most significant influence on performance metric variance in all cases (e.g., AUC ROC, accuracy, precision, recall, F1). The extreme variance due to model selection effectively muted any variance caused by cluster-feature selection when comparing inter-model metrics</a:t>
            </a:r>
          </a:p>
          <a:p>
            <a:r>
              <a:rPr lang="en-US" sz="1200" kern="1200" dirty="0">
                <a:solidFill>
                  <a:schemeClr val="tx1"/>
                </a:solidFill>
                <a:effectLst/>
                <a:latin typeface="+mn-lt"/>
                <a:ea typeface="+mn-ea"/>
                <a:cs typeface="+mn-cs"/>
              </a:rPr>
              <a:t> </a:t>
            </a:r>
          </a:p>
          <a:p>
            <a:endParaRPr lang="en-US" dirty="0"/>
          </a:p>
        </p:txBody>
      </p:sp>
      <p:sp>
        <p:nvSpPr>
          <p:cNvPr id="4" name="Slide Number Placeholder 3">
            <a:extLst>
              <a:ext uri="{FF2B5EF4-FFF2-40B4-BE49-F238E27FC236}">
                <a16:creationId xmlns:a16="http://schemas.microsoft.com/office/drawing/2014/main" id="{38A96B4B-13F4-972A-F26F-9FDBC2CBB354}"/>
              </a:ext>
            </a:extLst>
          </p:cNvPr>
          <p:cNvSpPr>
            <a:spLocks noGrp="1"/>
          </p:cNvSpPr>
          <p:nvPr>
            <p:ph type="sldNum" sz="quarter" idx="5"/>
          </p:nvPr>
        </p:nvSpPr>
        <p:spPr/>
        <p:txBody>
          <a:bodyPr/>
          <a:lstStyle/>
          <a:p>
            <a:fld id="{2E3DDFAF-7DD9-8E40-9CC4-B7911C011FBD}" type="slidenum">
              <a:rPr lang="en-US" smtClean="0"/>
              <a:t>16</a:t>
            </a:fld>
            <a:endParaRPr lang="en-US"/>
          </a:p>
        </p:txBody>
      </p:sp>
    </p:spTree>
    <p:extLst>
      <p:ext uri="{BB962C8B-B14F-4D97-AF65-F5344CB8AC3E}">
        <p14:creationId xmlns:p14="http://schemas.microsoft.com/office/powerpoint/2010/main" val="6834575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3DD86-A3E7-F92F-EE23-D2A14AED93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91FE84-B9BE-5C60-9057-5BCF158B9E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AB91FD-EF5B-9789-8DE8-C858C8198ECD}"/>
              </a:ext>
            </a:extLst>
          </p:cNvPr>
          <p:cNvSpPr>
            <a:spLocks noGrp="1"/>
          </p:cNvSpPr>
          <p:nvPr>
            <p:ph type="body" idx="1"/>
          </p:nvPr>
        </p:nvSpPr>
        <p:spPr/>
        <p:txBody>
          <a:bodyPr/>
          <a:lstStyle/>
          <a:p>
            <a:r>
              <a:rPr lang="en-US" sz="1200" kern="1200" dirty="0">
                <a:solidFill>
                  <a:schemeClr val="tx1"/>
                </a:solidFill>
                <a:effectLst/>
                <a:latin typeface="+mn-lt"/>
                <a:ea typeface="+mn-ea"/>
                <a:cs typeface="+mn-cs"/>
              </a:rPr>
              <a:t>. However, traditional ANOVA performed within each classification model group did identify significant variance in performance metrics based on cluster-configuration. Notably, Neural Network, Naïve Bayes, SVM, and Logistic Regression all showed significant variance in F1 scores based on cluster condition using the full feature-set. Similarly,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and Naïve Bayes showed significant variance in F1 scores based on cluster condition. Using the full feature-set,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SVM, and Neural Network models trained using cluster-features had higher F1 scores than their baseline models. Using the PCA feature-set,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Random Forest, and Neural Network models trained using cluster-features had higher F1 scores than their baselines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Conclusion:</a:t>
            </a:r>
            <a:r>
              <a:rPr lang="en-US" sz="1200" kern="1200" dirty="0">
                <a:solidFill>
                  <a:schemeClr val="tx1"/>
                </a:solidFill>
                <a:effectLst/>
                <a:latin typeface="+mn-lt"/>
                <a:ea typeface="+mn-ea"/>
                <a:cs typeface="+mn-cs"/>
              </a:rPr>
              <a:t> The observed differences in classification performance across model-cluster configurations clearly supports the alternative hypothesis H</a:t>
            </a:r>
            <a:r>
              <a:rPr lang="en-US" sz="1200"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While model selection alone had a significant effect on performance, further testing to isolate intra-model performance indicated that cluster-feature configuration does have a significant effect on model performance metric variance. Therefore, the null hypothesis H</a:t>
            </a:r>
            <a:r>
              <a:rPr lang="en-US" sz="1200"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is rejected, thus alternative hypothesis H</a:t>
            </a:r>
            <a:r>
              <a:rPr lang="en-US" sz="1200"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is accepted.</a:t>
            </a:r>
          </a:p>
          <a:p>
            <a:endParaRPr lang="en-US" dirty="0"/>
          </a:p>
        </p:txBody>
      </p:sp>
      <p:sp>
        <p:nvSpPr>
          <p:cNvPr id="4" name="Slide Number Placeholder 3">
            <a:extLst>
              <a:ext uri="{FF2B5EF4-FFF2-40B4-BE49-F238E27FC236}">
                <a16:creationId xmlns:a16="http://schemas.microsoft.com/office/drawing/2014/main" id="{E50AA3B9-4327-315B-20B8-D83E6ADA1A1E}"/>
              </a:ext>
            </a:extLst>
          </p:cNvPr>
          <p:cNvSpPr>
            <a:spLocks noGrp="1"/>
          </p:cNvSpPr>
          <p:nvPr>
            <p:ph type="sldNum" sz="quarter" idx="5"/>
          </p:nvPr>
        </p:nvSpPr>
        <p:spPr/>
        <p:txBody>
          <a:bodyPr/>
          <a:lstStyle/>
          <a:p>
            <a:fld id="{2E3DDFAF-7DD9-8E40-9CC4-B7911C011FBD}" type="slidenum">
              <a:rPr lang="en-US" smtClean="0"/>
              <a:t>17</a:t>
            </a:fld>
            <a:endParaRPr lang="en-US"/>
          </a:p>
        </p:txBody>
      </p:sp>
    </p:spTree>
    <p:extLst>
      <p:ext uri="{BB962C8B-B14F-4D97-AF65-F5344CB8AC3E}">
        <p14:creationId xmlns:p14="http://schemas.microsoft.com/office/powerpoint/2010/main" val="32801494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FA46EF-BAB5-9FB1-06CD-E0475194BB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E961FB-F914-5B16-2AD4-43CFA2EBB3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7A1DBA-BF0C-F7B5-D412-2245FA15B1C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SLIDE INSTRUCTIONS: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 Address each research question. </a:t>
            </a:r>
            <a:r>
              <a:rPr lang="en-US" dirty="0"/>
              <a:t>It is recommended you only address one research question per slide.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r>
              <a:rPr lang="en-US" dirty="0"/>
              <a:t>2. For each </a:t>
            </a:r>
            <a:r>
              <a:rPr lang="en-US" i="1" dirty="0"/>
              <a:t>quantitative</a:t>
            </a:r>
            <a:r>
              <a:rPr lang="en-US" dirty="0"/>
              <a:t> research question:</a:t>
            </a:r>
          </a:p>
          <a:p>
            <a:r>
              <a:rPr lang="en-US" dirty="0"/>
              <a:t>    A. Note the formula(s) used and  the results </a:t>
            </a:r>
          </a:p>
          <a:p>
            <a:r>
              <a:rPr lang="en-US" dirty="0"/>
              <a:t>    B. Note whether the results supported the null or alternative hypothesis</a:t>
            </a:r>
          </a:p>
          <a:p>
            <a:endParaRPr lang="en-US" dirty="0"/>
          </a:p>
          <a:p>
            <a:endParaRPr lang="en-US" dirty="0"/>
          </a:p>
        </p:txBody>
      </p:sp>
      <p:sp>
        <p:nvSpPr>
          <p:cNvPr id="4" name="Slide Number Placeholder 3">
            <a:extLst>
              <a:ext uri="{FF2B5EF4-FFF2-40B4-BE49-F238E27FC236}">
                <a16:creationId xmlns:a16="http://schemas.microsoft.com/office/drawing/2014/main" id="{4FB934C5-1CD5-EEF7-04CA-7AC367C9095A}"/>
              </a:ext>
            </a:extLst>
          </p:cNvPr>
          <p:cNvSpPr>
            <a:spLocks noGrp="1"/>
          </p:cNvSpPr>
          <p:nvPr>
            <p:ph type="sldNum" sz="quarter" idx="5"/>
          </p:nvPr>
        </p:nvSpPr>
        <p:spPr/>
        <p:txBody>
          <a:bodyPr/>
          <a:lstStyle/>
          <a:p>
            <a:fld id="{2E3DDFAF-7DD9-8E40-9CC4-B7911C011FBD}" type="slidenum">
              <a:rPr lang="en-US" smtClean="0"/>
              <a:t>18</a:t>
            </a:fld>
            <a:endParaRPr lang="en-US"/>
          </a:p>
        </p:txBody>
      </p:sp>
    </p:spTree>
    <p:extLst>
      <p:ext uri="{BB962C8B-B14F-4D97-AF65-F5344CB8AC3E}">
        <p14:creationId xmlns:p14="http://schemas.microsoft.com/office/powerpoint/2010/main" val="1837666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1</a:t>
            </a:r>
          </a:p>
          <a:p>
            <a:r>
              <a:rPr lang="en-US" sz="1200" b="1" kern="1200" dirty="0">
                <a:solidFill>
                  <a:schemeClr val="tx1"/>
                </a:solidFill>
                <a:effectLst/>
                <a:latin typeface="+mn-lt"/>
                <a:ea typeface="+mn-ea"/>
                <a:cs typeface="+mn-cs"/>
              </a:rPr>
              <a:t>RQ1</a:t>
            </a:r>
            <a:r>
              <a:rPr lang="en-US" sz="1200" kern="1200" dirty="0">
                <a:solidFill>
                  <a:schemeClr val="tx1"/>
                </a:solidFill>
                <a:effectLst/>
                <a:latin typeface="+mn-lt"/>
                <a:ea typeface="+mn-ea"/>
                <a:cs typeface="+mn-cs"/>
              </a:rPr>
              <a:t>: What are the key features or variables associated with fraudulent loan applications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10</a:t>
            </a:r>
            <a:r>
              <a:rPr lang="en-US" sz="1200" kern="1200" dirty="0">
                <a:solidFill>
                  <a:schemeClr val="tx1"/>
                </a:solidFill>
                <a:effectLst/>
                <a:latin typeface="+mn-lt"/>
                <a:ea typeface="+mn-ea"/>
                <a:cs typeface="+mn-cs"/>
              </a:rPr>
              <a:t>: PPP loan applications are best clustered and further classified given the complete list of values of each feature or variable in the dataset.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1a</a:t>
            </a:r>
            <a:r>
              <a:rPr lang="en-US" sz="1200" kern="1200" dirty="0">
                <a:solidFill>
                  <a:schemeClr val="tx1"/>
                </a:solidFill>
                <a:effectLst/>
                <a:latin typeface="+mn-lt"/>
                <a:ea typeface="+mn-ea"/>
                <a:cs typeface="+mn-cs"/>
              </a:rPr>
              <a:t>: PPP loan applications are best clustered and further classified given the values of specific features or variables in the dataset.</a:t>
            </a:r>
          </a:p>
          <a:p>
            <a:r>
              <a:rPr lang="en-US" sz="1200" kern="1200" dirty="0">
                <a:solidFill>
                  <a:schemeClr val="tx1"/>
                </a:solidFill>
                <a:effectLst/>
                <a:latin typeface="+mn-lt"/>
                <a:ea typeface="+mn-ea"/>
                <a:cs typeface="+mn-cs"/>
              </a:rPr>
              <a:t>	The first research question and its hypotheses were posed to examine whether specific key features or feature-sets in the publicly available PPP loan applications would enhance clustering and fraud classification. For the K-Means and Hierarchical clustering algorithms, the full feature-set outperformed the PCA feature-set in traditional metrics (DBI, Silhouette score) while the PCA feature-set performed better in fraud capture rates. Traditional metrics peaked for each algorithm in low cluster configurations (e.g., 2 clusters) and steadily declined as the number of clusters increased. Conversely, fraud capture rates were markedly higher for K-Means using the PCA feature-set, with peak capture occurring at </a:t>
            </a:r>
            <a:r>
              <a:rPr lang="en-US" sz="1200" i="1" kern="1200" dirty="0">
                <a:solidFill>
                  <a:schemeClr val="tx1"/>
                </a:solidFill>
                <a:effectLst/>
                <a:latin typeface="+mn-lt"/>
                <a:ea typeface="+mn-ea"/>
                <a:cs typeface="+mn-cs"/>
              </a:rPr>
              <a:t>k = </a:t>
            </a:r>
            <a:r>
              <a:rPr lang="en-US" sz="1200" kern="1200" dirty="0">
                <a:solidFill>
                  <a:schemeClr val="tx1"/>
                </a:solidFill>
                <a:effectLst/>
                <a:latin typeface="+mn-lt"/>
                <a:ea typeface="+mn-ea"/>
                <a:cs typeface="+mn-cs"/>
              </a:rPr>
              <a:t>3. DBSCAN, however, achieved consistently high fraud capture rates when considering fraud as noise. While binary clustering or classification is traditionally ideal in fraud detection scenarios, these results imply that oversimplification of cluster space (i.e., only two clusters) reduces fraud capture effectiveness. Oversimplified clustering configurations could potentially be blind to more complex frauds schemes like those found in the government fraud domain.</a:t>
            </a:r>
          </a:p>
          <a:p>
            <a:r>
              <a:rPr lang="en-US" sz="1200" kern="1200" dirty="0">
                <a:solidFill>
                  <a:schemeClr val="tx1"/>
                </a:solidFill>
                <a:effectLst/>
                <a:latin typeface="+mn-lt"/>
                <a:ea typeface="+mn-ea"/>
                <a:cs typeface="+mn-cs"/>
              </a:rPr>
              <a:t>	Downstream classification also examined whether the full or PCA feature-set were more effective at fraud detection. In contrast with the clustering phase findings, the full feature-set consistently outperformed the PCA feature-set in baseline and cluster-feature configurations. However, PCA-derived cluster-features generally outperformed full feature-set-derived cluster features when used with the full feature-set in model configurations. This implies that classification models, when used in the PPP loan fraud domain, generally perform better given complex feature-sets where PCA-derived cluster-features are included as part of those respective complex datasets.  </a:t>
            </a:r>
          </a:p>
          <a:p>
            <a:r>
              <a:rPr lang="en-US" sz="1200" kern="1200" dirty="0">
                <a:solidFill>
                  <a:schemeClr val="tx1"/>
                </a:solidFill>
                <a:effectLst/>
                <a:latin typeface="+mn-lt"/>
                <a:ea typeface="+mn-ea"/>
                <a:cs typeface="+mn-cs"/>
              </a:rPr>
              <a:t>The methodology used in this study is based on the framework presented by López et al. (2012) where the authors proposed their classification through clustering framework to perform binary classification of student pass/fail rates. In their study, the authors advise that cluster configurations be capped at </a:t>
            </a:r>
            <a:r>
              <a:rPr lang="en-US" sz="1200" i="1" kern="1200" dirty="0">
                <a:solidFill>
                  <a:schemeClr val="tx1"/>
                </a:solidFill>
                <a:effectLst/>
                <a:latin typeface="+mn-lt"/>
                <a:ea typeface="+mn-ea"/>
                <a:cs typeface="+mn-cs"/>
              </a:rPr>
              <a:t>k </a:t>
            </a:r>
            <a:r>
              <a:rPr lang="en-US" sz="1200" kern="1200" dirty="0">
                <a:solidFill>
                  <a:schemeClr val="tx1"/>
                </a:solidFill>
                <a:effectLst/>
                <a:latin typeface="+mn-lt"/>
                <a:ea typeface="+mn-ea"/>
                <a:cs typeface="+mn-cs"/>
              </a:rPr>
              <a:t>= 2 to match the desired binary classification. In contrast, this study found that complex fraud scenarios require a more complex cluster space, and that oversimplification of the clustering process led to underperformance in downstream classification. These particular insights are crucial to the application of the classification through clustering framework to the government fraud domain. </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19</a:t>
            </a:fld>
            <a:endParaRPr lang="en-US"/>
          </a:p>
        </p:txBody>
      </p:sp>
    </p:spTree>
    <p:extLst>
      <p:ext uri="{BB962C8B-B14F-4D97-AF65-F5344CB8AC3E}">
        <p14:creationId xmlns:p14="http://schemas.microsoft.com/office/powerpoint/2010/main" val="33739790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The Paycheck Protection Program (PPP)</a:t>
            </a:r>
            <a:endParaRPr lang="en-US" dirty="0"/>
          </a:p>
          <a:p>
            <a:pPr lvl="1"/>
            <a:r>
              <a:rPr lang="en-US" dirty="0"/>
              <a:t>Enacted April 2020 to support small businesses during COVID-19.</a:t>
            </a:r>
          </a:p>
          <a:p>
            <a:pPr lvl="1"/>
            <a:r>
              <a:rPr lang="en-US" dirty="0"/>
              <a:t>Distributed ~$660B in loans; ~90% ultimately forgiven.</a:t>
            </a:r>
          </a:p>
          <a:p>
            <a:pPr lvl="1"/>
            <a:r>
              <a:rPr lang="en-US" dirty="0"/>
              <a:t>Estimated $200B+ in likely fraudulent forgiveness (USSBA OIG, 2023).</a:t>
            </a:r>
          </a:p>
          <a:p>
            <a:r>
              <a:rPr lang="en-US" b="1" dirty="0"/>
              <a:t>Fraud Detection Challenges in Government Programs</a:t>
            </a:r>
            <a:endParaRPr lang="en-US" dirty="0"/>
          </a:p>
          <a:p>
            <a:pPr lvl="1"/>
            <a:r>
              <a:rPr lang="en-US" dirty="0"/>
              <a:t>Investigations primarily rely on whistleblowers and manual review.</a:t>
            </a:r>
          </a:p>
          <a:p>
            <a:pPr lvl="1"/>
            <a:r>
              <a:rPr lang="en-US" dirty="0"/>
              <a:t>Limited published use of machine learning outside of Medicare.</a:t>
            </a:r>
          </a:p>
          <a:p>
            <a:r>
              <a:rPr lang="en-US" b="1" dirty="0"/>
              <a:t>Machine Learning (ML) in Fraud Detection</a:t>
            </a:r>
            <a:endParaRPr lang="en-US" dirty="0"/>
          </a:p>
          <a:p>
            <a:pPr lvl="1"/>
            <a:r>
              <a:rPr lang="en-US" b="1" dirty="0"/>
              <a:t>Supervised ML</a:t>
            </a:r>
            <a:r>
              <a:rPr lang="en-US" dirty="0"/>
              <a:t>: Requires labeled data; sensitive to data bias.</a:t>
            </a:r>
          </a:p>
          <a:p>
            <a:pPr lvl="1"/>
            <a:r>
              <a:rPr lang="en-US" b="1" dirty="0"/>
              <a:t>Unsupervised ML</a:t>
            </a:r>
            <a:r>
              <a:rPr lang="en-US" dirty="0"/>
              <a:t>: Detects patterns and anomalies without labels.</a:t>
            </a:r>
          </a:p>
          <a:p>
            <a:pPr lvl="1"/>
            <a:r>
              <a:rPr lang="en-US" b="1" dirty="0"/>
              <a:t>Semi-Supervised ML</a:t>
            </a:r>
            <a:r>
              <a:rPr lang="en-US" dirty="0"/>
              <a:t>: Bridges both methods useful for low-label domains like PPP.</a:t>
            </a:r>
          </a:p>
          <a:p>
            <a:r>
              <a:rPr lang="en-US" b="1" dirty="0"/>
              <a:t>Classification Through Clustering (López et al., 2012)</a:t>
            </a:r>
            <a:endParaRPr lang="en-US" dirty="0"/>
          </a:p>
          <a:p>
            <a:pPr lvl="1"/>
            <a:r>
              <a:rPr lang="en-US" dirty="0"/>
              <a:t>Enhances fraud detection by using unsupervised clusters as features in supervised models.</a:t>
            </a:r>
          </a:p>
          <a:p>
            <a:pPr lvl="1"/>
            <a:r>
              <a:rPr lang="en-US" dirty="0"/>
              <a:t>Valuable in domains where most fraud data is unlabeled.</a:t>
            </a:r>
          </a:p>
          <a:p>
            <a:r>
              <a:rPr lang="en-US" b="1" dirty="0"/>
              <a:t>Need for Research</a:t>
            </a:r>
            <a:endParaRPr lang="en-US" dirty="0"/>
          </a:p>
          <a:p>
            <a:pPr lvl="1"/>
            <a:r>
              <a:rPr lang="en-US" dirty="0"/>
              <a:t>Supervised methods dominate private sector fraud detection (e.g., credit cards, healthcare).</a:t>
            </a:r>
          </a:p>
          <a:p>
            <a:pPr lvl="1"/>
            <a:r>
              <a:rPr lang="en-US" dirty="0"/>
              <a:t>Government fraud detection, especially in PPP, lacks robust semi-supervised approaches.</a:t>
            </a:r>
          </a:p>
          <a:p>
            <a:pPr lvl="1"/>
            <a:r>
              <a:rPr lang="en-US" dirty="0"/>
              <a:t>A scalable, intelligent method is needed for fraud detection in high-volume, low-label datasets.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a:t>
            </a:fld>
            <a:endParaRPr lang="en-US"/>
          </a:p>
        </p:txBody>
      </p:sp>
    </p:spTree>
    <p:extLst>
      <p:ext uri="{BB962C8B-B14F-4D97-AF65-F5344CB8AC3E}">
        <p14:creationId xmlns:p14="http://schemas.microsoft.com/office/powerpoint/2010/main" val="39620391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CF466-B148-FA62-4CE5-E556D87F32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55639A-65F2-EB1D-DE03-6D423409A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15C1A-5A14-36D3-073B-CBB32AA9C967}"/>
              </a:ext>
            </a:extLst>
          </p:cNvPr>
          <p:cNvSpPr>
            <a:spLocks noGrp="1"/>
          </p:cNvSpPr>
          <p:nvPr>
            <p:ph type="body" idx="1"/>
          </p:nvPr>
        </p:nvSpPr>
        <p:spPr/>
        <p:txBody>
          <a:bodyPr/>
          <a:lstStyle/>
          <a:p>
            <a:r>
              <a:rPr lang="en-US" sz="1200" b="1" i="1" kern="1200" dirty="0">
                <a:solidFill>
                  <a:schemeClr val="tx1"/>
                </a:solidFill>
                <a:effectLst/>
                <a:latin typeface="+mn-lt"/>
                <a:ea typeface="+mn-ea"/>
                <a:cs typeface="+mn-cs"/>
              </a:rPr>
              <a:t>Research Question # 2</a:t>
            </a:r>
          </a:p>
          <a:p>
            <a:r>
              <a:rPr lang="en-US" sz="1200" b="1" kern="1200" dirty="0">
                <a:solidFill>
                  <a:schemeClr val="tx1"/>
                </a:solidFill>
                <a:effectLst/>
                <a:latin typeface="+mn-lt"/>
                <a:ea typeface="+mn-ea"/>
                <a:cs typeface="+mn-cs"/>
              </a:rPr>
              <a:t>RQ2</a:t>
            </a:r>
            <a:r>
              <a:rPr lang="en-US" sz="1200" kern="1200" dirty="0">
                <a:solidFill>
                  <a:schemeClr val="tx1"/>
                </a:solidFill>
                <a:effectLst/>
                <a:latin typeface="+mn-lt"/>
                <a:ea typeface="+mn-ea"/>
                <a:cs typeface="+mn-cs"/>
              </a:rPr>
              <a:t>: What novel combination of existing unsupervised and supervised learning models can effectively identify fraudulent activity within the PPP?</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20</a:t>
            </a:r>
            <a:r>
              <a:rPr lang="en-US" sz="1200" kern="1200" dirty="0">
                <a:solidFill>
                  <a:schemeClr val="tx1"/>
                </a:solidFill>
                <a:effectLst/>
                <a:latin typeface="+mn-lt"/>
                <a:ea typeface="+mn-ea"/>
                <a:cs typeface="+mn-cs"/>
              </a:rPr>
              <a:t>: All combinations of unsupervised and supervised models perform identically in detecting fraud: Model</a:t>
            </a:r>
            <a:r>
              <a:rPr lang="en-US" sz="1200" kern="1200" baseline="-25000" dirty="0">
                <a:solidFill>
                  <a:schemeClr val="tx1"/>
                </a:solidFill>
                <a:effectLst/>
                <a:latin typeface="+mn-lt"/>
                <a:ea typeface="+mn-ea"/>
                <a:cs typeface="+mn-cs"/>
              </a:rPr>
              <a:t>1</a:t>
            </a:r>
            <a:r>
              <a:rPr lang="en-US" sz="1200" kern="1200" dirty="0">
                <a:solidFill>
                  <a:schemeClr val="tx1"/>
                </a:solidFill>
                <a:effectLst/>
                <a:latin typeface="+mn-lt"/>
                <a:ea typeface="+mn-ea"/>
                <a:cs typeface="+mn-cs"/>
              </a:rPr>
              <a:t> = Model</a:t>
            </a:r>
            <a:r>
              <a:rPr lang="en-US" sz="1200" kern="1200" baseline="-25000" dirty="0">
                <a:solidFill>
                  <a:schemeClr val="tx1"/>
                </a:solidFill>
                <a:effectLst/>
                <a:latin typeface="+mn-lt"/>
                <a:ea typeface="+mn-ea"/>
                <a:cs typeface="+mn-cs"/>
              </a:rPr>
              <a:t>2</a:t>
            </a:r>
            <a:r>
              <a:rPr lang="en-US" sz="1200" kern="1200" dirty="0">
                <a:solidFill>
                  <a:schemeClr val="tx1"/>
                </a:solidFill>
                <a:effectLst/>
                <a:latin typeface="+mn-lt"/>
                <a:ea typeface="+mn-ea"/>
                <a:cs typeface="+mn-cs"/>
              </a:rPr>
              <a:t> = </a:t>
            </a:r>
            <a:r>
              <a:rPr lang="en-US" sz="1200" kern="1200" dirty="0" err="1">
                <a:solidFill>
                  <a:schemeClr val="tx1"/>
                </a:solidFill>
                <a:effectLst/>
                <a:latin typeface="+mn-lt"/>
                <a:ea typeface="+mn-ea"/>
                <a:cs typeface="+mn-cs"/>
              </a:rPr>
              <a:t>Model</a:t>
            </a:r>
            <a:r>
              <a:rPr lang="en-US" sz="1200" kern="1200" baseline="-25000" dirty="0" err="1">
                <a:solidFill>
                  <a:schemeClr val="tx1"/>
                </a:solidFill>
                <a:effectLst/>
                <a:latin typeface="+mn-lt"/>
                <a:ea typeface="+mn-ea"/>
                <a:cs typeface="+mn-cs"/>
              </a:rPr>
              <a:t>k</a:t>
            </a:r>
            <a:r>
              <a:rPr lang="en-US" sz="1200" kern="1200" dirty="0">
                <a:solidFill>
                  <a:schemeClr val="tx1"/>
                </a:solidFill>
                <a:effectLst/>
                <a:latin typeface="+mn-lt"/>
                <a:ea typeface="+mn-ea"/>
                <a:cs typeface="+mn-cs"/>
              </a:rPr>
              <a:t>.</a:t>
            </a:r>
            <a:br>
              <a:rPr lang="en-US" sz="1200" kern="1200" dirty="0">
                <a:solidFill>
                  <a:schemeClr val="tx1"/>
                </a:solidFill>
                <a:effectLst/>
                <a:latin typeface="+mn-lt"/>
                <a:ea typeface="+mn-ea"/>
                <a:cs typeface="+mn-cs"/>
              </a:rPr>
            </a:br>
            <a:r>
              <a:rPr lang="en-US" sz="1200" b="1" kern="1200" dirty="0">
                <a:solidFill>
                  <a:schemeClr val="tx1"/>
                </a:solidFill>
                <a:effectLst/>
                <a:latin typeface="+mn-lt"/>
                <a:ea typeface="+mn-ea"/>
                <a:cs typeface="+mn-cs"/>
              </a:rPr>
              <a:t>H</a:t>
            </a:r>
            <a:r>
              <a:rPr lang="en-US" sz="1200" b="1" kern="1200" baseline="-25000" dirty="0">
                <a:solidFill>
                  <a:schemeClr val="tx1"/>
                </a:solidFill>
                <a:effectLst/>
                <a:latin typeface="+mn-lt"/>
                <a:ea typeface="+mn-ea"/>
                <a:cs typeface="+mn-cs"/>
              </a:rPr>
              <a:t>2a</a:t>
            </a:r>
            <a:r>
              <a:rPr lang="en-US" sz="1200" kern="1200" dirty="0">
                <a:solidFill>
                  <a:schemeClr val="tx1"/>
                </a:solidFill>
                <a:effectLst/>
                <a:latin typeface="+mn-lt"/>
                <a:ea typeface="+mn-ea"/>
                <a:cs typeface="+mn-cs"/>
              </a:rPr>
              <a:t>: Not all unsupervised learning models used in conjunction with supervised learning models perform identically in detecting fraudulent activity. At least two model combinations differ.</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The second research question and its hypotheses were posed to examine whether specific combinations of unsupervised and supervised learning models applied in the classification through clustering framework, as outlined by López et al. (2012), were more effective at identifying fraudulent PPP loan applications. </a:t>
            </a:r>
          </a:p>
          <a:p>
            <a:r>
              <a:rPr lang="en-US" sz="1200" kern="1200" dirty="0">
                <a:solidFill>
                  <a:schemeClr val="tx1"/>
                </a:solidFill>
                <a:effectLst/>
                <a:latin typeface="+mn-lt"/>
                <a:ea typeface="+mn-ea"/>
                <a:cs typeface="+mn-cs"/>
              </a:rPr>
              <a:t>While there is extensive literature on both supervised and unsupervised machine learning model performance comparison, research on fraud detection is often limited to supervised machine learning in the credit card or healthcare domains (A. Ali et al., 2022; Dridi, 2022a).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This study expands on the existing literature by examining semi supervised learning (classification via clustering) within the government fraud domain. </a:t>
            </a:r>
          </a:p>
          <a:p>
            <a:r>
              <a:rPr lang="en-US" sz="1200" kern="1200" dirty="0">
                <a:solidFill>
                  <a:schemeClr val="tx1"/>
                </a:solidFill>
                <a:effectLst/>
                <a:latin typeface="+mn-lt"/>
                <a:ea typeface="+mn-ea"/>
                <a:cs typeface="+mn-cs"/>
              </a:rPr>
              <a:t>Using the F1 score as a comparison metric, there was significant variance between supervised learning model performance, in this case the </a:t>
            </a:r>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model trained using the full feature-set outperformed other models. Since machine learning models perform differently due to their inherent biases, identification of domain specific “preferred-models” (in this case PPP loan fraud) is in and of itself a useful insight (Goldblum et al., 2024; Shalev-Shwartz &amp; Ben-David, 2014). Additional intra-model ANOVA testing, however, also identified significant variance in classification model performance due to introduced cluster-feature configurations. These findings demonstrate that the clustering via classification framework, presented in a novel methodology in this study, can increase fraud detection via improved classification model performance within the PPP loan fraud domain. This is of particular importance as the label space in bourgeoning domains like government fraud detection will continue to be much lower than that of more established domains such as credit card fraud detection. </a:t>
            </a:r>
          </a:p>
          <a:p>
            <a:endParaRPr lang="en-US" dirty="0"/>
          </a:p>
        </p:txBody>
      </p:sp>
      <p:sp>
        <p:nvSpPr>
          <p:cNvPr id="4" name="Slide Number Placeholder 3">
            <a:extLst>
              <a:ext uri="{FF2B5EF4-FFF2-40B4-BE49-F238E27FC236}">
                <a16:creationId xmlns:a16="http://schemas.microsoft.com/office/drawing/2014/main" id="{B33DE2F3-3DBE-635F-3B05-FF08D5B29C1D}"/>
              </a:ext>
            </a:extLst>
          </p:cNvPr>
          <p:cNvSpPr>
            <a:spLocks noGrp="1"/>
          </p:cNvSpPr>
          <p:nvPr>
            <p:ph type="sldNum" sz="quarter" idx="5"/>
          </p:nvPr>
        </p:nvSpPr>
        <p:spPr/>
        <p:txBody>
          <a:bodyPr/>
          <a:lstStyle/>
          <a:p>
            <a:fld id="{2E3DDFAF-7DD9-8E40-9CC4-B7911C011FBD}" type="slidenum">
              <a:rPr lang="en-US" smtClean="0"/>
              <a:t>20</a:t>
            </a:fld>
            <a:endParaRPr lang="en-US"/>
          </a:p>
        </p:txBody>
      </p:sp>
    </p:spTree>
    <p:extLst>
      <p:ext uri="{BB962C8B-B14F-4D97-AF65-F5344CB8AC3E}">
        <p14:creationId xmlns:p14="http://schemas.microsoft.com/office/powerpoint/2010/main" val="10536830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findings of this study provide several insights that can be used in the practical application of the classification through </a:t>
            </a:r>
          </a:p>
          <a:p>
            <a:r>
              <a:rPr lang="en-US" sz="1200" kern="1200" dirty="0">
                <a:solidFill>
                  <a:schemeClr val="tx1"/>
                </a:solidFill>
                <a:effectLst/>
                <a:latin typeface="+mn-lt"/>
                <a:ea typeface="+mn-ea"/>
                <a:cs typeface="+mn-cs"/>
              </a:rPr>
              <a:t>clustering framework within the government fraud domain.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First, this study demonstrated a novel methodology for fraud  detection in an underrepresented domain (Ali et al., 2021). </a:t>
            </a:r>
          </a:p>
          <a:p>
            <a:r>
              <a:rPr lang="en-US" sz="1200" kern="1200" dirty="0">
                <a:solidFill>
                  <a:schemeClr val="tx1"/>
                </a:solidFill>
                <a:effectLst/>
                <a:latin typeface="+mn-lt"/>
                <a:ea typeface="+mn-ea"/>
                <a:cs typeface="+mn-cs"/>
              </a:rPr>
              <a:t>The methodology presented in this study supports the use of </a:t>
            </a:r>
          </a:p>
          <a:p>
            <a:r>
              <a:rPr lang="en-US" sz="1200" kern="1200" dirty="0">
                <a:solidFill>
                  <a:schemeClr val="tx1"/>
                </a:solidFill>
                <a:effectLst/>
                <a:latin typeface="+mn-lt"/>
                <a:ea typeface="+mn-ea"/>
                <a:cs typeface="+mn-cs"/>
              </a:rPr>
              <a:t>publicly available data for fraud detection and government oversight by both government and non-governmental entities. </a:t>
            </a:r>
          </a:p>
          <a:p>
            <a:r>
              <a:rPr lang="en-US" sz="1200" kern="1200" dirty="0">
                <a:solidFill>
                  <a:schemeClr val="tx1"/>
                </a:solidFill>
                <a:effectLst/>
                <a:latin typeface="+mn-lt"/>
                <a:ea typeface="+mn-ea"/>
                <a:cs typeface="+mn-cs"/>
              </a:rPr>
              <a:t>For example, public interest groups, journalists, or academic researchers could use similar methodologies to develop transparent </a:t>
            </a:r>
          </a:p>
          <a:p>
            <a:r>
              <a:rPr lang="en-US" sz="1200" kern="1200" dirty="0">
                <a:solidFill>
                  <a:schemeClr val="tx1"/>
                </a:solidFill>
                <a:effectLst/>
                <a:latin typeface="+mn-lt"/>
                <a:ea typeface="+mn-ea"/>
                <a:cs typeface="+mn-cs"/>
              </a:rPr>
              <a:t>fraud detection and oversight tools even in low label domains.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practitioners should </a:t>
            </a:r>
            <a:r>
              <a:rPr lang="en-US" sz="1200" b="1" kern="1200" dirty="0">
                <a:solidFill>
                  <a:schemeClr val="tx1"/>
                </a:solidFill>
                <a:effectLst/>
                <a:latin typeface="+mn-lt"/>
                <a:ea typeface="+mn-ea"/>
                <a:cs typeface="+mn-cs"/>
              </a:rPr>
              <a:t>consider PCA not only as a preprocessing step but as a tunable component </a:t>
            </a:r>
            <a:r>
              <a:rPr lang="en-US" sz="1200" kern="1200" dirty="0">
                <a:solidFill>
                  <a:schemeClr val="tx1"/>
                </a:solidFill>
                <a:effectLst/>
                <a:latin typeface="+mn-lt"/>
                <a:ea typeface="+mn-ea"/>
                <a:cs typeface="+mn-cs"/>
              </a:rPr>
              <a:t>in the clustering phase. </a:t>
            </a:r>
          </a:p>
          <a:p>
            <a:r>
              <a:rPr lang="en-US" sz="1200" kern="1200" dirty="0">
                <a:solidFill>
                  <a:schemeClr val="tx1"/>
                </a:solidFill>
                <a:effectLst/>
                <a:latin typeface="+mn-lt"/>
                <a:ea typeface="+mn-ea"/>
                <a:cs typeface="+mn-cs"/>
              </a:rPr>
              <a:t>This study showed that classification models using the full feature-set consistently outperformed their respective models trained</a:t>
            </a:r>
          </a:p>
          <a:p>
            <a:r>
              <a:rPr lang="en-US" sz="1200" kern="1200" dirty="0">
                <a:solidFill>
                  <a:schemeClr val="tx1"/>
                </a:solidFill>
                <a:effectLst/>
                <a:latin typeface="+mn-lt"/>
                <a:ea typeface="+mn-ea"/>
                <a:cs typeface="+mn-cs"/>
              </a:rPr>
              <a:t> using PCA features, in alignment with the findings in López et al., (2012). However, PCA-derived cluster features generally </a:t>
            </a:r>
          </a:p>
          <a:p>
            <a:r>
              <a:rPr lang="en-US" sz="1200" kern="1200" dirty="0">
                <a:solidFill>
                  <a:schemeClr val="tx1"/>
                </a:solidFill>
                <a:effectLst/>
                <a:latin typeface="+mn-lt"/>
                <a:ea typeface="+mn-ea"/>
                <a:cs typeface="+mn-cs"/>
              </a:rPr>
              <a:t>outperformed their full feature-set counterparts in classification models, though not in every case. Therefore, evaluation of </a:t>
            </a:r>
          </a:p>
          <a:p>
            <a:r>
              <a:rPr lang="en-US" sz="1200" kern="1200" dirty="0">
                <a:solidFill>
                  <a:schemeClr val="tx1"/>
                </a:solidFill>
                <a:effectLst/>
                <a:latin typeface="+mn-lt"/>
                <a:ea typeface="+mn-ea"/>
                <a:cs typeface="+mn-cs"/>
              </a:rPr>
              <a:t>both PCA and full-feature set based cluster-features  should be included in future applications of this methodology.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21</a:t>
            </a:fld>
            <a:endParaRPr lang="en-US"/>
          </a:p>
        </p:txBody>
      </p:sp>
    </p:spTree>
    <p:extLst>
      <p:ext uri="{BB962C8B-B14F-4D97-AF65-F5344CB8AC3E}">
        <p14:creationId xmlns:p14="http://schemas.microsoft.com/office/powerpoint/2010/main" val="352708593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expands the research and application of semi-supervised machine learning in the underrepresented government fraud domain, specifically within the PPP. </a:t>
            </a:r>
          </a:p>
          <a:p>
            <a:r>
              <a:rPr lang="en-US" sz="1200" kern="1200" dirty="0">
                <a:solidFill>
                  <a:schemeClr val="tx1"/>
                </a:solidFill>
                <a:effectLst/>
                <a:latin typeface="+mn-lt"/>
                <a:ea typeface="+mn-ea"/>
                <a:cs typeface="+mn-cs"/>
              </a:rPr>
              <a:t>Building on this foundation, this section provides several recommendations for researchers to validate, refine, and extend the findings and methodologies presented in this study. </a:t>
            </a:r>
          </a:p>
          <a:p>
            <a:endParaRPr lang="en-US" sz="1200"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Expand cluster feature integration. </a:t>
            </a:r>
            <a:r>
              <a:rPr lang="en-US" sz="1200" kern="1200" dirty="0">
                <a:solidFill>
                  <a:schemeClr val="tx1"/>
                </a:solidFill>
                <a:effectLst/>
                <a:latin typeface="+mn-lt"/>
                <a:ea typeface="+mn-ea"/>
                <a:cs typeface="+mn-cs"/>
              </a:rPr>
              <a:t>Researchers should consider expanding the scope of unsupervised clustering methodologies as well as introducing inter cluster-feature combinations </a:t>
            </a:r>
          </a:p>
          <a:p>
            <a:r>
              <a:rPr lang="en-US" sz="1200" kern="1200" dirty="0">
                <a:solidFill>
                  <a:schemeClr val="tx1"/>
                </a:solidFill>
                <a:effectLst/>
                <a:latin typeface="+mn-lt"/>
                <a:ea typeface="+mn-ea"/>
                <a:cs typeface="+mn-cs"/>
              </a:rPr>
              <a:t>(e.g., K-Means derived cluster features + DBSCAN derived cluster features). While beyond the scope of the original experimental design, an expanded model scope will likely enhance the </a:t>
            </a:r>
          </a:p>
          <a:p>
            <a:r>
              <a:rPr lang="en-US" sz="1200" kern="1200" dirty="0">
                <a:solidFill>
                  <a:schemeClr val="tx1"/>
                </a:solidFill>
                <a:effectLst/>
                <a:latin typeface="+mn-lt"/>
                <a:ea typeface="+mn-ea"/>
                <a:cs typeface="+mn-cs"/>
              </a:rPr>
              <a:t>understanding of cluster feature influence on classification within the government fraud domain.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Second, future research should </a:t>
            </a:r>
            <a:r>
              <a:rPr lang="en-US" sz="1200" b="1" kern="1200" dirty="0">
                <a:solidFill>
                  <a:schemeClr val="tx1"/>
                </a:solidFill>
                <a:effectLst/>
                <a:latin typeface="+mn-lt"/>
                <a:ea typeface="+mn-ea"/>
                <a:cs typeface="+mn-cs"/>
              </a:rPr>
              <a:t>expand the scope of the analysis to include PPP loan applications under the $150,000 level</a:t>
            </a:r>
            <a:r>
              <a:rPr lang="en-US" sz="1200" kern="1200" dirty="0">
                <a:solidFill>
                  <a:schemeClr val="tx1"/>
                </a:solidFill>
                <a:effectLst/>
                <a:latin typeface="+mn-lt"/>
                <a:ea typeface="+mn-ea"/>
                <a:cs typeface="+mn-cs"/>
              </a:rPr>
              <a:t>. While the scope of this study was purposefully limited to</a:t>
            </a:r>
          </a:p>
          <a:p>
            <a:r>
              <a:rPr lang="en-US" sz="1200" kern="1200" dirty="0">
                <a:solidFill>
                  <a:schemeClr val="tx1"/>
                </a:solidFill>
                <a:effectLst/>
                <a:latin typeface="+mn-lt"/>
                <a:ea typeface="+mn-ea"/>
                <a:cs typeface="+mn-cs"/>
              </a:rPr>
              <a:t> loans exceeding this threshold in order to simplify reproducibility (the SBA consolidated all loans over $150,000 into a single csv), manual review of PRAC press releases highlighted a </a:t>
            </a:r>
          </a:p>
          <a:p>
            <a:r>
              <a:rPr lang="en-US" sz="1200" kern="1200" dirty="0">
                <a:solidFill>
                  <a:schemeClr val="tx1"/>
                </a:solidFill>
                <a:effectLst/>
                <a:latin typeface="+mn-lt"/>
                <a:ea typeface="+mn-ea"/>
                <a:cs typeface="+mn-cs"/>
              </a:rPr>
              <a:t>common pattern of multiple lower dollar fraudulent loan applications by a single entity or organization. Increasing the scope to include these lower dollar amount applications could </a:t>
            </a:r>
          </a:p>
          <a:p>
            <a:r>
              <a:rPr lang="en-US" sz="1200" kern="1200" dirty="0">
                <a:solidFill>
                  <a:schemeClr val="tx1"/>
                </a:solidFill>
                <a:effectLst/>
                <a:latin typeface="+mn-lt"/>
                <a:ea typeface="+mn-ea"/>
                <a:cs typeface="+mn-cs"/>
              </a:rPr>
              <a:t>increase supervised model performance simply by increasing the amount of labeled training data. However, it could also introduce new fraudulent activity patterns that potentially </a:t>
            </a:r>
          </a:p>
          <a:p>
            <a:r>
              <a:rPr lang="en-US" sz="1200" kern="1200" dirty="0">
                <a:solidFill>
                  <a:schemeClr val="tx1"/>
                </a:solidFill>
                <a:effectLst/>
                <a:latin typeface="+mn-lt"/>
                <a:ea typeface="+mn-ea"/>
                <a:cs typeface="+mn-cs"/>
              </a:rPr>
              <a:t>could be exposed in the clustering phase.</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Third, </a:t>
            </a:r>
            <a:r>
              <a:rPr lang="en-US" sz="1200" b="1" kern="1200" dirty="0">
                <a:solidFill>
                  <a:schemeClr val="tx1"/>
                </a:solidFill>
                <a:effectLst/>
                <a:latin typeface="+mn-lt"/>
                <a:ea typeface="+mn-ea"/>
                <a:cs typeface="+mn-cs"/>
              </a:rPr>
              <a:t>government oversight organizations could employ the methodologies shown in this study leveraging non-public datasets</a:t>
            </a:r>
            <a:r>
              <a:rPr lang="en-US" sz="1200" kern="1200" dirty="0">
                <a:solidFill>
                  <a:schemeClr val="tx1"/>
                </a:solidFill>
                <a:effectLst/>
                <a:latin typeface="+mn-lt"/>
                <a:ea typeface="+mn-ea"/>
                <a:cs typeface="+mn-cs"/>
              </a:rPr>
              <a:t>. While this study was designed to rely on </a:t>
            </a:r>
          </a:p>
          <a:p>
            <a:r>
              <a:rPr lang="en-US" sz="1200" kern="1200" dirty="0">
                <a:solidFill>
                  <a:schemeClr val="tx1"/>
                </a:solidFill>
                <a:effectLst/>
                <a:latin typeface="+mn-lt"/>
                <a:ea typeface="+mn-ea"/>
                <a:cs typeface="+mn-cs"/>
              </a:rPr>
              <a:t>only publicly available information, government entities such as Inspectors General have access to non-public data such as complete applications with personally identifiable information (PII) </a:t>
            </a:r>
          </a:p>
          <a:p>
            <a:r>
              <a:rPr lang="en-US" sz="1200" kern="1200" dirty="0">
                <a:solidFill>
                  <a:schemeClr val="tx1"/>
                </a:solidFill>
                <a:effectLst/>
                <a:latin typeface="+mn-lt"/>
                <a:ea typeface="+mn-ea"/>
                <a:cs typeface="+mn-cs"/>
              </a:rPr>
              <a:t>or even IP addresses for loan submissions. The introduction of an expanded feature set could have a significant impact on model performance. However, organizations applying this</a:t>
            </a:r>
          </a:p>
          <a:p>
            <a:r>
              <a:rPr lang="en-US" sz="1200" kern="1200" dirty="0">
                <a:solidFill>
                  <a:schemeClr val="tx1"/>
                </a:solidFill>
                <a:effectLst/>
                <a:latin typeface="+mn-lt"/>
                <a:ea typeface="+mn-ea"/>
                <a:cs typeface="+mn-cs"/>
              </a:rPr>
              <a:t> study’s methodology using an expanded feature set should be careful to compare the performance between the full feature set and the PCA feature set in both the clustering and </a:t>
            </a:r>
          </a:p>
          <a:p>
            <a:r>
              <a:rPr lang="en-US" sz="1200" kern="1200" dirty="0">
                <a:solidFill>
                  <a:schemeClr val="tx1"/>
                </a:solidFill>
                <a:effectLst/>
                <a:latin typeface="+mn-lt"/>
                <a:ea typeface="+mn-ea"/>
                <a:cs typeface="+mn-cs"/>
              </a:rPr>
              <a:t>classification phases. As noted in this study and López et al., (2012), the full feature set unexpectedly performed better than the PCA feature set in the classification through clustering framework. </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Next, future researchers should </a:t>
            </a:r>
            <a:r>
              <a:rPr lang="en-US" sz="1200" b="1" kern="1200" dirty="0">
                <a:solidFill>
                  <a:schemeClr val="tx1"/>
                </a:solidFill>
                <a:effectLst/>
                <a:latin typeface="+mn-lt"/>
                <a:ea typeface="+mn-ea"/>
                <a:cs typeface="+mn-cs"/>
              </a:rPr>
              <a:t>explore methods to automate or streamline fraud labelling. </a:t>
            </a:r>
            <a:r>
              <a:rPr lang="en-US" sz="1200" kern="1200" dirty="0">
                <a:solidFill>
                  <a:schemeClr val="tx1"/>
                </a:solidFill>
                <a:effectLst/>
                <a:latin typeface="+mn-lt"/>
                <a:ea typeface="+mn-ea"/>
                <a:cs typeface="+mn-cs"/>
              </a:rPr>
              <a:t>Fraud labelling in this study was conducted by manually reviewing press releases </a:t>
            </a:r>
          </a:p>
          <a:p>
            <a:r>
              <a:rPr lang="en-US" sz="1200" kern="1200" dirty="0">
                <a:solidFill>
                  <a:schemeClr val="tx1"/>
                </a:solidFill>
                <a:effectLst/>
                <a:latin typeface="+mn-lt"/>
                <a:ea typeface="+mn-ea"/>
                <a:cs typeface="+mn-cs"/>
              </a:rPr>
              <a:t>from the PRAC. While a simple web scraper using python enabled quick aggregation of the data, it still needed to be manually reviewed and linked to loan applications. </a:t>
            </a:r>
          </a:p>
          <a:p>
            <a:r>
              <a:rPr lang="en-US" sz="1200" kern="1200" dirty="0">
                <a:solidFill>
                  <a:schemeClr val="tx1"/>
                </a:solidFill>
                <a:effectLst/>
                <a:latin typeface="+mn-lt"/>
                <a:ea typeface="+mn-ea"/>
                <a:cs typeface="+mn-cs"/>
              </a:rPr>
              <a:t>Developing a tool using a natural language processor (NLP) to link press releases to loan applications would make fraud labelling much more efficient, especially in an </a:t>
            </a:r>
          </a:p>
          <a:p>
            <a:r>
              <a:rPr lang="en-US" sz="1200" kern="1200" dirty="0">
                <a:solidFill>
                  <a:schemeClr val="tx1"/>
                </a:solidFill>
                <a:effectLst/>
                <a:latin typeface="+mn-lt"/>
                <a:ea typeface="+mn-ea"/>
                <a:cs typeface="+mn-cs"/>
              </a:rPr>
              <a:t>emerging fraud environment like the PPP.</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Finally, researchers should </a:t>
            </a:r>
            <a:r>
              <a:rPr lang="en-US" sz="1200" b="1" kern="1200" dirty="0">
                <a:solidFill>
                  <a:schemeClr val="tx1"/>
                </a:solidFill>
                <a:effectLst/>
                <a:latin typeface="+mn-lt"/>
                <a:ea typeface="+mn-ea"/>
                <a:cs typeface="+mn-cs"/>
              </a:rPr>
              <a:t>explore the portability of this study’s methodology in other government fraud domains</a:t>
            </a:r>
            <a:r>
              <a:rPr lang="en-US" sz="1200" kern="1200" dirty="0">
                <a:solidFill>
                  <a:schemeClr val="tx1"/>
                </a:solidFill>
                <a:effectLst/>
                <a:latin typeface="+mn-lt"/>
                <a:ea typeface="+mn-ea"/>
                <a:cs typeface="+mn-cs"/>
              </a:rPr>
              <a:t>. There are numerous government programs with </a:t>
            </a:r>
          </a:p>
          <a:p>
            <a:r>
              <a:rPr lang="en-US" sz="1200" kern="1200" dirty="0">
                <a:solidFill>
                  <a:schemeClr val="tx1"/>
                </a:solidFill>
                <a:effectLst/>
                <a:latin typeface="+mn-lt"/>
                <a:ea typeface="+mn-ea"/>
                <a:cs typeface="+mn-cs"/>
              </a:rPr>
              <a:t>both public facing and non-public data on applicants. Researchers should explore whether this studies methodology can be adapted to other programs and then compare </a:t>
            </a:r>
          </a:p>
          <a:p>
            <a:r>
              <a:rPr lang="en-US" sz="1200" kern="1200" dirty="0">
                <a:solidFill>
                  <a:schemeClr val="tx1"/>
                </a:solidFill>
                <a:effectLst/>
                <a:latin typeface="+mn-lt"/>
                <a:ea typeface="+mn-ea"/>
                <a:cs typeface="+mn-cs"/>
              </a:rPr>
              <a:t>performance across programs to determine whether it is portable. Researchers should also explore the use of transfer learning, which could further increase fraud detection </a:t>
            </a:r>
          </a:p>
          <a:p>
            <a:r>
              <a:rPr lang="en-US" sz="1200" kern="1200" dirty="0">
                <a:solidFill>
                  <a:schemeClr val="tx1"/>
                </a:solidFill>
                <a:effectLst/>
                <a:latin typeface="+mn-lt"/>
                <a:ea typeface="+mn-ea"/>
                <a:cs typeface="+mn-cs"/>
              </a:rPr>
              <a:t>capabilities in emerging domains that lack labelled datasets.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22</a:t>
            </a:fld>
            <a:endParaRPr lang="en-US"/>
          </a:p>
        </p:txBody>
      </p:sp>
    </p:spTree>
    <p:extLst>
      <p:ext uri="{BB962C8B-B14F-4D97-AF65-F5344CB8AC3E}">
        <p14:creationId xmlns:p14="http://schemas.microsoft.com/office/powerpoint/2010/main" val="43594063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Purpose &amp; Gap Addressed</a:t>
            </a:r>
            <a:endParaRPr lang="en-US" dirty="0"/>
          </a:p>
          <a:p>
            <a:r>
              <a:rPr lang="en-US" dirty="0"/>
              <a:t>Tackled the lack of semi-supervised machine learning approaches in government fraud detection.</a:t>
            </a:r>
          </a:p>
          <a:p>
            <a:r>
              <a:rPr lang="en-US" dirty="0"/>
              <a:t>Addressed the underrepresentation of government programs like PPP in both unsupervised and hybrid fraud detection literature.</a:t>
            </a:r>
          </a:p>
          <a:p>
            <a:r>
              <a:rPr lang="en-US" b="1" dirty="0"/>
              <a:t>Methodological Contribution</a:t>
            </a:r>
            <a:endParaRPr lang="en-US" dirty="0"/>
          </a:p>
          <a:p>
            <a:r>
              <a:rPr lang="en-US" dirty="0"/>
              <a:t>Developed a novel, reproducible classification-through-clustering pipeline using DBSCAN, Hierarchical, and K-Means clustering.</a:t>
            </a:r>
          </a:p>
          <a:p>
            <a:r>
              <a:rPr lang="en-US" dirty="0"/>
              <a:t>Integrated clustering outputs as features for downstream supervised learning—bridging unsupervised and supervised models.</a:t>
            </a:r>
          </a:p>
          <a:p>
            <a:r>
              <a:rPr lang="en-US" b="1" dirty="0"/>
              <a:t>Key Findings</a:t>
            </a:r>
            <a:endParaRPr lang="en-US" dirty="0"/>
          </a:p>
          <a:p>
            <a:r>
              <a:rPr lang="en-US" dirty="0" err="1"/>
              <a:t>XGBoost</a:t>
            </a:r>
            <a:r>
              <a:rPr lang="en-US" dirty="0"/>
              <a:t> with the full feature-set outperformed other models.</a:t>
            </a:r>
          </a:p>
          <a:p>
            <a:r>
              <a:rPr lang="en-US" dirty="0"/>
              <a:t>Cluster-feature configurations significantly influenced classification outcomes—especially in PCA-based SVM and Neural Network models.</a:t>
            </a:r>
          </a:p>
          <a:p>
            <a:r>
              <a:rPr lang="en-US" b="1" dirty="0"/>
              <a:t>Scholarly Significance</a:t>
            </a:r>
            <a:endParaRPr lang="en-US" dirty="0"/>
          </a:p>
          <a:p>
            <a:r>
              <a:rPr lang="en-US" dirty="0"/>
              <a:t>Extends López et al.’s (2012) framework into real-world, government fraud contexts.</a:t>
            </a:r>
          </a:p>
          <a:p>
            <a:r>
              <a:rPr lang="en-US" dirty="0"/>
              <a:t>Establishes a pipeline adaptable to high-volume, low-label public-sector environments.</a:t>
            </a:r>
          </a:p>
          <a:p>
            <a:r>
              <a:rPr lang="en-US" b="1" dirty="0"/>
              <a:t>Practical Relevance</a:t>
            </a:r>
            <a:endParaRPr lang="en-US" dirty="0"/>
          </a:p>
          <a:p>
            <a:r>
              <a:rPr lang="en-US" dirty="0"/>
              <a:t>Offers a scalable approach for agencies to detect fraud where labeled data is limited or delayed.</a:t>
            </a:r>
          </a:p>
          <a:p>
            <a:r>
              <a:rPr lang="en-US" dirty="0"/>
              <a:t>Supports robust fraud detection as government programs expand in scale and complexity.</a:t>
            </a:r>
          </a:p>
          <a:p>
            <a:r>
              <a:rPr lang="en-US" b="1" dirty="0"/>
              <a:t>Main Message</a:t>
            </a:r>
            <a:endParaRPr lang="en-US" dirty="0"/>
          </a:p>
          <a:p>
            <a:r>
              <a:rPr lang="en-US" dirty="0"/>
              <a:t>Semi-supervised learning, when thoughtfully configured, is a powerful tool for fraud detection in emerging, under-researched domains like the PPP.</a:t>
            </a:r>
          </a:p>
          <a:p>
            <a:r>
              <a:rPr lang="en-US" dirty="0"/>
              <a:t>This study lays the groundwork for future adaptation across government oversight initiatives.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23</a:t>
            </a:fld>
            <a:endParaRPr lang="en-US"/>
          </a:p>
        </p:txBody>
      </p:sp>
    </p:spTree>
    <p:extLst>
      <p:ext uri="{BB962C8B-B14F-4D97-AF65-F5344CB8AC3E}">
        <p14:creationId xmlns:p14="http://schemas.microsoft.com/office/powerpoint/2010/main" val="39187338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24</a:t>
            </a:fld>
            <a:endParaRPr lang="en-US"/>
          </a:p>
        </p:txBody>
      </p:sp>
    </p:spTree>
    <p:extLst>
      <p:ext uri="{BB962C8B-B14F-4D97-AF65-F5344CB8AC3E}">
        <p14:creationId xmlns:p14="http://schemas.microsoft.com/office/powerpoint/2010/main" val="21050882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25</a:t>
            </a:fld>
            <a:endParaRPr lang="en-US"/>
          </a:p>
        </p:txBody>
      </p:sp>
    </p:spTree>
    <p:extLst>
      <p:ext uri="{BB962C8B-B14F-4D97-AF65-F5344CB8AC3E}">
        <p14:creationId xmlns:p14="http://schemas.microsoft.com/office/powerpoint/2010/main" val="11795418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93078-F7B2-5E06-0911-F8FA81E012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CFC5AF-B2F1-A345-7E93-452EC11F5B9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570FE9-9AF0-86D1-BFC1-4EF03704AE18}"/>
              </a:ext>
            </a:extLst>
          </p:cNvPr>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a:extLst>
              <a:ext uri="{FF2B5EF4-FFF2-40B4-BE49-F238E27FC236}">
                <a16:creationId xmlns:a16="http://schemas.microsoft.com/office/drawing/2014/main" id="{F31159B6-699C-0435-81B8-285741E415B5}"/>
              </a:ext>
            </a:extLst>
          </p:cNvPr>
          <p:cNvSpPr>
            <a:spLocks noGrp="1"/>
          </p:cNvSpPr>
          <p:nvPr>
            <p:ph type="sldNum" sz="quarter" idx="5"/>
          </p:nvPr>
        </p:nvSpPr>
        <p:spPr/>
        <p:txBody>
          <a:bodyPr/>
          <a:lstStyle/>
          <a:p>
            <a:fld id="{2E3DDFAF-7DD9-8E40-9CC4-B7911C011FBD}" type="slidenum">
              <a:rPr lang="en-US" smtClean="0"/>
              <a:t>26</a:t>
            </a:fld>
            <a:endParaRPr lang="en-US"/>
          </a:p>
        </p:txBody>
      </p:sp>
    </p:spTree>
    <p:extLst>
      <p:ext uri="{BB962C8B-B14F-4D97-AF65-F5344CB8AC3E}">
        <p14:creationId xmlns:p14="http://schemas.microsoft.com/office/powerpoint/2010/main" val="28671268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4F5A86-C058-2C83-70F9-293747ED7C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F2DDA82-E95B-00A2-B17F-F949F6E99E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1D49B4-D115-CA79-556C-E116E8FFE05D}"/>
              </a:ext>
            </a:extLst>
          </p:cNvPr>
          <p:cNvSpPr>
            <a:spLocks noGrp="1"/>
          </p:cNvSpPr>
          <p:nvPr>
            <p:ph type="body" idx="1"/>
          </p:nvPr>
        </p:nvSpPr>
        <p:spPr/>
        <p:txBody>
          <a:bodyPr/>
          <a:lstStyle/>
          <a:p>
            <a:r>
              <a:rPr lang="en-US" b="1" dirty="0"/>
              <a:t>SLIDE INSTRUCTIONS:</a:t>
            </a:r>
          </a:p>
          <a:p>
            <a:pPr marL="228600" indent="-228600">
              <a:buAutoNum type="arabicPeriod"/>
            </a:pPr>
            <a:r>
              <a:rPr lang="en-US" b="0" dirty="0"/>
              <a:t>Put your references in alphabetical order on the slides. Will require more than one slide.</a:t>
            </a:r>
          </a:p>
          <a:p>
            <a:pPr marL="228600" indent="-228600">
              <a:buAutoNum type="arabicPeriod"/>
            </a:pPr>
            <a:endParaRPr lang="en-US" b="0" dirty="0"/>
          </a:p>
          <a:p>
            <a:pPr marL="0" indent="0">
              <a:buNone/>
            </a:pPr>
            <a:r>
              <a:rPr lang="en-US" b="1" i="1" dirty="0"/>
              <a:t>NOTE: </a:t>
            </a:r>
            <a:r>
              <a:rPr lang="en-US" b="0" dirty="0"/>
              <a:t>You can choose to put the references that only apply to your slides, or you can put all the references from your dissertation on these slides. </a:t>
            </a:r>
          </a:p>
          <a:p>
            <a:endParaRPr lang="en-US" dirty="0"/>
          </a:p>
        </p:txBody>
      </p:sp>
      <p:sp>
        <p:nvSpPr>
          <p:cNvPr id="4" name="Slide Number Placeholder 3">
            <a:extLst>
              <a:ext uri="{FF2B5EF4-FFF2-40B4-BE49-F238E27FC236}">
                <a16:creationId xmlns:a16="http://schemas.microsoft.com/office/drawing/2014/main" id="{BFCBF9E9-5771-CA1E-BCC7-19186E5F16D0}"/>
              </a:ext>
            </a:extLst>
          </p:cNvPr>
          <p:cNvSpPr>
            <a:spLocks noGrp="1"/>
          </p:cNvSpPr>
          <p:nvPr>
            <p:ph type="sldNum" sz="quarter" idx="5"/>
          </p:nvPr>
        </p:nvSpPr>
        <p:spPr/>
        <p:txBody>
          <a:bodyPr/>
          <a:lstStyle/>
          <a:p>
            <a:fld id="{2E3DDFAF-7DD9-8E40-9CC4-B7911C011FBD}" type="slidenum">
              <a:rPr lang="en-US" smtClean="0"/>
              <a:t>27</a:t>
            </a:fld>
            <a:endParaRPr lang="en-US"/>
          </a:p>
        </p:txBody>
      </p:sp>
    </p:spTree>
    <p:extLst>
      <p:ext uri="{BB962C8B-B14F-4D97-AF65-F5344CB8AC3E}">
        <p14:creationId xmlns:p14="http://schemas.microsoft.com/office/powerpoint/2010/main" val="350198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addressed the lack of intelligent semi-supervised fraud identification in the government domain, with a specific focus on the Paycheck Protection Program, a federally administered pandemic-era loan program that disbursed over five hundred billion dollars with limited oversight controls. While existing literature on fraud detection in machine learning has largely focused on supervised methods in credit card and healthcare contexts, there is a notable gap in research related to unsupervised and semi-supervised approaches for detecting fraud in public-sector programs. </a:t>
            </a:r>
          </a:p>
          <a:p>
            <a:r>
              <a:rPr lang="en-US" sz="1200" kern="1200" dirty="0">
                <a:solidFill>
                  <a:schemeClr val="tx1"/>
                </a:solidFill>
                <a:effectLst/>
                <a:latin typeface="+mn-lt"/>
                <a:ea typeface="+mn-ea"/>
                <a:cs typeface="+mn-cs"/>
              </a:rPr>
              <a:t>The purpose of this study was to develop and evaluate a semi-supervised learning methodology for identifying potentially fraudulent Paycheck Protection Program loan records. This study employed a Classification Through Clustering approach using only publicly available loan data and limited court filings for labelling. Rather than depending on fully labeled datasets, the research introduced unsupervised clustering to extract structural patterns from the data, which were then incorporated into a supervised learning pipeline. This approach was designed to evaluate whether meaningful fraud detection could still be achieved in contexts where verified fraud labels are limited or incomplete in emerging fraud domains.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3</a:t>
            </a:fld>
            <a:endParaRPr lang="en-US"/>
          </a:p>
        </p:txBody>
      </p:sp>
    </p:spTree>
    <p:extLst>
      <p:ext uri="{BB962C8B-B14F-4D97-AF65-F5344CB8AC3E}">
        <p14:creationId xmlns:p14="http://schemas.microsoft.com/office/powerpoint/2010/main" val="32717294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first research question and its hypotheses were posed to examine whether specific key features or feature-sets in the publicly available PPP loan applications would enhance clustering and fraud classification.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The second research question and its hypotheses were posed to examine whether specific combinations of unsupervised and supervised learning models applied in the classification through clustering framework, as outlined by López et al. (2012), were more effective at identifying fraudulent PPP loan applications.</a:t>
            </a: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4</a:t>
            </a:fld>
            <a:endParaRPr lang="en-US"/>
          </a:p>
        </p:txBody>
      </p:sp>
    </p:spTree>
    <p:extLst>
      <p:ext uri="{BB962C8B-B14F-4D97-AF65-F5344CB8AC3E}">
        <p14:creationId xmlns:p14="http://schemas.microsoft.com/office/powerpoint/2010/main" val="1447732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Classification through Clustering in Fraud Detection</a:t>
            </a:r>
          </a:p>
          <a:p>
            <a:r>
              <a:rPr lang="en-US" sz="1200" kern="1200" dirty="0">
                <a:solidFill>
                  <a:schemeClr val="tx1"/>
                </a:solidFill>
                <a:effectLst/>
                <a:latin typeface="+mn-lt"/>
                <a:ea typeface="+mn-ea"/>
                <a:cs typeface="+mn-cs"/>
              </a:rPr>
              <a:t>Classification through clustering focuses on grouping data points based on similarity, creating clusters that represent "normal" behavior patterns. In the context of fraud detection, these clusters establish baseline behaviors, while outliers—data points that deviate significantly from cluster norms—are flagged as potential fraud indicators. This technique is particularly effective for highly imbalanced datasets, where labeled fraud cases are scarce relative to the vast number of legitimate transactions (</a:t>
            </a:r>
            <a:r>
              <a:rPr lang="en-US" sz="1200" kern="1200" dirty="0" err="1">
                <a:solidFill>
                  <a:schemeClr val="tx1"/>
                </a:solidFill>
                <a:effectLst/>
                <a:latin typeface="+mn-lt"/>
                <a:ea typeface="+mn-ea"/>
                <a:cs typeface="+mn-cs"/>
              </a:rPr>
              <a:t>Debener</a:t>
            </a:r>
            <a:r>
              <a:rPr lang="en-US" sz="1200" kern="1200" dirty="0">
                <a:solidFill>
                  <a:schemeClr val="tx1"/>
                </a:solidFill>
                <a:effectLst/>
                <a:latin typeface="+mn-lt"/>
                <a:ea typeface="+mn-ea"/>
                <a:cs typeface="+mn-cs"/>
              </a:rPr>
              <a:t> et al., 2023; Itri et al., 2019).</a:t>
            </a:r>
          </a:p>
          <a:p>
            <a:r>
              <a:rPr lang="en-US" sz="1200" kern="1200" dirty="0">
                <a:solidFill>
                  <a:schemeClr val="tx1"/>
                </a:solidFill>
                <a:effectLst/>
                <a:latin typeface="+mn-lt"/>
                <a:ea typeface="+mn-ea"/>
                <a:cs typeface="+mn-cs"/>
              </a:rPr>
              <a:t>Incorporating insights from López et al. (2012), classification through clustering achieves accurate predictive performance in semi-supervised environments, using clustering to effectively categorize outliers even with minimal labeled data. By forming clusters of similar transactions, this method can classify previously unseen cases based on their proximity to identified clusters, enhancing the model’s ability to generalize in scenarios with minimal labeled data. In the PPP, classification through clustering addresses the need for rapid and scalable fraud detection in a high-volume, low-fraud setting, effectively leveraging unsupervised learning to detect anomalies.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5</a:t>
            </a:fld>
            <a:endParaRPr lang="en-US"/>
          </a:p>
        </p:txBody>
      </p:sp>
    </p:spTree>
    <p:extLst>
      <p:ext uri="{BB962C8B-B14F-4D97-AF65-F5344CB8AC3E}">
        <p14:creationId xmlns:p14="http://schemas.microsoft.com/office/powerpoint/2010/main" val="11834425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1" kern="1200" dirty="0">
                <a:solidFill>
                  <a:schemeClr val="tx1"/>
                </a:solidFill>
                <a:effectLst/>
                <a:latin typeface="+mn-lt"/>
                <a:ea typeface="+mn-ea"/>
                <a:cs typeface="+mn-cs"/>
              </a:rPr>
              <a:t>Current State of the Literature</a:t>
            </a:r>
          </a:p>
          <a:p>
            <a:r>
              <a:rPr lang="en-US" sz="1200" kern="1200" dirty="0">
                <a:solidFill>
                  <a:schemeClr val="tx1"/>
                </a:solidFill>
                <a:effectLst/>
                <a:latin typeface="+mn-lt"/>
                <a:ea typeface="+mn-ea"/>
                <a:cs typeface="+mn-cs"/>
              </a:rPr>
              <a:t>Fraud detection research has primarily focused on supervised and unsupervised learning methods due to their maturity and effectiveness in various domains:</a:t>
            </a:r>
          </a:p>
          <a:p>
            <a:r>
              <a:rPr lang="en-US" sz="1200" b="1" kern="1200" dirty="0">
                <a:solidFill>
                  <a:schemeClr val="tx1"/>
                </a:solidFill>
                <a:effectLst/>
                <a:latin typeface="+mn-lt"/>
                <a:ea typeface="+mn-ea"/>
                <a:cs typeface="+mn-cs"/>
              </a:rPr>
              <a:t>Supervised Learning</a:t>
            </a:r>
            <a:r>
              <a:rPr lang="en-US" sz="1200" kern="1200" dirty="0">
                <a:solidFill>
                  <a:schemeClr val="tx1"/>
                </a:solidFill>
                <a:effectLst/>
                <a:latin typeface="+mn-lt"/>
                <a:ea typeface="+mn-ea"/>
                <a:cs typeface="+mn-cs"/>
              </a:rPr>
              <a:t>. Widely applied in financial fraud detection, supervised models such as decision trees and SVMs achieve high precision and recall when sufficient labeled data is available. For instance, Bauder &amp; </a:t>
            </a:r>
            <a:r>
              <a:rPr lang="en-US" sz="1200" kern="1200" dirty="0" err="1">
                <a:solidFill>
                  <a:schemeClr val="tx1"/>
                </a:solidFill>
                <a:effectLst/>
                <a:latin typeface="+mn-lt"/>
                <a:ea typeface="+mn-ea"/>
                <a:cs typeface="+mn-cs"/>
              </a:rPr>
              <a:t>Khoshgoftaar</a:t>
            </a:r>
            <a:r>
              <a:rPr lang="en-US" sz="1200" kern="1200" dirty="0">
                <a:solidFill>
                  <a:schemeClr val="tx1"/>
                </a:solidFill>
                <a:effectLst/>
                <a:latin typeface="+mn-lt"/>
                <a:ea typeface="+mn-ea"/>
                <a:cs typeface="+mn-cs"/>
              </a:rPr>
              <a:t> (2017) examined supervised classifiers for Medicare fraud detection, demonstrating the importance of feature engineering in achieving robust classification results​.</a:t>
            </a:r>
          </a:p>
          <a:p>
            <a:r>
              <a:rPr lang="en-US" sz="1200" b="1" kern="1200" dirty="0">
                <a:solidFill>
                  <a:schemeClr val="tx1"/>
                </a:solidFill>
                <a:effectLst/>
                <a:latin typeface="+mn-lt"/>
                <a:ea typeface="+mn-ea"/>
                <a:cs typeface="+mn-cs"/>
              </a:rPr>
              <a:t>Unsupervised Learning</a:t>
            </a:r>
            <a:r>
              <a:rPr lang="en-US" sz="1200" kern="1200" dirty="0">
                <a:solidFill>
                  <a:schemeClr val="tx1"/>
                </a:solidFill>
                <a:effectLst/>
                <a:latin typeface="+mn-lt"/>
                <a:ea typeface="+mn-ea"/>
                <a:cs typeface="+mn-cs"/>
              </a:rPr>
              <a:t>. Techniques like clustering and anomaly detection excel in identifying outliers or unusual patterns without relying on labeled data. </a:t>
            </a:r>
            <a:r>
              <a:rPr lang="en-US" sz="1200" kern="1200" dirty="0" err="1">
                <a:solidFill>
                  <a:schemeClr val="tx1"/>
                </a:solidFill>
                <a:effectLst/>
                <a:latin typeface="+mn-lt"/>
                <a:ea typeface="+mn-ea"/>
                <a:cs typeface="+mn-cs"/>
              </a:rPr>
              <a:t>Carcillo</a:t>
            </a:r>
            <a:r>
              <a:rPr lang="en-US" sz="1200" kern="1200" dirty="0">
                <a:solidFill>
                  <a:schemeClr val="tx1"/>
                </a:solidFill>
                <a:effectLst/>
                <a:latin typeface="+mn-lt"/>
                <a:ea typeface="+mn-ea"/>
                <a:cs typeface="+mn-cs"/>
              </a:rPr>
              <a:t> et al. (2021) demonstrated how clustering methods can effectively detect anomalies within loan application datasets, offering valuable insights in cases where labeled data is unavailable​.</a:t>
            </a:r>
          </a:p>
          <a:p>
            <a:r>
              <a:rPr lang="en-US" sz="1200" b="1" kern="1200" dirty="0">
                <a:solidFill>
                  <a:schemeClr val="tx1"/>
                </a:solidFill>
                <a:effectLst/>
                <a:latin typeface="+mn-lt"/>
                <a:ea typeface="+mn-ea"/>
                <a:cs typeface="+mn-cs"/>
              </a:rPr>
              <a:t>Semi-Supervised Learning (SSL)</a:t>
            </a:r>
            <a:r>
              <a:rPr lang="en-US" sz="1200" kern="1200" dirty="0">
                <a:solidFill>
                  <a:schemeClr val="tx1"/>
                </a:solidFill>
                <a:effectLst/>
                <a:latin typeface="+mn-lt"/>
                <a:ea typeface="+mn-ea"/>
                <a:cs typeface="+mn-cs"/>
              </a:rPr>
              <a:t>. SSL, which uses a small set of labeled data alongside a large volume of unlabeled data, is gaining traction in scenarios with limited labeled datasets. Xu et al. (2022)  reported the superiority of SSL techniques over traditional supervised methods, particularly in domains where labeled data is scarce​.</a:t>
            </a:r>
          </a:p>
          <a:p>
            <a:r>
              <a:rPr lang="en-US" sz="1200" b="1" i="1" kern="1200" dirty="0">
                <a:solidFill>
                  <a:schemeClr val="tx1"/>
                </a:solidFill>
                <a:effectLst/>
                <a:latin typeface="+mn-lt"/>
                <a:ea typeface="+mn-ea"/>
                <a:cs typeface="+mn-cs"/>
              </a:rPr>
              <a:t>Unmet Needs and Gaps</a:t>
            </a:r>
          </a:p>
          <a:p>
            <a:r>
              <a:rPr lang="en-US" sz="1200" kern="1200" dirty="0">
                <a:solidFill>
                  <a:schemeClr val="tx1"/>
                </a:solidFill>
                <a:effectLst/>
                <a:latin typeface="+mn-lt"/>
                <a:ea typeface="+mn-ea"/>
                <a:cs typeface="+mn-cs"/>
              </a:rPr>
              <a:t>Despite these advancements, several critical gaps persist in the literature:</a:t>
            </a:r>
          </a:p>
          <a:p>
            <a:r>
              <a:rPr lang="en-US" sz="1200" b="1" kern="1200" dirty="0">
                <a:solidFill>
                  <a:schemeClr val="tx1"/>
                </a:solidFill>
                <a:effectLst/>
                <a:latin typeface="+mn-lt"/>
                <a:ea typeface="+mn-ea"/>
                <a:cs typeface="+mn-cs"/>
              </a:rPr>
              <a:t>Limited Research on Government Programs</a:t>
            </a:r>
            <a:r>
              <a:rPr lang="en-US" sz="1200" kern="1200" dirty="0">
                <a:solidFill>
                  <a:schemeClr val="tx1"/>
                </a:solidFill>
                <a:effectLst/>
                <a:latin typeface="+mn-lt"/>
                <a:ea typeface="+mn-ea"/>
                <a:cs typeface="+mn-cs"/>
              </a:rPr>
              <a:t>. The majority of studies focus on private-sector fraud detection (e.g., credit card fraud), with limited exploration of government-specific domains like the PPP. Research on government subsidy fraud, such as the E-Rate program, highlights the need for tailored fraud detection frameworks (USGAO, 2020).</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kern="1200" dirty="0">
                <a:solidFill>
                  <a:schemeClr val="tx1"/>
                </a:solidFill>
                <a:effectLst/>
                <a:latin typeface="+mn-lt"/>
                <a:ea typeface="+mn-ea"/>
                <a:cs typeface="+mn-cs"/>
              </a:rPr>
              <a:t>Adapting to Evolving Fraud Schemes</a:t>
            </a:r>
            <a:r>
              <a:rPr lang="en-US" sz="1200" kern="1200" dirty="0">
                <a:solidFill>
                  <a:schemeClr val="tx1"/>
                </a:solidFill>
                <a:effectLst/>
                <a:latin typeface="+mn-lt"/>
                <a:ea typeface="+mn-ea"/>
                <a:cs typeface="+mn-cs"/>
              </a:rPr>
              <a:t>. Government fraud schemes are dynamic, exploiting new loopholes as regulations change. Traditional supervised methods relying on static labeled datasets struggle to generalize to these novel patterns, as noted by Larson (2020) in discussions of imbalanced learning challenges​.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6</a:t>
            </a:fld>
            <a:endParaRPr lang="en-US"/>
          </a:p>
        </p:txBody>
      </p:sp>
    </p:spTree>
    <p:extLst>
      <p:ext uri="{BB962C8B-B14F-4D97-AF65-F5344CB8AC3E}">
        <p14:creationId xmlns:p14="http://schemas.microsoft.com/office/powerpoint/2010/main" val="1605868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study employed a quantitative experimental design that implemented a Classification through Clustering framework: a hybrid methodology integrating both unsupervised clustering and semi-supervised classification techniques. The design follows a systematic, hypothesis-driven structure, ensuring that each phase directly addressed the research questions and hypotheses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design was appropriate due to the complexity of the PPP dataset, the limited number of labeled fraud cases, and the need to detect hidden or novel fraud patterns in unlabeled data. Classification through Clustering enabled the discovery of anomalies using unsupervised methods and the refinement of those findings through supervised classification Alternative approaches, such as solely supervised learning, were considered; however, such methods would have required comprehensive labeling, which is challenging in large datasets with limited labeled fraud instances. The chosen multi-phase approach allows for an adaptive, hybrid model that effectively captures anomalies, clusters data, and improves detection accuracy.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sz="1200" b="1" i="1" kern="1200" dirty="0">
                <a:solidFill>
                  <a:schemeClr val="tx1"/>
                </a:solidFill>
                <a:effectLst/>
                <a:latin typeface="+mn-lt"/>
                <a:ea typeface="+mn-ea"/>
                <a:cs typeface="+mn-cs"/>
              </a:rPr>
              <a:t>Justification for the Selected Approach</a:t>
            </a:r>
          </a:p>
          <a:p>
            <a:r>
              <a:rPr lang="en-US" sz="1200" kern="1200" dirty="0">
                <a:solidFill>
                  <a:schemeClr val="tx1"/>
                </a:solidFill>
                <a:effectLst/>
                <a:latin typeface="+mn-lt"/>
                <a:ea typeface="+mn-ea"/>
                <a:cs typeface="+mn-cs"/>
              </a:rPr>
              <a:t>The Classification through Clustering framework offered the flexibility to process high-dimensional data, incorporate both labeled and unlabeled examples, and adapt to the class imbalance inherent in fraud detection. It also enabled comparative analysis of multiple model pairings, consistent with the study’s hypothesis-driven structure. By combining anomaly detection with confirmed fraud cases, this methodology improved detection precision while preserving scalability and generalizability—critical requirements for analyzing a national-scale financial relief program.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7</a:t>
            </a:fld>
            <a:endParaRPr lang="en-US"/>
          </a:p>
        </p:txBody>
      </p:sp>
    </p:spTree>
    <p:extLst>
      <p:ext uri="{BB962C8B-B14F-4D97-AF65-F5344CB8AC3E}">
        <p14:creationId xmlns:p14="http://schemas.microsoft.com/office/powerpoint/2010/main" val="35219710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The population for this study consisted of all businesses and entities that received loans through the PPP. The publicly available loan-level dataset released by the SBA included more than 11 million records, detailing loan characteristics, borrower location, and business classification.</a:t>
            </a:r>
          </a:p>
          <a:p>
            <a:r>
              <a:rPr lang="en-US" sz="1200" kern="1200" dirty="0">
                <a:solidFill>
                  <a:schemeClr val="tx1"/>
                </a:solidFill>
                <a:effectLst/>
                <a:latin typeface="+mn-lt"/>
                <a:ea typeface="+mn-ea"/>
                <a:cs typeface="+mn-cs"/>
              </a:rPr>
              <a:t>However, for this study, the scope was limited to PPP loans exceeding $150,000, which represented a subset of 968,525 loans. This threshold was selected based on the elevated financial risk associated with larger loans and the greater likelihood of such loans being subject to federal investigation, which increased the availability of reliable fraud labels. Analyzing this high-value subset supported the study’s objective to identify scalable fraud detection methods capable of addressing the most impactful cases. Additionally, this subset was published by the SBA as a single CSV file, which made the data more accessible and enabled greater reproducibility of the research process across environments and systems with limited local computing power.</a:t>
            </a:r>
          </a:p>
          <a:p>
            <a:r>
              <a:rPr lang="en-US" sz="1200" b="1" kern="1200" dirty="0">
                <a:solidFill>
                  <a:schemeClr val="tx1"/>
                </a:solidFill>
                <a:effectLst/>
                <a:latin typeface="+mn-lt"/>
                <a:ea typeface="+mn-ea"/>
                <a:cs typeface="+mn-cs"/>
              </a:rPr>
              <a:t>Rationale for Using the Entire Population</a:t>
            </a:r>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Using the entire population of large PPP loans allowed for greater analytical depth and accuracy in detecting fraud patterns. Larger loans are more likely to reflect complex fraud schemes and provide richer feature sets for modeling. The availability of verifiable fraud cases also improved the quality of supervised learning inputs.</a:t>
            </a:r>
          </a:p>
          <a:p>
            <a:r>
              <a:rPr lang="en-US" sz="1200" kern="1200" dirty="0">
                <a:solidFill>
                  <a:schemeClr val="tx1"/>
                </a:solidFill>
                <a:effectLst/>
                <a:latin typeface="+mn-lt"/>
                <a:ea typeface="+mn-ea"/>
                <a:cs typeface="+mn-cs"/>
              </a:rPr>
              <a:t>Additionally, the SBA published loans exceeding $150,000 as a single, consolidated CSV file, making this high-value subset easily accessible and highly reproducible for public analysis. In contrast, the smaller loan records, though available, were split across multiple files and would have required processing over 5 GB of raw data. This would have introduced significant computational and storage overhead. Restricting the scope to the over $150K segment allowed for efficient data handling, consistent replication, and alignment with the study’s objective to identify scalable fraud detection methodologies for the most financially significant cases.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8</a:t>
            </a:fld>
            <a:endParaRPr lang="en-US"/>
          </a:p>
        </p:txBody>
      </p:sp>
    </p:spTree>
    <p:extLst>
      <p:ext uri="{BB962C8B-B14F-4D97-AF65-F5344CB8AC3E}">
        <p14:creationId xmlns:p14="http://schemas.microsoft.com/office/powerpoint/2010/main" val="10496988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This study utilized archived public datasets, a manually labeled fraud vector, custom-developed Python scripts, and open-source machine learning libraries to build and evaluate a hybrid fraud detection pipeline. Instrumentation included both the digital tools used to acquire and process the data and the computational environment that enabled scalable modeling and evaluation.</a:t>
            </a:r>
          </a:p>
          <a:p>
            <a:r>
              <a:rPr lang="en-US" sz="1200" b="0" i="1" kern="1200" dirty="0">
                <a:solidFill>
                  <a:schemeClr val="tx1"/>
                </a:solidFill>
                <a:effectLst/>
                <a:latin typeface="+mn-lt"/>
                <a:ea typeface="+mn-ea"/>
                <a:cs typeface="+mn-cs"/>
              </a:rPr>
              <a:t>Data Sources</a:t>
            </a:r>
            <a:endParaRPr lang="en-US" sz="1200" b="1"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PPP Loans</a:t>
            </a:r>
            <a:r>
              <a:rPr lang="en-US" sz="1200" kern="1200" dirty="0">
                <a:solidFill>
                  <a:schemeClr val="tx1"/>
                </a:solidFill>
                <a:effectLst/>
                <a:latin typeface="+mn-lt"/>
                <a:ea typeface="+mn-ea"/>
                <a:cs typeface="+mn-cs"/>
              </a:rPr>
              <a:t>: The core dataset was obtained from the SBA, which published loan-level details for all approved PPP loans. The subset used in this study consisted of loans exceeding $150,000, comprising 968,525 records and 52 variables, distributed in a single, consolidated CSV file. This format supported straightforward ingestion, consistent replication, and reproducible access to structured loan data including borrower entity name, loan amount, geographic location, NAICS codes, reported jobs, and loan forgiveness status.</a:t>
            </a:r>
          </a:p>
          <a:p>
            <a:r>
              <a:rPr lang="en-US" sz="1200" b="1" kern="1200" dirty="0">
                <a:solidFill>
                  <a:schemeClr val="tx1"/>
                </a:solidFill>
                <a:effectLst/>
                <a:latin typeface="+mn-lt"/>
                <a:ea typeface="+mn-ea"/>
                <a:cs typeface="+mn-cs"/>
              </a:rPr>
              <a:t>Labeled Fraud Cases</a:t>
            </a:r>
            <a:r>
              <a:rPr lang="en-US" sz="1200" kern="1200" dirty="0">
                <a:solidFill>
                  <a:schemeClr val="tx1"/>
                </a:solidFill>
                <a:effectLst/>
                <a:latin typeface="+mn-lt"/>
                <a:ea typeface="+mn-ea"/>
                <a:cs typeface="+mn-cs"/>
              </a:rPr>
              <a:t>: To create the fraud-labeled subset required for supervised and semi-supervised learning, a custom web scraper was written in Python using </a:t>
            </a:r>
            <a:r>
              <a:rPr lang="en-US" sz="1200" kern="1200" dirty="0" err="1">
                <a:solidFill>
                  <a:schemeClr val="tx1"/>
                </a:solidFill>
                <a:effectLst/>
                <a:latin typeface="+mn-lt"/>
                <a:ea typeface="+mn-ea"/>
                <a:cs typeface="+mn-cs"/>
              </a:rPr>
              <a:t>BeautifulSoup</a:t>
            </a:r>
            <a:r>
              <a:rPr lang="en-US" sz="1200" kern="1200" dirty="0">
                <a:solidFill>
                  <a:schemeClr val="tx1"/>
                </a:solidFill>
                <a:effectLst/>
                <a:latin typeface="+mn-lt"/>
                <a:ea typeface="+mn-ea"/>
                <a:cs typeface="+mn-cs"/>
              </a:rPr>
              <a:t>. This tool collected approximately 2,500 press releases and case summaries from PandemicOversight.gov, which aggregates fraud reports from the DOJ, SBA OIG, and related oversight bodies. Although PRAC maintained a centralized news archive, automated scraping was necessary to extract all cases programmatically. Manual review was then conducted to filter for prosecuted PPP fraud cases, resulting in 301 confirmed fraudulent applications. These cases were matched to SBA loan records using fuzzy logic on borrower name, loan amount, and business location. The final binary label vector was stored and integrated with the broader modeling dataset.</a:t>
            </a:r>
          </a:p>
          <a:p>
            <a:r>
              <a:rPr lang="en-US" sz="1200" b="0" i="1" kern="1200" dirty="0">
                <a:solidFill>
                  <a:schemeClr val="tx1"/>
                </a:solidFill>
                <a:effectLst/>
                <a:latin typeface="+mn-lt"/>
                <a:ea typeface="+mn-ea"/>
                <a:cs typeface="+mn-cs"/>
              </a:rPr>
              <a:t>Software and Computational Environment</a:t>
            </a:r>
            <a:endParaRPr lang="en-US" sz="1200" b="1" i="1" kern="1200" dirty="0">
              <a:solidFill>
                <a:schemeClr val="tx1"/>
              </a:solidFill>
              <a:effectLst/>
              <a:latin typeface="+mn-lt"/>
              <a:ea typeface="+mn-ea"/>
              <a:cs typeface="+mn-cs"/>
            </a:endParaRPr>
          </a:p>
          <a:p>
            <a:r>
              <a:rPr lang="en-US" sz="1200" b="1" kern="1200" dirty="0">
                <a:solidFill>
                  <a:schemeClr val="tx1"/>
                </a:solidFill>
                <a:effectLst/>
                <a:latin typeface="+mn-lt"/>
                <a:ea typeface="+mn-ea"/>
                <a:cs typeface="+mn-cs"/>
              </a:rPr>
              <a:t>Platform</a:t>
            </a:r>
            <a:r>
              <a:rPr lang="en-US" sz="1200" kern="1200" dirty="0">
                <a:solidFill>
                  <a:schemeClr val="tx1"/>
                </a:solidFill>
                <a:effectLst/>
                <a:latin typeface="+mn-lt"/>
                <a:ea typeface="+mn-ea"/>
                <a:cs typeface="+mn-cs"/>
              </a:rPr>
              <a:t>: All modeling and data engineering tasks were performed in Google </a:t>
            </a:r>
            <a:r>
              <a:rPr lang="en-US" sz="1200" kern="1200" dirty="0" err="1">
                <a:solidFill>
                  <a:schemeClr val="tx1"/>
                </a:solidFill>
                <a:effectLst/>
                <a:latin typeface="+mn-lt"/>
                <a:ea typeface="+mn-ea"/>
                <a:cs typeface="+mn-cs"/>
              </a:rPr>
              <a:t>Colab</a:t>
            </a:r>
            <a:r>
              <a:rPr lang="en-US" sz="1200" kern="1200" dirty="0">
                <a:solidFill>
                  <a:schemeClr val="tx1"/>
                </a:solidFill>
                <a:effectLst/>
                <a:latin typeface="+mn-lt"/>
                <a:ea typeface="+mn-ea"/>
                <a:cs typeface="+mn-cs"/>
              </a:rPr>
              <a:t> Pro, which provided access to both high-RAM CPU instances and A100 GPU accelerators. Exploratory data analysis (EDA) and extract-transform-load (ETL) tasks were conducted in notebook-based workflows, while unsupervised and supervised modeling was scripted in modular Python files to ensure reproducibility. Full programming scripts are provided in a public GitHub repository at https://github.com/sappw1/Dissertation under the MIT License</a:t>
            </a:r>
          </a:p>
          <a:p>
            <a:r>
              <a:rPr lang="en-US" sz="1200" b="1" kern="1200" dirty="0">
                <a:solidFill>
                  <a:schemeClr val="tx1"/>
                </a:solidFill>
                <a:effectLst/>
                <a:latin typeface="+mn-lt"/>
                <a:ea typeface="+mn-ea"/>
                <a:cs typeface="+mn-cs"/>
              </a:rPr>
              <a:t>Key Libraries and Frameworks</a:t>
            </a:r>
            <a:r>
              <a:rPr lang="en-US" sz="1200" kern="1200" dirty="0">
                <a:solidFill>
                  <a:schemeClr val="tx1"/>
                </a:solidFill>
                <a:effectLst/>
                <a:latin typeface="+mn-lt"/>
                <a:ea typeface="+mn-ea"/>
                <a:cs typeface="+mn-cs"/>
              </a:rPr>
              <a:t>:</a:t>
            </a:r>
          </a:p>
          <a:p>
            <a:pPr lvl="0"/>
            <a:r>
              <a:rPr lang="en-US" sz="1200" kern="1200" dirty="0">
                <a:solidFill>
                  <a:schemeClr val="tx1"/>
                </a:solidFill>
                <a:effectLst/>
                <a:latin typeface="+mn-lt"/>
                <a:ea typeface="+mn-ea"/>
                <a:cs typeface="+mn-cs"/>
              </a:rPr>
              <a:t>pandas, </a:t>
            </a:r>
            <a:r>
              <a:rPr lang="en-US" sz="1200" kern="1200" dirty="0" err="1">
                <a:solidFill>
                  <a:schemeClr val="tx1"/>
                </a:solidFill>
                <a:effectLst/>
                <a:latin typeface="+mn-lt"/>
                <a:ea typeface="+mn-ea"/>
                <a:cs typeface="+mn-cs"/>
              </a:rPr>
              <a:t>numpy</a:t>
            </a:r>
            <a:r>
              <a:rPr lang="en-US" sz="1200" kern="1200" dirty="0">
                <a:solidFill>
                  <a:schemeClr val="tx1"/>
                </a:solidFill>
                <a:effectLst/>
                <a:latin typeface="+mn-lt"/>
                <a:ea typeface="+mn-ea"/>
                <a:cs typeface="+mn-cs"/>
              </a:rPr>
              <a:t>: For tabular data transformation and feature engineering</a:t>
            </a:r>
          </a:p>
          <a:p>
            <a:pPr lvl="0"/>
            <a:r>
              <a:rPr lang="en-US" sz="1200" kern="1200" dirty="0" err="1">
                <a:solidFill>
                  <a:schemeClr val="tx1"/>
                </a:solidFill>
                <a:effectLst/>
                <a:latin typeface="+mn-lt"/>
                <a:ea typeface="+mn-ea"/>
                <a:cs typeface="+mn-cs"/>
              </a:rPr>
              <a:t>cuml</a:t>
            </a:r>
            <a:r>
              <a:rPr lang="en-US" sz="1200" kern="1200" dirty="0">
                <a:solidFill>
                  <a:schemeClr val="tx1"/>
                </a:solidFill>
                <a:effectLst/>
                <a:latin typeface="+mn-lt"/>
                <a:ea typeface="+mn-ea"/>
                <a:cs typeface="+mn-cs"/>
              </a:rPr>
              <a:t>: For GPU-accelerated PCA, K-Means, and DBSCAN implementations</a:t>
            </a:r>
          </a:p>
          <a:p>
            <a:pPr lvl="0"/>
            <a:r>
              <a:rPr lang="en-US" sz="1200" kern="1200" dirty="0">
                <a:solidFill>
                  <a:schemeClr val="tx1"/>
                </a:solidFill>
                <a:effectLst/>
                <a:latin typeface="+mn-lt"/>
                <a:ea typeface="+mn-ea"/>
                <a:cs typeface="+mn-cs"/>
              </a:rPr>
              <a:t>scikit-learn: For logistic regression, cluster evaluation metrics (e.g., Davies-Bouldin Index), and model validation</a:t>
            </a:r>
          </a:p>
          <a:p>
            <a:pPr lvl="0"/>
            <a:r>
              <a:rPr lang="en-US" sz="1200" kern="1200" dirty="0" err="1">
                <a:solidFill>
                  <a:schemeClr val="tx1"/>
                </a:solidFill>
                <a:effectLst/>
                <a:latin typeface="+mn-lt"/>
                <a:ea typeface="+mn-ea"/>
                <a:cs typeface="+mn-cs"/>
              </a:rPr>
              <a:t>xgboost</a:t>
            </a:r>
            <a:r>
              <a:rPr lang="en-US" sz="1200" kern="1200" dirty="0">
                <a:solidFill>
                  <a:schemeClr val="tx1"/>
                </a:solidFill>
                <a:effectLst/>
                <a:latin typeface="+mn-lt"/>
                <a:ea typeface="+mn-ea"/>
                <a:cs typeface="+mn-cs"/>
              </a:rPr>
              <a:t>: For gradient boosting classification on structured data</a:t>
            </a:r>
          </a:p>
          <a:p>
            <a:pPr lvl="0"/>
            <a:r>
              <a:rPr lang="en-US" sz="1200" kern="1200" dirty="0" err="1">
                <a:solidFill>
                  <a:schemeClr val="tx1"/>
                </a:solidFill>
                <a:effectLst/>
                <a:latin typeface="+mn-lt"/>
                <a:ea typeface="+mn-ea"/>
                <a:cs typeface="+mn-cs"/>
              </a:rPr>
              <a:t>keras</a:t>
            </a:r>
            <a:r>
              <a:rPr lang="en-US" sz="1200" kern="1200" dirty="0">
                <a:solidFill>
                  <a:schemeClr val="tx1"/>
                </a:solidFill>
                <a:effectLst/>
                <a:latin typeface="+mn-lt"/>
                <a:ea typeface="+mn-ea"/>
                <a:cs typeface="+mn-cs"/>
              </a:rPr>
              <a:t> (with TensorFlow backend): For neural network construction and training</a:t>
            </a:r>
          </a:p>
          <a:p>
            <a:pPr lvl="0"/>
            <a:r>
              <a:rPr lang="en-US" sz="1200" kern="1200" dirty="0">
                <a:solidFill>
                  <a:schemeClr val="tx1"/>
                </a:solidFill>
                <a:effectLst/>
                <a:latin typeface="+mn-lt"/>
                <a:ea typeface="+mn-ea"/>
                <a:cs typeface="+mn-cs"/>
              </a:rPr>
              <a:t>matplotlib, seaborn: For visualizations and diagnostic plots</a:t>
            </a:r>
          </a:p>
          <a:p>
            <a:pPr lvl="0"/>
            <a:r>
              <a:rPr lang="en-US" sz="1200" kern="1200" dirty="0" err="1">
                <a:solidFill>
                  <a:schemeClr val="tx1"/>
                </a:solidFill>
                <a:effectLst/>
                <a:latin typeface="+mn-lt"/>
                <a:ea typeface="+mn-ea"/>
                <a:cs typeface="+mn-cs"/>
              </a:rPr>
              <a:t>BeautifulSoup</a:t>
            </a:r>
            <a:r>
              <a:rPr lang="en-US" sz="1200" kern="1200" dirty="0">
                <a:solidFill>
                  <a:schemeClr val="tx1"/>
                </a:solidFill>
                <a:effectLst/>
                <a:latin typeface="+mn-lt"/>
                <a:ea typeface="+mn-ea"/>
                <a:cs typeface="+mn-cs"/>
              </a:rPr>
              <a:t>: For web scraping PRAC case reports</a:t>
            </a:r>
          </a:p>
          <a:p>
            <a:endParaRPr lang="en-US" dirty="0"/>
          </a:p>
        </p:txBody>
      </p:sp>
      <p:sp>
        <p:nvSpPr>
          <p:cNvPr id="4" name="Slide Number Placeholder 3"/>
          <p:cNvSpPr>
            <a:spLocks noGrp="1"/>
          </p:cNvSpPr>
          <p:nvPr>
            <p:ph type="sldNum" sz="quarter" idx="5"/>
          </p:nvPr>
        </p:nvSpPr>
        <p:spPr/>
        <p:txBody>
          <a:bodyPr/>
          <a:lstStyle/>
          <a:p>
            <a:fld id="{2E3DDFAF-7DD9-8E40-9CC4-B7911C011FBD}" type="slidenum">
              <a:rPr lang="en-US" smtClean="0"/>
              <a:t>9</a:t>
            </a:fld>
            <a:endParaRPr lang="en-US"/>
          </a:p>
        </p:txBody>
      </p:sp>
    </p:spTree>
    <p:extLst>
      <p:ext uri="{BB962C8B-B14F-4D97-AF65-F5344CB8AC3E}">
        <p14:creationId xmlns:p14="http://schemas.microsoft.com/office/powerpoint/2010/main" val="25652191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28834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0023565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80654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16594425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3335491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rgbClr val="003A92"/>
        </a:solidFill>
        <a:effectLst/>
      </p:bgPr>
    </p:bg>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A6F561BD-66CC-1E4B-81C1-055DEFC834E3}"/>
              </a:ext>
            </a:extLst>
          </p:cNvPr>
          <p:cNvSpPr>
            <a:spLocks noGrp="1"/>
          </p:cNvSpPr>
          <p:nvPr>
            <p:ph type="body" sz="quarter" idx="10" hasCustomPrompt="1"/>
          </p:nvPr>
        </p:nvSpPr>
        <p:spPr>
          <a:xfrm>
            <a:off x="4431445" y="2952400"/>
            <a:ext cx="7090687" cy="510327"/>
          </a:xfrm>
          <a:prstGeom prst="rect">
            <a:avLst/>
          </a:prstGeom>
        </p:spPr>
        <p:txBody>
          <a:bodyPr/>
          <a:lstStyle>
            <a:lvl1pPr marL="0" indent="0">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2" name="Text Placeholder 4">
            <a:extLst>
              <a:ext uri="{FF2B5EF4-FFF2-40B4-BE49-F238E27FC236}">
                <a16:creationId xmlns:a16="http://schemas.microsoft.com/office/drawing/2014/main" id="{5D04E882-8A4A-2146-9EA0-F6E17AF1E7AB}"/>
              </a:ext>
            </a:extLst>
          </p:cNvPr>
          <p:cNvSpPr>
            <a:spLocks noGrp="1"/>
          </p:cNvSpPr>
          <p:nvPr>
            <p:ph type="body" sz="quarter" idx="11" hasCustomPrompt="1"/>
          </p:nvPr>
        </p:nvSpPr>
        <p:spPr>
          <a:xfrm>
            <a:off x="4431445" y="3462727"/>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with medium confidence">
            <a:extLst>
              <a:ext uri="{FF2B5EF4-FFF2-40B4-BE49-F238E27FC236}">
                <a16:creationId xmlns:a16="http://schemas.microsoft.com/office/drawing/2014/main" id="{332770AC-1EC2-4D57-01D3-EB103EB9E36C}"/>
              </a:ext>
            </a:extLst>
          </p:cNvPr>
          <p:cNvPicPr>
            <a:picLocks noChangeAspect="1"/>
          </p:cNvPicPr>
          <p:nvPr userDrawn="1"/>
        </p:nvPicPr>
        <p:blipFill>
          <a:blip r:embed="rId2"/>
          <a:stretch>
            <a:fillRect/>
          </a:stretch>
        </p:blipFill>
        <p:spPr>
          <a:xfrm>
            <a:off x="333579" y="2764718"/>
            <a:ext cx="3579990" cy="1328564"/>
          </a:xfrm>
          <a:prstGeom prst="rect">
            <a:avLst/>
          </a:prstGeom>
        </p:spPr>
      </p:pic>
    </p:spTree>
    <p:extLst>
      <p:ext uri="{BB962C8B-B14F-4D97-AF65-F5344CB8AC3E}">
        <p14:creationId xmlns:p14="http://schemas.microsoft.com/office/powerpoint/2010/main" val="18691581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45649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56011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49625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55642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691402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6B686245-579A-384D-B4F3-54028CD8C2C3}"/>
              </a:ext>
            </a:extLst>
          </p:cNvPr>
          <p:cNvCxnSpPr/>
          <p:nvPr userDrawn="1"/>
        </p:nvCxnSpPr>
        <p:spPr>
          <a:xfrm>
            <a:off x="3997843" y="2721935"/>
            <a:ext cx="0" cy="141413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4">
            <a:extLst>
              <a:ext uri="{FF2B5EF4-FFF2-40B4-BE49-F238E27FC236}">
                <a16:creationId xmlns:a16="http://schemas.microsoft.com/office/drawing/2014/main" id="{BA9845DE-E731-6340-9992-8BB901DA69ED}"/>
              </a:ext>
            </a:extLst>
          </p:cNvPr>
          <p:cNvSpPr>
            <a:spLocks noGrp="1"/>
          </p:cNvSpPr>
          <p:nvPr>
            <p:ph type="body" sz="quarter" idx="10" hasCustomPrompt="1"/>
          </p:nvPr>
        </p:nvSpPr>
        <p:spPr>
          <a:xfrm>
            <a:off x="4431445" y="2944905"/>
            <a:ext cx="7090687" cy="510327"/>
          </a:xfrm>
          <a:prstGeom prst="rect">
            <a:avLst/>
          </a:prstGeom>
        </p:spPr>
        <p:txBody>
          <a:bodyPr/>
          <a:lstStyle>
            <a:lvl1pPr marL="0" indent="0">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9" name="Text Placeholder 4">
            <a:extLst>
              <a:ext uri="{FF2B5EF4-FFF2-40B4-BE49-F238E27FC236}">
                <a16:creationId xmlns:a16="http://schemas.microsoft.com/office/drawing/2014/main" id="{96BCAB1D-A078-3B44-8209-D10AAB1B4ECE}"/>
              </a:ext>
            </a:extLst>
          </p:cNvPr>
          <p:cNvSpPr>
            <a:spLocks noGrp="1"/>
          </p:cNvSpPr>
          <p:nvPr>
            <p:ph type="body" sz="quarter" idx="11" hasCustomPrompt="1"/>
          </p:nvPr>
        </p:nvSpPr>
        <p:spPr>
          <a:xfrm>
            <a:off x="4431445" y="3455232"/>
            <a:ext cx="7090679" cy="451445"/>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pic>
        <p:nvPicPr>
          <p:cNvPr id="10" name="Picture 9" descr="Logo&#10;&#10;Description automatically generated">
            <a:extLst>
              <a:ext uri="{FF2B5EF4-FFF2-40B4-BE49-F238E27FC236}">
                <a16:creationId xmlns:a16="http://schemas.microsoft.com/office/drawing/2014/main" id="{E0B177BC-29FF-52FA-7227-E8605AA7787D}"/>
              </a:ext>
            </a:extLst>
          </p:cNvPr>
          <p:cNvPicPr>
            <a:picLocks noChangeAspect="1"/>
          </p:cNvPicPr>
          <p:nvPr userDrawn="1"/>
        </p:nvPicPr>
        <p:blipFill>
          <a:blip r:embed="rId2"/>
          <a:stretch>
            <a:fillRect/>
          </a:stretch>
        </p:blipFill>
        <p:spPr>
          <a:xfrm>
            <a:off x="332073" y="2761691"/>
            <a:ext cx="3579992" cy="1328565"/>
          </a:xfrm>
          <a:prstGeom prst="rect">
            <a:avLst/>
          </a:prstGeom>
        </p:spPr>
      </p:pic>
    </p:spTree>
    <p:extLst>
      <p:ext uri="{BB962C8B-B14F-4D97-AF65-F5344CB8AC3E}">
        <p14:creationId xmlns:p14="http://schemas.microsoft.com/office/powerpoint/2010/main" val="35678548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3673279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506953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21638208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34E9F87B-916F-C84A-BAA3-66B0FA036B8F}"/>
              </a:ext>
            </a:extLst>
          </p:cNvPr>
          <p:cNvCxnSpPr>
            <a:cxnSpLocks/>
          </p:cNvCxnSpPr>
          <p:nvPr userDrawn="1"/>
        </p:nvCxnSpPr>
        <p:spPr>
          <a:xfrm>
            <a:off x="6326377" y="2314478"/>
            <a:ext cx="0" cy="22596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 Placeholder 4">
            <a:extLst>
              <a:ext uri="{FF2B5EF4-FFF2-40B4-BE49-F238E27FC236}">
                <a16:creationId xmlns:a16="http://schemas.microsoft.com/office/drawing/2014/main" id="{8D272A65-5E8D-9E4F-B01B-E2B4B581CA5E}"/>
              </a:ext>
            </a:extLst>
          </p:cNvPr>
          <p:cNvSpPr>
            <a:spLocks noGrp="1"/>
          </p:cNvSpPr>
          <p:nvPr>
            <p:ph type="body" sz="quarter" idx="13" hasCustomPrompt="1"/>
          </p:nvPr>
        </p:nvSpPr>
        <p:spPr>
          <a:xfrm>
            <a:off x="1482295" y="2743642"/>
            <a:ext cx="4489660" cy="1830514"/>
          </a:xfrm>
          <a:prstGeom prst="rect">
            <a:avLst/>
          </a:prstGeom>
        </p:spPr>
        <p:txBody>
          <a:bodyPr anchor="t"/>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23" name="Text Placeholder 4">
            <a:extLst>
              <a:ext uri="{FF2B5EF4-FFF2-40B4-BE49-F238E27FC236}">
                <a16:creationId xmlns:a16="http://schemas.microsoft.com/office/drawing/2014/main" id="{976561D9-84EF-F640-911A-48E5A5825EC9}"/>
              </a:ext>
            </a:extLst>
          </p:cNvPr>
          <p:cNvSpPr>
            <a:spLocks noGrp="1"/>
          </p:cNvSpPr>
          <p:nvPr>
            <p:ph type="body" sz="quarter" idx="14" hasCustomPrompt="1"/>
          </p:nvPr>
        </p:nvSpPr>
        <p:spPr>
          <a:xfrm>
            <a:off x="6677249" y="2314477"/>
            <a:ext cx="4245114" cy="2259677"/>
          </a:xfrm>
          <a:prstGeom prst="rect">
            <a:avLst/>
          </a:prstGeom>
        </p:spPr>
        <p:txBody>
          <a:bodyPr/>
          <a:lstStyle>
            <a:lvl1pPr marL="285750" marR="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marL="285750" marR="0" lvl="0" indent="-285750" algn="l" defTabSz="914400" rtl="0" eaLnBrk="1" fontAlgn="auto" latinLnBrk="0" hangingPunct="1">
              <a:lnSpc>
                <a:spcPct val="100000"/>
              </a:lnSpc>
              <a:spcBef>
                <a:spcPts val="1000"/>
              </a:spcBef>
              <a:spcAft>
                <a:spcPts val="0"/>
              </a:spcAft>
              <a:buClr>
                <a:schemeClr val="bg1">
                  <a:lumMod val="65000"/>
                </a:schemeClr>
              </a:buClr>
              <a:buSzTx/>
              <a:buFont typeface="Arial" panose="020B0604020202020204" pitchFamily="34" charset="0"/>
              <a:buChar char="•"/>
              <a:tabLst/>
              <a:defRPr/>
            </a:pPr>
            <a:r>
              <a:rPr lang="en-US" dirty="0"/>
              <a:t>Bullet font &amp; style</a:t>
            </a:r>
          </a:p>
          <a:p>
            <a:pPr lvl="0"/>
            <a:endParaRPr lang="en-US" dirty="0"/>
          </a:p>
        </p:txBody>
      </p:sp>
      <p:sp>
        <p:nvSpPr>
          <p:cNvPr id="24" name="Text Placeholder 4">
            <a:extLst>
              <a:ext uri="{FF2B5EF4-FFF2-40B4-BE49-F238E27FC236}">
                <a16:creationId xmlns:a16="http://schemas.microsoft.com/office/drawing/2014/main" id="{B81FE41B-EBBD-6041-9A4C-F9A9B7F3BEE5}"/>
              </a:ext>
            </a:extLst>
          </p:cNvPr>
          <p:cNvSpPr>
            <a:spLocks noGrp="1"/>
          </p:cNvSpPr>
          <p:nvPr>
            <p:ph type="body" sz="quarter" idx="12" hasCustomPrompt="1"/>
          </p:nvPr>
        </p:nvSpPr>
        <p:spPr>
          <a:xfrm>
            <a:off x="1482295" y="2314478"/>
            <a:ext cx="448966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5" name="Text Placeholder 4">
            <a:extLst>
              <a:ext uri="{FF2B5EF4-FFF2-40B4-BE49-F238E27FC236}">
                <a16:creationId xmlns:a16="http://schemas.microsoft.com/office/drawing/2014/main" id="{A1D62A33-FB6C-D743-A9CC-BE967541A57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724D97CF-DB1F-6B4F-A197-B37FD3B9085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1" name="Rectangle 10">
            <a:extLst>
              <a:ext uri="{FF2B5EF4-FFF2-40B4-BE49-F238E27FC236}">
                <a16:creationId xmlns:a16="http://schemas.microsoft.com/office/drawing/2014/main" id="{070EE1B7-D461-EF44-CDFE-AD435E0CE69F}"/>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CC92C76-90ED-9584-0DA9-217CD4F241C4}"/>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3" name="Picture 12" descr="Text, logo&#10;&#10;Description automatically generated with medium confidence">
            <a:extLst>
              <a:ext uri="{FF2B5EF4-FFF2-40B4-BE49-F238E27FC236}">
                <a16:creationId xmlns:a16="http://schemas.microsoft.com/office/drawing/2014/main" id="{4EBB3FB3-6F68-B815-C404-B1E6E95B3E66}"/>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94978231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1E8A1558-176E-2E42-AE01-B08F9313D8B2}"/>
              </a:ext>
            </a:extLst>
          </p:cNvPr>
          <p:cNvPicPr>
            <a:picLocks noChangeAspect="1"/>
          </p:cNvPicPr>
          <p:nvPr userDrawn="1"/>
        </p:nvPicPr>
        <p:blipFill rotWithShape="1">
          <a:blip r:embed="rId2"/>
          <a:srcRect b="17209"/>
          <a:stretch/>
        </p:blipFill>
        <p:spPr>
          <a:xfrm>
            <a:off x="200215" y="6464476"/>
            <a:ext cx="1071993" cy="312345"/>
          </a:xfrm>
          <a:prstGeom prst="rect">
            <a:avLst/>
          </a:prstGeom>
        </p:spPr>
      </p:pic>
      <p:sp>
        <p:nvSpPr>
          <p:cNvPr id="5" name="Rectangle 4">
            <a:extLst>
              <a:ext uri="{FF2B5EF4-FFF2-40B4-BE49-F238E27FC236}">
                <a16:creationId xmlns:a16="http://schemas.microsoft.com/office/drawing/2014/main" id="{43A5B29B-4F8E-8386-47A1-B21CC1B1FB88}"/>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C2D5E85C-6D63-3FAC-EB1F-1CB7E90C7E53}"/>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7" name="Picture 6" descr="Text, logo&#10;&#10;Description automatically generated with medium confidence">
            <a:extLst>
              <a:ext uri="{FF2B5EF4-FFF2-40B4-BE49-F238E27FC236}">
                <a16:creationId xmlns:a16="http://schemas.microsoft.com/office/drawing/2014/main" id="{2F0AE2D1-FEB9-29BA-9BC1-7268C71AB389}"/>
              </a:ext>
            </a:extLst>
          </p:cNvPr>
          <p:cNvPicPr>
            <a:picLocks noChangeAspect="1"/>
          </p:cNvPicPr>
          <p:nvPr userDrawn="1"/>
        </p:nvPicPr>
        <p:blipFill>
          <a:blip r:embed="rId3"/>
          <a:stretch>
            <a:fillRect/>
          </a:stretch>
        </p:blipFill>
        <p:spPr>
          <a:xfrm>
            <a:off x="54615" y="6381370"/>
            <a:ext cx="1317688" cy="489005"/>
          </a:xfrm>
          <a:prstGeom prst="rect">
            <a:avLst/>
          </a:prstGeom>
        </p:spPr>
      </p:pic>
    </p:spTree>
    <p:extLst>
      <p:ext uri="{BB962C8B-B14F-4D97-AF65-F5344CB8AC3E}">
        <p14:creationId xmlns:p14="http://schemas.microsoft.com/office/powerpoint/2010/main" val="27795852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ank You ">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12192000" cy="6858000"/>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3019933"/>
            <a:ext cx="7090687" cy="60768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THANK  YOU.</a:t>
            </a:r>
          </a:p>
        </p:txBody>
      </p:sp>
    </p:spTree>
    <p:extLst>
      <p:ext uri="{BB962C8B-B14F-4D97-AF65-F5344CB8AC3E}">
        <p14:creationId xmlns:p14="http://schemas.microsoft.com/office/powerpoint/2010/main" val="252343532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445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333333"/>
              </a:solidFill>
            </a:endParaRP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932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6_Title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967F320-5AE5-D042-86D8-CE794E5A0F25}"/>
              </a:ext>
            </a:extLst>
          </p:cNvPr>
          <p:cNvSpPr/>
          <p:nvPr userDrawn="1"/>
        </p:nvSpPr>
        <p:spPr>
          <a:xfrm>
            <a:off x="0" y="0"/>
            <a:ext cx="12192000" cy="6858000"/>
          </a:xfrm>
          <a:prstGeom prst="rect">
            <a:avLst/>
          </a:prstGeom>
          <a:solidFill>
            <a:srgbClr val="827B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550657" y="2817566"/>
            <a:ext cx="7090687" cy="487766"/>
          </a:xfrm>
          <a:prstGeom prst="rect">
            <a:avLst/>
          </a:prstGeom>
        </p:spPr>
        <p:txBody>
          <a:bodyPr/>
          <a:lstStyle>
            <a:lvl1pPr marL="0" indent="0" algn="ctr">
              <a:lnSpc>
                <a:spcPct val="100000"/>
              </a:lnSpc>
              <a:buNone/>
              <a:defRPr sz="3500" b="1" i="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CHAPTER SLIDE</a:t>
            </a:r>
          </a:p>
        </p:txBody>
      </p:sp>
      <p:sp>
        <p:nvSpPr>
          <p:cNvPr id="20" name="TextBox 19">
            <a:extLst>
              <a:ext uri="{FF2B5EF4-FFF2-40B4-BE49-F238E27FC236}">
                <a16:creationId xmlns:a16="http://schemas.microsoft.com/office/drawing/2014/main" id="{4784ECD9-B61F-784F-9770-D4B175D9C6CB}"/>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cxnSp>
        <p:nvCxnSpPr>
          <p:cNvPr id="7" name="Straight Connector 6">
            <a:extLst>
              <a:ext uri="{FF2B5EF4-FFF2-40B4-BE49-F238E27FC236}">
                <a16:creationId xmlns:a16="http://schemas.microsoft.com/office/drawing/2014/main" id="{CFA4392F-FF99-3544-85FD-8E529929B35B}"/>
              </a:ext>
            </a:extLst>
          </p:cNvPr>
          <p:cNvCxnSpPr>
            <a:cxnSpLocks/>
          </p:cNvCxnSpPr>
          <p:nvPr userDrawn="1"/>
        </p:nvCxnSpPr>
        <p:spPr>
          <a:xfrm flipH="1">
            <a:off x="5789167" y="3480245"/>
            <a:ext cx="604138" cy="0"/>
          </a:xfrm>
          <a:prstGeom prst="line">
            <a:avLst/>
          </a:prstGeom>
          <a:ln w="57150">
            <a:solidFill>
              <a:srgbClr val="23BDC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8169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9071131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5F4EEC9-319B-2B48-ACCF-4D84031B8D47}"/>
              </a:ext>
            </a:extLst>
          </p:cNvPr>
          <p:cNvSpPr/>
          <p:nvPr userDrawn="1"/>
        </p:nvSpPr>
        <p:spPr>
          <a:xfrm>
            <a:off x="0" y="0"/>
            <a:ext cx="5044190" cy="6865949"/>
          </a:xfrm>
          <a:prstGeom prst="rect">
            <a:avLst/>
          </a:prstGeom>
          <a:solidFill>
            <a:srgbClr val="F2ED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p>
        </p:txBody>
      </p:sp>
      <p:sp>
        <p:nvSpPr>
          <p:cNvPr id="14" name="Text Placeholder 4">
            <a:extLst>
              <a:ext uri="{FF2B5EF4-FFF2-40B4-BE49-F238E27FC236}">
                <a16:creationId xmlns:a16="http://schemas.microsoft.com/office/drawing/2014/main" id="{D3C45B8B-1267-B144-A66C-23CBAAA80BA2}"/>
              </a:ext>
            </a:extLst>
          </p:cNvPr>
          <p:cNvSpPr>
            <a:spLocks noGrp="1"/>
          </p:cNvSpPr>
          <p:nvPr>
            <p:ph type="body" sz="quarter" idx="10" hasCustomPrompt="1"/>
          </p:nvPr>
        </p:nvSpPr>
        <p:spPr>
          <a:xfrm>
            <a:off x="299803" y="2883831"/>
            <a:ext cx="4527030" cy="607686"/>
          </a:xfrm>
          <a:prstGeom prst="rect">
            <a:avLst/>
          </a:prstGeom>
        </p:spPr>
        <p:txBody>
          <a:bodyPr/>
          <a:lstStyle>
            <a:lvl1pPr marL="0" indent="0" algn="l">
              <a:lnSpc>
                <a:spcPct val="100000"/>
              </a:lnSpc>
              <a:buNone/>
              <a:defRPr sz="35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5" name="TextBox 4">
            <a:extLst>
              <a:ext uri="{FF2B5EF4-FFF2-40B4-BE49-F238E27FC236}">
                <a16:creationId xmlns:a16="http://schemas.microsoft.com/office/drawing/2014/main" id="{F448D0B5-4181-D043-A806-CC2429EDDAFF}"/>
              </a:ext>
            </a:extLst>
          </p:cNvPr>
          <p:cNvSpPr txBox="1"/>
          <p:nvPr userDrawn="1"/>
        </p:nvSpPr>
        <p:spPr>
          <a:xfrm>
            <a:off x="10437105" y="6479331"/>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C9150272-1CCA-8449-9227-24DEC0FAB4B7}"/>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28FB7E7-D90F-2348-A4AE-5B0C5AFD2BA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 name="Text Placeholder 2">
            <a:extLst>
              <a:ext uri="{FF2B5EF4-FFF2-40B4-BE49-F238E27FC236}">
                <a16:creationId xmlns:a16="http://schemas.microsoft.com/office/drawing/2014/main" id="{5BA10B5C-1A60-854F-A2BC-1DE16973237A}"/>
              </a:ext>
            </a:extLst>
          </p:cNvPr>
          <p:cNvSpPr>
            <a:spLocks noGrp="1"/>
          </p:cNvSpPr>
          <p:nvPr>
            <p:ph type="body" sz="quarter" idx="11"/>
          </p:nvPr>
        </p:nvSpPr>
        <p:spPr>
          <a:xfrm>
            <a:off x="5659438" y="958850"/>
            <a:ext cx="6048375" cy="4618038"/>
          </a:xfrm>
          <a:prstGeom prst="rect">
            <a:avLst/>
          </a:prstGeom>
        </p:spPr>
        <p:txBody>
          <a:bodyPr/>
          <a:lstStyle>
            <a:lvl1pPr>
              <a:defRPr sz="1400">
                <a:solidFill>
                  <a:srgbClr val="333333"/>
                </a:solidFill>
              </a:defRPr>
            </a:lvl1pPr>
            <a:lvl2pPr>
              <a:defRPr sz="1400">
                <a:solidFill>
                  <a:srgbClr val="333333"/>
                </a:solidFill>
              </a:defRPr>
            </a:lvl2pPr>
            <a:lvl3pPr>
              <a:defRPr sz="1400">
                <a:solidFill>
                  <a:srgbClr val="333333"/>
                </a:solidFill>
              </a:defRPr>
            </a:lvl3pPr>
            <a:lvl4pPr>
              <a:defRPr sz="1400">
                <a:solidFill>
                  <a:srgbClr val="333333"/>
                </a:solidFill>
              </a:defRPr>
            </a:lvl4pPr>
            <a:lvl5pPr>
              <a:defRPr sz="1400">
                <a:solidFill>
                  <a:srgbClr val="333333"/>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1" name="Picture 10" descr="Text, logo&#10;&#10;Description automatically generated with medium confidence">
            <a:extLst>
              <a:ext uri="{FF2B5EF4-FFF2-40B4-BE49-F238E27FC236}">
                <a16:creationId xmlns:a16="http://schemas.microsoft.com/office/drawing/2014/main" id="{7D161221-D47B-B4B2-CF3F-A4ED4C56F533}"/>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3784594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13" name="Text Placeholder 4">
            <a:extLst>
              <a:ext uri="{FF2B5EF4-FFF2-40B4-BE49-F238E27FC236}">
                <a16:creationId xmlns:a16="http://schemas.microsoft.com/office/drawing/2014/main" id="{4C23AD14-46E2-1D4B-8A4B-409625035B3A}"/>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16" name="Text Placeholder 4">
            <a:extLst>
              <a:ext uri="{FF2B5EF4-FFF2-40B4-BE49-F238E27FC236}">
                <a16:creationId xmlns:a16="http://schemas.microsoft.com/office/drawing/2014/main" id="{529DEE64-287E-6645-B445-4B56A0B3EB9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4" y="1787345"/>
            <a:ext cx="9440069" cy="1235091"/>
          </a:xfrm>
          <a:prstGeom prst="rect">
            <a:avLst/>
          </a:prstGeom>
        </p:spPr>
        <p:txBody>
          <a:bodyPr/>
          <a:lstStyle>
            <a:lvl1pPr marL="0" indent="0">
              <a:lnSpc>
                <a:spcPct val="150000"/>
              </a:lnSpc>
              <a:buNone/>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p:txBody>
      </p:sp>
      <p:sp>
        <p:nvSpPr>
          <p:cNvPr id="12" name="Text Placeholder 4">
            <a:extLst>
              <a:ext uri="{FF2B5EF4-FFF2-40B4-BE49-F238E27FC236}">
                <a16:creationId xmlns:a16="http://schemas.microsoft.com/office/drawing/2014/main" id="{E9DB1872-B742-DB47-8D54-1CAE471D6158}"/>
              </a:ext>
            </a:extLst>
          </p:cNvPr>
          <p:cNvSpPr>
            <a:spLocks noGrp="1"/>
          </p:cNvSpPr>
          <p:nvPr>
            <p:ph type="body" sz="quarter" idx="14" hasCustomPrompt="1"/>
          </p:nvPr>
        </p:nvSpPr>
        <p:spPr>
          <a:xfrm>
            <a:off x="1954661" y="3194155"/>
            <a:ext cx="8855277"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9" name="Rectangle 8">
            <a:extLst>
              <a:ext uri="{FF2B5EF4-FFF2-40B4-BE49-F238E27FC236}">
                <a16:creationId xmlns:a16="http://schemas.microsoft.com/office/drawing/2014/main" id="{3D0A4229-FF8F-9046-994A-DF523BB38772}"/>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6A5B753B-3717-97EA-9FBC-46F61CA647C6}"/>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FA25CD65-AEA4-4A70-EEE6-1024C217C17A}"/>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0930596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18" name="Text Placeholder 4">
            <a:extLst>
              <a:ext uri="{FF2B5EF4-FFF2-40B4-BE49-F238E27FC236}">
                <a16:creationId xmlns:a16="http://schemas.microsoft.com/office/drawing/2014/main" id="{B7199545-5A00-9E47-B070-8E3B44DC8F57}"/>
              </a:ext>
            </a:extLst>
          </p:cNvPr>
          <p:cNvSpPr>
            <a:spLocks noGrp="1"/>
          </p:cNvSpPr>
          <p:nvPr>
            <p:ph type="body" sz="quarter" idx="12" hasCustomPrompt="1"/>
          </p:nvPr>
        </p:nvSpPr>
        <p:spPr>
          <a:xfrm>
            <a:off x="1482295" y="1920541"/>
            <a:ext cx="9227410"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F4C3A522-6210-904D-83F1-7D21B01E8B13}"/>
              </a:ext>
            </a:extLst>
          </p:cNvPr>
          <p:cNvSpPr>
            <a:spLocks noGrp="1"/>
          </p:cNvSpPr>
          <p:nvPr>
            <p:ph type="body" sz="quarter" idx="13" hasCustomPrompt="1"/>
          </p:nvPr>
        </p:nvSpPr>
        <p:spPr>
          <a:xfrm>
            <a:off x="1482295" y="2358704"/>
            <a:ext cx="9227410" cy="2373542"/>
          </a:xfrm>
          <a:prstGeom prst="rect">
            <a:avLst/>
          </a:prstGeom>
        </p:spPr>
        <p:txBody>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lang="en-US" dirty="0"/>
              <a:t> </a:t>
            </a:r>
            <a:r>
              <a:rPr lang="en-US" dirty="0" err="1"/>
              <a:t>Nequianihil</a:t>
            </a:r>
            <a:r>
              <a:rPr lang="en-US" dirty="0"/>
              <a:t> </a:t>
            </a:r>
            <a:r>
              <a:rPr lang="en-US" dirty="0" err="1"/>
              <a:t>eos</a:t>
            </a:r>
            <a:r>
              <a:rPr lang="en-US" dirty="0"/>
              <a:t> </a:t>
            </a:r>
            <a:r>
              <a:rPr lang="en-US" dirty="0" err="1"/>
              <a:t>aut</a:t>
            </a:r>
            <a:r>
              <a:rPr lang="en-US" dirty="0"/>
              <a:t> </a:t>
            </a:r>
            <a:r>
              <a:rPr lang="en-US" dirty="0" err="1"/>
              <a:t>hiligent</a:t>
            </a:r>
            <a:r>
              <a:rPr lang="en-US" dirty="0"/>
              <a:t> </a:t>
            </a:r>
            <a:r>
              <a:rPr lang="en-US" dirty="0" err="1"/>
              <a:t>fuga</a:t>
            </a:r>
            <a:r>
              <a:rPr lang="en-US" dirty="0"/>
              <a:t>. </a:t>
            </a:r>
            <a:r>
              <a:rPr lang="en-US" dirty="0" err="1"/>
              <a:t>Poressincti</a:t>
            </a:r>
            <a:r>
              <a:rPr lang="en-US" dirty="0"/>
              <a:t> </a:t>
            </a:r>
            <a:r>
              <a:rPr lang="en-US" dirty="0" err="1"/>
              <a:t>voluptatur</a:t>
            </a:r>
            <a:r>
              <a:rPr lang="en-US" dirty="0"/>
              <a:t>? Quid </a:t>
            </a:r>
            <a:r>
              <a:rPr lang="en-US" dirty="0" err="1"/>
              <a:t>quossitium</a:t>
            </a:r>
            <a:r>
              <a:rPr lang="en-US" dirty="0"/>
              <a:t> </a:t>
            </a:r>
            <a:r>
              <a:rPr lang="en-US" dirty="0" err="1"/>
              <a:t>ipid</a:t>
            </a:r>
            <a:r>
              <a:rPr lang="en-US" dirty="0"/>
              <a:t> et </a:t>
            </a:r>
            <a:r>
              <a:rPr lang="en-US" dirty="0" err="1"/>
              <a:t>eius</a:t>
            </a:r>
            <a:r>
              <a:rPr lang="en-US" dirty="0"/>
              <a:t> </a:t>
            </a:r>
            <a:r>
              <a:rPr lang="en-US" dirty="0" err="1"/>
              <a:t>autatur</a:t>
            </a:r>
            <a:r>
              <a:rPr lang="en-US" dirty="0"/>
              <a:t> </a:t>
            </a:r>
            <a:r>
              <a:rPr lang="en-US" dirty="0" err="1"/>
              <a:t>accus</a:t>
            </a:r>
            <a:r>
              <a:rPr lang="en-US" dirty="0"/>
              <a:t> sum </a:t>
            </a:r>
            <a:r>
              <a:rPr lang="en-US" dirty="0" err="1"/>
              <a:t>quatem</a:t>
            </a:r>
            <a:r>
              <a:rPr lang="en-US" dirty="0"/>
              <a:t> </a:t>
            </a:r>
            <a:r>
              <a:rPr lang="en-US" dirty="0" err="1"/>
              <a:t>sene</a:t>
            </a:r>
            <a:r>
              <a:rPr lang="en-US" dirty="0"/>
              <a:t> </a:t>
            </a:r>
            <a:r>
              <a:rPr lang="en-US" dirty="0" err="1"/>
              <a:t>ium</a:t>
            </a:r>
            <a:r>
              <a:rPr lang="en-US" dirty="0"/>
              <a:t> </a:t>
            </a:r>
            <a:r>
              <a:rPr lang="en-US" dirty="0" err="1"/>
              <a:t>earum</a:t>
            </a:r>
            <a:r>
              <a:rPr lang="en-US" dirty="0"/>
              <a:t> </a:t>
            </a:r>
            <a:r>
              <a:rPr lang="en-US" dirty="0" err="1"/>
              <a:t>simust</a:t>
            </a:r>
            <a:r>
              <a:rPr lang="en-US" dirty="0"/>
              <a:t> </a:t>
            </a:r>
            <a:r>
              <a:rPr lang="en-US" dirty="0" err="1"/>
              <a:t>ut</a:t>
            </a:r>
            <a:r>
              <a:rPr lang="en-US" dirty="0"/>
              <a:t> </a:t>
            </a:r>
            <a:r>
              <a:rPr lang="en-US" dirty="0" err="1"/>
              <a:t>autempores</a:t>
            </a:r>
            <a:r>
              <a:rPr lang="en-US" dirty="0"/>
              <a:t> </a:t>
            </a:r>
            <a:r>
              <a:rPr lang="en-US" dirty="0" err="1"/>
              <a:t>molore</a:t>
            </a:r>
            <a:r>
              <a:rPr lang="en-US" dirty="0"/>
              <a:t> </a:t>
            </a:r>
            <a:r>
              <a:rPr lang="en-US" dirty="0" err="1"/>
              <a:t>vella</a:t>
            </a:r>
            <a:r>
              <a:rPr lang="en-US" dirty="0"/>
              <a:t> </a:t>
            </a:r>
            <a:r>
              <a:rPr lang="en-US" dirty="0" err="1"/>
              <a:t>consed</a:t>
            </a:r>
            <a:r>
              <a:rPr lang="en-US" dirty="0"/>
              <a:t> </a:t>
            </a:r>
            <a:r>
              <a:rPr lang="en-US" dirty="0" err="1"/>
              <a:t>exerepedio</a:t>
            </a:r>
            <a:r>
              <a:rPr lang="en-US" dirty="0"/>
              <a:t> </a:t>
            </a:r>
            <a:r>
              <a:rPr lang="en-US" dirty="0" err="1"/>
              <a:t>quiate</a:t>
            </a:r>
            <a:r>
              <a:rPr lang="en-US" dirty="0"/>
              <a:t> </a:t>
            </a:r>
            <a:r>
              <a:rPr lang="en-US" dirty="0" err="1"/>
              <a:t>volecul</a:t>
            </a:r>
            <a:r>
              <a:rPr lang="en-US" dirty="0"/>
              <a:t> </a:t>
            </a:r>
            <a:r>
              <a:rPr lang="en-US" dirty="0" err="1"/>
              <a:t>lupicit</a:t>
            </a:r>
            <a:r>
              <a:rPr lang="en-US" dirty="0"/>
              <a:t> </a:t>
            </a:r>
            <a:r>
              <a:rPr lang="en-US" dirty="0" err="1"/>
              <a:t>utecten</a:t>
            </a:r>
            <a:r>
              <a:rPr lang="en-US" dirty="0"/>
              <a:t> </a:t>
            </a:r>
            <a:r>
              <a:rPr lang="en-US" dirty="0" err="1"/>
              <a:t>imaion</a:t>
            </a:r>
            <a:r>
              <a:rPr lang="en-US" dirty="0"/>
              <a:t> </a:t>
            </a:r>
            <a:r>
              <a:rPr lang="en-US" dirty="0" err="1"/>
              <a:t>nimil</a:t>
            </a:r>
            <a:r>
              <a:rPr lang="en-US" dirty="0"/>
              <a:t> is </a:t>
            </a:r>
            <a:r>
              <a:rPr lang="en-US" dirty="0" err="1"/>
              <a:t>dolute</a:t>
            </a:r>
            <a:r>
              <a:rPr lang="en-US" dirty="0"/>
              <a:t> </a:t>
            </a:r>
            <a:r>
              <a:rPr lang="en-US" dirty="0" err="1"/>
              <a:t>sunt</a:t>
            </a:r>
            <a:r>
              <a:rPr lang="en-US" dirty="0"/>
              <a:t> alit id </a:t>
            </a:r>
            <a:r>
              <a:rPr lang="en-US" dirty="0" err="1"/>
              <a:t>magnatusamus</a:t>
            </a:r>
            <a:r>
              <a:rPr lang="en-US" dirty="0"/>
              <a:t> et </a:t>
            </a:r>
            <a:r>
              <a:rPr lang="en-US" dirty="0" err="1"/>
              <a:t>quam</a:t>
            </a:r>
            <a:r>
              <a:rPr lang="en-US" dirty="0"/>
              <a:t>, </a:t>
            </a:r>
            <a:r>
              <a:rPr lang="en-US" dirty="0" err="1"/>
              <a:t>omnis</a:t>
            </a:r>
            <a:r>
              <a:rPr lang="en-US" dirty="0"/>
              <a:t> qui </a:t>
            </a:r>
            <a:r>
              <a:rPr lang="en-US" dirty="0" err="1"/>
              <a:t>conse</a:t>
            </a:r>
            <a:r>
              <a:rPr lang="en-US" dirty="0"/>
              <a:t> </a:t>
            </a:r>
            <a:r>
              <a:rPr lang="en-US" dirty="0" err="1"/>
              <a:t>quisi</a:t>
            </a:r>
            <a:r>
              <a:rPr lang="en-US" dirty="0"/>
              <a:t> </a:t>
            </a:r>
            <a:r>
              <a:rPr lang="en-US" dirty="0" err="1"/>
              <a:t>aut</a:t>
            </a:r>
            <a:r>
              <a:rPr lang="en-US" dirty="0"/>
              <a:t> anis </a:t>
            </a:r>
            <a:r>
              <a:rPr lang="en-US" dirty="0" err="1"/>
              <a:t>excerione</a:t>
            </a:r>
            <a:r>
              <a:rPr lang="en-US" dirty="0"/>
              <a:t> </a:t>
            </a:r>
            <a:r>
              <a:rPr lang="en-US" dirty="0" err="1"/>
              <a:t>eum</a:t>
            </a:r>
            <a:r>
              <a:rPr lang="en-US" dirty="0"/>
              <a:t>.</a:t>
            </a:r>
          </a:p>
          <a:p>
            <a:pPr lvl="0"/>
            <a:endParaRPr lang="en-US" dirty="0"/>
          </a:p>
        </p:txBody>
      </p:sp>
      <p:sp>
        <p:nvSpPr>
          <p:cNvPr id="13" name="Text Placeholder 4">
            <a:extLst>
              <a:ext uri="{FF2B5EF4-FFF2-40B4-BE49-F238E27FC236}">
                <a16:creationId xmlns:a16="http://schemas.microsoft.com/office/drawing/2014/main" id="{E67B1BB2-660D-E148-A6EE-55FD142ABF71}"/>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0" name="Text Placeholder 4">
            <a:extLst>
              <a:ext uri="{FF2B5EF4-FFF2-40B4-BE49-F238E27FC236}">
                <a16:creationId xmlns:a16="http://schemas.microsoft.com/office/drawing/2014/main" id="{2739A6D5-0DEE-DA49-9CB1-48D3360FC306}"/>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D35D78C4-7EE3-B7E2-0E2B-67CA9980C975}"/>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D8BDB6E-E454-6585-DB7B-846C32CA6225}"/>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4C008AC3-6217-FA54-905D-3F94AE47611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4072820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7" name="Text Placeholder 4">
            <a:extLst>
              <a:ext uri="{FF2B5EF4-FFF2-40B4-BE49-F238E27FC236}">
                <a16:creationId xmlns:a16="http://schemas.microsoft.com/office/drawing/2014/main" id="{ED238C3E-378B-9A4D-BC39-006D2B017B8E}"/>
              </a:ext>
            </a:extLst>
          </p:cNvPr>
          <p:cNvSpPr>
            <a:spLocks noGrp="1"/>
          </p:cNvSpPr>
          <p:nvPr>
            <p:ph type="body" sz="quarter" idx="14" hasCustomPrompt="1"/>
          </p:nvPr>
        </p:nvSpPr>
        <p:spPr>
          <a:xfrm>
            <a:off x="1482295" y="2513743"/>
            <a:ext cx="9440069" cy="1830514"/>
          </a:xfrm>
          <a:prstGeom prst="rect">
            <a:avLst/>
          </a:prstGeom>
        </p:spPr>
        <p:txBody>
          <a:bodyPr/>
          <a:lstStyle>
            <a:lvl1pPr marL="285750" indent="-285750">
              <a:lnSpc>
                <a:spcPct val="100000"/>
              </a:lnSpc>
              <a:buClr>
                <a:schemeClr val="bg1">
                  <a:lumMod val="65000"/>
                </a:schemeClr>
              </a:buClr>
              <a:buFont typeface="Arial" panose="020B0604020202020204" pitchFamily="34" charset="0"/>
              <a:buChar char="•"/>
              <a:defRPr sz="1400" b="0" i="0">
                <a:solidFill>
                  <a:srgbClr val="333333"/>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Bullet font &amp; style</a:t>
            </a:r>
          </a:p>
          <a:p>
            <a:pPr lvl="0"/>
            <a:r>
              <a:rPr lang="en-US" dirty="0"/>
              <a:t>Bullet font &amp; style</a:t>
            </a:r>
          </a:p>
          <a:p>
            <a:pPr lvl="0"/>
            <a:r>
              <a:rPr lang="en-US" dirty="0"/>
              <a:t>Bullet font &amp; style</a:t>
            </a:r>
          </a:p>
          <a:p>
            <a:pPr lvl="0"/>
            <a:r>
              <a:rPr lang="en-US" dirty="0"/>
              <a:t>Bullet font &amp; style</a:t>
            </a:r>
          </a:p>
          <a:p>
            <a:pPr lvl="0"/>
            <a:r>
              <a:rPr lang="en-US" dirty="0"/>
              <a:t>Bullet font &amp; style</a:t>
            </a:r>
          </a:p>
        </p:txBody>
      </p:sp>
      <p:sp>
        <p:nvSpPr>
          <p:cNvPr id="22" name="Text Placeholder 4">
            <a:extLst>
              <a:ext uri="{FF2B5EF4-FFF2-40B4-BE49-F238E27FC236}">
                <a16:creationId xmlns:a16="http://schemas.microsoft.com/office/drawing/2014/main" id="{4DFCCEE5-FDE9-6343-AD3D-69929C473F32}"/>
              </a:ext>
            </a:extLst>
          </p:cNvPr>
          <p:cNvSpPr>
            <a:spLocks noGrp="1"/>
          </p:cNvSpPr>
          <p:nvPr>
            <p:ph type="body" sz="quarter" idx="12" hasCustomPrompt="1"/>
          </p:nvPr>
        </p:nvSpPr>
        <p:spPr>
          <a:xfrm>
            <a:off x="1482294" y="2095131"/>
            <a:ext cx="9440069" cy="418612"/>
          </a:xfrm>
          <a:prstGeom prst="rect">
            <a:avLst/>
          </a:prstGeom>
        </p:spPr>
        <p:txBody>
          <a:bodyPr/>
          <a:lstStyle>
            <a:lvl1pPr marL="0" indent="0">
              <a:lnSpc>
                <a:spcPct val="100000"/>
              </a:lnSpc>
              <a:buNone/>
              <a:defRPr sz="18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Subtitle</a:t>
            </a:r>
          </a:p>
        </p:txBody>
      </p:sp>
      <p:sp>
        <p:nvSpPr>
          <p:cNvPr id="19" name="Text Placeholder 4">
            <a:extLst>
              <a:ext uri="{FF2B5EF4-FFF2-40B4-BE49-F238E27FC236}">
                <a16:creationId xmlns:a16="http://schemas.microsoft.com/office/drawing/2014/main" id="{3BA43D8B-7DAF-B848-8B71-944C89C1F0F6}"/>
              </a:ext>
            </a:extLst>
          </p:cNvPr>
          <p:cNvSpPr>
            <a:spLocks noGrp="1"/>
          </p:cNvSpPr>
          <p:nvPr>
            <p:ph type="body" sz="quarter" idx="10" hasCustomPrompt="1"/>
          </p:nvPr>
        </p:nvSpPr>
        <p:spPr>
          <a:xfrm>
            <a:off x="427511" y="331190"/>
            <a:ext cx="10382427" cy="407097"/>
          </a:xfrm>
          <a:prstGeom prst="rect">
            <a:avLst/>
          </a:prstGeom>
        </p:spPr>
        <p:txBody>
          <a:bodyPr/>
          <a:lstStyle>
            <a:lvl1pPr marL="0" indent="0">
              <a:lnSpc>
                <a:spcPct val="100000"/>
              </a:lnSpc>
              <a:buNone/>
              <a:defRPr sz="3000" b="1" i="0">
                <a:solidFill>
                  <a:srgbClr val="003A92"/>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HEADLINE</a:t>
            </a:r>
          </a:p>
        </p:txBody>
      </p:sp>
      <p:sp>
        <p:nvSpPr>
          <p:cNvPr id="23" name="Text Placeholder 4">
            <a:extLst>
              <a:ext uri="{FF2B5EF4-FFF2-40B4-BE49-F238E27FC236}">
                <a16:creationId xmlns:a16="http://schemas.microsoft.com/office/drawing/2014/main" id="{BBD1B11C-9EF3-864D-A5AD-5E531D2EF372}"/>
              </a:ext>
            </a:extLst>
          </p:cNvPr>
          <p:cNvSpPr>
            <a:spLocks noGrp="1"/>
          </p:cNvSpPr>
          <p:nvPr>
            <p:ph type="body" sz="quarter" idx="11" hasCustomPrompt="1"/>
          </p:nvPr>
        </p:nvSpPr>
        <p:spPr>
          <a:xfrm>
            <a:off x="442501" y="751401"/>
            <a:ext cx="10382427" cy="440318"/>
          </a:xfrm>
          <a:prstGeom prst="rect">
            <a:avLst/>
          </a:prstGeom>
        </p:spPr>
        <p:txBody>
          <a:bodyPr/>
          <a:lstStyle>
            <a:lvl1pPr marL="0" indent="0">
              <a:lnSpc>
                <a:spcPct val="100000"/>
              </a:lnSpc>
              <a:buNone/>
              <a:defRPr sz="2400" b="0" i="0">
                <a:solidFill>
                  <a:srgbClr val="23BDC1"/>
                </a:solidFill>
                <a:latin typeface="Open Sans" panose="020B0606030504020204" pitchFamily="34" charset="0"/>
                <a:ea typeface="Open Sans" panose="020B0606030504020204" pitchFamily="34" charset="0"/>
                <a:cs typeface="Open Sans" panose="020B0606030504020204" pitchFamily="34" charset="0"/>
              </a:defRPr>
            </a:lvl1pPr>
            <a:lvl2pPr marL="457200" indent="0">
              <a:buNone/>
              <a:defRPr/>
            </a:lvl2pPr>
            <a:lvl3pPr>
              <a:lnSpc>
                <a:spcPct val="150000"/>
              </a:lnSpc>
              <a:defRPr/>
            </a:lvl3pPr>
            <a:lvl4pPr>
              <a:lnSpc>
                <a:spcPct val="150000"/>
              </a:lnSpc>
              <a:defRPr/>
            </a:lvl4pPr>
            <a:lvl5pPr>
              <a:lnSpc>
                <a:spcPct val="150000"/>
              </a:lnSpc>
              <a:defRPr/>
            </a:lvl5pPr>
          </a:lstStyle>
          <a:p>
            <a:pPr lvl="0"/>
            <a:r>
              <a:rPr lang="en-US" dirty="0"/>
              <a:t>Sub headline</a:t>
            </a:r>
          </a:p>
        </p:txBody>
      </p:sp>
      <p:sp>
        <p:nvSpPr>
          <p:cNvPr id="9" name="Rectangle 8">
            <a:extLst>
              <a:ext uri="{FF2B5EF4-FFF2-40B4-BE49-F238E27FC236}">
                <a16:creationId xmlns:a16="http://schemas.microsoft.com/office/drawing/2014/main" id="{5FFB9C9F-CA81-F85E-CC19-D6BA73ECADE1}"/>
              </a:ext>
            </a:extLst>
          </p:cNvPr>
          <p:cNvSpPr/>
          <p:nvPr userDrawn="1"/>
        </p:nvSpPr>
        <p:spPr>
          <a:xfrm rot="10800000">
            <a:off x="0" y="6389159"/>
            <a:ext cx="12192000" cy="489003"/>
          </a:xfrm>
          <a:prstGeom prst="rect">
            <a:avLst/>
          </a:prstGeom>
          <a:solidFill>
            <a:srgbClr val="003A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9BD1351-CB47-C714-9B0E-D2BF4D506BDD}"/>
              </a:ext>
            </a:extLst>
          </p:cNvPr>
          <p:cNvSpPr txBox="1"/>
          <p:nvPr userDrawn="1"/>
        </p:nvSpPr>
        <p:spPr>
          <a:xfrm>
            <a:off x="10492113" y="6506703"/>
            <a:ext cx="1605516" cy="253916"/>
          </a:xfrm>
          <a:prstGeom prst="rect">
            <a:avLst/>
          </a:prstGeom>
          <a:noFill/>
        </p:spPr>
        <p:txBody>
          <a:bodyPr wrap="square" rtlCol="0">
            <a:spAutoFit/>
          </a:bodyPr>
          <a:lstStyle/>
          <a:p>
            <a:pPr algn="r"/>
            <a:fld id="{62F6FEDA-1411-2F45-9F05-172F4D123135}" type="slidenum">
              <a:rPr lang="en-US" sz="1000" smtClean="0">
                <a:solidFill>
                  <a:schemeClr val="bg1"/>
                </a:solidFill>
                <a:latin typeface="Open Sans" panose="020B0606030504020204" pitchFamily="34" charset="0"/>
                <a:ea typeface="Open Sans" panose="020B0606030504020204" pitchFamily="34" charset="0"/>
                <a:cs typeface="Open Sans" panose="020B0606030504020204" pitchFamily="34" charset="0"/>
              </a:rPr>
              <a:pPr algn="r"/>
              <a:t>‹#›</a:t>
            </a:fld>
            <a:endParaRPr lang="en-US" sz="10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pic>
        <p:nvPicPr>
          <p:cNvPr id="11" name="Picture 10" descr="Text, logo&#10;&#10;Description automatically generated with medium confidence">
            <a:extLst>
              <a:ext uri="{FF2B5EF4-FFF2-40B4-BE49-F238E27FC236}">
                <a16:creationId xmlns:a16="http://schemas.microsoft.com/office/drawing/2014/main" id="{97CEAAFD-21A6-58FE-BF67-563183020A7C}"/>
              </a:ext>
            </a:extLst>
          </p:cNvPr>
          <p:cNvPicPr>
            <a:picLocks noChangeAspect="1"/>
          </p:cNvPicPr>
          <p:nvPr userDrawn="1"/>
        </p:nvPicPr>
        <p:blipFill>
          <a:blip r:embed="rId2"/>
          <a:stretch>
            <a:fillRect/>
          </a:stretch>
        </p:blipFill>
        <p:spPr>
          <a:xfrm>
            <a:off x="54615" y="6381370"/>
            <a:ext cx="1317688" cy="489005"/>
          </a:xfrm>
          <a:prstGeom prst="rect">
            <a:avLst/>
          </a:prstGeom>
        </p:spPr>
      </p:pic>
    </p:spTree>
    <p:extLst>
      <p:ext uri="{BB962C8B-B14F-4D97-AF65-F5344CB8AC3E}">
        <p14:creationId xmlns:p14="http://schemas.microsoft.com/office/powerpoint/2010/main" val="12536954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5">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12755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3351822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55D0F34-5A8A-4237-9F79-75F6B4350D8D}"/>
              </a:ext>
            </a:extLst>
          </p:cNvPr>
          <p:cNvSpPr txBox="1">
            <a:spLocks/>
          </p:cNvSpPr>
          <p:nvPr/>
        </p:nvSpPr>
        <p:spPr>
          <a:xfrm>
            <a:off x="4405015" y="1823514"/>
            <a:ext cx="5966650" cy="833378"/>
          </a:xfrm>
          <a:prstGeom prst="rect">
            <a:avLst/>
          </a:prstGeom>
        </p:spPr>
        <p:txBody>
          <a:bodyPr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chemeClr val="bg1"/>
                </a:solidFill>
                <a:ea typeface="Charter Roman" charset="0"/>
                <a:cs typeface="Charter Roman" charset="0"/>
              </a:rPr>
              <a:t>Detecting Government Fraud Using Semi-Supervised Machine Learning</a:t>
            </a:r>
            <a:endParaRPr lang="en-US" sz="2800" b="1" dirty="0">
              <a:solidFill>
                <a:srgbClr val="FDA31B"/>
              </a:solidFill>
              <a:ea typeface="Charter Roman" charset="0"/>
              <a:cs typeface="Charter Roman" charset="0"/>
            </a:endParaRPr>
          </a:p>
        </p:txBody>
      </p:sp>
      <p:sp>
        <p:nvSpPr>
          <p:cNvPr id="5" name="Subtitle 2">
            <a:extLst>
              <a:ext uri="{FF2B5EF4-FFF2-40B4-BE49-F238E27FC236}">
                <a16:creationId xmlns:a16="http://schemas.microsoft.com/office/drawing/2014/main" id="{7FA28609-0567-4BCD-B4B6-84863B70E0F6}"/>
              </a:ext>
            </a:extLst>
          </p:cNvPr>
          <p:cNvSpPr txBox="1">
            <a:spLocks/>
          </p:cNvSpPr>
          <p:nvPr/>
        </p:nvSpPr>
        <p:spPr>
          <a:xfrm>
            <a:off x="4405015" y="2773541"/>
            <a:ext cx="8288498" cy="2192785"/>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chemeClr val="bg1"/>
                </a:solidFill>
              </a:rPr>
              <a:t>William Sapp</a:t>
            </a:r>
          </a:p>
          <a:p>
            <a:r>
              <a:rPr lang="en-US" dirty="0">
                <a:solidFill>
                  <a:schemeClr val="bg1"/>
                </a:solidFill>
              </a:rPr>
              <a:t>National University</a:t>
            </a:r>
          </a:p>
          <a:p>
            <a:endParaRPr lang="en-US" dirty="0">
              <a:solidFill>
                <a:schemeClr val="bg1"/>
              </a:solidFill>
            </a:endParaRPr>
          </a:p>
          <a:p>
            <a:r>
              <a:rPr lang="en-US" dirty="0">
                <a:solidFill>
                  <a:schemeClr val="bg1"/>
                </a:solidFill>
              </a:rPr>
              <a:t>Dissertation Chair: Dr. Hamzah Al-Najada</a:t>
            </a:r>
          </a:p>
          <a:p>
            <a:r>
              <a:rPr lang="en-US" dirty="0">
                <a:solidFill>
                  <a:schemeClr val="bg1"/>
                </a:solidFill>
              </a:rPr>
              <a:t>Subject Matter Expert: Dr. Irene </a:t>
            </a:r>
            <a:r>
              <a:rPr lang="en-US" dirty="0" err="1">
                <a:solidFill>
                  <a:schemeClr val="bg1"/>
                </a:solidFill>
              </a:rPr>
              <a:t>Tsapara</a:t>
            </a:r>
            <a:endParaRPr lang="en-US" dirty="0">
              <a:solidFill>
                <a:schemeClr val="bg1"/>
              </a:solidFill>
            </a:endParaRPr>
          </a:p>
          <a:p>
            <a:r>
              <a:rPr lang="en-US" dirty="0">
                <a:solidFill>
                  <a:schemeClr val="bg1"/>
                </a:solidFill>
              </a:rPr>
              <a:t>Academic reader: Dr. Aeron Zentner </a:t>
            </a:r>
          </a:p>
        </p:txBody>
      </p:sp>
    </p:spTree>
    <p:extLst>
      <p:ext uri="{BB962C8B-B14F-4D97-AF65-F5344CB8AC3E}">
        <p14:creationId xmlns:p14="http://schemas.microsoft.com/office/powerpoint/2010/main" val="13645914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FD26E9-6C08-4B5C-818D-A1D03AD21EDF}"/>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OPERATIONAL DEFINITIONS OF VARIABLES</a:t>
            </a:r>
          </a:p>
        </p:txBody>
      </p:sp>
      <p:graphicFrame>
        <p:nvGraphicFramePr>
          <p:cNvPr id="4" name="Table 3">
            <a:extLst>
              <a:ext uri="{FF2B5EF4-FFF2-40B4-BE49-F238E27FC236}">
                <a16:creationId xmlns:a16="http://schemas.microsoft.com/office/drawing/2014/main" id="{63CC1B80-71FD-4390-0C8B-B5B5CED14C72}"/>
              </a:ext>
            </a:extLst>
          </p:cNvPr>
          <p:cNvGraphicFramePr>
            <a:graphicFrameLocks noGrp="1"/>
          </p:cNvGraphicFramePr>
          <p:nvPr>
            <p:extLst>
              <p:ext uri="{D42A27DB-BD31-4B8C-83A1-F6EECF244321}">
                <p14:modId xmlns:p14="http://schemas.microsoft.com/office/powerpoint/2010/main" val="3690733079"/>
              </p:ext>
            </p:extLst>
          </p:nvPr>
        </p:nvGraphicFramePr>
        <p:xfrm>
          <a:off x="1257299" y="1401699"/>
          <a:ext cx="9280786" cy="4756428"/>
        </p:xfrm>
        <a:graphic>
          <a:graphicData uri="http://schemas.openxmlformats.org/drawingml/2006/table">
            <a:tbl>
              <a:tblPr firstRow="1" firstCol="1" bandRow="1"/>
              <a:tblGrid>
                <a:gridCol w="4019238">
                  <a:extLst>
                    <a:ext uri="{9D8B030D-6E8A-4147-A177-3AD203B41FA5}">
                      <a16:colId xmlns:a16="http://schemas.microsoft.com/office/drawing/2014/main" val="3981257657"/>
                    </a:ext>
                  </a:extLst>
                </a:gridCol>
                <a:gridCol w="3897443">
                  <a:extLst>
                    <a:ext uri="{9D8B030D-6E8A-4147-A177-3AD203B41FA5}">
                      <a16:colId xmlns:a16="http://schemas.microsoft.com/office/drawing/2014/main" val="1201438289"/>
                    </a:ext>
                  </a:extLst>
                </a:gridCol>
                <a:gridCol w="1364105">
                  <a:extLst>
                    <a:ext uri="{9D8B030D-6E8A-4147-A177-3AD203B41FA5}">
                      <a16:colId xmlns:a16="http://schemas.microsoft.com/office/drawing/2014/main" val="2121219029"/>
                    </a:ext>
                  </a:extLst>
                </a:gridCol>
              </a:tblGrid>
              <a:tr h="515882">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Variable</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Description</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b="1">
                          <a:effectLst/>
                          <a:latin typeface="+mn-lt"/>
                          <a:ea typeface="SimSun" panose="02010600030101010101" pitchFamily="2" charset="-122"/>
                          <a:cs typeface="Arial" panose="020B0604020202020204" pitchFamily="34" charset="0"/>
                        </a:rPr>
                        <a:t>Hypothesis</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06381077"/>
                  </a:ext>
                </a:extLst>
              </a:tr>
              <a:tr h="676104">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Feature Configuration: Full Set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All preprocessed PPP fields used in model input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1</a:t>
                      </a:r>
                      <a:r>
                        <a:rPr lang="en-US" sz="1600">
                          <a:effectLst/>
                          <a:latin typeface="+mn-lt"/>
                          <a:ea typeface="SimSun" panose="02010600030101010101" pitchFamily="2" charset="-122"/>
                          <a:cs typeface="Arial" panose="020B0604020202020204" pitchFamily="34" charset="0"/>
                        </a:rPr>
                        <a:t>, H</a:t>
                      </a:r>
                      <a:r>
                        <a:rPr lang="en-US" sz="1600" baseline="-25000">
                          <a:effectLst/>
                          <a:latin typeface="+mn-lt"/>
                          <a:ea typeface="SimSun" panose="02010600030101010101" pitchFamily="2" charset="-122"/>
                          <a:cs typeface="Arial" panose="020B0604020202020204" pitchFamily="34" charset="0"/>
                        </a:rPr>
                        <a:t>2</a:t>
                      </a:r>
                      <a:r>
                        <a:rPr lang="en-US" sz="1600">
                          <a:effectLst/>
                          <a:latin typeface="+mn-lt"/>
                          <a:ea typeface="SimSun" panose="02010600030101010101" pitchFamily="2" charset="-122"/>
                          <a:cs typeface="Arial" panose="020B0604020202020204" pitchFamily="34" charset="0"/>
                        </a:rPr>
                        <a:t> </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154114347"/>
                  </a:ext>
                </a:extLst>
              </a:tr>
              <a:tr h="515882">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Feature Configuration: PCA Subset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PCA derived subset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1</a:t>
                      </a:r>
                      <a:r>
                        <a:rPr lang="en-US" sz="1600">
                          <a:effectLst/>
                          <a:latin typeface="+mn-lt"/>
                          <a:ea typeface="SimSun" panose="02010600030101010101" pitchFamily="2" charset="-122"/>
                          <a:cs typeface="Arial" panose="020B0604020202020204" pitchFamily="34" charset="0"/>
                        </a:rPr>
                        <a:t>, H</a:t>
                      </a:r>
                      <a:r>
                        <a:rPr lang="en-US" sz="1600" baseline="-25000">
                          <a:effectLst/>
                          <a:latin typeface="+mn-lt"/>
                          <a:ea typeface="SimSun" panose="02010600030101010101" pitchFamily="2" charset="-122"/>
                          <a:cs typeface="Arial" panose="020B0604020202020204" pitchFamily="34" charset="0"/>
                        </a:rPr>
                        <a:t>2</a:t>
                      </a:r>
                      <a:r>
                        <a:rPr lang="en-US" sz="1600">
                          <a:effectLst/>
                          <a:latin typeface="+mn-lt"/>
                          <a:ea typeface="SimSun" panose="02010600030101010101" pitchFamily="2" charset="-122"/>
                          <a:cs typeface="Arial" panose="020B0604020202020204" pitchFamily="34" charset="0"/>
                        </a:rPr>
                        <a:t> </a:t>
                      </a:r>
                    </a:p>
                  </a:txBody>
                  <a:tcPr marL="68580" marR="68580" marT="0" marB="0">
                    <a:lnL>
                      <a:noFill/>
                    </a:lnL>
                    <a:lnR>
                      <a:noFill/>
                    </a:lnR>
                    <a:lnT>
                      <a:noFill/>
                    </a:lnT>
                    <a:lnB>
                      <a:noFill/>
                    </a:lnB>
                    <a:noFill/>
                  </a:tcPr>
                </a:tc>
                <a:extLst>
                  <a:ext uri="{0D108BD9-81ED-4DB2-BD59-A6C34878D82A}">
                    <a16:rowId xmlns:a16="http://schemas.microsoft.com/office/drawing/2014/main" val="3049467426"/>
                  </a:ext>
                </a:extLst>
              </a:tr>
              <a:tr h="795104">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Model Configuration</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Paring of unsupervised &amp; supervised models (e.g., K-Means + Logistic Regression</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2</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960839806"/>
                  </a:ext>
                </a:extLst>
              </a:tr>
              <a:tr h="515882">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Cluster Feature</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Encoded label derived from cluster result</a:t>
                      </a:r>
                    </a:p>
                  </a:txBody>
                  <a:tcPr marL="68580" marR="68580" marT="0" marB="0">
                    <a:lnL>
                      <a:noFill/>
                    </a:lnL>
                    <a:lnR>
                      <a:noFill/>
                    </a:lnR>
                    <a:lnT>
                      <a:noFill/>
                    </a:lnT>
                    <a:lnB>
                      <a:noFill/>
                    </a:lnB>
                    <a:noFill/>
                  </a:tcPr>
                </a:tc>
                <a:tc>
                  <a:txBody>
                    <a:bodyPr/>
                    <a:lstStyle/>
                    <a:p>
                      <a:pPr marL="0" marR="0">
                        <a:lnSpc>
                          <a:spcPct val="200000"/>
                        </a:lnSpc>
                        <a:buNone/>
                      </a:pPr>
                      <a:r>
                        <a:rPr lang="en-US" sz="1600">
                          <a:effectLst/>
                          <a:latin typeface="+mn-lt"/>
                          <a:ea typeface="SimSun" panose="02010600030101010101" pitchFamily="2" charset="-122"/>
                          <a:cs typeface="Arial" panose="020B0604020202020204" pitchFamily="34" charset="0"/>
                        </a:rPr>
                        <a:t>H</a:t>
                      </a:r>
                      <a:r>
                        <a:rPr lang="en-US" sz="1600" baseline="-25000">
                          <a:effectLst/>
                          <a:latin typeface="+mn-lt"/>
                          <a:ea typeface="SimSun" panose="02010600030101010101" pitchFamily="2" charset="-122"/>
                          <a:cs typeface="Arial" panose="020B0604020202020204" pitchFamily="34" charset="0"/>
                        </a:rPr>
                        <a:t>2</a:t>
                      </a:r>
                      <a:endParaRPr lang="en-US" sz="160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a:noFill/>
                    </a:lnB>
                    <a:noFill/>
                  </a:tcPr>
                </a:tc>
                <a:extLst>
                  <a:ext uri="{0D108BD9-81ED-4DB2-BD59-A6C34878D82A}">
                    <a16:rowId xmlns:a16="http://schemas.microsoft.com/office/drawing/2014/main" val="2573767204"/>
                  </a:ext>
                </a:extLst>
              </a:tr>
              <a:tr h="676104">
                <a:tc>
                  <a:txBody>
                    <a:bodyPr/>
                    <a:lstStyle/>
                    <a:p>
                      <a:pPr marL="0" marR="0">
                        <a:lnSpc>
                          <a:spcPct val="200000"/>
                        </a:lnSpc>
                        <a:buNone/>
                      </a:pPr>
                      <a:r>
                        <a:rPr lang="en-US" sz="1600" i="1" dirty="0" err="1">
                          <a:effectLst/>
                          <a:latin typeface="+mn-lt"/>
                          <a:ea typeface="SimSun" panose="02010600030101010101" pitchFamily="2" charset="-122"/>
                          <a:cs typeface="Arial" panose="020B0604020202020204" pitchFamily="34" charset="0"/>
                        </a:rPr>
                        <a:t>is_fraudulent</a:t>
                      </a:r>
                      <a:endParaRPr lang="en-US" sz="1600" i="1" dirty="0">
                        <a:effectLst/>
                        <a:latin typeface="+mn-lt"/>
                        <a:ea typeface="SimSun" panose="02010600030101010101" pitchFamily="2" charset="-122"/>
                        <a:cs typeface="Arial" panose="020B0604020202020204" pitchFamily="34" charset="0"/>
                      </a:endParaRPr>
                    </a:p>
                    <a:p>
                      <a:pPr marL="0" marR="0">
                        <a:lnSpc>
                          <a:spcPct val="200000"/>
                        </a:lnSpc>
                        <a:buNone/>
                      </a:pPr>
                      <a:r>
                        <a:rPr lang="en-US" sz="1600" i="0" dirty="0">
                          <a:effectLst/>
                          <a:latin typeface="+mn-lt"/>
                          <a:ea typeface="SimSun" panose="02010600030101010101" pitchFamily="2" charset="-122"/>
                          <a:cs typeface="Arial" panose="020B0604020202020204" pitchFamily="34" charset="0"/>
                        </a:rPr>
                        <a:t>Performance Metric</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Binary indicator for fraud</a:t>
                      </a:r>
                    </a:p>
                    <a:p>
                      <a:pPr marL="0" marR="0">
                        <a:lnSpc>
                          <a:spcPct val="200000"/>
                        </a:lnSpc>
                        <a:buNone/>
                      </a:pPr>
                      <a:r>
                        <a:rPr lang="en-US" sz="1600" dirty="0">
                          <a:effectLst/>
                          <a:latin typeface="+mn-lt"/>
                          <a:ea typeface="SimSun" panose="02010600030101010101" pitchFamily="2" charset="-122"/>
                          <a:cs typeface="Arial" panose="020B0604020202020204" pitchFamily="34" charset="0"/>
                        </a:rPr>
                        <a:t>Classification model metrics (e.g., F1). Dependent variable  </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600" dirty="0">
                          <a:effectLst/>
                          <a:latin typeface="+mn-lt"/>
                          <a:ea typeface="SimSun" panose="02010600030101010101" pitchFamily="2" charset="-122"/>
                          <a:cs typeface="Arial" panose="020B0604020202020204" pitchFamily="34" charset="0"/>
                        </a:rPr>
                        <a:t>H</a:t>
                      </a:r>
                      <a:r>
                        <a:rPr lang="en-US" sz="1600" baseline="-25000" dirty="0">
                          <a:effectLst/>
                          <a:latin typeface="+mn-lt"/>
                          <a:ea typeface="SimSun" panose="02010600030101010101" pitchFamily="2" charset="-122"/>
                          <a:cs typeface="Arial" panose="020B0604020202020204" pitchFamily="34" charset="0"/>
                        </a:rPr>
                        <a:t>1</a:t>
                      </a:r>
                      <a:r>
                        <a:rPr lang="en-US" sz="1600" dirty="0">
                          <a:effectLst/>
                          <a:latin typeface="+mn-lt"/>
                          <a:ea typeface="SimSun" panose="02010600030101010101" pitchFamily="2" charset="-122"/>
                          <a:cs typeface="Arial" panose="020B0604020202020204" pitchFamily="34" charset="0"/>
                        </a:rPr>
                        <a:t>, H</a:t>
                      </a:r>
                      <a:r>
                        <a:rPr lang="en-US" sz="1600" baseline="-25000" dirty="0">
                          <a:effectLst/>
                          <a:latin typeface="+mn-lt"/>
                          <a:ea typeface="SimSun" panose="02010600030101010101" pitchFamily="2" charset="-122"/>
                          <a:cs typeface="Arial" panose="020B0604020202020204" pitchFamily="34" charset="0"/>
                        </a:rPr>
                        <a:t>2</a:t>
                      </a:r>
                      <a:r>
                        <a:rPr lang="en-US" sz="1600" dirty="0">
                          <a:effectLst/>
                          <a:latin typeface="+mn-lt"/>
                          <a:ea typeface="SimSun" panose="02010600030101010101" pitchFamily="2" charset="-122"/>
                          <a:cs typeface="Arial" panose="020B0604020202020204" pitchFamily="34" charset="0"/>
                        </a:rPr>
                        <a:t> </a:t>
                      </a:r>
                    </a:p>
                    <a:p>
                      <a:pPr marL="0" marR="0" lvl="0" indent="0" algn="l" defTabSz="914400" rtl="0" eaLnBrk="1" fontAlgn="auto" latinLnBrk="0" hangingPunct="1">
                        <a:lnSpc>
                          <a:spcPct val="200000"/>
                        </a:lnSpc>
                        <a:spcBef>
                          <a:spcPts val="0"/>
                        </a:spcBef>
                        <a:spcAft>
                          <a:spcPts val="0"/>
                        </a:spcAft>
                        <a:buClrTx/>
                        <a:buSzTx/>
                        <a:buFontTx/>
                        <a:buNone/>
                        <a:tabLst/>
                        <a:defRPr/>
                      </a:pPr>
                      <a:r>
                        <a:rPr lang="en-US" sz="1600" dirty="0">
                          <a:effectLst/>
                          <a:latin typeface="+mn-lt"/>
                          <a:ea typeface="SimSun" panose="02010600030101010101" pitchFamily="2" charset="-122"/>
                          <a:cs typeface="Arial" panose="020B0604020202020204" pitchFamily="34" charset="0"/>
                        </a:rPr>
                        <a:t>H</a:t>
                      </a:r>
                      <a:r>
                        <a:rPr lang="en-US" sz="1600" baseline="-25000" dirty="0">
                          <a:effectLst/>
                          <a:latin typeface="+mn-lt"/>
                          <a:ea typeface="SimSun" panose="02010600030101010101" pitchFamily="2" charset="-122"/>
                          <a:cs typeface="Arial" panose="020B0604020202020204" pitchFamily="34" charset="0"/>
                        </a:rPr>
                        <a:t>1</a:t>
                      </a:r>
                      <a:r>
                        <a:rPr lang="en-US" sz="1600" dirty="0">
                          <a:effectLst/>
                          <a:latin typeface="+mn-lt"/>
                          <a:ea typeface="SimSun" panose="02010600030101010101" pitchFamily="2" charset="-122"/>
                          <a:cs typeface="Arial" panose="020B0604020202020204" pitchFamily="34" charset="0"/>
                        </a:rPr>
                        <a:t>, H</a:t>
                      </a:r>
                      <a:r>
                        <a:rPr lang="en-US" sz="1600" baseline="-25000" dirty="0">
                          <a:effectLst/>
                          <a:latin typeface="+mn-lt"/>
                          <a:ea typeface="SimSun" panose="02010600030101010101" pitchFamily="2" charset="-122"/>
                          <a:cs typeface="Arial" panose="020B0604020202020204" pitchFamily="34" charset="0"/>
                        </a:rPr>
                        <a:t>2</a:t>
                      </a:r>
                      <a:r>
                        <a:rPr lang="en-US" sz="1600" dirty="0">
                          <a:effectLst/>
                          <a:latin typeface="+mn-lt"/>
                          <a:ea typeface="SimSun" panose="02010600030101010101" pitchFamily="2" charset="-122"/>
                          <a:cs typeface="Arial" panose="020B0604020202020204" pitchFamily="34" charset="0"/>
                        </a:rPr>
                        <a:t> </a:t>
                      </a:r>
                    </a:p>
                    <a:p>
                      <a:pPr marL="0" marR="0">
                        <a:lnSpc>
                          <a:spcPct val="200000"/>
                        </a:lnSpc>
                        <a:buNone/>
                      </a:pPr>
                      <a:endParaRPr lang="en-US" sz="1600" dirty="0">
                        <a:effectLst/>
                        <a:latin typeface="+mn-lt"/>
                        <a:ea typeface="SimSun" panose="02010600030101010101" pitchFamily="2" charset="-122"/>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0873531"/>
                  </a:ext>
                </a:extLst>
              </a:tr>
            </a:tbl>
          </a:graphicData>
        </a:graphic>
      </p:graphicFrame>
    </p:spTree>
    <p:extLst>
      <p:ext uri="{BB962C8B-B14F-4D97-AF65-F5344CB8AC3E}">
        <p14:creationId xmlns:p14="http://schemas.microsoft.com/office/powerpoint/2010/main" val="96195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DC39FF2-D950-4FF9-98AC-B539C537C570}"/>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STUDY PROCEDURES</a:t>
            </a:r>
          </a:p>
        </p:txBody>
      </p:sp>
      <p:sp>
        <p:nvSpPr>
          <p:cNvPr id="4" name="Text Placeholder 2">
            <a:extLst>
              <a:ext uri="{FF2B5EF4-FFF2-40B4-BE49-F238E27FC236}">
                <a16:creationId xmlns:a16="http://schemas.microsoft.com/office/drawing/2014/main" id="{F24D7BAE-E949-5625-B673-0D6FCDDC1846}"/>
              </a:ext>
            </a:extLst>
          </p:cNvPr>
          <p:cNvSpPr txBox="1">
            <a:spLocks/>
          </p:cNvSpPr>
          <p:nvPr/>
        </p:nvSpPr>
        <p:spPr>
          <a:xfrm>
            <a:off x="621614" y="1222345"/>
            <a:ext cx="1116643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Obtain loan &amp; PRAC data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Preprocessing, EDA</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retain full feature-set</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Clustering Phase (PCA &amp; Full feature-sets)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Cluster feature merge (both sets)</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Classification phase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Data analysis &amp; hypothesis testing</a:t>
            </a:r>
          </a:p>
        </p:txBody>
      </p:sp>
      <p:pic>
        <p:nvPicPr>
          <p:cNvPr id="5" name="Picture 4">
            <a:extLst>
              <a:ext uri="{FF2B5EF4-FFF2-40B4-BE49-F238E27FC236}">
                <a16:creationId xmlns:a16="http://schemas.microsoft.com/office/drawing/2014/main" id="{84BC0D01-F136-A707-03BA-99D9F6AAA5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26121" y="1222345"/>
            <a:ext cx="3534030" cy="4687191"/>
          </a:xfrm>
          <a:prstGeom prst="rect">
            <a:avLst/>
          </a:prstGeom>
        </p:spPr>
      </p:pic>
    </p:spTree>
    <p:extLst>
      <p:ext uri="{BB962C8B-B14F-4D97-AF65-F5344CB8AC3E}">
        <p14:creationId xmlns:p14="http://schemas.microsoft.com/office/powerpoint/2010/main" val="321393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4C517E5-D24A-41BB-938F-6A370D5487BD}"/>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DATA ANALYSIS</a:t>
            </a:r>
          </a:p>
        </p:txBody>
      </p:sp>
      <p:sp>
        <p:nvSpPr>
          <p:cNvPr id="3" name="Text Placeholder 2">
            <a:extLst>
              <a:ext uri="{FF2B5EF4-FFF2-40B4-BE49-F238E27FC236}">
                <a16:creationId xmlns:a16="http://schemas.microsoft.com/office/drawing/2014/main" id="{86EB2F66-5B98-4A6C-B8AA-E0884F6B3891}"/>
              </a:ext>
            </a:extLst>
          </p:cNvPr>
          <p:cNvSpPr txBox="1">
            <a:spLocks/>
          </p:cNvSpPr>
          <p:nvPr/>
        </p:nvSpPr>
        <p:spPr>
          <a:xfrm>
            <a:off x="443342" y="1251718"/>
            <a:ext cx="11629786" cy="4894953"/>
          </a:xfrm>
          <a:prstGeom prst="rect">
            <a:avLst/>
          </a:prstGeom>
          <a:noFill/>
          <a:ln>
            <a:noFill/>
          </a:ln>
        </p:spPr>
        <p:txBody>
          <a:bodyPr lIns="91425" tIns="91425" rIns="91425" bIns="91425" anchor="t" anchorCtr="0"/>
          <a:lstStyle>
            <a:defPPr marR="0" lvl="0" algn="l" rtl="0">
              <a:lnSpc>
                <a:spcPct val="100000"/>
              </a:lnSpc>
              <a:spcBef>
                <a:spcPts val="0"/>
              </a:spcBef>
              <a:spcAft>
                <a:spcPts val="0"/>
              </a:spcAft>
            </a:defPPr>
            <a:lvl1pPr marL="228600" marR="0" lvl="0" indent="-76200" algn="l" rtl="0">
              <a:lnSpc>
                <a:spcPct val="100000"/>
              </a:lnSpc>
              <a:spcBef>
                <a:spcPts val="480"/>
              </a:spcBef>
              <a:spcAft>
                <a:spcPts val="0"/>
              </a:spcAft>
              <a:buClr>
                <a:srgbClr val="262626"/>
              </a:buClr>
              <a:buSzPct val="100000"/>
              <a:buFont typeface="Noto Sans Symbols"/>
              <a:buChar char="▪"/>
              <a:defRPr sz="2400" b="0" i="0" u="none" strike="noStrike" cap="none">
                <a:solidFill>
                  <a:srgbClr val="262626"/>
                </a:solidFill>
                <a:latin typeface="Calibri"/>
                <a:ea typeface="Calibri"/>
                <a:cs typeface="Calibri"/>
                <a:sym typeface="Calibri"/>
              </a:defRPr>
            </a:lvl1pPr>
            <a:lvl2pPr marL="571500" marR="0" lvl="1" indent="-165100" algn="l" rtl="0">
              <a:lnSpc>
                <a:spcPct val="100000"/>
              </a:lnSpc>
              <a:spcBef>
                <a:spcPts val="400"/>
              </a:spcBef>
              <a:spcAft>
                <a:spcPts val="0"/>
              </a:spcAft>
              <a:buClr>
                <a:srgbClr val="262626"/>
              </a:buClr>
              <a:buSzPct val="100000"/>
              <a:buFont typeface="Noto Sans Symbols"/>
              <a:buChar char="→"/>
              <a:defRPr sz="2000" b="0" i="0" u="none" strike="noStrike" cap="none">
                <a:solidFill>
                  <a:srgbClr val="262626"/>
                </a:solidFill>
                <a:latin typeface="Calibri"/>
                <a:ea typeface="Calibri"/>
                <a:cs typeface="Calibri"/>
                <a:sym typeface="Calibri"/>
              </a:defRPr>
            </a:lvl2pPr>
            <a:lvl3pPr marL="862013" marR="0" lvl="2" indent="-61912" algn="l" rtl="0">
              <a:lnSpc>
                <a:spcPct val="100000"/>
              </a:lnSpc>
              <a:spcBef>
                <a:spcPts val="360"/>
              </a:spcBef>
              <a:spcAft>
                <a:spcPts val="0"/>
              </a:spcAft>
              <a:buClr>
                <a:srgbClr val="262626"/>
              </a:buClr>
              <a:buSzPct val="100000"/>
              <a:buFont typeface="Calibri"/>
              <a:buChar char="▪"/>
              <a:defRPr sz="1800" b="0" i="0" u="none" strike="noStrike" cap="none">
                <a:solidFill>
                  <a:srgbClr val="262626"/>
                </a:solidFill>
                <a:latin typeface="Calibri"/>
                <a:ea typeface="Calibri"/>
                <a:cs typeface="Calibri"/>
                <a:sym typeface="Calibri"/>
              </a:defRPr>
            </a:lvl3pPr>
            <a:lvl4pPr marL="1204913" marR="0" lvl="3" indent="-138112"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4pPr>
            <a:lvl5pPr marL="1485900" marR="0" lvl="4" indent="-76200" algn="l" rtl="0">
              <a:lnSpc>
                <a:spcPct val="100000"/>
              </a:lnSpc>
              <a:spcBef>
                <a:spcPts val="320"/>
              </a:spcBef>
              <a:spcAft>
                <a:spcPts val="0"/>
              </a:spcAft>
              <a:buClr>
                <a:srgbClr val="262626"/>
              </a:buClr>
              <a:buSzPct val="100000"/>
              <a:buFont typeface="Arial"/>
              <a:buChar char="»"/>
              <a:defRPr sz="1600" b="0" i="0" u="none" strike="noStrike" cap="none">
                <a:solidFill>
                  <a:srgbClr val="262626"/>
                </a:solidFill>
                <a:latin typeface="Calibri"/>
                <a:ea typeface="Calibri"/>
                <a:cs typeface="Calibri"/>
                <a:sym typeface="Calibri"/>
              </a:defRPr>
            </a:lvl5pPr>
            <a:lvl6pPr marL="2514600" marR="0" lvl="5"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6pPr>
            <a:lvl7pPr marL="2971800" marR="0" lvl="6"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7pPr>
            <a:lvl8pPr marL="3429000" marR="0" lvl="7"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8pPr>
            <a:lvl9pPr marL="3886200" marR="0" lvl="8" indent="-101600" algn="l" rtl="0">
              <a:lnSpc>
                <a:spcPct val="100000"/>
              </a:lnSpc>
              <a:spcBef>
                <a:spcPts val="400"/>
              </a:spcBef>
              <a:spcAft>
                <a:spcPts val="0"/>
              </a:spcAft>
              <a:buClr>
                <a:schemeClr val="dk1"/>
              </a:buClr>
              <a:buSzPct val="100000"/>
              <a:buFont typeface="Arial"/>
              <a:buChar char="•"/>
              <a:defRPr sz="2000" b="0" i="0" u="none" strike="noStrike" cap="none">
                <a:solidFill>
                  <a:schemeClr val="dk1"/>
                </a:solidFill>
                <a:latin typeface="Calibri"/>
                <a:ea typeface="Calibri"/>
                <a:cs typeface="Calibri"/>
                <a:sym typeface="Calibri"/>
              </a:defRPr>
            </a:lvl9pPr>
          </a:lstStyle>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  </a:t>
            </a:r>
            <a:r>
              <a:rPr lang="en-US" kern="0" dirty="0">
                <a:latin typeface="Calibri" panose="020F0502020204030204" pitchFamily="34" charset="0"/>
                <a:cs typeface="Calibri" panose="020F0502020204030204" pitchFamily="34" charset="0"/>
              </a:rPr>
              <a:t>H1: Comparison of PCA vs Full Feature-set performance throughout each phase</a:t>
            </a:r>
          </a:p>
          <a:p>
            <a:pPr lvl="1"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Model performance metrics captured during clustering &amp; classification pipelines</a:t>
            </a:r>
          </a:p>
          <a:p>
            <a:pPr lvl="2" indent="-76200">
              <a:spcBef>
                <a:spcPts val="480"/>
              </a:spcBef>
              <a:buFont typeface="Noto Sans Symbols"/>
              <a:buChar cha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Silhouette score</a:t>
            </a:r>
            <a:r>
              <a:rPr lang="en-US" kern="0" dirty="0">
                <a:latin typeface="Calibri" panose="020F0502020204030204" pitchFamily="34" charset="0"/>
                <a:cs typeface="Calibri" panose="020F0502020204030204" pitchFamily="34" charset="0"/>
              </a:rPr>
              <a:t>, DBI, fraud capture rate</a:t>
            </a:r>
          </a:p>
          <a:p>
            <a:pPr lvl="2"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AUC ROC, Accuracy, Precision Recall, F1</a:t>
            </a:r>
          </a:p>
          <a:p>
            <a:pPr lvl="1" indent="-76200">
              <a:spcBef>
                <a:spcPts val="480"/>
              </a:spcBef>
              <a:buFont typeface="Noto Sans Symbols"/>
              <a:buChar cha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Cluster features</a:t>
            </a:r>
            <a:r>
              <a:rPr lang="en-US" kern="0" dirty="0">
                <a:latin typeface="Calibri" panose="020F0502020204030204" pitchFamily="34" charset="0"/>
                <a:cs typeface="Calibri" panose="020F0502020204030204" pitchFamily="34" charset="0"/>
              </a:rPr>
              <a:t> derived from Full Feature-set and PCA Feature-set</a:t>
            </a:r>
          </a:p>
          <a:p>
            <a:pPr lvl="1"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Classification models trained on both Full Feature-set and PCA Feature-set</a:t>
            </a:r>
          </a:p>
          <a:p>
            <a:pPr lvl="0">
              <a:defRPr/>
            </a:pPr>
            <a:r>
              <a:rPr lang="en-US" kern="0" dirty="0">
                <a:latin typeface="Calibri" panose="020F0502020204030204" pitchFamily="34" charset="0"/>
                <a:cs typeface="Calibri" panose="020F0502020204030204" pitchFamily="34" charset="0"/>
              </a:rPr>
              <a:t> H2: Model Performance Variance</a:t>
            </a:r>
          </a:p>
          <a:p>
            <a:pPr lvl="1"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Two-Way ANOVA (Metric ~ Model * Cluster feature configuration)</a:t>
            </a:r>
          </a:p>
          <a:p>
            <a:pPr lvl="1"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ANOVA, intra-model to isolate variance due to cluster configuration</a:t>
            </a:r>
          </a:p>
          <a:p>
            <a:pPr lvl="1" indent="-76200">
              <a:spcBef>
                <a:spcPts val="480"/>
              </a:spcBef>
              <a:buFont typeface="Noto Sans Symbols"/>
              <a:buChar char="▪"/>
              <a:defRPr/>
            </a:pPr>
            <a:r>
              <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rPr>
              <a:t>Post hoc testing (q-q plot, Levene) identified heterogeneity in some cases</a:t>
            </a:r>
          </a:p>
          <a:p>
            <a:pPr lvl="2" indent="-76200">
              <a:spcBef>
                <a:spcPts val="480"/>
              </a:spcBef>
              <a:buFont typeface="Noto Sans Symbols"/>
              <a:buChar char="▪"/>
              <a:defRPr/>
            </a:pPr>
            <a:r>
              <a:rPr lang="en-US" kern="0" dirty="0">
                <a:latin typeface="Calibri" panose="020F0502020204030204" pitchFamily="34" charset="0"/>
                <a:cs typeface="Calibri" panose="020F0502020204030204" pitchFamily="34" charset="0"/>
              </a:rPr>
              <a:t>Follow up with Welch ANOVA </a:t>
            </a:r>
            <a:endParaRPr kumimoji="0" lang="en-US"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endParaRPr>
          </a:p>
          <a:p>
            <a:pPr marL="228600" marR="0" lvl="0" indent="-76200" algn="l" defTabSz="914400" rtl="0" eaLnBrk="1" fontAlgn="auto" latinLnBrk="0" hangingPunct="1">
              <a:lnSpc>
                <a:spcPct val="100000"/>
              </a:lnSpc>
              <a:spcBef>
                <a:spcPts val="480"/>
              </a:spcBef>
              <a:spcAft>
                <a:spcPts val="0"/>
              </a:spcAft>
              <a:buClr>
                <a:srgbClr val="262626"/>
              </a:buClr>
              <a:buSzPct val="100000"/>
              <a:buFont typeface="Noto Sans Symbols"/>
              <a:buChar char="▪"/>
              <a:tabLst/>
              <a:defRPr/>
            </a:pPr>
            <a:endParaRPr kumimoji="0" lang="en-US" sz="2800" b="0" i="0" u="none" strike="noStrike" kern="0" cap="none" spc="0" normalizeH="0" baseline="0" noProof="0" dirty="0">
              <a:ln>
                <a:noFill/>
              </a:ln>
              <a:solidFill>
                <a:srgbClr val="262626"/>
              </a:solidFill>
              <a:effectLst/>
              <a:uLnTx/>
              <a:uFillTx/>
              <a:latin typeface="Calibri" panose="020F0502020204030204" pitchFamily="34" charset="0"/>
              <a:cs typeface="Calibri" panose="020F0502020204030204" pitchFamily="34" charset="0"/>
              <a:sym typeface="Calibri"/>
            </a:endParaRPr>
          </a:p>
        </p:txBody>
      </p:sp>
    </p:spTree>
    <p:extLst>
      <p:ext uri="{BB962C8B-B14F-4D97-AF65-F5344CB8AC3E}">
        <p14:creationId xmlns:p14="http://schemas.microsoft.com/office/powerpoint/2010/main" val="16720796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89E70D0-5EFE-4C9D-947E-12DCF06D4C40}"/>
              </a:ext>
            </a:extLst>
          </p:cNvPr>
          <p:cNvSpPr txBox="1"/>
          <p:nvPr/>
        </p:nvSpPr>
        <p:spPr>
          <a:xfrm>
            <a:off x="621614" y="494040"/>
            <a:ext cx="11451514" cy="584775"/>
          </a:xfrm>
          <a:prstGeom prst="rect">
            <a:avLst/>
          </a:prstGeom>
          <a:noFill/>
        </p:spPr>
        <p:txBody>
          <a:bodyPr wrap="square" rtlCol="0">
            <a:spAutoFit/>
          </a:bodyPr>
          <a:lstStyle/>
          <a:p>
            <a:r>
              <a:rPr lang="en-US" sz="3200" b="1" dirty="0">
                <a:solidFill>
                  <a:srgbClr val="0B253F"/>
                </a:solidFill>
                <a:latin typeface="Calibri" panose="020F0502020204030204" pitchFamily="34" charset="0"/>
                <a:ea typeface="Charter Roman" charset="0"/>
                <a:cs typeface="Calibri" panose="020F0502020204030204" pitchFamily="34" charset="0"/>
              </a:rPr>
              <a:t>LIMITATIONS</a:t>
            </a:r>
          </a:p>
        </p:txBody>
      </p:sp>
      <p:sp>
        <p:nvSpPr>
          <p:cNvPr id="3" name="Content Placeholder 2">
            <a:extLst>
              <a:ext uri="{FF2B5EF4-FFF2-40B4-BE49-F238E27FC236}">
                <a16:creationId xmlns:a16="http://schemas.microsoft.com/office/drawing/2014/main" id="{D36F837A-E936-49D1-A37E-9CFCE730BE89}"/>
              </a:ext>
            </a:extLst>
          </p:cNvPr>
          <p:cNvSpPr txBox="1">
            <a:spLocks/>
          </p:cNvSpPr>
          <p:nvPr/>
        </p:nvSpPr>
        <p:spPr>
          <a:xfrm>
            <a:off x="621615" y="1323673"/>
            <a:ext cx="11035229" cy="4628239"/>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Scope of loan application data</a:t>
            </a:r>
          </a:p>
          <a:p>
            <a:pPr lvl="1" indent="-228600">
              <a:buFont typeface="Wingdings" panose="05000000000000000000" pitchFamily="2" charset="2"/>
              <a:buChar cha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Delimitation to ensure reproducibility</a:t>
            </a:r>
          </a:p>
          <a:p>
            <a:pPr>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Availability of labelled data</a:t>
            </a:r>
          </a:p>
          <a:p>
            <a:pPr>
              <a:defRPr/>
            </a:pPr>
            <a:r>
              <a:rPr lang="en-US" sz="2400" dirty="0">
                <a:solidFill>
                  <a:sysClr val="windowText" lastClr="000000">
                    <a:lumMod val="85000"/>
                    <a:lumOff val="15000"/>
                  </a:sysClr>
                </a:solidFill>
                <a:latin typeface="Calibri" panose="020F0502020204030204" pitchFamily="34" charset="0"/>
                <a:cs typeface="Calibri" panose="020F0502020204030204" pitchFamily="34" charset="0"/>
              </a:rPr>
              <a:t>Computational resources</a:t>
            </a:r>
          </a:p>
          <a:p>
            <a:pPr lvl="1">
              <a:buFont typeface="Wingdings" panose="05000000000000000000" pitchFamily="2" charset="2"/>
              <a:buChar char="§"/>
              <a:defRPr/>
            </a:pPr>
            <a:r>
              <a:rPr lang="en-US" sz="2000" dirty="0" err="1">
                <a:solidFill>
                  <a:sysClr val="windowText" lastClr="000000">
                    <a:lumMod val="85000"/>
                    <a:lumOff val="15000"/>
                  </a:sysClr>
                </a:solidFill>
                <a:latin typeface="Calibri" panose="020F0502020204030204" pitchFamily="34" charset="0"/>
                <a:cs typeface="Calibri" panose="020F0502020204030204" pitchFamily="34" charset="0"/>
              </a:rPr>
              <a:t>Cuml</a:t>
            </a: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 &amp; GPU based </a:t>
            </a:r>
            <a:r>
              <a:rPr lang="en-US" sz="2000">
                <a:solidFill>
                  <a:sysClr val="windowText" lastClr="000000">
                    <a:lumMod val="85000"/>
                    <a:lumOff val="15000"/>
                  </a:sysClr>
                </a:solidFill>
                <a:latin typeface="Calibri" panose="020F0502020204030204" pitchFamily="34" charset="0"/>
                <a:cs typeface="Calibri" panose="020F0502020204030204" pitchFamily="34" charset="0"/>
              </a:rPr>
              <a:t>ML acceleration</a:t>
            </a:r>
            <a:endParaRPr lang="en-US" sz="2000" dirty="0">
              <a:solidFill>
                <a:sysClr val="windowText" lastClr="000000">
                  <a:lumMod val="85000"/>
                  <a:lumOff val="15000"/>
                </a:sysClr>
              </a:solidFill>
              <a:latin typeface="Calibri" panose="020F0502020204030204" pitchFamily="34" charset="0"/>
              <a:cs typeface="Calibri" panose="020F0502020204030204" pitchFamily="34" charset="0"/>
            </a:endParaRPr>
          </a:p>
          <a:p>
            <a:pPr>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lvl="1">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90512" lvl="1" indent="0">
              <a:buNone/>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406400" marR="0" lvl="1" indent="0" algn="l" defTabSz="457200" rtl="0" eaLnBrk="1" fontAlgn="auto" latinLnBrk="0" hangingPunct="1">
              <a:lnSpc>
                <a:spcPct val="100000"/>
              </a:lnSpc>
              <a:spcBef>
                <a:spcPct val="20000"/>
              </a:spcBef>
              <a:spcAft>
                <a:spcPts val="0"/>
              </a:spcAft>
              <a:buClrTx/>
              <a:buSzTx/>
              <a:buFont typeface="Wingdings 3" panose="05040102010807070707" pitchFamily="18" charset="2"/>
              <a:buNone/>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endPar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20000"/>
              </a:spcBef>
              <a:spcAft>
                <a:spcPts val="0"/>
              </a:spcAft>
              <a:buClrTx/>
              <a:buSzTx/>
              <a:buFont typeface="Wingdings" panose="05000000000000000000" pitchFamily="2" charset="2"/>
              <a:buNone/>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803746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7F7A111-B9E0-4679-BA0C-AE59515D4A6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ETHICAL ASSURANCES</a:t>
            </a:r>
          </a:p>
        </p:txBody>
      </p:sp>
      <p:sp>
        <p:nvSpPr>
          <p:cNvPr id="3" name="Text Placeholder 2">
            <a:extLst>
              <a:ext uri="{FF2B5EF4-FFF2-40B4-BE49-F238E27FC236}">
                <a16:creationId xmlns:a16="http://schemas.microsoft.com/office/drawing/2014/main" id="{2891AB59-D1C8-420E-BDD2-8DA20DD73135}"/>
              </a:ext>
            </a:extLst>
          </p:cNvPr>
          <p:cNvSpPr txBox="1">
            <a:spLocks/>
          </p:cNvSpPr>
          <p:nvPr/>
        </p:nvSpPr>
        <p:spPr>
          <a:xfrm>
            <a:off x="621615" y="1285587"/>
            <a:ext cx="1135372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IRB Approval Granted 3-9-2024</a:t>
            </a:r>
          </a:p>
          <a:p>
            <a:pPr lvl="1" indent="-228600">
              <a:buFont typeface="Wingdings" panose="05000000000000000000" pitchFamily="2" charset="2"/>
              <a:buChar char="§"/>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No Human Subjects</a:t>
            </a: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 Publicly available government records</a:t>
            </a:r>
          </a:p>
          <a:p>
            <a:pPr lvl="1" indent="-228600">
              <a:buFont typeface="Wingdings" panose="05000000000000000000" pitchFamily="2" charset="2"/>
              <a:buChar char="§"/>
              <a:defRPr/>
            </a:pPr>
            <a:r>
              <a:rPr kumimoji="0" lang="en-US"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SBA already sanitized PPP loan data</a:t>
            </a:r>
            <a:endParaRPr lang="en-US" sz="3600" dirty="0">
              <a:solidFill>
                <a:sysClr val="windowText" lastClr="000000">
                  <a:lumMod val="85000"/>
                  <a:lumOff val="15000"/>
                </a:sysClr>
              </a:solidFill>
              <a:latin typeface="Calibri" panose="020F0502020204030204" pitchFamily="34" charset="0"/>
              <a:cs typeface="Calibri" panose="020F0502020204030204" pitchFamily="34" charset="0"/>
            </a:endParaRPr>
          </a:p>
          <a:p>
            <a:pPr lvl="1" indent="-228600">
              <a:buFont typeface="Wingdings" panose="05000000000000000000" pitchFamily="2" charset="2"/>
              <a:buChar char="§"/>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Further anonymization during preprocessing</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Professional experience </a:t>
            </a:r>
          </a:p>
          <a:p>
            <a:pPr lvl="1" indent="-228600">
              <a:buFont typeface="Wingdings" panose="05000000000000000000" pitchFamily="2" charset="2"/>
              <a:buChar char="§"/>
              <a:defRPr/>
            </a:pPr>
            <a:r>
              <a:rPr lang="en-US" sz="2800" dirty="0">
                <a:solidFill>
                  <a:sysClr val="windowText" lastClr="000000">
                    <a:lumMod val="85000"/>
                    <a:lumOff val="15000"/>
                  </a:sysClr>
                </a:solidFill>
                <a:latin typeface="Calibri" panose="020F0502020204030204" pitchFamily="34" charset="0"/>
                <a:cs typeface="Calibri" panose="020F0502020204030204" pitchFamily="34" charset="0"/>
              </a:rPr>
              <a:t>Senior Data Analyst at Federal Communications Commission, Office of Inspector General </a:t>
            </a: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36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91374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F3510D-0B78-41C1-8762-D8B0804D9483}"/>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a:t>
            </a:r>
          </a:p>
        </p:txBody>
      </p:sp>
      <p:sp>
        <p:nvSpPr>
          <p:cNvPr id="3" name="Text Placeholder 2">
            <a:extLst>
              <a:ext uri="{FF2B5EF4-FFF2-40B4-BE49-F238E27FC236}">
                <a16:creationId xmlns:a16="http://schemas.microsoft.com/office/drawing/2014/main" id="{1A46A11A-181A-473C-AC49-A8CED5375F21}"/>
              </a:ext>
            </a:extLst>
          </p:cNvPr>
          <p:cNvSpPr txBox="1">
            <a:spLocks/>
          </p:cNvSpPr>
          <p:nvPr/>
        </p:nvSpPr>
        <p:spPr>
          <a:xfrm>
            <a:off x="621615" y="1284554"/>
            <a:ext cx="56267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latin typeface="Calibri" panose="020F0502020204030204" pitchFamily="34" charset="0"/>
                <a:cs typeface="Calibri" panose="020F0502020204030204" pitchFamily="34" charset="0"/>
              </a:rPr>
              <a:t>RQ1: </a:t>
            </a:r>
          </a:p>
          <a:p>
            <a:r>
              <a:rPr lang="en-US" sz="2000" dirty="0">
                <a:latin typeface="Calibri" panose="020F0502020204030204" pitchFamily="34" charset="0"/>
                <a:cs typeface="Calibri" panose="020F0502020204030204" pitchFamily="34" charset="0"/>
              </a:rPr>
              <a:t>Baseline Classification performed generally better when trained using the Full Feature-set. </a:t>
            </a:r>
          </a:p>
          <a:p>
            <a:r>
              <a:rPr lang="en-US" sz="2000" dirty="0">
                <a:latin typeface="Calibri" panose="020F0502020204030204" pitchFamily="34" charset="0"/>
                <a:cs typeface="Calibri" panose="020F0502020204030204" pitchFamily="34" charset="0"/>
              </a:rPr>
              <a:t>PCA-derived cluster features performed better than Full-set-derived cluster features in classification models.</a:t>
            </a:r>
          </a:p>
          <a:p>
            <a:r>
              <a:rPr lang="en-US" sz="2000" dirty="0">
                <a:latin typeface="Calibri" panose="020F0502020204030204" pitchFamily="34" charset="0"/>
                <a:cs typeface="Calibri" panose="020F0502020204030204" pitchFamily="34" charset="0"/>
              </a:rPr>
              <a:t>Finding: </a:t>
            </a:r>
            <a:r>
              <a:rPr lang="en-US" sz="2000" b="1" dirty="0">
                <a:latin typeface="Calibri" panose="020F0502020204030204" pitchFamily="34" charset="0"/>
                <a:cs typeface="Calibri" panose="020F0502020204030204" pitchFamily="34" charset="0"/>
              </a:rPr>
              <a:t>H1</a:t>
            </a:r>
            <a:r>
              <a:rPr lang="en-US" sz="2000" b="1" baseline="-25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a:t>
            </a:r>
          </a:p>
          <a:p>
            <a:endParaRPr lang="en-US" sz="2400" b="1" dirty="0">
              <a:latin typeface="Calibri" panose="020F0502020204030204" pitchFamily="34" charset="0"/>
              <a:cs typeface="Calibri" panose="020F0502020204030204" pitchFamily="34" charset="0"/>
            </a:endParaRPr>
          </a:p>
        </p:txBody>
      </p:sp>
      <p:graphicFrame>
        <p:nvGraphicFramePr>
          <p:cNvPr id="5" name="Table 4">
            <a:extLst>
              <a:ext uri="{FF2B5EF4-FFF2-40B4-BE49-F238E27FC236}">
                <a16:creationId xmlns:a16="http://schemas.microsoft.com/office/drawing/2014/main" id="{119DA5A3-0618-95A8-640E-53D48381B00C}"/>
              </a:ext>
            </a:extLst>
          </p:cNvPr>
          <p:cNvGraphicFramePr>
            <a:graphicFrameLocks noGrp="1"/>
          </p:cNvGraphicFramePr>
          <p:nvPr>
            <p:extLst>
              <p:ext uri="{D42A27DB-BD31-4B8C-83A1-F6EECF244321}">
                <p14:modId xmlns:p14="http://schemas.microsoft.com/office/powerpoint/2010/main" val="742193937"/>
              </p:ext>
            </p:extLst>
          </p:nvPr>
        </p:nvGraphicFramePr>
        <p:xfrm>
          <a:off x="2963545" y="3887298"/>
          <a:ext cx="3284855" cy="2225802"/>
        </p:xfrm>
        <a:graphic>
          <a:graphicData uri="http://schemas.openxmlformats.org/drawingml/2006/table">
            <a:tbl>
              <a:tblPr firstRow="1" firstCol="1" bandRow="1"/>
              <a:tblGrid>
                <a:gridCol w="1334135">
                  <a:extLst>
                    <a:ext uri="{9D8B030D-6E8A-4147-A177-3AD203B41FA5}">
                      <a16:colId xmlns:a16="http://schemas.microsoft.com/office/drawing/2014/main" val="1328187541"/>
                    </a:ext>
                  </a:extLst>
                </a:gridCol>
                <a:gridCol w="975360">
                  <a:extLst>
                    <a:ext uri="{9D8B030D-6E8A-4147-A177-3AD203B41FA5}">
                      <a16:colId xmlns:a16="http://schemas.microsoft.com/office/drawing/2014/main" val="437779389"/>
                    </a:ext>
                  </a:extLst>
                </a:gridCol>
                <a:gridCol w="975360">
                  <a:extLst>
                    <a:ext uri="{9D8B030D-6E8A-4147-A177-3AD203B41FA5}">
                      <a16:colId xmlns:a16="http://schemas.microsoft.com/office/drawing/2014/main" val="194060110"/>
                    </a:ext>
                  </a:extLst>
                </a:gridCol>
              </a:tblGrid>
              <a:tr h="190500">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Model</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F1 Score</a:t>
                      </a:r>
                    </a:p>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Full Set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F1 Score</a:t>
                      </a:r>
                    </a:p>
                    <a:p>
                      <a:pPr marL="0" marR="0">
                        <a:lnSpc>
                          <a:spcPct val="1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PCA Set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09341449"/>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XGBoost</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0.099146008</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0.00657233</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388905181"/>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0.042903947</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0.005576644</a:t>
                      </a:r>
                    </a:p>
                  </a:txBody>
                  <a:tcPr marL="68580" marR="68580" marT="0" marB="0">
                    <a:lnL>
                      <a:noFill/>
                    </a:lnL>
                    <a:lnR>
                      <a:noFill/>
                    </a:lnR>
                    <a:lnT>
                      <a:noFill/>
                    </a:lnT>
                    <a:lnB>
                      <a:noFill/>
                    </a:lnB>
                    <a:noFill/>
                  </a:tcPr>
                </a:tc>
                <a:extLst>
                  <a:ext uri="{0D108BD9-81ED-4DB2-BD59-A6C34878D82A}">
                    <a16:rowId xmlns:a16="http://schemas.microsoft.com/office/drawing/2014/main" val="3196080110"/>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Logistic Regresion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0.007108395</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0.005392133</a:t>
                      </a:r>
                    </a:p>
                  </a:txBody>
                  <a:tcPr marL="68580" marR="68580" marT="0" marB="0">
                    <a:lnL>
                      <a:noFill/>
                    </a:lnL>
                    <a:lnR>
                      <a:noFill/>
                    </a:lnR>
                    <a:lnT>
                      <a:noFill/>
                    </a:lnT>
                    <a:lnB>
                      <a:noFill/>
                    </a:lnB>
                    <a:noFill/>
                  </a:tcPr>
                </a:tc>
                <a:extLst>
                  <a:ext uri="{0D108BD9-81ED-4DB2-BD59-A6C34878D82A}">
                    <a16:rowId xmlns:a16="http://schemas.microsoft.com/office/drawing/2014/main" val="123828945"/>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0.003771019</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0.003365724</a:t>
                      </a:r>
                    </a:p>
                  </a:txBody>
                  <a:tcPr marL="68580" marR="68580" marT="0" marB="0">
                    <a:lnL>
                      <a:noFill/>
                    </a:lnL>
                    <a:lnR>
                      <a:noFill/>
                    </a:lnR>
                    <a:lnT>
                      <a:noFill/>
                    </a:lnT>
                    <a:lnB>
                      <a:noFill/>
                    </a:lnB>
                    <a:noFill/>
                  </a:tcPr>
                </a:tc>
                <a:extLst>
                  <a:ext uri="{0D108BD9-81ED-4DB2-BD59-A6C34878D82A}">
                    <a16:rowId xmlns:a16="http://schemas.microsoft.com/office/drawing/2014/main" val="560082070"/>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Nueral Net</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0.002422881</a:t>
                      </a:r>
                    </a:p>
                  </a:txBody>
                  <a:tcPr marL="68580" marR="68580" marT="0" marB="0">
                    <a:lnL>
                      <a:noFill/>
                    </a:lnL>
                    <a:lnR>
                      <a:noFill/>
                    </a:lnR>
                    <a:lnT>
                      <a:noFill/>
                    </a:lnT>
                    <a:lnB>
                      <a:noFill/>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0.00284182</a:t>
                      </a:r>
                    </a:p>
                  </a:txBody>
                  <a:tcPr marL="68580" marR="68580" marT="0" marB="0">
                    <a:lnL>
                      <a:noFill/>
                    </a:lnL>
                    <a:lnR>
                      <a:noFill/>
                    </a:lnR>
                    <a:lnT>
                      <a:noFill/>
                    </a:lnT>
                    <a:lnB>
                      <a:noFill/>
                    </a:lnB>
                    <a:noFill/>
                  </a:tcPr>
                </a:tc>
                <a:extLst>
                  <a:ext uri="{0D108BD9-81ED-4DB2-BD59-A6C34878D82A}">
                    <a16:rowId xmlns:a16="http://schemas.microsoft.com/office/drawing/2014/main" val="2780311669"/>
                  </a:ext>
                </a:extLst>
              </a:tr>
              <a:tr h="190500">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SVM</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0.00067977</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0.0024109</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70250494"/>
                  </a:ext>
                </a:extLst>
              </a:tr>
            </a:tbl>
          </a:graphicData>
        </a:graphic>
      </p:graphicFrame>
      <p:sp>
        <p:nvSpPr>
          <p:cNvPr id="9" name="TextBox 8">
            <a:extLst>
              <a:ext uri="{FF2B5EF4-FFF2-40B4-BE49-F238E27FC236}">
                <a16:creationId xmlns:a16="http://schemas.microsoft.com/office/drawing/2014/main" id="{DBBFB71F-33A3-F0C3-9E88-9B721D2FA275}"/>
              </a:ext>
            </a:extLst>
          </p:cNvPr>
          <p:cNvSpPr txBox="1"/>
          <p:nvPr/>
        </p:nvSpPr>
        <p:spPr>
          <a:xfrm>
            <a:off x="2963545" y="3610299"/>
            <a:ext cx="2872902"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Baseline Classification Model Performance</a:t>
            </a:r>
          </a:p>
        </p:txBody>
      </p:sp>
      <p:pic>
        <p:nvPicPr>
          <p:cNvPr id="10" name="Picture 9">
            <a:extLst>
              <a:ext uri="{FF2B5EF4-FFF2-40B4-BE49-F238E27FC236}">
                <a16:creationId xmlns:a16="http://schemas.microsoft.com/office/drawing/2014/main" id="{784BFB9A-1F71-7DC5-16C3-FB2DC509B2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1068597"/>
            <a:ext cx="5943600" cy="2524125"/>
          </a:xfrm>
          <a:prstGeom prst="rect">
            <a:avLst/>
          </a:prstGeom>
        </p:spPr>
      </p:pic>
      <p:pic>
        <p:nvPicPr>
          <p:cNvPr id="12" name="Picture 11" descr="A diagram of a graph&#10;&#10;AI-generated content may be incorrect.">
            <a:extLst>
              <a:ext uri="{FF2B5EF4-FFF2-40B4-BE49-F238E27FC236}">
                <a16:creationId xmlns:a16="http://schemas.microsoft.com/office/drawing/2014/main" id="{5ACB4FDC-E51B-7B72-65C1-3DC2F218F5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8400" y="3798931"/>
            <a:ext cx="5943600" cy="2524760"/>
          </a:xfrm>
          <a:prstGeom prst="rect">
            <a:avLst/>
          </a:prstGeom>
        </p:spPr>
      </p:pic>
      <p:sp>
        <p:nvSpPr>
          <p:cNvPr id="13" name="TextBox 12">
            <a:extLst>
              <a:ext uri="{FF2B5EF4-FFF2-40B4-BE49-F238E27FC236}">
                <a16:creationId xmlns:a16="http://schemas.microsoft.com/office/drawing/2014/main" id="{1125FC31-F828-6854-2F78-2292B5D1505C}"/>
              </a:ext>
            </a:extLst>
          </p:cNvPr>
          <p:cNvSpPr txBox="1"/>
          <p:nvPr/>
        </p:nvSpPr>
        <p:spPr>
          <a:xfrm>
            <a:off x="6549215" y="3521932"/>
            <a:ext cx="312335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Cluster-Feature Performance, PCA Feature-set</a:t>
            </a:r>
          </a:p>
        </p:txBody>
      </p:sp>
      <p:sp>
        <p:nvSpPr>
          <p:cNvPr id="14" name="TextBox 13">
            <a:extLst>
              <a:ext uri="{FF2B5EF4-FFF2-40B4-BE49-F238E27FC236}">
                <a16:creationId xmlns:a16="http://schemas.microsoft.com/office/drawing/2014/main" id="{37E953DA-DD34-82F2-25C4-6628410708FB}"/>
              </a:ext>
            </a:extLst>
          </p:cNvPr>
          <p:cNvSpPr txBox="1"/>
          <p:nvPr/>
        </p:nvSpPr>
        <p:spPr>
          <a:xfrm>
            <a:off x="6549215" y="863372"/>
            <a:ext cx="309245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Cluster-Feature Performance, Full Feature-set</a:t>
            </a:r>
          </a:p>
        </p:txBody>
      </p:sp>
    </p:spTree>
    <p:extLst>
      <p:ext uri="{BB962C8B-B14F-4D97-AF65-F5344CB8AC3E}">
        <p14:creationId xmlns:p14="http://schemas.microsoft.com/office/powerpoint/2010/main" val="27568632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2E7A4-43AA-8C14-C7D9-AF06859B7C5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D671C05-1429-E96B-9CDD-B4C9B0EEF2DC}"/>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a:t>
            </a:r>
          </a:p>
        </p:txBody>
      </p:sp>
      <p:sp>
        <p:nvSpPr>
          <p:cNvPr id="3" name="Text Placeholder 2">
            <a:extLst>
              <a:ext uri="{FF2B5EF4-FFF2-40B4-BE49-F238E27FC236}">
                <a16:creationId xmlns:a16="http://schemas.microsoft.com/office/drawing/2014/main" id="{9141659C-DFB1-FBD9-0E29-C53C321048BE}"/>
              </a:ext>
            </a:extLst>
          </p:cNvPr>
          <p:cNvSpPr txBox="1">
            <a:spLocks/>
          </p:cNvSpPr>
          <p:nvPr/>
        </p:nvSpPr>
        <p:spPr>
          <a:xfrm>
            <a:off x="621615" y="1284554"/>
            <a:ext cx="5626785"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b="1" dirty="0">
                <a:latin typeface="Calibri" panose="020F0502020204030204" pitchFamily="34" charset="0"/>
                <a:cs typeface="Calibri" panose="020F0502020204030204" pitchFamily="34" charset="0"/>
              </a:rPr>
              <a:t>RQ2: </a:t>
            </a:r>
          </a:p>
          <a:p>
            <a:r>
              <a:rPr lang="en-US" sz="2000" dirty="0">
                <a:latin typeface="Calibri" panose="020F0502020204030204" pitchFamily="34" charset="0"/>
                <a:cs typeface="Calibri" panose="020F0502020204030204" pitchFamily="34" charset="0"/>
              </a:rPr>
              <a:t>Two-Way ANOVA revealed model selection to have the main effect on model performance metric  variance. </a:t>
            </a:r>
          </a:p>
          <a:p>
            <a:r>
              <a:rPr lang="en-US" sz="2000" dirty="0">
                <a:latin typeface="Calibri" panose="020F0502020204030204" pitchFamily="34" charset="0"/>
                <a:cs typeface="Calibri" panose="020F0502020204030204" pitchFamily="34" charset="0"/>
              </a:rPr>
              <a:t>Two-Way ANOVA did not find cluster-feature configuration to significantly influence performance metric variance.</a:t>
            </a:r>
          </a:p>
          <a:p>
            <a:r>
              <a:rPr lang="en-US" sz="2000" dirty="0">
                <a:latin typeface="Calibri" panose="020F0502020204030204" pitchFamily="34" charset="0"/>
                <a:cs typeface="Calibri" panose="020F0502020204030204" pitchFamily="34" charset="0"/>
              </a:rPr>
              <a:t>However, Two-Way is comparing variance across classification models</a:t>
            </a:r>
          </a:p>
          <a:p>
            <a:r>
              <a:rPr lang="en-US" sz="2000" dirty="0">
                <a:latin typeface="Calibri" panose="020F0502020204030204" pitchFamily="34" charset="0"/>
                <a:cs typeface="Calibri" panose="020F0502020204030204" pitchFamily="34" charset="0"/>
              </a:rPr>
              <a:t>Determination: Two-Way ANOVA is not the most appropriate test to isolate intra-model variance.</a:t>
            </a:r>
            <a:endParaRPr lang="en-US" sz="1600"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p:txBody>
      </p:sp>
      <p:graphicFrame>
        <p:nvGraphicFramePr>
          <p:cNvPr id="20" name="Table 19">
            <a:extLst>
              <a:ext uri="{FF2B5EF4-FFF2-40B4-BE49-F238E27FC236}">
                <a16:creationId xmlns:a16="http://schemas.microsoft.com/office/drawing/2014/main" id="{93506FF5-42A5-8F0E-CE3E-5064F94C02A1}"/>
              </a:ext>
            </a:extLst>
          </p:cNvPr>
          <p:cNvGraphicFramePr>
            <a:graphicFrameLocks noGrp="1"/>
          </p:cNvGraphicFramePr>
          <p:nvPr>
            <p:extLst>
              <p:ext uri="{D42A27DB-BD31-4B8C-83A1-F6EECF244321}">
                <p14:modId xmlns:p14="http://schemas.microsoft.com/office/powerpoint/2010/main" val="411592652"/>
              </p:ext>
            </p:extLst>
          </p:nvPr>
        </p:nvGraphicFramePr>
        <p:xfrm>
          <a:off x="6123337" y="1888219"/>
          <a:ext cx="4973955" cy="1550035"/>
        </p:xfrm>
        <a:graphic>
          <a:graphicData uri="http://schemas.openxmlformats.org/drawingml/2006/table">
            <a:tbl>
              <a:tblPr firstRow="1" firstCol="1" bandRow="1"/>
              <a:tblGrid>
                <a:gridCol w="2101215">
                  <a:extLst>
                    <a:ext uri="{9D8B030D-6E8A-4147-A177-3AD203B41FA5}">
                      <a16:colId xmlns:a16="http://schemas.microsoft.com/office/drawing/2014/main" val="462843579"/>
                    </a:ext>
                  </a:extLst>
                </a:gridCol>
                <a:gridCol w="784860">
                  <a:extLst>
                    <a:ext uri="{9D8B030D-6E8A-4147-A177-3AD203B41FA5}">
                      <a16:colId xmlns:a16="http://schemas.microsoft.com/office/drawing/2014/main" val="2519349237"/>
                    </a:ext>
                  </a:extLst>
                </a:gridCol>
                <a:gridCol w="518160">
                  <a:extLst>
                    <a:ext uri="{9D8B030D-6E8A-4147-A177-3AD203B41FA5}">
                      <a16:colId xmlns:a16="http://schemas.microsoft.com/office/drawing/2014/main" val="1398875920"/>
                    </a:ext>
                  </a:extLst>
                </a:gridCol>
                <a:gridCol w="784860">
                  <a:extLst>
                    <a:ext uri="{9D8B030D-6E8A-4147-A177-3AD203B41FA5}">
                      <a16:colId xmlns:a16="http://schemas.microsoft.com/office/drawing/2014/main" val="2191823236"/>
                    </a:ext>
                  </a:extLst>
                </a:gridCol>
                <a:gridCol w="784860">
                  <a:extLst>
                    <a:ext uri="{9D8B030D-6E8A-4147-A177-3AD203B41FA5}">
                      <a16:colId xmlns:a16="http://schemas.microsoft.com/office/drawing/2014/main" val="3538852040"/>
                    </a:ext>
                  </a:extLst>
                </a:gridCol>
              </a:tblGrid>
              <a:tr h="190500">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Metric</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sum_sq</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df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PR(&gt;F)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5907914"/>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C(model)</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6.11216</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4041.361</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3114136594"/>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C(cluster_condition)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0.037941</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128</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0.979952</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0.547373</a:t>
                      </a:r>
                    </a:p>
                  </a:txBody>
                  <a:tcPr marL="68580" marR="68580" marT="0" marB="0">
                    <a:lnL>
                      <a:noFill/>
                    </a:lnL>
                    <a:lnR>
                      <a:noFill/>
                    </a:lnR>
                    <a:lnT>
                      <a:noFill/>
                    </a:lnT>
                    <a:lnB>
                      <a:noFill/>
                    </a:lnB>
                    <a:noFill/>
                  </a:tcPr>
                </a:tc>
                <a:extLst>
                  <a:ext uri="{0D108BD9-81ED-4DB2-BD59-A6C34878D82A}">
                    <a16:rowId xmlns:a16="http://schemas.microsoft.com/office/drawing/2014/main" val="3449912711"/>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C(model):C(cluster_condition)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0.132217</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640</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0.682982</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a:t>
                      </a:r>
                    </a:p>
                  </a:txBody>
                  <a:tcPr marL="68580" marR="68580" marT="0" marB="0">
                    <a:lnL>
                      <a:noFill/>
                    </a:lnL>
                    <a:lnR>
                      <a:noFill/>
                    </a:lnR>
                    <a:lnT>
                      <a:noFill/>
                    </a:lnT>
                    <a:lnB>
                      <a:noFill/>
                    </a:lnB>
                    <a:noFill/>
                  </a:tcPr>
                </a:tc>
                <a:extLst>
                  <a:ext uri="{0D108BD9-81ED-4DB2-BD59-A6C34878D82A}">
                    <a16:rowId xmlns:a16="http://schemas.microsoft.com/office/drawing/2014/main" val="3581076586"/>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Residual</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0.936479</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3096</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59660361"/>
                  </a:ext>
                </a:extLst>
              </a:tr>
            </a:tbl>
          </a:graphicData>
        </a:graphic>
      </p:graphicFrame>
      <p:graphicFrame>
        <p:nvGraphicFramePr>
          <p:cNvPr id="22" name="Table 21">
            <a:extLst>
              <a:ext uri="{FF2B5EF4-FFF2-40B4-BE49-F238E27FC236}">
                <a16:creationId xmlns:a16="http://schemas.microsoft.com/office/drawing/2014/main" id="{210069D3-DFB0-AF2F-8B66-E9C845F580A6}"/>
              </a:ext>
            </a:extLst>
          </p:cNvPr>
          <p:cNvGraphicFramePr>
            <a:graphicFrameLocks noGrp="1"/>
          </p:cNvGraphicFramePr>
          <p:nvPr>
            <p:extLst>
              <p:ext uri="{D42A27DB-BD31-4B8C-83A1-F6EECF244321}">
                <p14:modId xmlns:p14="http://schemas.microsoft.com/office/powerpoint/2010/main" val="900923436"/>
              </p:ext>
            </p:extLst>
          </p:nvPr>
        </p:nvGraphicFramePr>
        <p:xfrm>
          <a:off x="6105113" y="3698875"/>
          <a:ext cx="4973953" cy="1550035"/>
        </p:xfrm>
        <a:graphic>
          <a:graphicData uri="http://schemas.openxmlformats.org/drawingml/2006/table">
            <a:tbl>
              <a:tblPr firstRow="1" firstCol="1" bandRow="1"/>
              <a:tblGrid>
                <a:gridCol w="2148841">
                  <a:extLst>
                    <a:ext uri="{9D8B030D-6E8A-4147-A177-3AD203B41FA5}">
                      <a16:colId xmlns:a16="http://schemas.microsoft.com/office/drawing/2014/main" val="1056133860"/>
                    </a:ext>
                  </a:extLst>
                </a:gridCol>
                <a:gridCol w="775521">
                  <a:extLst>
                    <a:ext uri="{9D8B030D-6E8A-4147-A177-3AD203B41FA5}">
                      <a16:colId xmlns:a16="http://schemas.microsoft.com/office/drawing/2014/main" val="2579744561"/>
                    </a:ext>
                  </a:extLst>
                </a:gridCol>
                <a:gridCol w="498549">
                  <a:extLst>
                    <a:ext uri="{9D8B030D-6E8A-4147-A177-3AD203B41FA5}">
                      <a16:colId xmlns:a16="http://schemas.microsoft.com/office/drawing/2014/main" val="389308334"/>
                    </a:ext>
                  </a:extLst>
                </a:gridCol>
                <a:gridCol w="775521">
                  <a:extLst>
                    <a:ext uri="{9D8B030D-6E8A-4147-A177-3AD203B41FA5}">
                      <a16:colId xmlns:a16="http://schemas.microsoft.com/office/drawing/2014/main" val="2479992177"/>
                    </a:ext>
                  </a:extLst>
                </a:gridCol>
                <a:gridCol w="775521">
                  <a:extLst>
                    <a:ext uri="{9D8B030D-6E8A-4147-A177-3AD203B41FA5}">
                      <a16:colId xmlns:a16="http://schemas.microsoft.com/office/drawing/2014/main" val="1718258086"/>
                    </a:ext>
                  </a:extLst>
                </a:gridCol>
              </a:tblGrid>
              <a:tr h="190500">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Metric</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sum_sq</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df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b="1">
                          <a:effectLst/>
                          <a:latin typeface="Times New Roman" panose="02020603050405020304" pitchFamily="18" charset="0"/>
                          <a:ea typeface="SimSun" panose="02010600030101010101" pitchFamily="2" charset="-122"/>
                          <a:cs typeface="Arial" panose="020B0604020202020204" pitchFamily="34" charset="0"/>
                        </a:rPr>
                        <a:t>PR(&gt;F)</a:t>
                      </a:r>
                      <a:endParaRPr lang="en-US" sz="1200">
                        <a:effectLst/>
                        <a:latin typeface="Times New Roman" panose="02020603050405020304" pitchFamily="18" charset="0"/>
                        <a:ea typeface="SimSun" panose="02010600030101010101" pitchFamily="2" charset="-122"/>
                        <a:cs typeface="Arial" panose="020B0604020202020204" pitchFamily="34" charset="0"/>
                      </a:endParaRPr>
                    </a:p>
                  </a:txBody>
                  <a:tcPr marL="68580" marR="68580" marT="0" marB="0">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08775615"/>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C(model)</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0.00743</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1951.605</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a:t>
                      </a:r>
                    </a:p>
                  </a:txBody>
                  <a:tcPr marL="68580" marR="68580" marT="0" marB="0">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273169237"/>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C(cluster_condition)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8.41E-05</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128</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0.86245</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0.863131</a:t>
                      </a:r>
                    </a:p>
                  </a:txBody>
                  <a:tcPr marL="68580" marR="68580" marT="0" marB="0">
                    <a:lnL>
                      <a:noFill/>
                    </a:lnL>
                    <a:lnR>
                      <a:noFill/>
                    </a:lnR>
                    <a:lnT>
                      <a:noFill/>
                    </a:lnT>
                    <a:lnB>
                      <a:noFill/>
                    </a:lnB>
                    <a:noFill/>
                  </a:tcPr>
                </a:tc>
                <a:extLst>
                  <a:ext uri="{0D108BD9-81ED-4DB2-BD59-A6C34878D82A}">
                    <a16:rowId xmlns:a16="http://schemas.microsoft.com/office/drawing/2014/main" val="3025073009"/>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C(model):C(cluster_condition)</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0.000331</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640</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0.678797</a:t>
                      </a:r>
                    </a:p>
                  </a:txBody>
                  <a:tcPr marL="68580" marR="68580" marT="0" marB="0">
                    <a:lnL>
                      <a:noFill/>
                    </a:lnL>
                    <a:lnR>
                      <a:noFill/>
                    </a:lnR>
                    <a:lnT>
                      <a:noFill/>
                    </a:lnT>
                    <a:lnB>
                      <a:noFill/>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1</a:t>
                      </a:r>
                    </a:p>
                  </a:txBody>
                  <a:tcPr marL="68580" marR="68580" marT="0" marB="0">
                    <a:lnL>
                      <a:noFill/>
                    </a:lnL>
                    <a:lnR>
                      <a:noFill/>
                    </a:lnR>
                    <a:lnT>
                      <a:noFill/>
                    </a:lnT>
                    <a:lnB>
                      <a:noFill/>
                    </a:lnB>
                    <a:noFill/>
                  </a:tcPr>
                </a:tc>
                <a:extLst>
                  <a:ext uri="{0D108BD9-81ED-4DB2-BD59-A6C34878D82A}">
                    <a16:rowId xmlns:a16="http://schemas.microsoft.com/office/drawing/2014/main" val="4100326501"/>
                  </a:ext>
                </a:extLst>
              </a:tr>
              <a:tr h="190500">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Residual</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0.002357</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3096</a:t>
                      </a: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buNone/>
                      </a:pPr>
                      <a:endParaRPr lang="en-US" sz="1100" dirty="0">
                        <a:effectLst/>
                        <a:latin typeface="Calibri" panose="020F0502020204030204" pitchFamily="34" charset="0"/>
                        <a:cs typeface="Arial" panose="020B0604020202020204" pitchFamily="34" charset="0"/>
                      </a:endParaRPr>
                    </a:p>
                  </a:txBody>
                  <a:tcPr marL="68580" marR="68580" marT="0" marB="0">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18360210"/>
                  </a:ext>
                </a:extLst>
              </a:tr>
            </a:tbl>
          </a:graphicData>
        </a:graphic>
      </p:graphicFrame>
      <p:sp>
        <p:nvSpPr>
          <p:cNvPr id="23" name="TextBox 22">
            <a:extLst>
              <a:ext uri="{FF2B5EF4-FFF2-40B4-BE49-F238E27FC236}">
                <a16:creationId xmlns:a16="http://schemas.microsoft.com/office/drawing/2014/main" id="{B07FD8D3-257B-F331-A27B-03632DCB41F1}"/>
              </a:ext>
            </a:extLst>
          </p:cNvPr>
          <p:cNvSpPr txBox="1"/>
          <p:nvPr/>
        </p:nvSpPr>
        <p:spPr>
          <a:xfrm>
            <a:off x="6123337" y="1590447"/>
            <a:ext cx="2380716"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Two-Way ANOVA, PCA Feature-set</a:t>
            </a:r>
          </a:p>
        </p:txBody>
      </p:sp>
      <p:sp>
        <p:nvSpPr>
          <p:cNvPr id="24" name="TextBox 23">
            <a:extLst>
              <a:ext uri="{FF2B5EF4-FFF2-40B4-BE49-F238E27FC236}">
                <a16:creationId xmlns:a16="http://schemas.microsoft.com/office/drawing/2014/main" id="{09FC129F-AB3E-C6E3-5F84-4E1C85F83EEC}"/>
              </a:ext>
            </a:extLst>
          </p:cNvPr>
          <p:cNvSpPr txBox="1"/>
          <p:nvPr/>
        </p:nvSpPr>
        <p:spPr>
          <a:xfrm>
            <a:off x="6096000" y="3421876"/>
            <a:ext cx="2349810"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Two-Way ANOVA, Full Feature-set</a:t>
            </a:r>
          </a:p>
        </p:txBody>
      </p:sp>
    </p:spTree>
    <p:extLst>
      <p:ext uri="{BB962C8B-B14F-4D97-AF65-F5344CB8AC3E}">
        <p14:creationId xmlns:p14="http://schemas.microsoft.com/office/powerpoint/2010/main" val="477659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876F8-BF1C-FCB5-99C0-947E3FEC4A4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42962B8-442A-6561-127A-39440A4E80D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a:t>
            </a:r>
          </a:p>
        </p:txBody>
      </p:sp>
      <p:sp>
        <p:nvSpPr>
          <p:cNvPr id="3" name="Text Placeholder 2">
            <a:extLst>
              <a:ext uri="{FF2B5EF4-FFF2-40B4-BE49-F238E27FC236}">
                <a16:creationId xmlns:a16="http://schemas.microsoft.com/office/drawing/2014/main" id="{956BA4DF-3A86-5BB3-D4F7-19B2802C7CF5}"/>
              </a:ext>
            </a:extLst>
          </p:cNvPr>
          <p:cNvSpPr txBox="1">
            <a:spLocks/>
          </p:cNvSpPr>
          <p:nvPr/>
        </p:nvSpPr>
        <p:spPr>
          <a:xfrm>
            <a:off x="621615" y="1284554"/>
            <a:ext cx="5474385" cy="507940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RQ2: </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Traditional ANOVA performed within intra-model groups (all cluster configurations &amp; baseline of classification model).</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 several model groups for both PCA and full feature-set, cluster configuration did significantly affect model performance metric variance.</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 only does choice of model effect classification performance, so does cluster-feature configuration.</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Finding: </a:t>
            </a: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H2</a:t>
            </a:r>
            <a:r>
              <a:rPr kumimoji="0" lang="en-US" sz="2000" b="1" i="0" u="none" strike="noStrike" kern="1200" cap="none" spc="0" normalizeH="0" baseline="-25000" noProof="0" dirty="0">
                <a:ln>
                  <a:noFill/>
                </a:ln>
                <a:solidFill>
                  <a:srgbClr val="000000"/>
                </a:solidFill>
                <a:effectLst/>
                <a:uLnTx/>
                <a:uFillTx/>
                <a:latin typeface="Calibri" panose="020F0502020204030204" pitchFamily="34" charset="0"/>
                <a:ea typeface="+mn-ea"/>
                <a:cs typeface="Calibri" panose="020F0502020204030204" pitchFamily="34" charset="0"/>
              </a:rPr>
              <a:t>a</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p>
          <a:p>
            <a:endParaRPr lang="en-US" sz="2000" dirty="0">
              <a:latin typeface="Calibri" panose="020F0502020204030204" pitchFamily="34" charset="0"/>
              <a:cs typeface="Calibri" panose="020F0502020204030204" pitchFamily="34" charset="0"/>
            </a:endParaRPr>
          </a:p>
          <a:p>
            <a:endParaRPr lang="en-US" sz="2400" b="1" dirty="0">
              <a:latin typeface="Calibri" panose="020F0502020204030204" pitchFamily="34" charset="0"/>
              <a:cs typeface="Calibri" panose="020F0502020204030204" pitchFamily="34" charset="0"/>
            </a:endParaRPr>
          </a:p>
        </p:txBody>
      </p:sp>
      <p:graphicFrame>
        <p:nvGraphicFramePr>
          <p:cNvPr id="4" name="Table 3">
            <a:extLst>
              <a:ext uri="{FF2B5EF4-FFF2-40B4-BE49-F238E27FC236}">
                <a16:creationId xmlns:a16="http://schemas.microsoft.com/office/drawing/2014/main" id="{1464629B-CA2B-47A5-F1E6-0EB71AA6E3D6}"/>
              </a:ext>
            </a:extLst>
          </p:cNvPr>
          <p:cNvGraphicFramePr>
            <a:graphicFrameLocks noGrp="1"/>
          </p:cNvGraphicFramePr>
          <p:nvPr>
            <p:extLst>
              <p:ext uri="{D42A27DB-BD31-4B8C-83A1-F6EECF244321}">
                <p14:modId xmlns:p14="http://schemas.microsoft.com/office/powerpoint/2010/main" val="1194138703"/>
              </p:ext>
            </p:extLst>
          </p:nvPr>
        </p:nvGraphicFramePr>
        <p:xfrm>
          <a:off x="7285976" y="1606889"/>
          <a:ext cx="4284409" cy="2956560"/>
        </p:xfrm>
        <a:graphic>
          <a:graphicData uri="http://schemas.openxmlformats.org/drawingml/2006/table">
            <a:tbl>
              <a:tblPr firstRow="1" bandRow="1">
                <a:tableStyleId>{5C22544A-7EE6-4342-B048-85BDC9FD1C3A}</a:tableStyleId>
              </a:tblPr>
              <a:tblGrid>
                <a:gridCol w="1157605">
                  <a:extLst>
                    <a:ext uri="{9D8B030D-6E8A-4147-A177-3AD203B41FA5}">
                      <a16:colId xmlns:a16="http://schemas.microsoft.com/office/drawing/2014/main" val="3795998057"/>
                    </a:ext>
                  </a:extLst>
                </a:gridCol>
                <a:gridCol w="849630">
                  <a:extLst>
                    <a:ext uri="{9D8B030D-6E8A-4147-A177-3AD203B41FA5}">
                      <a16:colId xmlns:a16="http://schemas.microsoft.com/office/drawing/2014/main" val="1015212187"/>
                    </a:ext>
                  </a:extLst>
                </a:gridCol>
                <a:gridCol w="680784">
                  <a:extLst>
                    <a:ext uri="{9D8B030D-6E8A-4147-A177-3AD203B41FA5}">
                      <a16:colId xmlns:a16="http://schemas.microsoft.com/office/drawing/2014/main" val="2720163304"/>
                    </a:ext>
                  </a:extLst>
                </a:gridCol>
                <a:gridCol w="849630">
                  <a:extLst>
                    <a:ext uri="{9D8B030D-6E8A-4147-A177-3AD203B41FA5}">
                      <a16:colId xmlns:a16="http://schemas.microsoft.com/office/drawing/2014/main" val="1376235972"/>
                    </a:ext>
                  </a:extLst>
                </a:gridCol>
                <a:gridCol w="746760">
                  <a:extLst>
                    <a:ext uri="{9D8B030D-6E8A-4147-A177-3AD203B41FA5}">
                      <a16:colId xmlns:a16="http://schemas.microsoft.com/office/drawing/2014/main" val="3204160540"/>
                    </a:ext>
                  </a:extLst>
                </a:gridCol>
              </a:tblGrid>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chemeClr val="tx1"/>
                          </a:solidFill>
                          <a:latin typeface="Times New Roman" panose="02020603050405020304" pitchFamily="18" charset="0"/>
                          <a:cs typeface="Times New Roman" panose="02020603050405020304" pitchFamily="18" charset="0"/>
                        </a:rPr>
                        <a:t>Model</a:t>
                      </a:r>
                    </a:p>
                  </a:txBody>
                  <a:tcPr>
                    <a:lnL w="12700" cmpd="sng">
                      <a:noFill/>
                    </a:lnL>
                    <a:lnR w="12700" cmpd="sng">
                      <a:noFill/>
                    </a:lnR>
                    <a:lnT w="12700" cap="flat" cmpd="sng" algn="ctr">
                      <a:solidFill>
                        <a:schemeClr val="tx1"/>
                      </a:solidFill>
                      <a:prstDash val="solid"/>
                      <a:round/>
                      <a:headEnd type="none" w="med" len="med"/>
                      <a:tailEnd type="none" w="med" len="med"/>
                    </a:lnT>
                    <a:lnB w="38100" cmpd="sng">
                      <a:noFill/>
                    </a:lnB>
                    <a:lnTlToBr w="12700" cmpd="sng">
                      <a:noFill/>
                      <a:prstDash val="solid"/>
                    </a:lnTlToBr>
                    <a:lnBlToTr w="12700" cmpd="sng">
                      <a:noFill/>
                      <a:prstDash val="solid"/>
                    </a:lnBlToTr>
                    <a:noFill/>
                  </a:tcPr>
                </a:tc>
                <a:tc gridSpan="2">
                  <a:txBody>
                    <a:bodyPr/>
                    <a:lstStyle/>
                    <a:p>
                      <a:pPr algn="ctr"/>
                      <a:r>
                        <a:rPr lang="en-US" sz="1200" dirty="0">
                          <a:solidFill>
                            <a:schemeClr val="tx1"/>
                          </a:solidFill>
                          <a:latin typeface="Times New Roman" panose="02020603050405020304" pitchFamily="18" charset="0"/>
                          <a:cs typeface="Times New Roman" panose="02020603050405020304" pitchFamily="18" charset="0"/>
                        </a:rPr>
                        <a:t>PCA Feature-set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i="1" dirty="0"/>
                    </a:p>
                  </a:txBody>
                  <a:tcPr/>
                </a:tc>
                <a:tc gridSpan="2">
                  <a:txBody>
                    <a:bodyPr/>
                    <a:lstStyle/>
                    <a:p>
                      <a:pPr algn="ctr"/>
                      <a:r>
                        <a:rPr lang="en-US" sz="1200" i="0" dirty="0">
                          <a:solidFill>
                            <a:schemeClr val="tx1"/>
                          </a:solidFill>
                          <a:latin typeface="Times New Roman" panose="02020603050405020304" pitchFamily="18" charset="0"/>
                          <a:cs typeface="Times New Roman" panose="02020603050405020304" pitchFamily="18" charset="0"/>
                        </a:rPr>
                        <a:t>Full Feature-set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i="1" dirty="0"/>
                    </a:p>
                  </a:txBody>
                  <a:tcPr/>
                </a:tc>
                <a:extLst>
                  <a:ext uri="{0D108BD9-81ED-4DB2-BD59-A6C34878D82A}">
                    <a16:rowId xmlns:a16="http://schemas.microsoft.com/office/drawing/2014/main" val="3438482565"/>
                  </a:ext>
                </a:extLst>
              </a:tr>
              <a:tr h="370840">
                <a:tc>
                  <a:txBody>
                    <a:bodyPr/>
                    <a:lstStyle/>
                    <a:p>
                      <a:endParaRPr 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381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F-Statistic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1" dirty="0">
                          <a:solidFill>
                            <a:schemeClr val="tx1"/>
                          </a:solidFill>
                          <a:latin typeface="Times New Roman" panose="02020603050405020304" pitchFamily="18" charset="0"/>
                          <a:cs typeface="Times New Roman" panose="02020603050405020304" pitchFamily="18" charset="0"/>
                        </a:rPr>
                        <a:t>p</a:t>
                      </a:r>
                      <a:r>
                        <a:rPr lang="en-US" sz="1200" b="0" i="0" dirty="0">
                          <a:solidFill>
                            <a:schemeClr val="tx1"/>
                          </a:solidFill>
                          <a:latin typeface="Times New Roman" panose="02020603050405020304" pitchFamily="18" charset="0"/>
                          <a:cs typeface="Times New Roman" panose="02020603050405020304" pitchFamily="18" charset="0"/>
                        </a:rPr>
                        <a:t> Value</a:t>
                      </a:r>
                      <a:endParaRPr lang="en-US" sz="1200" b="0" i="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dirty="0">
                          <a:solidFill>
                            <a:schemeClr val="tx1"/>
                          </a:solidFill>
                          <a:latin typeface="Times New Roman" panose="02020603050405020304" pitchFamily="18" charset="0"/>
                          <a:cs typeface="Times New Roman" panose="02020603050405020304" pitchFamily="18" charset="0"/>
                        </a:rPr>
                        <a:t>F-Statistic</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200" b="0" i="1" dirty="0">
                          <a:solidFill>
                            <a:schemeClr val="tx1"/>
                          </a:solidFill>
                          <a:latin typeface="Times New Roman" panose="02020603050405020304" pitchFamily="18" charset="0"/>
                          <a:cs typeface="Times New Roman" panose="02020603050405020304" pitchFamily="18" charset="0"/>
                        </a:rPr>
                        <a:t>p</a:t>
                      </a:r>
                      <a:r>
                        <a:rPr lang="en-US" sz="1200" b="0" i="0" dirty="0">
                          <a:solidFill>
                            <a:schemeClr val="tx1"/>
                          </a:solidFill>
                          <a:latin typeface="Times New Roman" panose="02020603050405020304" pitchFamily="18" charset="0"/>
                          <a:cs typeface="Times New Roman" panose="02020603050405020304" pitchFamily="18" charset="0"/>
                        </a:rPr>
                        <a:t> Value</a:t>
                      </a:r>
                      <a:endParaRPr lang="en-US" sz="1200" b="0" i="1"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83983141"/>
                  </a:ext>
                </a:extLst>
              </a:tr>
              <a:tr h="370840">
                <a:tc>
                  <a:txBody>
                    <a:bodyPr/>
                    <a:lstStyle/>
                    <a:p>
                      <a:r>
                        <a:rPr lang="en-US" sz="1200" dirty="0" err="1">
                          <a:solidFill>
                            <a:schemeClr val="tx1"/>
                          </a:solidFill>
                          <a:latin typeface="Times New Roman" panose="02020603050405020304" pitchFamily="18" charset="0"/>
                          <a:cs typeface="Times New Roman" panose="02020603050405020304" pitchFamily="18" charset="0"/>
                        </a:rPr>
                        <a:t>XGBoost</a:t>
                      </a:r>
                      <a:endParaRPr lang="en-US" sz="1200" dirty="0">
                        <a:solidFill>
                          <a:schemeClr val="tx1"/>
                        </a:solidFill>
                        <a:latin typeface="Times New Roman" panose="02020603050405020304" pitchFamily="18" charset="0"/>
                        <a:cs typeface="Times New Roman" panose="02020603050405020304" pitchFamily="18" charset="0"/>
                      </a:endParaRP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5.2075</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0.2221</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71950157"/>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SVM</a:t>
                      </a:r>
                    </a:p>
                  </a:txBody>
                  <a:tcP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4.2171</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968541577"/>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Neural Net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0.7525</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0.97426</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1.4889</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0.001408</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657583548"/>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Random Forest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1.9993</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0.3582</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561814095"/>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Naïve Bayes</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2.5829</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5.591583</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3.32E-45</a:t>
                      </a:r>
                    </a:p>
                  </a:txBody>
                  <a:tcPr marL="68580" marR="68580" marT="0" marB="0">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74574856"/>
                  </a:ext>
                </a:extLst>
              </a:tr>
              <a:tr h="370840">
                <a:tc>
                  <a:txBody>
                    <a:bodyPr/>
                    <a:lstStyle/>
                    <a:p>
                      <a:r>
                        <a:rPr lang="en-US" sz="1200" dirty="0">
                          <a:solidFill>
                            <a:schemeClr val="tx1"/>
                          </a:solidFill>
                          <a:latin typeface="Times New Roman" panose="02020603050405020304" pitchFamily="18" charset="0"/>
                          <a:cs typeface="Times New Roman" panose="02020603050405020304" pitchFamily="18" charset="0"/>
                        </a:rPr>
                        <a:t>Logistic</a:t>
                      </a:r>
                    </a:p>
                    <a:p>
                      <a:r>
                        <a:rPr lang="en-US" sz="1200" dirty="0">
                          <a:solidFill>
                            <a:schemeClr val="tx1"/>
                          </a:solidFill>
                          <a:latin typeface="Times New Roman" panose="02020603050405020304" pitchFamily="18" charset="0"/>
                          <a:cs typeface="Times New Roman" panose="02020603050405020304" pitchFamily="18" charset="0"/>
                        </a:rPr>
                        <a:t>Regression</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0.3949</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1</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3.0411</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solidFill>
                            <a:schemeClr val="tx1"/>
                          </a:solidFill>
                          <a:effectLst/>
                          <a:latin typeface="Times New Roman" panose="02020603050405020304" pitchFamily="18" charset="0"/>
                          <a:ea typeface="SimSun" panose="02010600030101010101" pitchFamily="2" charset="-122"/>
                          <a:cs typeface="Times New Roman" panose="02020603050405020304" pitchFamily="18" charset="0"/>
                        </a:rPr>
                        <a:t>0</a:t>
                      </a:r>
                    </a:p>
                  </a:txBody>
                  <a:tcPr marL="68580" marR="68580" marT="0" marB="0">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207352459"/>
                  </a:ext>
                </a:extLst>
              </a:tr>
            </a:tbl>
          </a:graphicData>
        </a:graphic>
      </p:graphicFrame>
      <p:sp>
        <p:nvSpPr>
          <p:cNvPr id="6" name="TextBox 5">
            <a:extLst>
              <a:ext uri="{FF2B5EF4-FFF2-40B4-BE49-F238E27FC236}">
                <a16:creationId xmlns:a16="http://schemas.microsoft.com/office/drawing/2014/main" id="{DC74D50A-A752-7017-95E2-49F9626D10C3}"/>
              </a:ext>
            </a:extLst>
          </p:cNvPr>
          <p:cNvSpPr txBox="1"/>
          <p:nvPr/>
        </p:nvSpPr>
        <p:spPr>
          <a:xfrm>
            <a:off x="7285976" y="1284554"/>
            <a:ext cx="3436197"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ANOVA, Intra-Model Cluster-Feature Configuration</a:t>
            </a:r>
          </a:p>
        </p:txBody>
      </p:sp>
    </p:spTree>
    <p:extLst>
      <p:ext uri="{BB962C8B-B14F-4D97-AF65-F5344CB8AC3E}">
        <p14:creationId xmlns:p14="http://schemas.microsoft.com/office/powerpoint/2010/main" val="1155635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0B04AC-4D19-1351-50B4-9405A5C1E37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F47ABAF-D1B8-D3BA-A86A-BD224D1B76FB}"/>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RESULTS</a:t>
            </a:r>
          </a:p>
        </p:txBody>
      </p:sp>
      <p:sp>
        <p:nvSpPr>
          <p:cNvPr id="3" name="Text Placeholder 2">
            <a:extLst>
              <a:ext uri="{FF2B5EF4-FFF2-40B4-BE49-F238E27FC236}">
                <a16:creationId xmlns:a16="http://schemas.microsoft.com/office/drawing/2014/main" id="{25400643-687E-9B43-DCC9-5BF34B3F0538}"/>
              </a:ext>
            </a:extLst>
          </p:cNvPr>
          <p:cNvSpPr txBox="1">
            <a:spLocks/>
          </p:cNvSpPr>
          <p:nvPr/>
        </p:nvSpPr>
        <p:spPr>
          <a:xfrm>
            <a:off x="621615" y="1284554"/>
            <a:ext cx="5474385" cy="5079406"/>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defTabSz="914400">
              <a:spcBef>
                <a:spcPts val="0"/>
              </a:spcBef>
              <a:defRPr/>
            </a:pPr>
            <a:r>
              <a:rPr kumimoji="0" lang="en-US" sz="24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RQ2: </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Traditional ANOVA performed within intra-model groups (all cluster configurations &amp; baseline of classification model).</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In several model groups for both PCA and full feature-set, cluster configuration did significantly affect model performance metric variance.</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Not only does choice of model effect classification performance, so does cluster-feature configuration.</a:t>
            </a:r>
          </a:p>
          <a:p>
            <a:pPr defTabSz="914400">
              <a:spcBef>
                <a:spcPts val="0"/>
              </a:spcBef>
              <a:defRPr/>
            </a:pP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Finding: </a:t>
            </a:r>
            <a:r>
              <a:rPr kumimoji="0" lang="en-US" sz="2000" b="1"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H2</a:t>
            </a:r>
            <a:r>
              <a:rPr kumimoji="0" lang="en-US" sz="2000" b="1" i="0" u="none" strike="noStrike" kern="1200" cap="none" spc="0" normalizeH="0" baseline="-25000" noProof="0" dirty="0">
                <a:ln>
                  <a:noFill/>
                </a:ln>
                <a:solidFill>
                  <a:srgbClr val="000000"/>
                </a:solidFill>
                <a:effectLst/>
                <a:uLnTx/>
                <a:uFillTx/>
                <a:latin typeface="Calibri" panose="020F0502020204030204" pitchFamily="34" charset="0"/>
                <a:ea typeface="+mn-ea"/>
                <a:cs typeface="Calibri" panose="020F0502020204030204" pitchFamily="34" charset="0"/>
              </a:rPr>
              <a:t>a</a:t>
            </a:r>
            <a:r>
              <a:rPr kumimoji="0" lang="en-US" sz="20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rPr>
              <a:t> </a:t>
            </a:r>
          </a:p>
          <a:p>
            <a:endParaRPr lang="en-US" sz="2400" b="1" dirty="0">
              <a:latin typeface="Calibri" panose="020F0502020204030204" pitchFamily="34" charset="0"/>
              <a:cs typeface="Calibri" panose="020F0502020204030204" pitchFamily="34" charset="0"/>
            </a:endParaRPr>
          </a:p>
        </p:txBody>
      </p:sp>
      <p:graphicFrame>
        <p:nvGraphicFramePr>
          <p:cNvPr id="16" name="Table 15">
            <a:extLst>
              <a:ext uri="{FF2B5EF4-FFF2-40B4-BE49-F238E27FC236}">
                <a16:creationId xmlns:a16="http://schemas.microsoft.com/office/drawing/2014/main" id="{530FAC92-94D9-480E-328A-D79C1D1BCD94}"/>
              </a:ext>
            </a:extLst>
          </p:cNvPr>
          <p:cNvGraphicFramePr>
            <a:graphicFrameLocks noGrp="1"/>
          </p:cNvGraphicFramePr>
          <p:nvPr>
            <p:extLst>
              <p:ext uri="{D42A27DB-BD31-4B8C-83A1-F6EECF244321}">
                <p14:modId xmlns:p14="http://schemas.microsoft.com/office/powerpoint/2010/main" val="3186606685"/>
              </p:ext>
            </p:extLst>
          </p:nvPr>
        </p:nvGraphicFramePr>
        <p:xfrm>
          <a:off x="6256941" y="1457102"/>
          <a:ext cx="5754041" cy="4686052"/>
        </p:xfrm>
        <a:graphic>
          <a:graphicData uri="http://schemas.openxmlformats.org/drawingml/2006/table">
            <a:tbl>
              <a:tblPr firstRow="1" firstCol="1" bandRow="1"/>
              <a:tblGrid>
                <a:gridCol w="1361751">
                  <a:extLst>
                    <a:ext uri="{9D8B030D-6E8A-4147-A177-3AD203B41FA5}">
                      <a16:colId xmlns:a16="http://schemas.microsoft.com/office/drawing/2014/main" val="4167290965"/>
                    </a:ext>
                  </a:extLst>
                </a:gridCol>
                <a:gridCol w="1594807">
                  <a:extLst>
                    <a:ext uri="{9D8B030D-6E8A-4147-A177-3AD203B41FA5}">
                      <a16:colId xmlns:a16="http://schemas.microsoft.com/office/drawing/2014/main" val="916595730"/>
                    </a:ext>
                  </a:extLst>
                </a:gridCol>
                <a:gridCol w="649800">
                  <a:extLst>
                    <a:ext uri="{9D8B030D-6E8A-4147-A177-3AD203B41FA5}">
                      <a16:colId xmlns:a16="http://schemas.microsoft.com/office/drawing/2014/main" val="1334828036"/>
                    </a:ext>
                  </a:extLst>
                </a:gridCol>
                <a:gridCol w="1546345">
                  <a:extLst>
                    <a:ext uri="{9D8B030D-6E8A-4147-A177-3AD203B41FA5}">
                      <a16:colId xmlns:a16="http://schemas.microsoft.com/office/drawing/2014/main" val="2238741968"/>
                    </a:ext>
                  </a:extLst>
                </a:gridCol>
                <a:gridCol w="601338">
                  <a:extLst>
                    <a:ext uri="{9D8B030D-6E8A-4147-A177-3AD203B41FA5}">
                      <a16:colId xmlns:a16="http://schemas.microsoft.com/office/drawing/2014/main" val="1460201854"/>
                    </a:ext>
                  </a:extLst>
                </a:gridCol>
              </a:tblGrid>
              <a:tr h="334718">
                <a:tc>
                  <a:txBody>
                    <a:bodyPr/>
                    <a:lstStyle/>
                    <a:p>
                      <a:pPr marL="0" marR="0" lvl="0" indent="0" algn="l" defTabSz="914400" rtl="0" eaLnBrk="1" fontAlgn="auto" latinLnBrk="0" hangingPunct="1">
                        <a:lnSpc>
                          <a:spcPct val="200000"/>
                        </a:lnSpc>
                        <a:spcBef>
                          <a:spcPts val="0"/>
                        </a:spcBef>
                        <a:spcAft>
                          <a:spcPts val="0"/>
                        </a:spcAft>
                        <a:buClrTx/>
                        <a:buSzTx/>
                        <a:buFontTx/>
                        <a:buNone/>
                        <a:tabLst/>
                        <a:defRPr/>
                      </a:pPr>
                      <a:r>
                        <a:rPr lang="en-US" sz="1200" b="1" dirty="0">
                          <a:effectLst/>
                          <a:latin typeface="Times New Roman" panose="02020603050405020304" pitchFamily="18" charset="0"/>
                          <a:ea typeface="SimSun" panose="02010600030101010101" pitchFamily="2" charset="-122"/>
                          <a:cs typeface="Arial" panose="020B0604020202020204" pitchFamily="34" charset="0"/>
                        </a:rPr>
                        <a:t>Model</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PCA Feature-set</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58200" marR="5820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marL="0" marR="0" algn="ctr">
                        <a:lnSpc>
                          <a:spcPct val="200000"/>
                        </a:lnSpc>
                        <a:buNone/>
                      </a:pPr>
                      <a:r>
                        <a:rPr lang="en-US" sz="1200" b="1" dirty="0">
                          <a:effectLst/>
                          <a:latin typeface="Times New Roman" panose="02020603050405020304" pitchFamily="18" charset="0"/>
                          <a:ea typeface="SimSun" panose="02010600030101010101" pitchFamily="2" charset="-122"/>
                          <a:cs typeface="Arial" panose="020B0604020202020204" pitchFamily="34" charset="0"/>
                        </a:rPr>
                        <a:t>Full Feature-set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49464641"/>
                  </a:ext>
                </a:extLst>
              </a:tr>
              <a:tr h="334718">
                <a:tc>
                  <a:txBody>
                    <a:bodyPr/>
                    <a:lstStyle/>
                    <a:p>
                      <a:pPr marL="0" marR="0">
                        <a:lnSpc>
                          <a:spcPct val="200000"/>
                        </a:lnSpc>
                        <a:buNone/>
                      </a:pP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Cluster Configuration</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b="0" dirty="0">
                          <a:effectLst/>
                          <a:latin typeface="Times New Roman" panose="02020603050405020304" pitchFamily="18" charset="0"/>
                          <a:ea typeface="SimSun" panose="02010600030101010101" pitchFamily="2" charset="-122"/>
                          <a:cs typeface="Arial" panose="020B0604020202020204" pitchFamily="34" charset="0"/>
                        </a:rPr>
                        <a:t>F1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73483202"/>
                  </a:ext>
                </a:extLst>
              </a:tr>
              <a:tr h="334718">
                <a:tc>
                  <a:txBody>
                    <a:bodyPr/>
                    <a:lstStyle/>
                    <a:p>
                      <a:pPr marL="0" marR="0">
                        <a:lnSpc>
                          <a:spcPct val="200000"/>
                        </a:lnSpc>
                        <a:buNone/>
                      </a:pPr>
                      <a:r>
                        <a:rPr lang="en-US" sz="1200" dirty="0" err="1">
                          <a:effectLst/>
                          <a:latin typeface="Times New Roman" panose="02020603050405020304" pitchFamily="18" charset="0"/>
                          <a:ea typeface="SimSun" panose="02010600030101010101" pitchFamily="2" charset="-122"/>
                          <a:cs typeface="Arial" panose="020B0604020202020204" pitchFamily="34" charset="0"/>
                        </a:rPr>
                        <a:t>XGBoost</a:t>
                      </a:r>
                      <a:endParaRPr lang="en-US" sz="1200" dirty="0">
                        <a:effectLst/>
                        <a:latin typeface="Times New Roman" panose="02020603050405020304" pitchFamily="18" charset="0"/>
                        <a:ea typeface="SimSun" panose="02010600030101010101" pitchFamily="2" charset="-122"/>
                        <a:cs typeface="Arial" panose="020B0604020202020204" pitchFamily="34" charset="0"/>
                      </a:endParaRP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0.00835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0.12854</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204539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XGBoost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0.00539</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0.09915</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1618964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K-Means_pca_n5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dbscan_pca_e0.3_m7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0.07471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58495784"/>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SVM</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0.00657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0.00068</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47078539"/>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0.00491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dbscan_pca_e1.0_m3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0.08763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18893613"/>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Neural Net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0.00241</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0.00242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3325486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dbscan_pca_e1.3_m3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0.00285</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0.0429</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9319002"/>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Random Forest</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K-Means_full_n10</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0.00744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K-Means_pca_n10</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0.03692</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16581510"/>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0.00558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0.00377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8684715"/>
                  </a:ext>
                </a:extLst>
              </a:tr>
              <a:tr h="334718">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Naïve Bayes</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0.00284</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dbscan_full_e1.3_m3</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0.00116</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66267646"/>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a:effectLst/>
                          <a:latin typeface="Times New Roman" panose="02020603050405020304" pitchFamily="18" charset="0"/>
                          <a:ea typeface="SimSun" panose="02010600030101010101" pitchFamily="2" charset="-122"/>
                          <a:cs typeface="Arial" panose="020B0604020202020204" pitchFamily="34" charset="0"/>
                        </a:rPr>
                        <a:t>K-Means_full_n8</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0.00343</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0.00711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97729210"/>
                  </a:ext>
                </a:extLst>
              </a:tr>
              <a:tr h="334718">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Logistic Regression </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Baseline</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0.00337</a:t>
                      </a:r>
                    </a:p>
                  </a:txBody>
                  <a:tcPr marL="58200" marR="58200"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K-Means_full_n7</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a:lnSpc>
                          <a:spcPct val="200000"/>
                        </a:lnSpc>
                        <a:buNone/>
                      </a:pPr>
                      <a:r>
                        <a:rPr lang="en-US" sz="1200" dirty="0">
                          <a:effectLst/>
                          <a:latin typeface="Times New Roman" panose="02020603050405020304" pitchFamily="18" charset="0"/>
                          <a:ea typeface="SimSun" panose="02010600030101010101" pitchFamily="2" charset="-122"/>
                          <a:cs typeface="Arial" panose="020B0604020202020204" pitchFamily="34" charset="0"/>
                        </a:rPr>
                        <a:t>0.0051</a:t>
                      </a:r>
                    </a:p>
                  </a:txBody>
                  <a:tcPr marL="33969" marR="33969" marT="0" marB="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75553227"/>
                  </a:ext>
                </a:extLst>
              </a:tr>
            </a:tbl>
          </a:graphicData>
        </a:graphic>
      </p:graphicFrame>
      <p:sp>
        <p:nvSpPr>
          <p:cNvPr id="17" name="TextBox 16">
            <a:extLst>
              <a:ext uri="{FF2B5EF4-FFF2-40B4-BE49-F238E27FC236}">
                <a16:creationId xmlns:a16="http://schemas.microsoft.com/office/drawing/2014/main" id="{B8785869-A244-EE70-0047-08D9134EE9C0}"/>
              </a:ext>
            </a:extLst>
          </p:cNvPr>
          <p:cNvSpPr txBox="1"/>
          <p:nvPr/>
        </p:nvSpPr>
        <p:spPr>
          <a:xfrm>
            <a:off x="6256941" y="1140371"/>
            <a:ext cx="5418791" cy="276999"/>
          </a:xfrm>
          <a:prstGeom prst="rect">
            <a:avLst/>
          </a:prstGeom>
          <a:noFill/>
        </p:spPr>
        <p:txBody>
          <a:bodyPr wrap="none" rtlCol="0">
            <a:spAutoFit/>
          </a:bodyPr>
          <a:lstStyle/>
          <a:p>
            <a:r>
              <a:rPr lang="en-US" sz="1200" i="1" dirty="0">
                <a:latin typeface="Times New Roman" panose="02020603050405020304" pitchFamily="18" charset="0"/>
                <a:cs typeface="Times New Roman" panose="02020603050405020304" pitchFamily="18" charset="0"/>
              </a:rPr>
              <a:t>Classification Model Baseline &amp; Top Performing Cluster Configuration Comparison</a:t>
            </a:r>
          </a:p>
        </p:txBody>
      </p:sp>
    </p:spTree>
    <p:extLst>
      <p:ext uri="{BB962C8B-B14F-4D97-AF65-F5344CB8AC3E}">
        <p14:creationId xmlns:p14="http://schemas.microsoft.com/office/powerpoint/2010/main" val="942477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37B48A6-27B5-40FA-A8ED-1882BA0BF42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IMPLICATIONS Research Question 1</a:t>
            </a:r>
          </a:p>
        </p:txBody>
      </p:sp>
      <p:sp>
        <p:nvSpPr>
          <p:cNvPr id="3" name="Content Placeholder 2">
            <a:extLst>
              <a:ext uri="{FF2B5EF4-FFF2-40B4-BE49-F238E27FC236}">
                <a16:creationId xmlns:a16="http://schemas.microsoft.com/office/drawing/2014/main" id="{837FE250-7DE3-4059-8E48-F638723CF5BC}"/>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Full feature-set generally outperformed PCA feature-set in both traditional clustering metrics &amp; baseline classification models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Concurs with findings of López et al. (2012) where framework was proposed</a:t>
            </a:r>
          </a:p>
          <a:p>
            <a:r>
              <a:rPr lang="en-US" sz="2400" dirty="0">
                <a:latin typeface="Calibri" panose="020F0502020204030204" pitchFamily="34" charset="0"/>
                <a:cs typeface="Calibri" panose="020F0502020204030204" pitchFamily="34" charset="0"/>
              </a:rPr>
              <a:t>PCA feature-set performed better in clustering fraud capture rate (peaked at </a:t>
            </a:r>
            <a:r>
              <a:rPr lang="en-US" sz="2400" i="1" dirty="0">
                <a:latin typeface="Calibri" panose="020F0502020204030204" pitchFamily="34" charset="0"/>
                <a:cs typeface="Calibri" panose="020F0502020204030204" pitchFamily="34" charset="0"/>
              </a:rPr>
              <a:t>k</a:t>
            </a:r>
            <a:r>
              <a:rPr lang="en-US" sz="2400" dirty="0">
                <a:latin typeface="Calibri" panose="020F0502020204030204" pitchFamily="34" charset="0"/>
                <a:cs typeface="Calibri" panose="020F0502020204030204" pitchFamily="34" charset="0"/>
              </a:rPr>
              <a:t> = 3)</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Downstream performed better in classification than full feature-set cluster features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Binary clustering limited cluster fraud capture rates</a:t>
            </a:r>
          </a:p>
          <a:p>
            <a:pPr lvl="2">
              <a:buFont typeface="Wingdings" panose="05000000000000000000" pitchFamily="2" charset="2"/>
              <a:buChar char="§"/>
            </a:pPr>
            <a:r>
              <a:rPr lang="en-US" sz="1600" dirty="0">
                <a:latin typeface="Calibri" panose="020F0502020204030204" pitchFamily="34" charset="0"/>
                <a:cs typeface="Calibri" panose="020F0502020204030204" pitchFamily="34" charset="0"/>
              </a:rPr>
              <a:t>Oversimplification (e.g., fraud vs not fraud) </a:t>
            </a:r>
          </a:p>
          <a:p>
            <a:pPr lvl="2">
              <a:buFont typeface="Wingdings" panose="05000000000000000000" pitchFamily="2" charset="2"/>
              <a:buChar char="§"/>
            </a:pPr>
            <a:r>
              <a:rPr lang="en-US" sz="1600" dirty="0">
                <a:latin typeface="Calibri" panose="020F0502020204030204" pitchFamily="34" charset="0"/>
                <a:cs typeface="Calibri" panose="020F0502020204030204" pitchFamily="34" charset="0"/>
              </a:rPr>
              <a:t>Government fraud space is complex</a:t>
            </a:r>
          </a:p>
          <a:p>
            <a:pPr lvl="1"/>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88929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C015991-E20A-64C0-2DF3-1380557A1E14}"/>
              </a:ext>
            </a:extLst>
          </p:cNvPr>
          <p:cNvSpPr txBox="1"/>
          <p:nvPr/>
        </p:nvSpPr>
        <p:spPr>
          <a:xfrm>
            <a:off x="1270862" y="1228397"/>
            <a:ext cx="8155982" cy="3108543"/>
          </a:xfrm>
          <a:prstGeom prst="rect">
            <a:avLst/>
          </a:prstGeom>
          <a:noFill/>
        </p:spPr>
        <p:txBody>
          <a:bodyPr wrap="square">
            <a:spAutoFit/>
          </a:bodyPr>
          <a:lstStyle/>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Paycheck Protection Program (PPP)</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Fraud detection challenges in government programs</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Machine learning in fraud detection</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Classification through clustering</a:t>
            </a:r>
          </a:p>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Needs for research</a:t>
            </a:r>
          </a:p>
          <a:p>
            <a:pPr marL="342900" indent="-3429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68E147C7-91FD-55FB-4ACC-DA52D8C9A733}"/>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INTRODUCTION</a:t>
            </a:r>
          </a:p>
        </p:txBody>
      </p:sp>
    </p:spTree>
    <p:extLst>
      <p:ext uri="{BB962C8B-B14F-4D97-AF65-F5344CB8AC3E}">
        <p14:creationId xmlns:p14="http://schemas.microsoft.com/office/powerpoint/2010/main" val="39793893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08E48A-ADE6-054B-9F8A-E5F331673CA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C5B5A49-ABAA-E545-9C34-C57401B1EB8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IMPLICATIONS Research Question 2</a:t>
            </a:r>
          </a:p>
        </p:txBody>
      </p:sp>
      <p:sp>
        <p:nvSpPr>
          <p:cNvPr id="3" name="Content Placeholder 2">
            <a:extLst>
              <a:ext uri="{FF2B5EF4-FFF2-40B4-BE49-F238E27FC236}">
                <a16:creationId xmlns:a16="http://schemas.microsoft.com/office/drawing/2014/main" id="{4015271C-3B64-FA43-1A93-7596940D189F}"/>
              </a:ext>
            </a:extLst>
          </p:cNvPr>
          <p:cNvSpPr txBox="1">
            <a:spLocks/>
          </p:cNvSpPr>
          <p:nvPr/>
        </p:nvSpPr>
        <p:spPr>
          <a:xfrm>
            <a:off x="621614" y="1284554"/>
            <a:ext cx="10948771"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Not all models performed equally.</a:t>
            </a:r>
          </a:p>
          <a:p>
            <a:r>
              <a:rPr lang="en-US" sz="2400" dirty="0" err="1">
                <a:latin typeface="Calibri" panose="020F0502020204030204" pitchFamily="34" charset="0"/>
                <a:cs typeface="Calibri" panose="020F0502020204030204" pitchFamily="34" charset="0"/>
              </a:rPr>
              <a:t>XGBoost</a:t>
            </a:r>
            <a:r>
              <a:rPr lang="en-US" sz="2400" dirty="0">
                <a:latin typeface="Calibri" panose="020F0502020204030204" pitchFamily="34" charset="0"/>
                <a:cs typeface="Calibri" panose="020F0502020204030204" pitchFamily="34" charset="0"/>
              </a:rPr>
              <a:t> trained using the full feature-set outperformed other configurations in both baseline and cluster feature configurations.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Highlights potential preferred-model in the new domain</a:t>
            </a:r>
          </a:p>
          <a:p>
            <a:r>
              <a:rPr lang="en-US" sz="2400" dirty="0">
                <a:latin typeface="Calibri" panose="020F0502020204030204" pitchFamily="34" charset="0"/>
                <a:cs typeface="Calibri" panose="020F0502020204030204" pitchFamily="34" charset="0"/>
              </a:rPr>
              <a:t>Cluster-features improved classification model performance.</a:t>
            </a: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786169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B3EDD8-08A7-4C8E-92E0-28ED77F980A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RECOMMENDATIONS (PRACTICAL APPLICATION)</a:t>
            </a:r>
          </a:p>
        </p:txBody>
      </p:sp>
      <p:sp>
        <p:nvSpPr>
          <p:cNvPr id="3" name="Content Placeholder 2">
            <a:extLst>
              <a:ext uri="{FF2B5EF4-FFF2-40B4-BE49-F238E27FC236}">
                <a16:creationId xmlns:a16="http://schemas.microsoft.com/office/drawing/2014/main" id="{ACE82055-B315-46FE-90C1-36DDCB835971}"/>
              </a:ext>
            </a:extLst>
          </p:cNvPr>
          <p:cNvSpPr txBox="1">
            <a:spLocks/>
          </p:cNvSpPr>
          <p:nvPr/>
        </p:nvSpPr>
        <p:spPr>
          <a:xfrm>
            <a:off x="621615" y="1290369"/>
            <a:ext cx="10971044"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The methodology presented in this study is reproducible using publicly available data.</a:t>
            </a:r>
          </a:p>
          <a:p>
            <a:pPr lvl="1" indent="-228600">
              <a:buFont typeface="Wingdings" panose="05000000000000000000" pitchFamily="2" charset="2"/>
              <a:buChar char="§"/>
              <a:defRPr/>
            </a:pPr>
            <a:r>
              <a:rPr lang="en-US" sz="2000" dirty="0">
                <a:solidFill>
                  <a:sysClr val="windowText" lastClr="000000">
                    <a:lumMod val="85000"/>
                    <a:lumOff val="15000"/>
                  </a:sysClr>
                </a:solidFill>
                <a:latin typeface="Calibri" panose="020F0502020204030204" pitchFamily="34" charset="0"/>
                <a:cs typeface="Calibri" panose="020F0502020204030204" pitchFamily="34" charset="0"/>
              </a:rPr>
              <a:t>Government agencies &amp; oversight organizations, public watchdogs, journalists, academics can all use this methodology to explore fraud detection, both in the PPP and potentially other programs</a:t>
            </a:r>
          </a:p>
          <a:p>
            <a:pPr>
              <a:defRPr/>
            </a:pPr>
            <a:r>
              <a:rPr kumimoji="0" lang="en-US" sz="24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 is not just a preprocessing step, it is a tunable component</a:t>
            </a:r>
          </a:p>
          <a:p>
            <a:pPr lvl="1">
              <a:buFont typeface="Wingdings" panose="05000000000000000000" pitchFamily="2" charset="2"/>
              <a:buChar char="§"/>
              <a:defRPr/>
            </a:pPr>
            <a:r>
              <a:rPr kumimoji="0" lang="en-US" sz="20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rPr>
              <a:t>PCA-derived cluster features generally outperformed both their full feature-set derived counterparts and their respective baseline model configurations. </a:t>
            </a:r>
          </a:p>
          <a:p>
            <a:pPr marL="228600" marR="0" lvl="0" indent="-228600" algn="l" defTabSz="457200" rtl="0" eaLnBrk="1" fontAlgn="auto" latinLnBrk="0" hangingPunct="1">
              <a:lnSpc>
                <a:spcPct val="100000"/>
              </a:lnSpc>
              <a:spcBef>
                <a:spcPct val="2000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439849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F5D3B74-DE8F-4853-BC96-499608C35916}"/>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RECOMMENDATIONS (FUTURE RESEARCH)</a:t>
            </a:r>
          </a:p>
        </p:txBody>
      </p:sp>
      <p:sp>
        <p:nvSpPr>
          <p:cNvPr id="3" name="Content Placeholder 2">
            <a:extLst>
              <a:ext uri="{FF2B5EF4-FFF2-40B4-BE49-F238E27FC236}">
                <a16:creationId xmlns:a16="http://schemas.microsoft.com/office/drawing/2014/main" id="{7BC8364D-E71F-4E83-AF9E-ABAE4DD56FB4}"/>
              </a:ext>
            </a:extLst>
          </p:cNvPr>
          <p:cNvSpPr txBox="1">
            <a:spLocks/>
          </p:cNvSpPr>
          <p:nvPr/>
        </p:nvSpPr>
        <p:spPr>
          <a:xfrm>
            <a:off x="621614" y="1284861"/>
            <a:ext cx="10661573" cy="460965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Expand cluster-feature integration</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Hyperparameter tuning &amp; inter-cluster-feature configurations</a:t>
            </a:r>
          </a:p>
          <a:p>
            <a:r>
              <a:rPr lang="en-US" sz="2400" dirty="0">
                <a:latin typeface="Calibri" panose="020F0502020204030204" pitchFamily="34" charset="0"/>
                <a:cs typeface="Calibri" panose="020F0502020204030204" pitchFamily="34" charset="0"/>
              </a:rPr>
              <a:t>Include lower dollar PPP loans </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Press releases reveals large amount of fraud under $150k</a:t>
            </a:r>
          </a:p>
          <a:p>
            <a:r>
              <a:rPr lang="en-US" sz="2400" dirty="0">
                <a:latin typeface="Calibri" panose="020F0502020204030204" pitchFamily="34" charset="0"/>
                <a:cs typeface="Calibri" panose="020F0502020204030204" pitchFamily="34" charset="0"/>
              </a:rPr>
              <a:t>Apply to non-public datasets</a:t>
            </a:r>
          </a:p>
          <a:p>
            <a:pPr lvl="1">
              <a:buFont typeface="Wingdings" panose="05000000000000000000" pitchFamily="2" charset="2"/>
              <a:buChar char="§"/>
            </a:pPr>
            <a:r>
              <a:rPr lang="en-US" sz="2000" dirty="0">
                <a:latin typeface="Calibri" panose="020F0502020204030204" pitchFamily="34" charset="0"/>
                <a:cs typeface="Calibri" panose="020F0502020204030204" pitchFamily="34" charset="0"/>
              </a:rPr>
              <a:t>Expanded feature sets (bank records, PII, etc.)</a:t>
            </a:r>
          </a:p>
          <a:p>
            <a:r>
              <a:rPr lang="en-US" sz="2400" dirty="0">
                <a:latin typeface="Calibri" panose="020F0502020204030204" pitchFamily="34" charset="0"/>
                <a:cs typeface="Calibri" panose="020F0502020204030204" pitchFamily="34" charset="0"/>
              </a:rPr>
              <a:t>Automate fraud labelling with NLP tools</a:t>
            </a:r>
          </a:p>
          <a:p>
            <a:r>
              <a:rPr lang="en-US" sz="2400" dirty="0">
                <a:latin typeface="Calibri" panose="020F0502020204030204" pitchFamily="34" charset="0"/>
                <a:cs typeface="Calibri" panose="020F0502020204030204" pitchFamily="34" charset="0"/>
              </a:rPr>
              <a:t>Evaluate  portability across government programs</a:t>
            </a:r>
            <a:endParaRPr lang="en-US" sz="2800" dirty="0">
              <a:latin typeface="Calibri" panose="020F0502020204030204" pitchFamily="34" charset="0"/>
              <a:cs typeface="Calibri" panose="020F0502020204030204" pitchFamily="34" charset="0"/>
            </a:endParaRP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a:p>
            <a:pPr marL="571500" marR="0" lvl="1" indent="-280988" algn="l" defTabSz="457200" rtl="0" eaLnBrk="1" fontAlgn="auto" latinLnBrk="0" hangingPunct="1">
              <a:lnSpc>
                <a:spcPct val="100000"/>
              </a:lnSpc>
              <a:spcBef>
                <a:spcPct val="20000"/>
              </a:spcBef>
              <a:spcAft>
                <a:spcPts val="0"/>
              </a:spcAft>
              <a:buClrTx/>
              <a:buSzTx/>
              <a:buFont typeface="Wingdings 3" panose="05040102010807070707" pitchFamily="18" charset="2"/>
              <a:buChar char="&quot;"/>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688302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519D795-71A9-43C9-A595-25C87D53BE35}"/>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CONCLUSIONS</a:t>
            </a:r>
          </a:p>
        </p:txBody>
      </p:sp>
      <p:sp>
        <p:nvSpPr>
          <p:cNvPr id="3" name="Content Placeholder 2">
            <a:extLst>
              <a:ext uri="{FF2B5EF4-FFF2-40B4-BE49-F238E27FC236}">
                <a16:creationId xmlns:a16="http://schemas.microsoft.com/office/drawing/2014/main" id="{928CF80A-EE9F-4B04-9001-8386924984E4}"/>
              </a:ext>
            </a:extLst>
          </p:cNvPr>
          <p:cNvSpPr txBox="1">
            <a:spLocks/>
          </p:cNvSpPr>
          <p:nvPr/>
        </p:nvSpPr>
        <p:spPr>
          <a:xfrm>
            <a:off x="621615" y="1251717"/>
            <a:ext cx="11202523"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Purpose &amp; gap addressed</a:t>
            </a:r>
          </a:p>
          <a:p>
            <a:r>
              <a:rPr lang="en-US" sz="2800" dirty="0">
                <a:latin typeface="Calibri" panose="020F0502020204030204" pitchFamily="34" charset="0"/>
                <a:cs typeface="Calibri" panose="020F0502020204030204" pitchFamily="34" charset="0"/>
              </a:rPr>
              <a:t>Methodological contribution</a:t>
            </a:r>
          </a:p>
          <a:p>
            <a:r>
              <a:rPr lang="en-US" sz="2800" dirty="0">
                <a:latin typeface="Calibri" panose="020F0502020204030204" pitchFamily="34" charset="0"/>
                <a:cs typeface="Calibri" panose="020F0502020204030204" pitchFamily="34" charset="0"/>
              </a:rPr>
              <a:t>Key findings</a:t>
            </a:r>
          </a:p>
          <a:p>
            <a:r>
              <a:rPr lang="en-US" sz="2800" dirty="0">
                <a:latin typeface="Calibri" panose="020F0502020204030204" pitchFamily="34" charset="0"/>
                <a:cs typeface="Calibri" panose="020F0502020204030204" pitchFamily="34" charset="0"/>
              </a:rPr>
              <a:t>Scholarly Significance</a:t>
            </a:r>
          </a:p>
          <a:p>
            <a:r>
              <a:rPr lang="en-US" sz="2800" dirty="0">
                <a:latin typeface="Calibri" panose="020F0502020204030204" pitchFamily="34" charset="0"/>
                <a:cs typeface="Calibri" panose="020F0502020204030204" pitchFamily="34" charset="0"/>
              </a:rPr>
              <a:t>Practical Relevance</a:t>
            </a:r>
          </a:p>
          <a:p>
            <a:r>
              <a:rPr lang="en-US" sz="2800" dirty="0">
                <a:latin typeface="Calibri" panose="020F0502020204030204" pitchFamily="34" charset="0"/>
                <a:cs typeface="Calibri" panose="020F0502020204030204" pitchFamily="34" charset="0"/>
              </a:rPr>
              <a:t>Key takeaway</a:t>
            </a:r>
          </a:p>
          <a:p>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4276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E859F8-7F5D-4F32-8513-DC74D4391B0F}"/>
              </a:ext>
            </a:extLst>
          </p:cNvPr>
          <p:cNvSpPr txBox="1"/>
          <p:nvPr/>
        </p:nvSpPr>
        <p:spPr>
          <a:xfrm>
            <a:off x="413472"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THANK YOU</a:t>
            </a:r>
          </a:p>
        </p:txBody>
      </p:sp>
      <p:sp>
        <p:nvSpPr>
          <p:cNvPr id="3" name="Content Placeholder 2">
            <a:extLst>
              <a:ext uri="{FF2B5EF4-FFF2-40B4-BE49-F238E27FC236}">
                <a16:creationId xmlns:a16="http://schemas.microsoft.com/office/drawing/2014/main" id="{5DC004CF-6793-435C-B3BF-AF9E1F77FDE8}"/>
              </a:ext>
            </a:extLst>
          </p:cNvPr>
          <p:cNvSpPr txBox="1">
            <a:spLocks/>
          </p:cNvSpPr>
          <p:nvPr/>
        </p:nvSpPr>
        <p:spPr>
          <a:xfrm>
            <a:off x="621615" y="1251717"/>
            <a:ext cx="1149858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latin typeface="Calibri" panose="020F0502020204030204" pitchFamily="34" charset="0"/>
                <a:cs typeface="Calibri" panose="020F0502020204030204" pitchFamily="34" charset="0"/>
              </a:rPr>
              <a:t>Thank you for your attention.</a:t>
            </a:r>
          </a:p>
          <a:p>
            <a:pPr lvl="1"/>
            <a:r>
              <a:rPr lang="en-US" dirty="0">
                <a:latin typeface="Calibri" panose="020F0502020204030204" pitchFamily="34" charset="0"/>
                <a:cs typeface="Calibri" panose="020F0502020204030204" pitchFamily="34" charset="0"/>
              </a:rPr>
              <a:t> Are there any questions?</a:t>
            </a:r>
          </a:p>
        </p:txBody>
      </p:sp>
    </p:spTree>
    <p:extLst>
      <p:ext uri="{BB962C8B-B14F-4D97-AF65-F5344CB8AC3E}">
        <p14:creationId xmlns:p14="http://schemas.microsoft.com/office/powerpoint/2010/main" val="8276958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66DDBC-5357-404F-9870-671BDD777A8A}"/>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6B54813D-CB8C-F9B1-6686-268AC04E014C}"/>
              </a:ext>
            </a:extLst>
          </p:cNvPr>
          <p:cNvSpPr txBox="1"/>
          <p:nvPr/>
        </p:nvSpPr>
        <p:spPr>
          <a:xfrm>
            <a:off x="757084" y="1415845"/>
            <a:ext cx="11090787" cy="4524315"/>
          </a:xfrm>
          <a:prstGeom prst="rect">
            <a:avLst/>
          </a:prstGeom>
          <a:noFill/>
        </p:spPr>
        <p:txBody>
          <a:bodyPr wrap="square" rtlCol="0">
            <a:spAutoFit/>
          </a:bodyPr>
          <a:lstStyle/>
          <a:p>
            <a:r>
              <a:rPr lang="en-US" dirty="0"/>
              <a:t>Ali, A., Abd Razak, S., Othman, S. H., Eisa, T. A. E., Al-</a:t>
            </a:r>
            <a:r>
              <a:rPr lang="en-US" dirty="0" err="1"/>
              <a:t>Dhaqm</a:t>
            </a:r>
            <a:r>
              <a:rPr lang="en-US" dirty="0"/>
              <a:t>, A., Nasser, M., Elhassan, T., </a:t>
            </a:r>
            <a:r>
              <a:rPr lang="en-US" dirty="0" err="1"/>
              <a:t>Elshafie</a:t>
            </a:r>
            <a:r>
              <a:rPr lang="en-US" dirty="0"/>
              <a:t>, H., &amp; Saif, A. (2022). Financial Fraud Detection Based on Machine Learning: A Systematic Literature Review. </a:t>
            </a:r>
            <a:r>
              <a:rPr lang="en-US" i="1" dirty="0"/>
              <a:t>Applied Sciences</a:t>
            </a:r>
            <a:r>
              <a:rPr lang="en-US" dirty="0"/>
              <a:t>, </a:t>
            </a:r>
            <a:r>
              <a:rPr lang="en-US" i="1" dirty="0"/>
              <a:t>12</a:t>
            </a:r>
            <a:r>
              <a:rPr lang="en-US" dirty="0"/>
              <a:t>(19), Article 19. https://doi.org/10.3390/app12199637</a:t>
            </a:r>
          </a:p>
          <a:p>
            <a:r>
              <a:rPr lang="en-US" dirty="0"/>
              <a:t>Ali, N. A. M., Abu, N. ’Asyiqin, Hussain, W. S., Nordin, E., &amp; Ramlan, N. L. (2021). Critical Success Factors For Financial Fraud Management In Government Agencies. </a:t>
            </a:r>
            <a:r>
              <a:rPr lang="en-US" i="1" dirty="0"/>
              <a:t>Turkish Online Journal of Qualitative Inquiry</a:t>
            </a:r>
            <a:r>
              <a:rPr lang="en-US" dirty="0"/>
              <a:t>, </a:t>
            </a:r>
            <a:r>
              <a:rPr lang="en-US" i="1" dirty="0"/>
              <a:t>12</a:t>
            </a:r>
            <a:r>
              <a:rPr lang="en-US" dirty="0"/>
              <a:t>(7), 4325–4340.</a:t>
            </a:r>
          </a:p>
          <a:p>
            <a:pPr indent="-457200"/>
            <a:r>
              <a:rPr lang="en-US" dirty="0"/>
              <a:t>Bauder, R. A., &amp; </a:t>
            </a:r>
            <a:r>
              <a:rPr lang="en-US" dirty="0" err="1"/>
              <a:t>Khoshgoftaar</a:t>
            </a:r>
            <a:r>
              <a:rPr lang="en-US" dirty="0"/>
              <a:t>, T. M. (2017). Medicare Fraud Detection Using Machine Learning Methods. </a:t>
            </a:r>
            <a:r>
              <a:rPr lang="en-US" i="1" dirty="0"/>
              <a:t>2017 16th IEEE International Conference on Machine Learning and Applications (ICMLA)</a:t>
            </a:r>
            <a:r>
              <a:rPr lang="en-US" dirty="0"/>
              <a:t>, 858–865. https://doi.org/10.1109/ICMLA.2017.00-48</a:t>
            </a:r>
          </a:p>
          <a:p>
            <a:pPr indent="-457200"/>
            <a:r>
              <a:rPr lang="en-US" dirty="0" err="1"/>
              <a:t>Carcillo</a:t>
            </a:r>
            <a:r>
              <a:rPr lang="en-US" dirty="0"/>
              <a:t>, F., Le Borgne, Y.-A., Caelen, O., </a:t>
            </a:r>
            <a:r>
              <a:rPr lang="en-US" dirty="0" err="1"/>
              <a:t>Kessaci</a:t>
            </a:r>
            <a:r>
              <a:rPr lang="en-US" dirty="0"/>
              <a:t>, Y., </a:t>
            </a:r>
            <a:r>
              <a:rPr lang="en-US" dirty="0" err="1"/>
              <a:t>Oblé</a:t>
            </a:r>
            <a:r>
              <a:rPr lang="en-US" dirty="0"/>
              <a:t>, F., &amp; Bontempi, G. (2021). Combining unsupervised and supervised learning in credit card fraud detection. </a:t>
            </a:r>
            <a:r>
              <a:rPr lang="en-US" i="1" dirty="0"/>
              <a:t>Information Sciences</a:t>
            </a:r>
            <a:r>
              <a:rPr lang="en-US" dirty="0"/>
              <a:t>, </a:t>
            </a:r>
            <a:r>
              <a:rPr lang="en-US" i="1" dirty="0"/>
              <a:t>557</a:t>
            </a:r>
            <a:r>
              <a:rPr lang="en-US" dirty="0"/>
              <a:t>, 317–331. https://doi.org/10.1016/j.ins.2019.05.042</a:t>
            </a:r>
          </a:p>
          <a:p>
            <a:pPr indent="-457200"/>
            <a:r>
              <a:rPr lang="en-US" dirty="0" err="1"/>
              <a:t>Debener</a:t>
            </a:r>
            <a:r>
              <a:rPr lang="en-US" dirty="0"/>
              <a:t>, J., Heinke, V., &amp; Kriebel, J. (2023). Detecting insurance fraud using supervised and unsupervised machine learning. </a:t>
            </a:r>
            <a:r>
              <a:rPr lang="en-US" i="1" dirty="0"/>
              <a:t>Journal of Risk &amp; Insurance</a:t>
            </a:r>
            <a:r>
              <a:rPr lang="en-US" dirty="0"/>
              <a:t>, </a:t>
            </a:r>
            <a:r>
              <a:rPr lang="en-US" i="1" dirty="0"/>
              <a:t>90</a:t>
            </a:r>
            <a:r>
              <a:rPr lang="en-US" dirty="0"/>
              <a:t>(3), 743–768. https://doi.org/10.1111/jori.12427</a:t>
            </a:r>
          </a:p>
          <a:p>
            <a:r>
              <a:rPr lang="en-US" dirty="0"/>
              <a:t>Dridi, S. (2022a). </a:t>
            </a:r>
            <a:r>
              <a:rPr lang="en-US" i="1" dirty="0"/>
              <a:t>Supervised Learning—A Systematic Literature Review</a:t>
            </a:r>
            <a:r>
              <a:rPr lang="en-US" dirty="0"/>
              <a:t>. OSF Preprints. https://doi.org/10.31219/osf.io/tysr4</a:t>
            </a:r>
          </a:p>
          <a:p>
            <a:endParaRPr lang="en-US" dirty="0"/>
          </a:p>
        </p:txBody>
      </p:sp>
    </p:spTree>
    <p:extLst>
      <p:ext uri="{BB962C8B-B14F-4D97-AF65-F5344CB8AC3E}">
        <p14:creationId xmlns:p14="http://schemas.microsoft.com/office/powerpoint/2010/main" val="35471858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A166D-148F-EE30-D107-553F5CCB4E1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33E361D-9942-37DA-3FD3-6361F8180E34}"/>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9FF9F078-BAE1-7843-1CF8-083B137A4BBD}"/>
              </a:ext>
            </a:extLst>
          </p:cNvPr>
          <p:cNvSpPr txBox="1"/>
          <p:nvPr/>
        </p:nvSpPr>
        <p:spPr>
          <a:xfrm>
            <a:off x="757084" y="1415845"/>
            <a:ext cx="11090787" cy="4801314"/>
          </a:xfrm>
          <a:prstGeom prst="rect">
            <a:avLst/>
          </a:prstGeom>
          <a:noFill/>
        </p:spPr>
        <p:txBody>
          <a:bodyPr wrap="square" rtlCol="0">
            <a:spAutoFit/>
          </a:bodyPr>
          <a:lstStyle/>
          <a:p>
            <a:r>
              <a:rPr lang="en-US" dirty="0"/>
              <a:t>Goldblum, M., </a:t>
            </a:r>
            <a:r>
              <a:rPr lang="en-US" dirty="0" err="1"/>
              <a:t>Finzi</a:t>
            </a:r>
            <a:r>
              <a:rPr lang="en-US" dirty="0"/>
              <a:t>, M., Rowan, K., &amp; Wilson, A. G. (2024). </a:t>
            </a:r>
            <a:r>
              <a:rPr lang="en-US" i="1" dirty="0"/>
              <a:t>The No Free Lunch Theorem, Kolmogorov Complexity, and the Role of Inductive Biases in Machine Learning</a:t>
            </a:r>
            <a:r>
              <a:rPr lang="en-US" dirty="0"/>
              <a:t> (arXiv:2304.05366). </a:t>
            </a:r>
            <a:r>
              <a:rPr lang="en-US" dirty="0" err="1"/>
              <a:t>arXiv</a:t>
            </a:r>
            <a:r>
              <a:rPr lang="en-US" dirty="0"/>
              <a:t>. https://doi.org/10.48550/arXiv.2304.05366</a:t>
            </a:r>
          </a:p>
          <a:p>
            <a:r>
              <a:rPr lang="en-US" dirty="0"/>
              <a:t>Itri, B., Mohamed, Y., Mohammed, Q., &amp; Omar, B. (2019). Performance comparative study of machine learning algorithms for automobile insurance fraud detection. </a:t>
            </a:r>
            <a:r>
              <a:rPr lang="en-US" i="1" dirty="0"/>
              <a:t>2019 Third International Conference on Intelligent Computing in Data Sciences (ICDS)</a:t>
            </a:r>
            <a:r>
              <a:rPr lang="en-US" dirty="0"/>
              <a:t>, 1–4. https://doi.org/10.1109/ICDS47004.2019.8942277</a:t>
            </a:r>
          </a:p>
          <a:p>
            <a:r>
              <a:rPr lang="en-US" dirty="0"/>
              <a:t>Larson, Benjamin James. (2020). </a:t>
            </a:r>
            <a:r>
              <a:rPr lang="en-US" i="1" dirty="0"/>
              <a:t>False Positive Reduction in Credit Card Fraud Prediction: An Evaluation of Machine Learning Methodology on Imbalanced Data</a:t>
            </a:r>
            <a:r>
              <a:rPr lang="en-US" dirty="0"/>
              <a:t>. https://www.proquest.com/openview/197642c9490f064f94d434ff0ed8f9e7/1?pq-origsite=gscholar&amp;cbl=18750&amp;diss=y</a:t>
            </a:r>
          </a:p>
          <a:p>
            <a:r>
              <a:rPr lang="en-US" dirty="0"/>
              <a:t>López, M. I., Luna, J. M., Romero, C., &amp; Ventura, S. (2012). Classification via clustering for predicting final marks based on student participation in forums. </a:t>
            </a:r>
            <a:r>
              <a:rPr lang="en-US" i="1" dirty="0"/>
              <a:t>Proceedings of the 5th International Conference on Educational Data Mining</a:t>
            </a:r>
            <a:r>
              <a:rPr lang="en-US" dirty="0"/>
              <a:t>.</a:t>
            </a:r>
          </a:p>
          <a:p>
            <a:r>
              <a:rPr lang="en-US" dirty="0"/>
              <a:t>Shalev-Shwartz, S., &amp; Ben-David, S. (2014). </a:t>
            </a:r>
            <a:r>
              <a:rPr lang="en-US" i="1" dirty="0"/>
              <a:t>Understanding Machine Learning: From Theory to Algorithms</a:t>
            </a:r>
            <a:r>
              <a:rPr lang="en-US" dirty="0"/>
              <a:t>. Cambridge University Press. https://doi.org/10.1017/CBO9781107298019</a:t>
            </a:r>
          </a:p>
          <a:p>
            <a:r>
              <a:rPr lang="en-US" dirty="0"/>
              <a:t>USGAO. (2020). </a:t>
            </a:r>
            <a:r>
              <a:rPr lang="en-US" i="1" dirty="0"/>
              <a:t>Telecommunications: FCC Should Take Action to Better Manage Persistent Fraud Risks in the Schools and Libraries Program | U.S. GAO</a:t>
            </a:r>
            <a:r>
              <a:rPr lang="en-US" dirty="0"/>
              <a:t>. https://www.gao.gov/products/gao-20-606</a:t>
            </a:r>
          </a:p>
          <a:p>
            <a:endParaRPr lang="en-US" dirty="0"/>
          </a:p>
        </p:txBody>
      </p:sp>
    </p:spTree>
    <p:extLst>
      <p:ext uri="{BB962C8B-B14F-4D97-AF65-F5344CB8AC3E}">
        <p14:creationId xmlns:p14="http://schemas.microsoft.com/office/powerpoint/2010/main" val="11582581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FB2510-26CE-08D3-903E-D2B4FC5531B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7FF917F-B194-4577-0636-2F83329C3CEE}"/>
              </a:ext>
            </a:extLst>
          </p:cNvPr>
          <p:cNvSpPr txBox="1"/>
          <p:nvPr/>
        </p:nvSpPr>
        <p:spPr>
          <a:xfrm>
            <a:off x="621614" y="494040"/>
            <a:ext cx="11451514" cy="646331"/>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REFERENCES</a:t>
            </a:r>
          </a:p>
        </p:txBody>
      </p:sp>
      <p:sp>
        <p:nvSpPr>
          <p:cNvPr id="12" name="TextBox 11">
            <a:extLst>
              <a:ext uri="{FF2B5EF4-FFF2-40B4-BE49-F238E27FC236}">
                <a16:creationId xmlns:a16="http://schemas.microsoft.com/office/drawing/2014/main" id="{D86EA956-597E-2163-CCF5-7CFDA02110B0}"/>
              </a:ext>
            </a:extLst>
          </p:cNvPr>
          <p:cNvSpPr txBox="1"/>
          <p:nvPr/>
        </p:nvSpPr>
        <p:spPr>
          <a:xfrm>
            <a:off x="757084" y="1415845"/>
            <a:ext cx="11090787" cy="2308324"/>
          </a:xfrm>
          <a:prstGeom prst="rect">
            <a:avLst/>
          </a:prstGeom>
          <a:noFill/>
        </p:spPr>
        <p:txBody>
          <a:bodyPr wrap="square" rtlCol="0">
            <a:spAutoFit/>
          </a:bodyPr>
          <a:lstStyle/>
          <a:p>
            <a:r>
              <a:rPr lang="en-US" dirty="0"/>
              <a:t>USSBA. (2023). </a:t>
            </a:r>
            <a:r>
              <a:rPr lang="en-US" i="1" dirty="0"/>
              <a:t>PPP FOIA - U.S. Small Business Administration (SBA) | Open Data</a:t>
            </a:r>
            <a:r>
              <a:rPr lang="en-US" dirty="0"/>
              <a:t>. https://data.sba.gov/dataset/ppp-foia</a:t>
            </a:r>
          </a:p>
          <a:p>
            <a:r>
              <a:rPr lang="en-US" dirty="0"/>
              <a:t>USSBA OIG. (2023). </a:t>
            </a:r>
            <a:r>
              <a:rPr lang="en-US" i="1" dirty="0"/>
              <a:t>COVID-19 Pandemic EIDL and PPP Loan Fraud Landscape</a:t>
            </a:r>
            <a:r>
              <a:rPr lang="en-US" dirty="0"/>
              <a:t> (23–09). USSBA. https://www.sba.gov/document/report-23-09-covid-19-pandemic-eidl-ppp-loan-fraud-landscape</a:t>
            </a:r>
          </a:p>
          <a:p>
            <a:r>
              <a:rPr lang="en-US" dirty="0"/>
              <a:t>Xu, J. J., Chen, D., Chau, M., Li, L., &amp; Zheng, H. (2022). Peer-to-peer loan fraud detection: Constructing features from transaction data. </a:t>
            </a:r>
            <a:r>
              <a:rPr lang="en-US" i="1" dirty="0"/>
              <a:t>MIS Quarterly</a:t>
            </a:r>
            <a:r>
              <a:rPr lang="en-US" dirty="0"/>
              <a:t>, </a:t>
            </a:r>
            <a:r>
              <a:rPr lang="en-US" i="1" dirty="0"/>
              <a:t>46</a:t>
            </a:r>
            <a:r>
              <a:rPr lang="en-US" dirty="0"/>
              <a:t>(3).</a:t>
            </a:r>
          </a:p>
          <a:p>
            <a:endParaRPr lang="en-US" dirty="0"/>
          </a:p>
          <a:p>
            <a:endParaRPr lang="en-US" dirty="0"/>
          </a:p>
        </p:txBody>
      </p:sp>
    </p:spTree>
    <p:extLst>
      <p:ext uri="{BB962C8B-B14F-4D97-AF65-F5344CB8AC3E}">
        <p14:creationId xmlns:p14="http://schemas.microsoft.com/office/powerpoint/2010/main" val="3216925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A2329D3-4F9F-4417-B37A-6D0774C91608}"/>
              </a:ext>
            </a:extLst>
          </p:cNvPr>
          <p:cNvSpPr txBox="1"/>
          <p:nvPr/>
        </p:nvSpPr>
        <p:spPr>
          <a:xfrm>
            <a:off x="621615" y="494040"/>
            <a:ext cx="8413824"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PROBLEM &amp; PURPOSE STATEMENTS</a:t>
            </a:r>
          </a:p>
        </p:txBody>
      </p:sp>
      <p:sp>
        <p:nvSpPr>
          <p:cNvPr id="7" name="Content Placeholder 2">
            <a:extLst>
              <a:ext uri="{FF2B5EF4-FFF2-40B4-BE49-F238E27FC236}">
                <a16:creationId xmlns:a16="http://schemas.microsoft.com/office/drawing/2014/main" id="{6478FB27-128C-41F1-B314-C8CB5665C7ED}"/>
              </a:ext>
            </a:extLst>
          </p:cNvPr>
          <p:cNvSpPr txBox="1">
            <a:spLocks/>
          </p:cNvSpPr>
          <p:nvPr/>
        </p:nvSpPr>
        <p:spPr>
          <a:xfrm>
            <a:off x="621615" y="1274980"/>
            <a:ext cx="11607752"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lvl="0" indent="0">
              <a:buNone/>
              <a:defRPr/>
            </a:pPr>
            <a:r>
              <a:rPr lang="en-US" sz="2800" b="1" dirty="0">
                <a:latin typeface="Calibri" panose="020F0502020204030204" pitchFamily="34" charset="0"/>
                <a:cs typeface="Calibri" panose="020F0502020204030204" pitchFamily="34" charset="0"/>
              </a:rPr>
              <a:t>Problem: </a:t>
            </a:r>
            <a:r>
              <a:rPr lang="en-US" sz="2800" dirty="0">
                <a:latin typeface="Calibri" panose="020F0502020204030204" pitchFamily="34" charset="0"/>
                <a:cs typeface="Calibri" panose="020F0502020204030204" pitchFamily="34" charset="0"/>
              </a:rPr>
              <a:t>The problem addressed in this study is the lack of intelligent semi-supervised fraud identification in the government domain, specifically in the Paycheck Protection Program. </a:t>
            </a:r>
          </a:p>
          <a:p>
            <a:pPr marL="0" lvl="0" indent="0">
              <a:buNone/>
              <a:defRPr/>
            </a:pPr>
            <a:r>
              <a:rPr lang="en-US" sz="2800" b="1" dirty="0">
                <a:latin typeface="Calibri" panose="020F0502020204030204" pitchFamily="34" charset="0"/>
                <a:cs typeface="Calibri" panose="020F0502020204030204" pitchFamily="34" charset="0"/>
              </a:rPr>
              <a:t>Purpose: </a:t>
            </a:r>
            <a:r>
              <a:rPr lang="en-US" sz="2800" dirty="0">
                <a:latin typeface="Calibri" panose="020F0502020204030204" pitchFamily="34" charset="0"/>
                <a:cs typeface="Calibri" panose="020F0502020204030204" pitchFamily="34" charset="0"/>
              </a:rPr>
              <a:t>The purpose of this study is to develop intelligent semi-supervised fraud identification methodologies in the government domain, specifically in the Paycheck Protection Program</a:t>
            </a:r>
            <a:endParaRPr lang="en-US" sz="2800" dirty="0">
              <a:solidFill>
                <a:sysClr val="windowText" lastClr="000000">
                  <a:lumMod val="85000"/>
                  <a:lumOff val="15000"/>
                </a:sys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481861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7B45E25-F7AE-4E8E-A288-C7CE9574E59C}"/>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RESEARCH QUESTIONS &amp; HYPOTHESES</a:t>
            </a:r>
          </a:p>
        </p:txBody>
      </p:sp>
      <p:sp>
        <p:nvSpPr>
          <p:cNvPr id="5" name="Content Placeholder 2">
            <a:extLst>
              <a:ext uri="{FF2B5EF4-FFF2-40B4-BE49-F238E27FC236}">
                <a16:creationId xmlns:a16="http://schemas.microsoft.com/office/drawing/2014/main" id="{8DBA5DAC-EF2B-4991-8535-A69C9A96B3F2}"/>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latin typeface="Calibri" panose="020F0502020204030204" pitchFamily="34" charset="0"/>
              <a:cs typeface="Calibri" panose="020F0502020204030204" pitchFamily="34" charset="0"/>
            </a:endParaRPr>
          </a:p>
        </p:txBody>
      </p:sp>
      <p:sp>
        <p:nvSpPr>
          <p:cNvPr id="2" name="Content Placeholder 2">
            <a:extLst>
              <a:ext uri="{FF2B5EF4-FFF2-40B4-BE49-F238E27FC236}">
                <a16:creationId xmlns:a16="http://schemas.microsoft.com/office/drawing/2014/main" id="{6D560B6A-6A92-7632-D81B-43F8E3DE557E}"/>
              </a:ext>
            </a:extLst>
          </p:cNvPr>
          <p:cNvSpPr txBox="1">
            <a:spLocks/>
          </p:cNvSpPr>
          <p:nvPr/>
        </p:nvSpPr>
        <p:spPr>
          <a:xfrm>
            <a:off x="621615" y="1251717"/>
            <a:ext cx="8765930" cy="4894954"/>
          </a:xfrm>
          <a:prstGeom prst="rect">
            <a:avLst/>
          </a:prstGeom>
        </p:spPr>
        <p:txBody>
          <a:bodyPr vert="horz" lIns="91440" tIns="45720" rIns="91440" bIns="45720" rtlCol="0">
            <a:normAutofit fontScale="92500" lnSpcReduction="20000"/>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b="1" dirty="0">
                <a:latin typeface="Calibri" panose="020F0502020204030204" pitchFamily="34" charset="0"/>
                <a:cs typeface="Calibri" panose="020F0502020204030204" pitchFamily="34" charset="0"/>
              </a:rPr>
              <a:t> RQ1. </a:t>
            </a:r>
            <a:r>
              <a:rPr lang="en-US" sz="2200" b="1" dirty="0">
                <a:latin typeface="Calibri" panose="020F0502020204030204" pitchFamily="34" charset="0"/>
                <a:cs typeface="Calibri" panose="020F0502020204030204" pitchFamily="34" charset="0"/>
              </a:rPr>
              <a:t>What are the key features or variables associated with fraudulent loan applications within the PPP?</a:t>
            </a:r>
            <a:r>
              <a:rPr lang="en-US" sz="2200" dirty="0">
                <a:latin typeface="Calibri" panose="020F0502020204030204" pitchFamily="34" charset="0"/>
                <a:cs typeface="Calibri" panose="020F0502020204030204" pitchFamily="34" charset="0"/>
              </a:rPr>
              <a:t>  </a:t>
            </a: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H1</a:t>
            </a:r>
            <a:r>
              <a:rPr lang="en-US" sz="2800" b="1" baseline="-25000" dirty="0">
                <a:latin typeface="Calibri" panose="020F0502020204030204" pitchFamily="34" charset="0"/>
                <a:cs typeface="Calibri" panose="020F0502020204030204" pitchFamily="34" charset="0"/>
              </a:rPr>
              <a:t>o </a:t>
            </a:r>
            <a:r>
              <a:rPr lang="en-US" sz="2200" dirty="0">
                <a:latin typeface="Calibri" panose="020F0502020204030204" pitchFamily="34" charset="0"/>
                <a:cs typeface="Calibri" panose="020F0502020204030204" pitchFamily="34" charset="0"/>
              </a:rPr>
              <a:t>PPP Loan applications are best clustered and further classified given the complete list of values of each feature or variable in the dataset</a:t>
            </a:r>
            <a:r>
              <a:rPr lang="en-US" sz="2600" dirty="0">
                <a:latin typeface="Calibri" panose="020F0502020204030204" pitchFamily="34" charset="0"/>
                <a:cs typeface="Calibri" panose="020F0502020204030204" pitchFamily="34" charset="0"/>
              </a:rPr>
              <a:t>.</a:t>
            </a:r>
            <a:endParaRPr lang="en-US" sz="2800" b="1" baseline="-250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H1</a:t>
            </a:r>
            <a:r>
              <a:rPr lang="en-US" sz="2800" b="1" baseline="-250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PPP Loan applications are best clustered and further classified given the values of specific features or variables in the dataset.</a:t>
            </a:r>
            <a:endParaRPr lang="en-US" sz="2800" b="1" baseline="-25000" dirty="0">
              <a:latin typeface="Calibri" panose="020F0502020204030204" pitchFamily="34" charset="0"/>
              <a:cs typeface="Calibri" panose="020F0502020204030204" pitchFamily="34" charset="0"/>
            </a:endParaRPr>
          </a:p>
          <a:p>
            <a:r>
              <a:rPr lang="en-US" sz="2800" b="1" dirty="0">
                <a:latin typeface="Calibri" panose="020F0502020204030204" pitchFamily="34" charset="0"/>
                <a:cs typeface="Calibri" panose="020F0502020204030204" pitchFamily="34" charset="0"/>
              </a:rPr>
              <a:t> RQ2. </a:t>
            </a:r>
            <a:r>
              <a:rPr lang="en-US" sz="2400" b="1" dirty="0">
                <a:latin typeface="Calibri" panose="020F0502020204030204" pitchFamily="34" charset="0"/>
                <a:cs typeface="Calibri" panose="020F0502020204030204" pitchFamily="34" charset="0"/>
              </a:rPr>
              <a:t>What novel combination of existing unsupervised and supervised learning models can effectively identify fraudulent activity within the PPP?</a:t>
            </a:r>
          </a:p>
          <a:p>
            <a:pPr lvl="1">
              <a:buFont typeface="Arial" panose="020B0604020202020204" pitchFamily="34" charset="0"/>
              <a:buChar char="•"/>
            </a:pP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o </a:t>
            </a:r>
            <a:r>
              <a:rPr lang="en-US" sz="2400" dirty="0">
                <a:latin typeface="Calibri" panose="020F0502020204030204" pitchFamily="34" charset="0"/>
                <a:cs typeface="Calibri" panose="020F0502020204030204" pitchFamily="34" charset="0"/>
              </a:rPr>
              <a:t>All combinations of unsupervised and supervised models perform identically in detecting fraud:  Model</a:t>
            </a:r>
            <a:r>
              <a:rPr lang="en-US" sz="2400" baseline="-25000" dirty="0">
                <a:latin typeface="Calibri" panose="020F0502020204030204" pitchFamily="34" charset="0"/>
                <a:cs typeface="Calibri" panose="020F0502020204030204" pitchFamily="34" charset="0"/>
              </a:rPr>
              <a:t>1</a:t>
            </a:r>
            <a:r>
              <a:rPr lang="en-US" sz="2400" dirty="0">
                <a:latin typeface="Calibri" panose="020F0502020204030204" pitchFamily="34" charset="0"/>
                <a:cs typeface="Calibri" panose="020F0502020204030204" pitchFamily="34" charset="0"/>
              </a:rPr>
              <a:t>=Model</a:t>
            </a:r>
            <a:r>
              <a:rPr lang="en-US" sz="2400" baseline="-25000" dirty="0">
                <a:latin typeface="Calibri" panose="020F0502020204030204" pitchFamily="34" charset="0"/>
                <a:cs typeface="Calibri" panose="020F0502020204030204" pitchFamily="34" charset="0"/>
              </a:rPr>
              <a:t>2</a:t>
            </a:r>
            <a:r>
              <a:rPr lang="en-US" sz="2400" dirty="0">
                <a:latin typeface="Calibri" panose="020F0502020204030204" pitchFamily="34" charset="0"/>
                <a:cs typeface="Calibri" panose="020F0502020204030204" pitchFamily="34" charset="0"/>
              </a:rPr>
              <a:t>=</a:t>
            </a:r>
            <a:r>
              <a:rPr lang="en-US" sz="2400" dirty="0" err="1">
                <a:latin typeface="Calibri" panose="020F0502020204030204" pitchFamily="34" charset="0"/>
                <a:cs typeface="Calibri" panose="020F0502020204030204" pitchFamily="34" charset="0"/>
              </a:rPr>
              <a:t>Model</a:t>
            </a:r>
            <a:r>
              <a:rPr lang="en-US" sz="2400" baseline="-25000" dirty="0" err="1">
                <a:latin typeface="Calibri" panose="020F0502020204030204" pitchFamily="34" charset="0"/>
                <a:cs typeface="Calibri" panose="020F0502020204030204" pitchFamily="34" charset="0"/>
              </a:rPr>
              <a:t>k</a:t>
            </a:r>
            <a:r>
              <a:rPr lang="en-US" sz="2400" baseline="-25000" dirty="0">
                <a:latin typeface="Calibri" panose="020F0502020204030204" pitchFamily="34" charset="0"/>
                <a:cs typeface="Calibri" panose="020F0502020204030204" pitchFamily="34" charset="0"/>
              </a:rPr>
              <a:t>.</a:t>
            </a:r>
            <a:endParaRPr lang="en-US" sz="2800" b="1" baseline="-25000" dirty="0">
              <a:latin typeface="Calibri" panose="020F0502020204030204" pitchFamily="34" charset="0"/>
              <a:cs typeface="Calibri" panose="020F0502020204030204" pitchFamily="34" charset="0"/>
            </a:endParaRPr>
          </a:p>
          <a:p>
            <a:pPr lvl="1">
              <a:buFont typeface="Arial" panose="020B0604020202020204" pitchFamily="34" charset="0"/>
              <a:buChar char="•"/>
            </a:pPr>
            <a:r>
              <a:rPr lang="en-US" sz="2800" dirty="0">
                <a:latin typeface="Calibri" panose="020F0502020204030204" pitchFamily="34" charset="0"/>
                <a:cs typeface="Calibri" panose="020F0502020204030204" pitchFamily="34" charset="0"/>
              </a:rPr>
              <a:t> </a:t>
            </a:r>
            <a:r>
              <a:rPr lang="en-US" sz="2800" b="1" dirty="0">
                <a:latin typeface="Calibri" panose="020F0502020204030204" pitchFamily="34" charset="0"/>
                <a:cs typeface="Calibri" panose="020F0502020204030204" pitchFamily="34" charset="0"/>
              </a:rPr>
              <a:t>H2</a:t>
            </a:r>
            <a:r>
              <a:rPr lang="en-US" sz="2800" b="1" baseline="-25000" dirty="0">
                <a:latin typeface="Calibri" panose="020F0502020204030204" pitchFamily="34" charset="0"/>
                <a:cs typeface="Calibri" panose="020F0502020204030204" pitchFamily="34" charset="0"/>
              </a:rPr>
              <a:t>a </a:t>
            </a:r>
            <a:r>
              <a:rPr lang="en-US" sz="2400" dirty="0">
                <a:latin typeface="Calibri" panose="020F0502020204030204" pitchFamily="34" charset="0"/>
                <a:cs typeface="Calibri" panose="020F0502020204030204" pitchFamily="34" charset="0"/>
              </a:rPr>
              <a:t>Not all unsupervised learning models used in conjunction with supervised learning models perform identically in detecting fraudulent activity.  At least two model combinations differ.</a:t>
            </a:r>
          </a:p>
          <a:p>
            <a:pPr lvl="1">
              <a:buFont typeface="Arial" panose="020B0604020202020204" pitchFamily="34" charset="0"/>
              <a:buChar char="•"/>
            </a:pPr>
            <a:endParaRPr lang="en-US" sz="2800" b="1" baseline="-25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786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1455E48-AC35-4512-9853-517C76454931}"/>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THEORETICAL FRAMEWORK</a:t>
            </a:r>
          </a:p>
        </p:txBody>
      </p:sp>
      <p:sp>
        <p:nvSpPr>
          <p:cNvPr id="4" name="Rectangle 3">
            <a:extLst>
              <a:ext uri="{FF2B5EF4-FFF2-40B4-BE49-F238E27FC236}">
                <a16:creationId xmlns:a16="http://schemas.microsoft.com/office/drawing/2014/main" id="{24B888F7-7167-CFFE-8402-DA52F0BBB4D8}"/>
              </a:ext>
            </a:extLst>
          </p:cNvPr>
          <p:cNvSpPr/>
          <p:nvPr/>
        </p:nvSpPr>
        <p:spPr>
          <a:xfrm>
            <a:off x="621615" y="1274980"/>
            <a:ext cx="10954678" cy="3194721"/>
          </a:xfrm>
          <a:prstGeom prst="rect">
            <a:avLst/>
          </a:prstGeom>
        </p:spPr>
        <p:txBody>
          <a:bodyPr wrap="square">
            <a:spAutoFit/>
          </a:bodyPr>
          <a:lstStyle/>
          <a:p>
            <a:pPr marL="457200"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Classification through Clustering</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Semi-Supervised Machine Learning Framework</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Cluster labels used as features in classification model training</a:t>
            </a:r>
          </a:p>
          <a:p>
            <a:pPr marL="914400" lvl="1" indent="-457200">
              <a:buFont typeface="Wingdings" panose="05000000000000000000" pitchFamily="2" charset="2"/>
              <a:buChar char="§"/>
            </a:pPr>
            <a:r>
              <a:rPr lang="en-US" sz="2800" dirty="0">
                <a:latin typeface="Calibri" panose="020F0502020204030204" pitchFamily="34" charset="0"/>
                <a:cs typeface="Calibri" panose="020F0502020204030204" pitchFamily="34" charset="0"/>
              </a:rPr>
              <a:t>Originally proposed by López et al. (2012)</a:t>
            </a:r>
          </a:p>
          <a:p>
            <a:pPr marL="342900" indent="-342900">
              <a:buFont typeface="Wingdings" panose="05000000000000000000" pitchFamily="2" charset="2"/>
              <a:buChar char="§"/>
            </a:pPr>
            <a:endParaRPr lang="en-US" sz="2800" dirty="0">
              <a:latin typeface="Calibri" panose="020F0502020204030204" pitchFamily="34" charset="0"/>
              <a:cs typeface="Calibri" panose="020F0502020204030204" pitchFamily="34" charset="0"/>
            </a:endParaRPr>
          </a:p>
          <a:p>
            <a:endParaRPr lang="en-US" sz="2800" dirty="0">
              <a:latin typeface="Calibri" panose="020F0502020204030204" pitchFamily="34" charset="0"/>
              <a:cs typeface="Calibri" panose="020F0502020204030204" pitchFamily="34" charset="0"/>
            </a:endParaRPr>
          </a:p>
          <a:p>
            <a:pPr marL="290512" marR="0" lvl="1" defTabSz="457200" eaLnBrk="1" fontAlgn="auto" latinLnBrk="0" hangingPunct="1">
              <a:lnSpc>
                <a:spcPct val="100000"/>
              </a:lnSpc>
              <a:spcBef>
                <a:spcPct val="20000"/>
              </a:spcBef>
              <a:spcAft>
                <a:spcPts val="0"/>
              </a:spcAft>
              <a:buClrTx/>
              <a:buSzTx/>
              <a:tabLst/>
              <a:defRPr/>
            </a:pPr>
            <a:endParaRPr kumimoji="0" lang="en-US" sz="2800" b="0" i="0" u="none" strike="noStrike" kern="0" cap="none" spc="0" normalizeH="0" baseline="0" noProof="0" dirty="0">
              <a:ln>
                <a:noFill/>
              </a:ln>
              <a:solidFill>
                <a:prstClr val="black">
                  <a:lumMod val="85000"/>
                  <a:lumOff val="15000"/>
                </a:prst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0812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F21C05-5651-4DE4-8EA8-5767B0EA3A4E}"/>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REVIEW OF THE LITERATURE</a:t>
            </a:r>
          </a:p>
        </p:txBody>
      </p:sp>
      <p:sp>
        <p:nvSpPr>
          <p:cNvPr id="3" name="Content Placeholder 2">
            <a:extLst>
              <a:ext uri="{FF2B5EF4-FFF2-40B4-BE49-F238E27FC236}">
                <a16:creationId xmlns:a16="http://schemas.microsoft.com/office/drawing/2014/main" id="{65092119-8CB3-4E76-B7EF-0D3151B3D623}"/>
              </a:ext>
            </a:extLst>
          </p:cNvPr>
          <p:cNvSpPr txBox="1">
            <a:spLocks/>
          </p:cNvSpPr>
          <p:nvPr/>
        </p:nvSpPr>
        <p:spPr>
          <a:xfrm>
            <a:off x="621615" y="1385332"/>
            <a:ext cx="11035229" cy="387781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3600" dirty="0">
              <a:latin typeface="Calibri" panose="020F0502020204030204" pitchFamily="34" charset="0"/>
              <a:cs typeface="Calibri" panose="020F0502020204030204" pitchFamily="34" charset="0"/>
            </a:endParaRPr>
          </a:p>
        </p:txBody>
      </p:sp>
      <p:sp>
        <p:nvSpPr>
          <p:cNvPr id="5" name="Text Placeholder 2">
            <a:extLst>
              <a:ext uri="{FF2B5EF4-FFF2-40B4-BE49-F238E27FC236}">
                <a16:creationId xmlns:a16="http://schemas.microsoft.com/office/drawing/2014/main" id="{4692E1EC-4565-3B83-0D80-7BB5E75B59D2}"/>
              </a:ext>
            </a:extLst>
          </p:cNvPr>
          <p:cNvSpPr txBox="1">
            <a:spLocks/>
          </p:cNvSpPr>
          <p:nvPr/>
        </p:nvSpPr>
        <p:spPr>
          <a:xfrm>
            <a:off x="584603" y="1274980"/>
            <a:ext cx="11389745" cy="4525963"/>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 Supervised Learning</a:t>
            </a:r>
          </a:p>
          <a:p>
            <a:r>
              <a:rPr lang="en-US" sz="2800" dirty="0">
                <a:latin typeface="Calibri" panose="020F0502020204030204" pitchFamily="34" charset="0"/>
                <a:cs typeface="Calibri" panose="020F0502020204030204" pitchFamily="34" charset="0"/>
              </a:rPr>
              <a:t>Unsupervised Learning</a:t>
            </a:r>
          </a:p>
          <a:p>
            <a:r>
              <a:rPr lang="en-US" sz="2800" dirty="0">
                <a:latin typeface="Calibri" panose="020F0502020204030204" pitchFamily="34" charset="0"/>
                <a:cs typeface="Calibri" panose="020F0502020204030204" pitchFamily="34" charset="0"/>
              </a:rPr>
              <a:t>Semi-Supervised Learning</a:t>
            </a:r>
          </a:p>
          <a:p>
            <a:r>
              <a:rPr lang="en-US" sz="2800" dirty="0">
                <a:latin typeface="Calibri" panose="020F0502020204030204" pitchFamily="34" charset="0"/>
                <a:cs typeface="Calibri" panose="020F0502020204030204" pitchFamily="34" charset="0"/>
              </a:rPr>
              <a:t>Gaps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Domain Specific Research</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Complex Fraud Detection</a:t>
            </a:r>
          </a:p>
          <a:p>
            <a:pPr marL="0" marR="0" lvl="0" indent="0" algn="l" defTabSz="457200" rtl="0" eaLnBrk="1" fontAlgn="auto" latinLnBrk="0" hangingPunct="1">
              <a:lnSpc>
                <a:spcPct val="100000"/>
              </a:lnSpc>
              <a:spcBef>
                <a:spcPct val="20000"/>
              </a:spcBef>
              <a:spcAft>
                <a:spcPts val="0"/>
              </a:spcAft>
              <a:buClrTx/>
              <a:buSzTx/>
              <a:buNone/>
              <a:tabLst/>
              <a:defRPr/>
            </a:pPr>
            <a:endParaRPr kumimoji="0" lang="en-US" sz="2800" b="0" i="0" u="none" strike="noStrike" kern="1200" cap="none" spc="0" normalizeH="0" baseline="0" noProof="0" dirty="0">
              <a:ln>
                <a:noFill/>
              </a:ln>
              <a:solidFill>
                <a:sysClr val="windowText" lastClr="000000">
                  <a:lumMod val="85000"/>
                  <a:lumOff val="15000"/>
                </a:sysClr>
              </a:solidFill>
              <a:effectLst/>
              <a:uLnTx/>
              <a:uFillTx/>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96385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FFB657A-3C0B-4922-8CD2-76BD3F421BA9}"/>
              </a:ext>
            </a:extLst>
          </p:cNvPr>
          <p:cNvSpPr txBox="1"/>
          <p:nvPr/>
        </p:nvSpPr>
        <p:spPr>
          <a:xfrm>
            <a:off x="621613"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RESEARCH METHODOLOGY &amp; DESIGN</a:t>
            </a:r>
          </a:p>
        </p:txBody>
      </p:sp>
      <p:sp>
        <p:nvSpPr>
          <p:cNvPr id="4" name="Text Placeholder 2">
            <a:extLst>
              <a:ext uri="{FF2B5EF4-FFF2-40B4-BE49-F238E27FC236}">
                <a16:creationId xmlns:a16="http://schemas.microsoft.com/office/drawing/2014/main" id="{D1E472B7-7447-7E4F-0031-662F81DF21B7}"/>
              </a:ext>
            </a:extLst>
          </p:cNvPr>
          <p:cNvSpPr txBox="1">
            <a:spLocks/>
          </p:cNvSpPr>
          <p:nvPr/>
        </p:nvSpPr>
        <p:spPr>
          <a:xfrm>
            <a:off x="621613" y="1273026"/>
            <a:ext cx="11166433" cy="5442639"/>
          </a:xfrm>
          <a:prstGeom prst="rect">
            <a:avLst/>
          </a:prstGeom>
        </p:spPr>
        <p:txBody>
          <a:bodyPr vert="horz" lIns="91440" tIns="45720" rIns="91440" bIns="45720" rtlCol="0" anchor="t">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Classification through Clustering</a:t>
            </a:r>
          </a:p>
          <a:p>
            <a:r>
              <a:rPr lang="en-US" sz="2800" dirty="0">
                <a:latin typeface="Calibri" panose="020F0502020204030204" pitchFamily="34" charset="0"/>
                <a:cs typeface="Calibri" panose="020F0502020204030204" pitchFamily="34" charset="0"/>
              </a:rPr>
              <a:t>Quantitative Experimental Design </a:t>
            </a:r>
          </a:p>
          <a:p>
            <a:r>
              <a:rPr lang="en-US" sz="2800" dirty="0">
                <a:latin typeface="Calibri" panose="020F0502020204030204" pitchFamily="34" charset="0"/>
                <a:cs typeface="Calibri" panose="020F0502020204030204" pitchFamily="34" charset="0"/>
              </a:rPr>
              <a:t>Follows a systematic hypotheses driven structure</a:t>
            </a:r>
          </a:p>
          <a:p>
            <a:r>
              <a:rPr lang="en-US" sz="2800" dirty="0">
                <a:latin typeface="Calibri" panose="020F0502020204030204" pitchFamily="34" charset="0"/>
                <a:cs typeface="Calibri" panose="020F0502020204030204" pitchFamily="34" charset="0"/>
              </a:rPr>
              <a:t>Cluster quality</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Silhouette &amp; DBI Scores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Fraud capture metrics</a:t>
            </a:r>
          </a:p>
          <a:p>
            <a:r>
              <a:rPr lang="en-US" sz="2800" dirty="0">
                <a:latin typeface="Calibri" panose="020F0502020204030204" pitchFamily="34" charset="0"/>
                <a:cs typeface="Calibri" panose="020F0502020204030204" pitchFamily="34" charset="0"/>
              </a:rPr>
              <a:t>Classification phase</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Model performance metrics (e.g., F1)</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Two-Way ANOVA</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ANOVA</a:t>
            </a:r>
          </a:p>
        </p:txBody>
      </p:sp>
    </p:spTree>
    <p:extLst>
      <p:ext uri="{BB962C8B-B14F-4D97-AF65-F5344CB8AC3E}">
        <p14:creationId xmlns:p14="http://schemas.microsoft.com/office/powerpoint/2010/main" val="2365958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2711678-2EF6-4623-82A0-B1BFC0890895}"/>
              </a:ext>
            </a:extLst>
          </p:cNvPr>
          <p:cNvSpPr txBox="1"/>
          <p:nvPr/>
        </p:nvSpPr>
        <p:spPr>
          <a:xfrm>
            <a:off x="621614"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POPULATION &amp; SAMPLE</a:t>
            </a:r>
          </a:p>
        </p:txBody>
      </p:sp>
      <p:sp>
        <p:nvSpPr>
          <p:cNvPr id="4" name="Text Placeholder 2">
            <a:extLst>
              <a:ext uri="{FF2B5EF4-FFF2-40B4-BE49-F238E27FC236}">
                <a16:creationId xmlns:a16="http://schemas.microsoft.com/office/drawing/2014/main" id="{6B98A8AE-F21A-3E42-4F78-0F16D14ECD7F}"/>
              </a:ext>
            </a:extLst>
          </p:cNvPr>
          <p:cNvSpPr txBox="1">
            <a:spLocks/>
          </p:cNvSpPr>
          <p:nvPr/>
        </p:nvSpPr>
        <p:spPr>
          <a:xfrm>
            <a:off x="621614" y="1251717"/>
            <a:ext cx="11166433" cy="4894954"/>
          </a:xfrm>
          <a:prstGeom prst="rect">
            <a:avLst/>
          </a:prstGeom>
        </p:spPr>
        <p:txBody>
          <a:bodyPr vert="horz" lIns="91440" tIns="45720" rIns="91440" bIns="45720" rtlCol="0">
            <a:no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a:latin typeface="Calibri" panose="020F0502020204030204" pitchFamily="34" charset="0"/>
                <a:cs typeface="Calibri" panose="020F0502020204030204" pitchFamily="34" charset="0"/>
              </a:rPr>
              <a:t>11 million PPP loan applications in total</a:t>
            </a:r>
          </a:p>
          <a:p>
            <a:r>
              <a:rPr lang="en-US" sz="2400" dirty="0">
                <a:latin typeface="Calibri" panose="020F0502020204030204" pitchFamily="34" charset="0"/>
                <a:cs typeface="Calibri" panose="020F0502020204030204" pitchFamily="34" charset="0"/>
              </a:rPr>
              <a:t>Large loan dataset (over $150k) – 968,525 loan applications in a single csv</a:t>
            </a:r>
          </a:p>
          <a:p>
            <a:r>
              <a:rPr lang="en-US" sz="2400" dirty="0">
                <a:latin typeface="Calibri" panose="020F0502020204030204" pitchFamily="34" charset="0"/>
                <a:cs typeface="Calibri" panose="020F0502020204030204" pitchFamily="34" charset="0"/>
              </a:rPr>
              <a:t>Publicly available from US Small Business Administration</a:t>
            </a:r>
          </a:p>
          <a:p>
            <a:r>
              <a:rPr lang="en-US" sz="2400" dirty="0">
                <a:latin typeface="Calibri" panose="020F0502020204030204" pitchFamily="34" charset="0"/>
                <a:cs typeface="Calibri" panose="020F0502020204030204" pitchFamily="34" charset="0"/>
              </a:rPr>
              <a:t>Approximately 2500 Court documents &amp; press releases from the Pandemic Response Accountability Committee </a:t>
            </a:r>
          </a:p>
          <a:p>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35635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DD3157-830E-496A-AADA-009628BB5BB0}"/>
              </a:ext>
            </a:extLst>
          </p:cNvPr>
          <p:cNvSpPr txBox="1"/>
          <p:nvPr/>
        </p:nvSpPr>
        <p:spPr>
          <a:xfrm>
            <a:off x="512783" y="494040"/>
            <a:ext cx="11166433" cy="630942"/>
          </a:xfrm>
          <a:prstGeom prst="rect">
            <a:avLst/>
          </a:prstGeom>
          <a:noFill/>
        </p:spPr>
        <p:txBody>
          <a:bodyPr wrap="square" rtlCol="0">
            <a:spAutoFit/>
          </a:bodyPr>
          <a:lstStyle/>
          <a:p>
            <a:r>
              <a:rPr lang="en-US" sz="3500" b="1" dirty="0">
                <a:solidFill>
                  <a:srgbClr val="0B253F"/>
                </a:solidFill>
                <a:latin typeface="Calibri" panose="020F0502020204030204" pitchFamily="34" charset="0"/>
                <a:ea typeface="Charter Roman" charset="0"/>
                <a:cs typeface="Calibri" panose="020F0502020204030204" pitchFamily="34" charset="0"/>
              </a:rPr>
              <a:t>MATERIALS &amp; INSTRUMENTATION</a:t>
            </a:r>
          </a:p>
        </p:txBody>
      </p:sp>
      <p:sp>
        <p:nvSpPr>
          <p:cNvPr id="4" name="Text Placeholder 2">
            <a:extLst>
              <a:ext uri="{FF2B5EF4-FFF2-40B4-BE49-F238E27FC236}">
                <a16:creationId xmlns:a16="http://schemas.microsoft.com/office/drawing/2014/main" id="{0264BBD8-55E7-269A-8A87-F67BF832920C}"/>
              </a:ext>
            </a:extLst>
          </p:cNvPr>
          <p:cNvSpPr txBox="1">
            <a:spLocks/>
          </p:cNvSpPr>
          <p:nvPr/>
        </p:nvSpPr>
        <p:spPr>
          <a:xfrm>
            <a:off x="621614" y="1222345"/>
            <a:ext cx="11035230" cy="4894954"/>
          </a:xfrm>
          <a:prstGeom prst="rect">
            <a:avLst/>
          </a:prstGeom>
        </p:spPr>
        <p:txBody>
          <a:bodyPr vert="horz" lIns="91440" tIns="45720" rIns="91440" bIns="45720" rtlCol="0">
            <a:normAutofit/>
          </a:bodyPr>
          <a:lstStyle>
            <a:lvl1pPr marL="228600" indent="-228600" algn="l" defTabSz="457200" rtl="0" eaLnBrk="1" latinLnBrk="0" hangingPunct="1">
              <a:spcBef>
                <a:spcPct val="20000"/>
              </a:spcBef>
              <a:buFont typeface="Wingdings" panose="05000000000000000000" pitchFamily="2" charset="2"/>
              <a:buChar char="§"/>
              <a:defRPr sz="3600" kern="1200">
                <a:solidFill>
                  <a:schemeClr val="tx1">
                    <a:lumMod val="85000"/>
                    <a:lumOff val="15000"/>
                  </a:schemeClr>
                </a:solidFill>
                <a:latin typeface="+mn-lt"/>
                <a:ea typeface="+mn-ea"/>
                <a:cs typeface="+mn-cs"/>
              </a:defRPr>
            </a:lvl1pPr>
            <a:lvl2pPr marL="571500" indent="-280988" algn="l" defTabSz="457200" rtl="0" eaLnBrk="1" latinLnBrk="0" hangingPunct="1">
              <a:spcBef>
                <a:spcPct val="20000"/>
              </a:spcBef>
              <a:buFont typeface="Wingdings 3" panose="05040102010807070707" pitchFamily="18" charset="2"/>
              <a:buChar char="&quot;"/>
              <a:defRPr sz="3200" kern="1200">
                <a:solidFill>
                  <a:schemeClr val="tx1">
                    <a:lumMod val="85000"/>
                    <a:lumOff val="15000"/>
                  </a:schemeClr>
                </a:solidFill>
                <a:latin typeface="+mn-lt"/>
                <a:ea typeface="+mn-ea"/>
                <a:cs typeface="+mn-cs"/>
              </a:defRPr>
            </a:lvl2pPr>
            <a:lvl3pPr marL="862013" indent="-176213" algn="l" defTabSz="457200" rtl="0" eaLnBrk="1" latinLnBrk="0" hangingPunct="1">
              <a:spcBef>
                <a:spcPct val="20000"/>
              </a:spcBef>
              <a:buFont typeface="Calibri" panose="020F0502020204030204" pitchFamily="34" charset="0"/>
              <a:buChar char="▪"/>
              <a:defRPr sz="2800" kern="1200">
                <a:solidFill>
                  <a:schemeClr val="tx1">
                    <a:lumMod val="85000"/>
                    <a:lumOff val="15000"/>
                  </a:schemeClr>
                </a:solidFill>
                <a:latin typeface="+mn-lt"/>
                <a:ea typeface="+mn-ea"/>
                <a:cs typeface="+mn-cs"/>
              </a:defRPr>
            </a:lvl3pPr>
            <a:lvl4pPr marL="1204913" indent="-228600"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4pPr>
            <a:lvl5pPr marL="1485900" indent="-166688" algn="l" defTabSz="457200" rtl="0" eaLnBrk="1" latinLnBrk="0" hangingPunct="1">
              <a:spcBef>
                <a:spcPct val="20000"/>
              </a:spcBef>
              <a:buFont typeface="Arial"/>
              <a:buChar char="»"/>
              <a:defRPr sz="2400" kern="1200">
                <a:solidFill>
                  <a:schemeClr val="tx1">
                    <a:lumMod val="85000"/>
                    <a:lumOff val="15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Calibri" panose="020F0502020204030204" pitchFamily="34" charset="0"/>
                <a:cs typeface="Calibri" panose="020F0502020204030204" pitchFamily="34" charset="0"/>
              </a:rPr>
              <a:t>Archived public datasets</a:t>
            </a:r>
          </a:p>
          <a:p>
            <a:r>
              <a:rPr lang="en-US" sz="2800" dirty="0">
                <a:latin typeface="Calibri" panose="020F0502020204030204" pitchFamily="34" charset="0"/>
                <a:cs typeface="Calibri" panose="020F0502020204030204" pitchFamily="34" charset="0"/>
              </a:rPr>
              <a:t>Google </a:t>
            </a:r>
            <a:r>
              <a:rPr lang="en-US" sz="2800" dirty="0" err="1">
                <a:latin typeface="Calibri" panose="020F0502020204030204" pitchFamily="34" charset="0"/>
                <a:cs typeface="Calibri" panose="020F0502020204030204" pitchFamily="34" charset="0"/>
              </a:rPr>
              <a:t>Colab</a:t>
            </a:r>
            <a:r>
              <a:rPr lang="en-US" sz="2800" dirty="0">
                <a:latin typeface="Calibri" panose="020F0502020204030204" pitchFamily="34" charset="0"/>
                <a:cs typeface="Calibri" panose="020F0502020204030204" pitchFamily="34" charset="0"/>
              </a:rPr>
              <a:t> Pro</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Cloud based high RAM CPU &amp; A100 GPU</a:t>
            </a:r>
          </a:p>
          <a:p>
            <a:r>
              <a:rPr lang="en-US" sz="2800" dirty="0">
                <a:latin typeface="Calibri" panose="020F0502020204030204" pitchFamily="34" charset="0"/>
                <a:cs typeface="Calibri" panose="020F0502020204030204" pitchFamily="34" charset="0"/>
              </a:rPr>
              <a:t>Python</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Notebooks - EDA</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Scripts - Model training pipelines</a:t>
            </a:r>
          </a:p>
          <a:p>
            <a:pPr lvl="1">
              <a:buFont typeface="Wingdings" panose="05000000000000000000" pitchFamily="2" charset="2"/>
              <a:buChar char="§"/>
            </a:pPr>
            <a:r>
              <a:rPr lang="en-US" sz="2400" dirty="0">
                <a:latin typeface="Calibri" panose="020F0502020204030204" pitchFamily="34" charset="0"/>
                <a:cs typeface="Calibri" panose="020F0502020204030204" pitchFamily="34" charset="0"/>
              </a:rPr>
              <a:t>Pandas, </a:t>
            </a:r>
            <a:r>
              <a:rPr lang="en-US" sz="2400" dirty="0" err="1">
                <a:latin typeface="Calibri" panose="020F0502020204030204" pitchFamily="34" charset="0"/>
                <a:cs typeface="Calibri" panose="020F0502020204030204" pitchFamily="34" charset="0"/>
              </a:rPr>
              <a:t>cuml</a:t>
            </a:r>
            <a:r>
              <a:rPr lang="en-US" sz="2400" dirty="0">
                <a:latin typeface="Calibri" panose="020F0502020204030204" pitchFamily="34" charset="0"/>
                <a:cs typeface="Calibri" panose="020F0502020204030204" pitchFamily="34" charset="0"/>
              </a:rPr>
              <a:t>, </a:t>
            </a:r>
            <a:r>
              <a:rPr lang="en-US" sz="2400" dirty="0" err="1">
                <a:latin typeface="Calibri" panose="020F0502020204030204" pitchFamily="34" charset="0"/>
                <a:cs typeface="Calibri" panose="020F0502020204030204" pitchFamily="34" charset="0"/>
              </a:rPr>
              <a:t>MatPlotLib</a:t>
            </a:r>
            <a:endParaRPr lang="en-US" sz="2400" dirty="0">
              <a:latin typeface="Calibri" panose="020F0502020204030204" pitchFamily="34" charset="0"/>
              <a:cs typeface="Calibri" panose="020F0502020204030204" pitchFamily="34" charset="0"/>
            </a:endParaRP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76598596"/>
      </p:ext>
    </p:extLst>
  </p:cSld>
  <p:clrMapOvr>
    <a:masterClrMapping/>
  </p:clrMapOvr>
</p:sld>
</file>

<file path=ppt/theme/theme1.xml><?xml version="1.0" encoding="utf-8"?>
<a:theme xmlns:a="http://schemas.openxmlformats.org/drawingml/2006/main" name="1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NU">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rbel">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D743A9A7749FB478C186B7D28A9557B" ma:contentTypeVersion="24" ma:contentTypeDescription="Create a new document." ma:contentTypeScope="" ma:versionID="6619ef32f7a5832632a44c6b5ae51957">
  <xsd:schema xmlns:xsd="http://www.w3.org/2001/XMLSchema" xmlns:xs="http://www.w3.org/2001/XMLSchema" xmlns:p="http://schemas.microsoft.com/office/2006/metadata/properties" xmlns:ns2="4da5371a-6463-4328-ae18-8c354e94393b" xmlns:ns3="07a22925-6a43-4c5e-b5f2-38b388f2ddc3" targetNamespace="http://schemas.microsoft.com/office/2006/metadata/properties" ma:root="true" ma:fieldsID="fc9b7c9304d6859ae673be1934979dcb" ns2:_="" ns3:_="">
    <xsd:import namespace="4da5371a-6463-4328-ae18-8c354e94393b"/>
    <xsd:import namespace="07a22925-6a43-4c5e-b5f2-38b388f2ddc3"/>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a5371a-6463-4328-ae18-8c354e94393b" elementFormDefault="qualified">
    <xsd:import namespace="http://schemas.microsoft.com/office/2006/documentManagement/types"/>
    <xsd:import namespace="http://schemas.microsoft.com/office/infopath/2007/PartnerControls"/>
    <xsd:element name="MediaServiceMetadata" ma:index="5" nillable="true" ma:displayName="MediaServiceMetadata" ma:hidden="true" ma:internalName="MediaServiceMetadata" ma:readOnly="true">
      <xsd:simpleType>
        <xsd:restriction base="dms:Note"/>
      </xsd:simpleType>
    </xsd:element>
    <xsd:element name="MediaServiceFastMetadata" ma:index="6" nillable="true" ma:displayName="MediaServiceFastMetadata" ma:hidden="true" ma:internalName="MediaServiceFastMetadata" ma:readOnly="true">
      <xsd:simpleType>
        <xsd:restriction base="dms:Note"/>
      </xsd:simpleType>
    </xsd:element>
    <xsd:element name="MediaServiceAutoKeyPoints" ma:index="7" nillable="true" ma:displayName="MediaServiceAutoKeyPoints" ma:hidden="true" ma:internalName="MediaServiceAutoKeyPoints" ma:readOnly="true">
      <xsd:simpleType>
        <xsd:restriction base="dms:Note"/>
      </xsd:simpleType>
    </xsd:element>
    <xsd:element name="MediaServiceKeyPoints" ma:index="8" nillable="true" ma:displayName="KeyPoints" ma:internalName="MediaServiceKeyPoints" ma:readOnly="true">
      <xsd:simpleType>
        <xsd:restriction base="dms:Note">
          <xsd:maxLength value="255"/>
        </xsd:restriction>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c7c5eaa6-3f01-49d1-9736-050921629c09"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7a22925-6a43-4c5e-b5f2-38b388f2ddc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21e20c2b-0ae8-4f7f-a628-56af080f0d93}" ma:internalName="TaxCatchAll" ma:showField="CatchAllData" ma:web="07a22925-6a43-4c5e-b5f2-38b388f2ddc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9"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07a22925-6a43-4c5e-b5f2-38b388f2ddc3" xsi:nil="true"/>
    <lcf76f155ced4ddcb4097134ff3c332f xmlns="4da5371a-6463-4328-ae18-8c354e94393b">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A7FB6A8C-EA41-4260-8AD5-C1AF705DE010}">
  <ds:schemaRefs>
    <ds:schemaRef ds:uri="http://schemas.microsoft.com/sharepoint/v3/contenttype/forms"/>
  </ds:schemaRefs>
</ds:datastoreItem>
</file>

<file path=customXml/itemProps2.xml><?xml version="1.0" encoding="utf-8"?>
<ds:datastoreItem xmlns:ds="http://schemas.openxmlformats.org/officeDocument/2006/customXml" ds:itemID="{58A0AFD9-C994-4BF8-A727-47C1325D0B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da5371a-6463-4328-ae18-8c354e94393b"/>
    <ds:schemaRef ds:uri="07a22925-6a43-4c5e-b5f2-38b388f2ddc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179E5A-85BA-4F81-8420-B825176D1041}">
  <ds:schemaRefs>
    <ds:schemaRef ds:uri="http://purl.org/dc/elements/1.1/"/>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schemas.microsoft.com/office/infopath/2007/PartnerControls"/>
    <ds:schemaRef ds:uri="http://purl.org/dc/terms/"/>
    <ds:schemaRef ds:uri="4da5371a-6463-4328-ae18-8c354e94393b"/>
    <ds:schemaRef ds:uri="07a22925-6a43-4c5e-b5f2-38b388f2ddc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15638</TotalTime>
  <Words>8446</Words>
  <Application>Microsoft Office PowerPoint</Application>
  <PresentationFormat>Widescreen</PresentationFormat>
  <Paragraphs>625</Paragraphs>
  <Slides>27</Slides>
  <Notes>27</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27</vt:i4>
      </vt:variant>
    </vt:vector>
  </HeadingPairs>
  <TitlesOfParts>
    <vt:vector size="37" baseType="lpstr">
      <vt:lpstr>Arial</vt:lpstr>
      <vt:lpstr>Calibri</vt:lpstr>
      <vt:lpstr>Charter Roman</vt:lpstr>
      <vt:lpstr>Noto Sans Symbols</vt:lpstr>
      <vt:lpstr>Open Sans</vt:lpstr>
      <vt:lpstr>Times New Roman</vt:lpstr>
      <vt:lpstr>Wingdings</vt:lpstr>
      <vt:lpstr>Wingdings 3</vt:lpstr>
      <vt:lpstr>1_Office Theme</vt:lpstr>
      <vt:lpstr>2_Office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CityU</dc:title>
  <dc:creator>Nicole Kitchen</dc:creator>
  <cp:lastModifiedBy>William Sapp</cp:lastModifiedBy>
  <cp:revision>343</cp:revision>
  <cp:lastPrinted>2019-09-23T21:40:40Z</cp:lastPrinted>
  <dcterms:created xsi:type="dcterms:W3CDTF">2018-10-02T19:30:51Z</dcterms:created>
  <dcterms:modified xsi:type="dcterms:W3CDTF">2025-07-12T02:11:07Z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0x010100AD743A9A7749FB478C186B7D28A9557B</vt:lpwstr>
  </property>
  <property fmtid="{D5CDD505-2E9C-101B-9397-08002B2CF9AE}" pid="3" name="_dlc_DocIdItemGuid">
    <vt:lpwstr>d3c5a25f-dffc-4ea6-a6f0-04cb3c0228f4</vt:lpwstr>
  </property>
  <property fmtid="{D5CDD505-2E9C-101B-9397-08002B2CF9AE}" pid="4" name="_dlc_DocId">
    <vt:lpwstr>JMU6HW5CN4KV-1644203685-20</vt:lpwstr>
  </property>
  <property fmtid="{D5CDD505-2E9C-101B-9397-08002B2CF9AE}" pid="5" name="_dlc_DocIdUrl">
    <vt:lpwstr>https://home.cityu.edu/Marketing/_layouts/15/DocIdRedir.aspx?ID=JMU6HW5CN4KV-1644203685-20, JMU6HW5CN4KV-1644203685-20</vt:lpwstr>
  </property>
  <property fmtid="{D5CDD505-2E9C-101B-9397-08002B2CF9AE}" pid="6" name="eea04e22b91843438d12fac5e9c4afc3">
    <vt:lpwstr/>
  </property>
  <property fmtid="{D5CDD505-2E9C-101B-9397-08002B2CF9AE}" pid="7" name="TermStoreOwningGroup">
    <vt:lpwstr/>
  </property>
  <property fmtid="{D5CDD505-2E9C-101B-9397-08002B2CF9AE}" pid="8" name="TermStoreBusinessCategory">
    <vt:lpwstr/>
  </property>
  <property fmtid="{D5CDD505-2E9C-101B-9397-08002B2CF9AE}" pid="9" name="Owning Dept">
    <vt:lpwstr/>
  </property>
  <property fmtid="{D5CDD505-2E9C-101B-9397-08002B2CF9AE}" pid="10" name="MediaServiceImageTags">
    <vt:lpwstr/>
  </property>
</Properties>
</file>