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3" r:id="rId1"/>
  </p:sldMasterIdLst>
  <p:sldIdLst>
    <p:sldId id="256" r:id="rId2"/>
    <p:sldId id="257" r:id="rId3"/>
    <p:sldId id="259" r:id="rId4"/>
    <p:sldId id="260" r:id="rId5"/>
    <p:sldId id="261" r:id="rId6"/>
    <p:sldId id="262" r:id="rId7"/>
    <p:sldId id="263" r:id="rId8"/>
    <p:sldId id="264" r:id="rId9"/>
    <p:sldId id="265" r:id="rId10"/>
    <p:sldId id="266"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357"/>
    <p:restoredTop sz="96327"/>
  </p:normalViewPr>
  <p:slideViewPr>
    <p:cSldViewPr snapToGrid="0">
      <p:cViewPr>
        <p:scale>
          <a:sx n="125" d="100"/>
          <a:sy n="125" d="100"/>
        </p:scale>
        <p:origin x="1064" y="12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655A5808-3B61-48CC-92EF-85AC2E0DFA56}" type="datetime2">
              <a:rPr lang="en-US" smtClean="0"/>
              <a:t>Thursday, December 7, 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3609290586"/>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5E98AF-4574-4509-BF7A-519ACD5BF826}" type="datetime2">
              <a:rPr lang="en-US" smtClean="0"/>
              <a:t>Thursday, December 7, 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11035790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DD97D4-9636-490F-85D0-E926C2B6F3B1}" type="datetime2">
              <a:rPr lang="en-US" smtClean="0"/>
              <a:t>Thursday, December 7, 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9662686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F3AF3C6-0FD4-4939-991C-00DDE5C56815}" type="datetime2">
              <a:rPr lang="en-US" smtClean="0"/>
              <a:t>Thursday, December 7, 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33944254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86807482-8128-47C6-A8DD-6452B0291CFF}" type="datetime2">
              <a:rPr lang="en-US" smtClean="0"/>
              <a:t>Thursday, December 7, 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3131053622"/>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37903F25-275E-41DE-BE3B-EBF0DB49F9B1}" type="datetime2">
              <a:rPr lang="en-US" smtClean="0"/>
              <a:t>Thursday, December 7, 2023</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12057796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AE0C963C-C1DB-4AFD-9DDC-0691666BF49B}" type="datetime2">
              <a:rPr lang="en-US" smtClean="0"/>
              <a:pPr/>
              <a:t>Thursday, December 7, 2023</a:t>
            </a:fld>
            <a:endParaRPr lang="en-US" cap="all" dirty="0"/>
          </a:p>
        </p:txBody>
      </p:sp>
      <p:sp>
        <p:nvSpPr>
          <p:cNvPr id="8" name="Footer Placeholder 7"/>
          <p:cNvSpPr>
            <a:spLocks noGrp="1"/>
          </p:cNvSpPr>
          <p:nvPr>
            <p:ph type="ftr" sz="quarter" idx="11"/>
          </p:nvPr>
        </p:nvSpPr>
        <p:spPr/>
        <p:txBody>
          <a:bodyPr/>
          <a:lstStyle/>
          <a:p>
            <a:pPr algn="l"/>
            <a:endParaRPr lang="en-US"/>
          </a:p>
        </p:txBody>
      </p:sp>
      <p:sp>
        <p:nvSpPr>
          <p:cNvPr id="9" name="Slide Number Placeholder 8"/>
          <p:cNvSpPr>
            <a:spLocks noGrp="1"/>
          </p:cNvSpPr>
          <p:nvPr>
            <p:ph type="sldNum" sz="quarter" idx="12"/>
          </p:nvPr>
        </p:nvSpPr>
        <p:spPr/>
        <p:txBody>
          <a:bodyPr/>
          <a:lstStyle/>
          <a:p>
            <a:fld id="{C01389E6-C847-4AD0-B56D-D205B2EAB1EE}" type="slidenum">
              <a:rPr lang="en-US" smtClean="0"/>
              <a:pPr/>
              <a:t>‹#›</a:t>
            </a:fld>
            <a:endParaRPr lang="en-US" sz="800" dirty="0"/>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247080477"/>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4C1612E-528E-4FD5-9E9E-E15F1108F171}" type="datetime2">
              <a:rPr lang="en-US" smtClean="0"/>
              <a:t>Thursday, December 7, 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33418761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F6D862-A06D-436F-A92E-EBAAD50B6E50}" type="datetime2">
              <a:rPr lang="en-US" smtClean="0"/>
              <a:t>Thursday, December 7, 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16872593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B73E0B7D-2260-4809-8F0A-9E5F3E24F169}" type="datetime2">
              <a:rPr lang="en-US" smtClean="0"/>
              <a:t>Thursday, December 7, 2023</a:t>
            </a:fld>
            <a:endParaRPr lang="en-US"/>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1" name="Slide Number Placeholder 10"/>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668764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3C8E4735-C637-46A3-94EB-AB3AC4188D2F}" type="datetime2">
              <a:rPr lang="en-US" smtClean="0"/>
              <a:t>Thursday, December 7, 2023</a:t>
            </a:fld>
            <a:endParaRPr lang="en-US"/>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0" name="Slide Number Placeholder 9"/>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20329007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AE0C963C-C1DB-4AFD-9DDC-0691666BF49B}" type="datetime2">
              <a:rPr lang="en-US" smtClean="0"/>
              <a:pPr/>
              <a:t>Thursday, December 7, 2023</a:t>
            </a:fld>
            <a:endParaRPr lang="en-US" cap="all"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pPr algn="l"/>
            <a:endParaRPr lang="en-US"/>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C01389E6-C847-4AD0-B56D-D205B2EAB1EE}" type="slidenum">
              <a:rPr lang="en-US" smtClean="0"/>
              <a:pPr/>
              <a:t>‹#›</a:t>
            </a:fld>
            <a:endParaRPr lang="en-US" sz="800" dirty="0"/>
          </a:p>
        </p:txBody>
      </p:sp>
    </p:spTree>
    <p:extLst>
      <p:ext uri="{BB962C8B-B14F-4D97-AF65-F5344CB8AC3E}">
        <p14:creationId xmlns:p14="http://schemas.microsoft.com/office/powerpoint/2010/main" val="3322742790"/>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commons.wikimedia.org/wiki/User:JHerbstman" TargetMode="External"/><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hyperlink" Target="http://www.theherbstmancollection.com/"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5D5439F-96D2-FD97-38A8-32C8F785E5BF}"/>
              </a:ext>
            </a:extLst>
          </p:cNvPr>
          <p:cNvPicPr>
            <a:picLocks noChangeAspect="1"/>
          </p:cNvPicPr>
          <p:nvPr/>
        </p:nvPicPr>
        <p:blipFill rotWithShape="1">
          <a:blip r:embed="rId2">
            <a:alphaModFix amt="40000"/>
          </a:blip>
          <a:srcRect l="978" r="10133"/>
          <a:stretch/>
        </p:blipFill>
        <p:spPr>
          <a:xfrm>
            <a:off x="20" y="10"/>
            <a:ext cx="12191980" cy="6857990"/>
          </a:xfrm>
          <a:prstGeom prst="rect">
            <a:avLst/>
          </a:prstGeom>
        </p:spPr>
      </p:pic>
      <p:sp>
        <p:nvSpPr>
          <p:cNvPr id="2" name="Title 1">
            <a:extLst>
              <a:ext uri="{FF2B5EF4-FFF2-40B4-BE49-F238E27FC236}">
                <a16:creationId xmlns:a16="http://schemas.microsoft.com/office/drawing/2014/main" id="{F5EBE123-9F88-84D1-8996-ED891EBA87DC}"/>
              </a:ext>
            </a:extLst>
          </p:cNvPr>
          <p:cNvSpPr>
            <a:spLocks noGrp="1"/>
          </p:cNvSpPr>
          <p:nvPr>
            <p:ph type="ctrTitle"/>
          </p:nvPr>
        </p:nvSpPr>
        <p:spPr>
          <a:xfrm>
            <a:off x="1600200" y="2386744"/>
            <a:ext cx="8991600" cy="1645920"/>
          </a:xfrm>
          <a:noFill/>
          <a:ln w="38100" cap="sq">
            <a:solidFill>
              <a:schemeClr val="tx1"/>
            </a:solidFill>
            <a:miter lim="800000"/>
          </a:ln>
        </p:spPr>
        <p:txBody>
          <a:bodyPr anchor="ctr">
            <a:normAutofit/>
          </a:bodyPr>
          <a:lstStyle/>
          <a:p>
            <a:r>
              <a:rPr lang="en-US" sz="2900" dirty="0">
                <a:solidFill>
                  <a:schemeClr val="tx1"/>
                </a:solidFill>
              </a:rPr>
              <a:t>Using Recurrent Neural Networks to Forecast Risk-Free Sovereign Interest Rates Price Trajectories</a:t>
            </a:r>
          </a:p>
        </p:txBody>
      </p:sp>
      <p:sp>
        <p:nvSpPr>
          <p:cNvPr id="3" name="Subtitle 2">
            <a:extLst>
              <a:ext uri="{FF2B5EF4-FFF2-40B4-BE49-F238E27FC236}">
                <a16:creationId xmlns:a16="http://schemas.microsoft.com/office/drawing/2014/main" id="{10C0D9A2-14D0-A4B1-56EA-3A494E141F90}"/>
              </a:ext>
            </a:extLst>
          </p:cNvPr>
          <p:cNvSpPr>
            <a:spLocks noGrp="1"/>
          </p:cNvSpPr>
          <p:nvPr>
            <p:ph type="subTitle" idx="1"/>
          </p:nvPr>
        </p:nvSpPr>
        <p:spPr>
          <a:xfrm>
            <a:off x="2695194" y="4352544"/>
            <a:ext cx="6801612" cy="1239894"/>
          </a:xfrm>
        </p:spPr>
        <p:txBody>
          <a:bodyPr>
            <a:normAutofit/>
          </a:bodyPr>
          <a:lstStyle/>
          <a:p>
            <a:r>
              <a:rPr lang="en-US">
                <a:solidFill>
                  <a:schemeClr val="tx1"/>
                </a:solidFill>
              </a:rPr>
              <a:t>Tyler Hayashi Sapsford</a:t>
            </a:r>
          </a:p>
        </p:txBody>
      </p:sp>
    </p:spTree>
    <p:extLst>
      <p:ext uri="{BB962C8B-B14F-4D97-AF65-F5344CB8AC3E}">
        <p14:creationId xmlns:p14="http://schemas.microsoft.com/office/powerpoint/2010/main" val="4295270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Graph on document with pen">
            <a:extLst>
              <a:ext uri="{FF2B5EF4-FFF2-40B4-BE49-F238E27FC236}">
                <a16:creationId xmlns:a16="http://schemas.microsoft.com/office/drawing/2014/main" id="{C9A42F4A-3AE7-951B-BBDD-D8B20685332C}"/>
              </a:ext>
            </a:extLst>
          </p:cNvPr>
          <p:cNvPicPr>
            <a:picLocks noChangeAspect="1"/>
          </p:cNvPicPr>
          <p:nvPr/>
        </p:nvPicPr>
        <p:blipFill rotWithShape="1">
          <a:blip r:embed="rId2">
            <a:alphaModFix amt="40000"/>
          </a:blip>
          <a:srcRect t="1510" b="14220"/>
          <a:stretch/>
        </p:blipFill>
        <p:spPr>
          <a:xfrm>
            <a:off x="20" y="10"/>
            <a:ext cx="12191980" cy="6857990"/>
          </a:xfrm>
          <a:prstGeom prst="rect">
            <a:avLst/>
          </a:prstGeom>
        </p:spPr>
      </p:pic>
      <p:sp>
        <p:nvSpPr>
          <p:cNvPr id="2" name="Title 1">
            <a:extLst>
              <a:ext uri="{FF2B5EF4-FFF2-40B4-BE49-F238E27FC236}">
                <a16:creationId xmlns:a16="http://schemas.microsoft.com/office/drawing/2014/main" id="{8F5FAFCE-DF2C-C5C4-2504-2EEBD4BD0ADC}"/>
              </a:ext>
            </a:extLst>
          </p:cNvPr>
          <p:cNvSpPr>
            <a:spLocks noGrp="1"/>
          </p:cNvSpPr>
          <p:nvPr>
            <p:ph type="title"/>
          </p:nvPr>
        </p:nvSpPr>
        <p:spPr>
          <a:xfrm>
            <a:off x="2231136" y="964692"/>
            <a:ext cx="7729728" cy="1188720"/>
          </a:xfrm>
          <a:noFill/>
          <a:ln>
            <a:solidFill>
              <a:srgbClr val="FFFFFF"/>
            </a:solidFill>
          </a:ln>
        </p:spPr>
        <p:txBody>
          <a:bodyPr>
            <a:normAutofit/>
          </a:bodyPr>
          <a:lstStyle/>
          <a:p>
            <a:r>
              <a:rPr lang="en-US">
                <a:solidFill>
                  <a:schemeClr val="tx1"/>
                </a:solidFill>
              </a:rPr>
              <a:t>Future Work</a:t>
            </a:r>
          </a:p>
        </p:txBody>
      </p:sp>
      <p:sp>
        <p:nvSpPr>
          <p:cNvPr id="3" name="Content Placeholder 2">
            <a:extLst>
              <a:ext uri="{FF2B5EF4-FFF2-40B4-BE49-F238E27FC236}">
                <a16:creationId xmlns:a16="http://schemas.microsoft.com/office/drawing/2014/main" id="{C9E93190-51EC-1559-C339-1DF1E3FA5545}"/>
              </a:ext>
            </a:extLst>
          </p:cNvPr>
          <p:cNvSpPr>
            <a:spLocks noGrp="1"/>
          </p:cNvSpPr>
          <p:nvPr>
            <p:ph idx="1"/>
          </p:nvPr>
        </p:nvSpPr>
        <p:spPr>
          <a:xfrm>
            <a:off x="2231136" y="2638044"/>
            <a:ext cx="7729728" cy="3255264"/>
          </a:xfrm>
        </p:spPr>
        <p:txBody>
          <a:bodyPr>
            <a:normAutofit fontScale="92500" lnSpcReduction="10000"/>
          </a:bodyPr>
          <a:lstStyle/>
          <a:p>
            <a:r>
              <a:rPr lang="en-US" dirty="0"/>
              <a:t>Increasing complexity of both the neural network itself, as well as the covariate complex, adding in both macroeconomic data variables (inflation, demographics, population growth) as well as other financial assets (Gold, FX, Equities etc.)</a:t>
            </a:r>
          </a:p>
          <a:p>
            <a:pPr marL="0" indent="0">
              <a:buNone/>
            </a:pPr>
            <a:endParaRPr lang="en-US" dirty="0"/>
          </a:p>
          <a:p>
            <a:r>
              <a:rPr lang="en-US" dirty="0"/>
              <a:t>Explore regularization processes not able to be explored earlier.  Also, expand the parameter and hyperparameter search universe by using randomized search CV, etc. Explore more epochs (double descent?),  change batch and unit sizes, look to find optimal drop-out levels in the LSTM itself, etc. </a:t>
            </a:r>
          </a:p>
          <a:p>
            <a:pPr marL="0" indent="0">
              <a:buNone/>
            </a:pPr>
            <a:endParaRPr lang="en-US" dirty="0"/>
          </a:p>
          <a:p>
            <a:r>
              <a:rPr lang="en-US" dirty="0"/>
              <a:t>Apply to portfolio construction and other financial assets, see whether or not a RNN process could be used effectively in trading and risk-taking / alpha generation. </a:t>
            </a:r>
          </a:p>
          <a:p>
            <a:endParaRPr lang="en-US" dirty="0"/>
          </a:p>
        </p:txBody>
      </p:sp>
    </p:spTree>
    <p:extLst>
      <p:ext uri="{BB962C8B-B14F-4D97-AF65-F5344CB8AC3E}">
        <p14:creationId xmlns:p14="http://schemas.microsoft.com/office/powerpoint/2010/main" val="3949562267"/>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5FAFCE-DF2C-C5C4-2504-2EEBD4BD0ADC}"/>
              </a:ext>
            </a:extLst>
          </p:cNvPr>
          <p:cNvSpPr>
            <a:spLocks noGrp="1"/>
          </p:cNvSpPr>
          <p:nvPr>
            <p:ph type="title"/>
          </p:nvPr>
        </p:nvSpPr>
        <p:spPr>
          <a:xfrm>
            <a:off x="2231136" y="375412"/>
            <a:ext cx="7729728" cy="1188720"/>
          </a:xfrm>
        </p:spPr>
        <p:txBody>
          <a:bodyPr/>
          <a:lstStyle/>
          <a:p>
            <a:r>
              <a:rPr lang="en-US" dirty="0"/>
              <a:t>Problem Statement</a:t>
            </a:r>
          </a:p>
        </p:txBody>
      </p:sp>
      <p:sp>
        <p:nvSpPr>
          <p:cNvPr id="3" name="Content Placeholder 2">
            <a:extLst>
              <a:ext uri="{FF2B5EF4-FFF2-40B4-BE49-F238E27FC236}">
                <a16:creationId xmlns:a16="http://schemas.microsoft.com/office/drawing/2014/main" id="{7FB5D4E2-16BB-E2A8-F549-9BF4723EC624}"/>
              </a:ext>
            </a:extLst>
          </p:cNvPr>
          <p:cNvSpPr>
            <a:spLocks noGrp="1"/>
          </p:cNvSpPr>
          <p:nvPr>
            <p:ph idx="1"/>
          </p:nvPr>
        </p:nvSpPr>
        <p:spPr>
          <a:xfrm>
            <a:off x="355600" y="1818640"/>
            <a:ext cx="6583680" cy="4663948"/>
          </a:xfrm>
        </p:spPr>
        <p:txBody>
          <a:bodyPr>
            <a:normAutofit/>
          </a:bodyPr>
          <a:lstStyle/>
          <a:p>
            <a:r>
              <a:rPr lang="en-US" sz="2000" b="1" dirty="0"/>
              <a:t>Goal:  To answer the following question:  “for </a:t>
            </a:r>
            <a:r>
              <a:rPr lang="en-US" sz="2000" b="1" dirty="0" err="1"/>
              <a:t>i</a:t>
            </a:r>
            <a:r>
              <a:rPr lang="en-US" sz="2000" b="1" dirty="0"/>
              <a:t> in range(1,n): f ” Where will be 10-year U.S. Treasury Closing Yields be {</a:t>
            </a:r>
            <a:r>
              <a:rPr lang="en-US" sz="2000" b="1" dirty="0" err="1"/>
              <a:t>i</a:t>
            </a:r>
            <a:r>
              <a:rPr lang="en-US" sz="2000" b="1" dirty="0"/>
              <a:t>} days from now?”</a:t>
            </a:r>
          </a:p>
          <a:p>
            <a:endParaRPr lang="en-US" sz="2000" dirty="0"/>
          </a:p>
          <a:p>
            <a:r>
              <a:rPr lang="en-US" sz="2000" dirty="0"/>
              <a:t>Price Prediction of U.S. Sovereign Debt has an infinite amount of value both for the Private and Public Sector</a:t>
            </a:r>
          </a:p>
          <a:p>
            <a:endParaRPr lang="en-US" sz="2000" dirty="0"/>
          </a:p>
          <a:p>
            <a:r>
              <a:rPr lang="en-US" sz="2000" dirty="0"/>
              <a:t>Recursive Neural Networks and Deep-Learning models can potentially provide an advantage over more conventional models in Time Series Analytics, and has yet to be adopted as the Industry Standard despite arguably superior performance.  </a:t>
            </a:r>
          </a:p>
        </p:txBody>
      </p:sp>
      <p:pic>
        <p:nvPicPr>
          <p:cNvPr id="5" name="Picture 4" descr="A close-up of a currency&#10;&#10;Description automatically generated">
            <a:extLst>
              <a:ext uri="{FF2B5EF4-FFF2-40B4-BE49-F238E27FC236}">
                <a16:creationId xmlns:a16="http://schemas.microsoft.com/office/drawing/2014/main" id="{BAF3091E-5E05-FDAC-5D49-7E8239F43722}"/>
              </a:ext>
            </a:extLst>
          </p:cNvPr>
          <p:cNvPicPr>
            <a:picLocks noChangeAspect="1"/>
          </p:cNvPicPr>
          <p:nvPr/>
        </p:nvPicPr>
        <p:blipFill>
          <a:blip r:embed="rId2"/>
          <a:stretch>
            <a:fillRect/>
          </a:stretch>
        </p:blipFill>
        <p:spPr>
          <a:xfrm>
            <a:off x="7442564" y="1991360"/>
            <a:ext cx="3907991" cy="2733040"/>
          </a:xfrm>
          <a:prstGeom prst="rect">
            <a:avLst/>
          </a:prstGeom>
        </p:spPr>
      </p:pic>
      <p:sp>
        <p:nvSpPr>
          <p:cNvPr id="6" name="TextBox 5">
            <a:extLst>
              <a:ext uri="{FF2B5EF4-FFF2-40B4-BE49-F238E27FC236}">
                <a16:creationId xmlns:a16="http://schemas.microsoft.com/office/drawing/2014/main" id="{F4AA156B-0ACD-556B-4DAF-0720748C3285}"/>
              </a:ext>
            </a:extLst>
          </p:cNvPr>
          <p:cNvSpPr txBox="1"/>
          <p:nvPr/>
        </p:nvSpPr>
        <p:spPr>
          <a:xfrm>
            <a:off x="7442564" y="4999229"/>
            <a:ext cx="3907991" cy="830997"/>
          </a:xfrm>
          <a:prstGeom prst="rect">
            <a:avLst/>
          </a:prstGeom>
          <a:noFill/>
        </p:spPr>
        <p:txBody>
          <a:bodyPr wrap="square" rtlCol="0">
            <a:spAutoFit/>
          </a:bodyPr>
          <a:lstStyle/>
          <a:p>
            <a:r>
              <a:rPr lang="en-US" sz="1200" dirty="0"/>
              <a:t>Source: </a:t>
            </a:r>
          </a:p>
          <a:p>
            <a:br>
              <a:rPr lang="en-US" sz="1200" b="0" i="0" u="none" strike="noStrike" dirty="0">
                <a:solidFill>
                  <a:srgbClr val="3366CC"/>
                </a:solidFill>
                <a:effectLst/>
                <a:latin typeface="Arial" panose="020B0604020202020204" pitchFamily="34" charset="0"/>
                <a:hlinkClick r:id="rId3" tooltip="User:JHerbstman"/>
              </a:rPr>
            </a:br>
            <a:r>
              <a:rPr lang="en-US" sz="1200" b="0" i="0" u="none" strike="noStrike" dirty="0">
                <a:solidFill>
                  <a:srgbClr val="3366CC"/>
                </a:solidFill>
                <a:effectLst/>
                <a:latin typeface="Arial" panose="020B0604020202020204" pitchFamily="34" charset="0"/>
                <a:hlinkClick r:id="rId3" tooltip="User:JHerbstman"/>
              </a:rPr>
              <a:t>JHerbstman</a:t>
            </a:r>
            <a:r>
              <a:rPr lang="en-US" sz="1200" b="0" i="0" dirty="0">
                <a:solidFill>
                  <a:srgbClr val="54595D"/>
                </a:solidFill>
                <a:effectLst/>
                <a:latin typeface="Arial" panose="020B0604020202020204" pitchFamily="34" charset="0"/>
              </a:rPr>
              <a:t> - Own work, </a:t>
            </a:r>
            <a:r>
              <a:rPr lang="en-US" sz="1200" b="0" i="0" u="none" strike="noStrike" dirty="0">
                <a:solidFill>
                  <a:srgbClr val="3366CC"/>
                </a:solidFill>
                <a:effectLst/>
                <a:latin typeface="Arial" panose="020B0604020202020204" pitchFamily="34" charset="0"/>
                <a:hlinkClick r:id="rId4"/>
              </a:rPr>
              <a:t>The Joe I. Herbstman Memorial Collection of American Finance</a:t>
            </a:r>
            <a:endParaRPr lang="en-US" sz="1200" dirty="0"/>
          </a:p>
        </p:txBody>
      </p:sp>
    </p:spTree>
    <p:extLst>
      <p:ext uri="{BB962C8B-B14F-4D97-AF65-F5344CB8AC3E}">
        <p14:creationId xmlns:p14="http://schemas.microsoft.com/office/powerpoint/2010/main" val="33825161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5FAFCE-DF2C-C5C4-2504-2EEBD4BD0ADC}"/>
              </a:ext>
            </a:extLst>
          </p:cNvPr>
          <p:cNvSpPr>
            <a:spLocks noGrp="1"/>
          </p:cNvSpPr>
          <p:nvPr>
            <p:ph type="title"/>
          </p:nvPr>
        </p:nvSpPr>
        <p:spPr>
          <a:xfrm>
            <a:off x="2231136" y="375412"/>
            <a:ext cx="7729728" cy="1188720"/>
          </a:xfrm>
        </p:spPr>
        <p:txBody>
          <a:bodyPr/>
          <a:lstStyle/>
          <a:p>
            <a:r>
              <a:rPr lang="en-US" dirty="0"/>
              <a:t>Data overview and approach</a:t>
            </a:r>
          </a:p>
        </p:txBody>
      </p:sp>
      <p:sp>
        <p:nvSpPr>
          <p:cNvPr id="3" name="Content Placeholder 2">
            <a:extLst>
              <a:ext uri="{FF2B5EF4-FFF2-40B4-BE49-F238E27FC236}">
                <a16:creationId xmlns:a16="http://schemas.microsoft.com/office/drawing/2014/main" id="{7FB5D4E2-16BB-E2A8-F549-9BF4723EC624}"/>
              </a:ext>
            </a:extLst>
          </p:cNvPr>
          <p:cNvSpPr>
            <a:spLocks noGrp="1"/>
          </p:cNvSpPr>
          <p:nvPr>
            <p:ph idx="1"/>
          </p:nvPr>
        </p:nvSpPr>
        <p:spPr>
          <a:xfrm>
            <a:off x="355600" y="1818640"/>
            <a:ext cx="4866640" cy="4663948"/>
          </a:xfrm>
        </p:spPr>
        <p:txBody>
          <a:bodyPr>
            <a:normAutofit fontScale="92500"/>
          </a:bodyPr>
          <a:lstStyle/>
          <a:p>
            <a:r>
              <a:rPr lang="en-US" sz="2000" b="1" dirty="0"/>
              <a:t>Downloaded Publicly Available Data from Yahoo Finance (US Treasury Note data may be the most prevalent time series in all of financial price data). </a:t>
            </a:r>
          </a:p>
          <a:p>
            <a:endParaRPr lang="en-US" sz="2000" dirty="0"/>
          </a:p>
          <a:p>
            <a:r>
              <a:rPr lang="en-US" sz="2000" dirty="0"/>
              <a:t>Model: Recursive Neural Network using LSTMs</a:t>
            </a:r>
          </a:p>
          <a:p>
            <a:endParaRPr lang="en-US" sz="2000" dirty="0"/>
          </a:p>
          <a:p>
            <a:r>
              <a:rPr lang="en-US" sz="2000" dirty="0"/>
              <a:t>Evaluation: Standard neural network evaluation looking for training thresholds that mark the eventual divergence between validation loss and training loss. Score: Negative Mean Squared Error (to maintain consistency with target-data units). </a:t>
            </a:r>
          </a:p>
        </p:txBody>
      </p:sp>
      <p:pic>
        <p:nvPicPr>
          <p:cNvPr id="7" name="Picture 6" descr="A graph showing the growth of yield&#10;&#10;Description automatically generated">
            <a:extLst>
              <a:ext uri="{FF2B5EF4-FFF2-40B4-BE49-F238E27FC236}">
                <a16:creationId xmlns:a16="http://schemas.microsoft.com/office/drawing/2014/main" id="{95686409-91B9-88CD-1829-32AF46FB546A}"/>
              </a:ext>
            </a:extLst>
          </p:cNvPr>
          <p:cNvPicPr>
            <a:picLocks noChangeAspect="1"/>
          </p:cNvPicPr>
          <p:nvPr/>
        </p:nvPicPr>
        <p:blipFill>
          <a:blip r:embed="rId2"/>
          <a:stretch>
            <a:fillRect/>
          </a:stretch>
        </p:blipFill>
        <p:spPr>
          <a:xfrm>
            <a:off x="5482651" y="2357120"/>
            <a:ext cx="6353749" cy="3180080"/>
          </a:xfrm>
          <a:prstGeom prst="rect">
            <a:avLst/>
          </a:prstGeom>
        </p:spPr>
      </p:pic>
    </p:spTree>
    <p:extLst>
      <p:ext uri="{BB962C8B-B14F-4D97-AF65-F5344CB8AC3E}">
        <p14:creationId xmlns:p14="http://schemas.microsoft.com/office/powerpoint/2010/main" val="3676154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5FAFCE-DF2C-C5C4-2504-2EEBD4BD0ADC}"/>
              </a:ext>
            </a:extLst>
          </p:cNvPr>
          <p:cNvSpPr>
            <a:spLocks noGrp="1"/>
          </p:cNvSpPr>
          <p:nvPr>
            <p:ph type="title"/>
          </p:nvPr>
        </p:nvSpPr>
        <p:spPr>
          <a:xfrm>
            <a:off x="2231136" y="375412"/>
            <a:ext cx="7729728" cy="1188720"/>
          </a:xfrm>
        </p:spPr>
        <p:txBody>
          <a:bodyPr/>
          <a:lstStyle/>
          <a:p>
            <a:r>
              <a:rPr lang="en-US" dirty="0"/>
              <a:t>Proposed Modeling Approaches</a:t>
            </a:r>
          </a:p>
        </p:txBody>
      </p:sp>
      <p:sp>
        <p:nvSpPr>
          <p:cNvPr id="3" name="Content Placeholder 2">
            <a:extLst>
              <a:ext uri="{FF2B5EF4-FFF2-40B4-BE49-F238E27FC236}">
                <a16:creationId xmlns:a16="http://schemas.microsoft.com/office/drawing/2014/main" id="{7FB5D4E2-16BB-E2A8-F549-9BF4723EC624}"/>
              </a:ext>
            </a:extLst>
          </p:cNvPr>
          <p:cNvSpPr>
            <a:spLocks noGrp="1"/>
          </p:cNvSpPr>
          <p:nvPr>
            <p:ph idx="1"/>
          </p:nvPr>
        </p:nvSpPr>
        <p:spPr>
          <a:xfrm>
            <a:off x="355600" y="1818640"/>
            <a:ext cx="4866640" cy="4663948"/>
          </a:xfrm>
        </p:spPr>
        <p:txBody>
          <a:bodyPr>
            <a:normAutofit fontScale="85000" lnSpcReduction="20000"/>
          </a:bodyPr>
          <a:lstStyle/>
          <a:p>
            <a:r>
              <a:rPr lang="en-US" sz="2000" dirty="0"/>
              <a:t>Data used is daily close prices of the current on the run 10-Year U.S. Treasury note.</a:t>
            </a:r>
          </a:p>
          <a:p>
            <a:pPr lvl="1"/>
            <a:r>
              <a:rPr lang="en-US" sz="1800" dirty="0"/>
              <a:t>Data reaches back to Jan 1, 1985 to current day (last Friday, December 1</a:t>
            </a:r>
            <a:r>
              <a:rPr lang="en-US" sz="1800" baseline="30000" dirty="0"/>
              <a:t>st</a:t>
            </a:r>
            <a:r>
              <a:rPr lang="en-US" sz="1800" dirty="0"/>
              <a:t>)</a:t>
            </a:r>
          </a:p>
          <a:p>
            <a:pPr marL="0" indent="0">
              <a:buNone/>
            </a:pPr>
            <a:r>
              <a:rPr lang="en-US" sz="2000" dirty="0"/>
              <a:t> </a:t>
            </a:r>
          </a:p>
          <a:p>
            <a:r>
              <a:rPr lang="en-US" sz="2000" dirty="0"/>
              <a:t>Missing values were prevalent in the beginning: used linear interpolation rather than smooth moving averages to better account for N/A values (more realistic given volatile environments from an industry practice standpoint). </a:t>
            </a:r>
          </a:p>
          <a:p>
            <a:endParaRPr lang="en-US" sz="2000" dirty="0"/>
          </a:p>
          <a:p>
            <a:r>
              <a:rPr lang="en-US" sz="2000" dirty="0"/>
              <a:t>Created 2 –Models: </a:t>
            </a:r>
          </a:p>
          <a:p>
            <a:pPr lvl="1"/>
            <a:r>
              <a:rPr lang="en-US" sz="1800" dirty="0"/>
              <a:t>Univariate which only uses the time series data with no feature engineering beyond filling missing values</a:t>
            </a:r>
          </a:p>
          <a:p>
            <a:pPr lvl="1"/>
            <a:r>
              <a:rPr lang="en-US" sz="1800" dirty="0"/>
              <a:t>Multivariate data which uses day of the week, month of the year, and week number of the year as dummy variables to help better capture historical seasonality patterns. </a:t>
            </a:r>
          </a:p>
        </p:txBody>
      </p:sp>
      <p:pic>
        <p:nvPicPr>
          <p:cNvPr id="5" name="Picture 4" descr="A table with numbers and letters&#10;&#10;Description automatically generated">
            <a:extLst>
              <a:ext uri="{FF2B5EF4-FFF2-40B4-BE49-F238E27FC236}">
                <a16:creationId xmlns:a16="http://schemas.microsoft.com/office/drawing/2014/main" id="{C6D1DDFE-36E0-A856-BCB3-7453ABD88B3B}"/>
              </a:ext>
            </a:extLst>
          </p:cNvPr>
          <p:cNvPicPr>
            <a:picLocks noChangeAspect="1"/>
          </p:cNvPicPr>
          <p:nvPr/>
        </p:nvPicPr>
        <p:blipFill>
          <a:blip r:embed="rId2"/>
          <a:stretch>
            <a:fillRect/>
          </a:stretch>
        </p:blipFill>
        <p:spPr>
          <a:xfrm>
            <a:off x="5577840" y="2133600"/>
            <a:ext cx="5727700" cy="3644900"/>
          </a:xfrm>
          <a:prstGeom prst="rect">
            <a:avLst/>
          </a:prstGeom>
        </p:spPr>
      </p:pic>
    </p:spTree>
    <p:extLst>
      <p:ext uri="{BB962C8B-B14F-4D97-AF65-F5344CB8AC3E}">
        <p14:creationId xmlns:p14="http://schemas.microsoft.com/office/powerpoint/2010/main" val="30177560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5FAFCE-DF2C-C5C4-2504-2EEBD4BD0ADC}"/>
              </a:ext>
            </a:extLst>
          </p:cNvPr>
          <p:cNvSpPr>
            <a:spLocks noGrp="1"/>
          </p:cNvSpPr>
          <p:nvPr>
            <p:ph type="title"/>
          </p:nvPr>
        </p:nvSpPr>
        <p:spPr>
          <a:xfrm>
            <a:off x="2231136" y="375412"/>
            <a:ext cx="7729728" cy="1188720"/>
          </a:xfrm>
        </p:spPr>
        <p:txBody>
          <a:bodyPr/>
          <a:lstStyle/>
          <a:p>
            <a:r>
              <a:rPr lang="en-US" dirty="0"/>
              <a:t>Feature Engineering</a:t>
            </a:r>
          </a:p>
        </p:txBody>
      </p:sp>
      <p:sp>
        <p:nvSpPr>
          <p:cNvPr id="3" name="Content Placeholder 2">
            <a:extLst>
              <a:ext uri="{FF2B5EF4-FFF2-40B4-BE49-F238E27FC236}">
                <a16:creationId xmlns:a16="http://schemas.microsoft.com/office/drawing/2014/main" id="{7FB5D4E2-16BB-E2A8-F549-9BF4723EC624}"/>
              </a:ext>
            </a:extLst>
          </p:cNvPr>
          <p:cNvSpPr>
            <a:spLocks noGrp="1"/>
          </p:cNvSpPr>
          <p:nvPr>
            <p:ph idx="1"/>
          </p:nvPr>
        </p:nvSpPr>
        <p:spPr>
          <a:xfrm>
            <a:off x="355600" y="1818640"/>
            <a:ext cx="3840482" cy="4663948"/>
          </a:xfrm>
        </p:spPr>
        <p:txBody>
          <a:bodyPr>
            <a:normAutofit/>
          </a:bodyPr>
          <a:lstStyle/>
          <a:p>
            <a:r>
              <a:rPr lang="en-US" sz="2000" dirty="0"/>
              <a:t>Confirmed the existence of seasonality but running seasonal decomposition of price action in various intervals.</a:t>
            </a:r>
          </a:p>
          <a:p>
            <a:r>
              <a:rPr lang="en-US" sz="2000" dirty="0"/>
              <a:t>Created dummy variables for key seasonal indicators following the seasonality analysis. </a:t>
            </a:r>
          </a:p>
          <a:p>
            <a:r>
              <a:rPr lang="en-US" sz="2000" dirty="0"/>
              <a:t>Ran Auto-Correlation Analysis, and created dummy variables. </a:t>
            </a:r>
          </a:p>
          <a:p>
            <a:r>
              <a:rPr lang="en-US" sz="2000" dirty="0"/>
              <a:t>Created month, weekday, week number variables</a:t>
            </a:r>
          </a:p>
        </p:txBody>
      </p:sp>
      <p:pic>
        <p:nvPicPr>
          <p:cNvPr id="5" name="Picture 4" descr="A diagram of a graph&#10;&#10;Description automatically generated with medium confidence">
            <a:extLst>
              <a:ext uri="{FF2B5EF4-FFF2-40B4-BE49-F238E27FC236}">
                <a16:creationId xmlns:a16="http://schemas.microsoft.com/office/drawing/2014/main" id="{0CF08B25-47D2-A6B2-B605-3E28CE94AB44}"/>
              </a:ext>
            </a:extLst>
          </p:cNvPr>
          <p:cNvPicPr>
            <a:picLocks noChangeAspect="1"/>
          </p:cNvPicPr>
          <p:nvPr/>
        </p:nvPicPr>
        <p:blipFill>
          <a:blip r:embed="rId2"/>
          <a:stretch>
            <a:fillRect/>
          </a:stretch>
        </p:blipFill>
        <p:spPr>
          <a:xfrm>
            <a:off x="8199118" y="1717040"/>
            <a:ext cx="3787705" cy="2245360"/>
          </a:xfrm>
          <a:prstGeom prst="rect">
            <a:avLst/>
          </a:prstGeom>
        </p:spPr>
      </p:pic>
      <p:pic>
        <p:nvPicPr>
          <p:cNvPr id="8" name="Picture 7" descr="A graph of a function&#10;&#10;Description automatically generated with medium confidence">
            <a:extLst>
              <a:ext uri="{FF2B5EF4-FFF2-40B4-BE49-F238E27FC236}">
                <a16:creationId xmlns:a16="http://schemas.microsoft.com/office/drawing/2014/main" id="{F547B2E6-D52B-113E-1CEB-A4FDB7DC32FC}"/>
              </a:ext>
            </a:extLst>
          </p:cNvPr>
          <p:cNvPicPr>
            <a:picLocks noChangeAspect="1"/>
          </p:cNvPicPr>
          <p:nvPr/>
        </p:nvPicPr>
        <p:blipFill>
          <a:blip r:embed="rId3"/>
          <a:stretch>
            <a:fillRect/>
          </a:stretch>
        </p:blipFill>
        <p:spPr>
          <a:xfrm>
            <a:off x="4399280" y="1717040"/>
            <a:ext cx="3596640" cy="2245360"/>
          </a:xfrm>
          <a:prstGeom prst="rect">
            <a:avLst/>
          </a:prstGeom>
        </p:spPr>
      </p:pic>
      <p:pic>
        <p:nvPicPr>
          <p:cNvPr id="10" name="Picture 9" descr="A table of numbers with a white background&#10;&#10;Description automatically generated">
            <a:extLst>
              <a:ext uri="{FF2B5EF4-FFF2-40B4-BE49-F238E27FC236}">
                <a16:creationId xmlns:a16="http://schemas.microsoft.com/office/drawing/2014/main" id="{331E36D0-BDFE-D804-78FC-43D87400E530}"/>
              </a:ext>
            </a:extLst>
          </p:cNvPr>
          <p:cNvPicPr>
            <a:picLocks noChangeAspect="1"/>
          </p:cNvPicPr>
          <p:nvPr/>
        </p:nvPicPr>
        <p:blipFill>
          <a:blip r:embed="rId4"/>
          <a:stretch>
            <a:fillRect/>
          </a:stretch>
        </p:blipFill>
        <p:spPr>
          <a:xfrm>
            <a:off x="8199118" y="4257039"/>
            <a:ext cx="3787705" cy="1960881"/>
          </a:xfrm>
          <a:prstGeom prst="rect">
            <a:avLst/>
          </a:prstGeom>
        </p:spPr>
      </p:pic>
      <p:pic>
        <p:nvPicPr>
          <p:cNvPr id="12" name="Picture 11" descr="A graph with blue dots and lines&#10;&#10;Description automatically generated">
            <a:extLst>
              <a:ext uri="{FF2B5EF4-FFF2-40B4-BE49-F238E27FC236}">
                <a16:creationId xmlns:a16="http://schemas.microsoft.com/office/drawing/2014/main" id="{0347E240-5DC4-951D-ADDB-62DD6F30C0DF}"/>
              </a:ext>
            </a:extLst>
          </p:cNvPr>
          <p:cNvPicPr>
            <a:picLocks noChangeAspect="1"/>
          </p:cNvPicPr>
          <p:nvPr/>
        </p:nvPicPr>
        <p:blipFill>
          <a:blip r:embed="rId5"/>
          <a:stretch>
            <a:fillRect/>
          </a:stretch>
        </p:blipFill>
        <p:spPr>
          <a:xfrm>
            <a:off x="4399280" y="4257040"/>
            <a:ext cx="3596640" cy="1960881"/>
          </a:xfrm>
          <a:prstGeom prst="rect">
            <a:avLst/>
          </a:prstGeom>
        </p:spPr>
      </p:pic>
    </p:spTree>
    <p:extLst>
      <p:ext uri="{BB962C8B-B14F-4D97-AF65-F5344CB8AC3E}">
        <p14:creationId xmlns:p14="http://schemas.microsoft.com/office/powerpoint/2010/main" val="3147786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5FAFCE-DF2C-C5C4-2504-2EEBD4BD0ADC}"/>
              </a:ext>
            </a:extLst>
          </p:cNvPr>
          <p:cNvSpPr>
            <a:spLocks noGrp="1"/>
          </p:cNvSpPr>
          <p:nvPr>
            <p:ph type="title"/>
          </p:nvPr>
        </p:nvSpPr>
        <p:spPr>
          <a:xfrm>
            <a:off x="2231136" y="375412"/>
            <a:ext cx="7729728" cy="1188720"/>
          </a:xfrm>
        </p:spPr>
        <p:txBody>
          <a:bodyPr/>
          <a:lstStyle/>
          <a:p>
            <a:r>
              <a:rPr lang="en-US" dirty="0"/>
              <a:t>Proposed Modeling Approaches</a:t>
            </a:r>
          </a:p>
        </p:txBody>
      </p:sp>
      <p:sp>
        <p:nvSpPr>
          <p:cNvPr id="3" name="Content Placeholder 2">
            <a:extLst>
              <a:ext uri="{FF2B5EF4-FFF2-40B4-BE49-F238E27FC236}">
                <a16:creationId xmlns:a16="http://schemas.microsoft.com/office/drawing/2014/main" id="{7FB5D4E2-16BB-E2A8-F549-9BF4723EC624}"/>
              </a:ext>
            </a:extLst>
          </p:cNvPr>
          <p:cNvSpPr>
            <a:spLocks noGrp="1"/>
          </p:cNvSpPr>
          <p:nvPr>
            <p:ph idx="1"/>
          </p:nvPr>
        </p:nvSpPr>
        <p:spPr>
          <a:xfrm>
            <a:off x="6128384" y="1757431"/>
            <a:ext cx="6063615" cy="2360121"/>
          </a:xfrm>
        </p:spPr>
        <p:txBody>
          <a:bodyPr>
            <a:normAutofit/>
          </a:bodyPr>
          <a:lstStyle/>
          <a:p>
            <a:endParaRPr lang="en-US" sz="2000" dirty="0"/>
          </a:p>
          <a:p>
            <a:r>
              <a:rPr lang="en-US" sz="2000" dirty="0"/>
              <a:t>Multivariate LSTM RNN: </a:t>
            </a:r>
          </a:p>
          <a:p>
            <a:pPr lvl="1"/>
            <a:r>
              <a:rPr lang="en-US" sz="1800" dirty="0"/>
              <a:t>Inputs still restricted to being sourced from the price history itself, but adding dummy variables for the day of the week, the month, and the numbered week of the year (1 – 52 etc.)</a:t>
            </a:r>
          </a:p>
        </p:txBody>
      </p:sp>
      <p:pic>
        <p:nvPicPr>
          <p:cNvPr id="5" name="Picture 4" descr="A diagram of a network&#10;&#10;Description automatically generated">
            <a:extLst>
              <a:ext uri="{FF2B5EF4-FFF2-40B4-BE49-F238E27FC236}">
                <a16:creationId xmlns:a16="http://schemas.microsoft.com/office/drawing/2014/main" id="{D7003F7F-5BA4-42E1-0E46-69FDEFA42E51}"/>
              </a:ext>
            </a:extLst>
          </p:cNvPr>
          <p:cNvPicPr>
            <a:picLocks noChangeAspect="1"/>
          </p:cNvPicPr>
          <p:nvPr/>
        </p:nvPicPr>
        <p:blipFill>
          <a:blip r:embed="rId2"/>
          <a:stretch>
            <a:fillRect/>
          </a:stretch>
        </p:blipFill>
        <p:spPr>
          <a:xfrm>
            <a:off x="672465" y="3870958"/>
            <a:ext cx="4488815" cy="1907649"/>
          </a:xfrm>
          <a:prstGeom prst="rect">
            <a:avLst/>
          </a:prstGeom>
        </p:spPr>
      </p:pic>
      <p:sp>
        <p:nvSpPr>
          <p:cNvPr id="6" name="TextBox 5">
            <a:extLst>
              <a:ext uri="{FF2B5EF4-FFF2-40B4-BE49-F238E27FC236}">
                <a16:creationId xmlns:a16="http://schemas.microsoft.com/office/drawing/2014/main" id="{C9CE67F2-4A4F-8D73-D114-857F82BB72F6}"/>
              </a:ext>
            </a:extLst>
          </p:cNvPr>
          <p:cNvSpPr txBox="1"/>
          <p:nvPr/>
        </p:nvSpPr>
        <p:spPr>
          <a:xfrm>
            <a:off x="6951345" y="5869905"/>
            <a:ext cx="4568190" cy="900246"/>
          </a:xfrm>
          <a:prstGeom prst="rect">
            <a:avLst/>
          </a:prstGeom>
          <a:noFill/>
        </p:spPr>
        <p:txBody>
          <a:bodyPr wrap="square" rtlCol="0">
            <a:spAutoFit/>
          </a:bodyPr>
          <a:lstStyle/>
          <a:p>
            <a:r>
              <a:rPr lang="en-US" sz="1050" dirty="0"/>
              <a:t>Deep Neural Networks for Multivariate Prediction of Photovoltaic Power Time Series - Scientific Figure on ResearchGate. Available from: https://</a:t>
            </a:r>
            <a:r>
              <a:rPr lang="en-US" sz="1050" dirty="0" err="1"/>
              <a:t>www.researchgate.net</a:t>
            </a:r>
            <a:r>
              <a:rPr lang="en-US" sz="1050" dirty="0"/>
              <a:t>/figure/Architecture-of-the-basic-LSTM-network-for-univariate-prediction-fed-by-the-vector-xn_fig1_347083182 [accessed 8 Dec, 2023]</a:t>
            </a:r>
          </a:p>
        </p:txBody>
      </p:sp>
      <p:sp>
        <p:nvSpPr>
          <p:cNvPr id="9" name="TextBox 8">
            <a:extLst>
              <a:ext uri="{FF2B5EF4-FFF2-40B4-BE49-F238E27FC236}">
                <a16:creationId xmlns:a16="http://schemas.microsoft.com/office/drawing/2014/main" id="{107FE30C-033B-3CCA-0374-BFBB71D7B265}"/>
              </a:ext>
            </a:extLst>
          </p:cNvPr>
          <p:cNvSpPr txBox="1"/>
          <p:nvPr/>
        </p:nvSpPr>
        <p:spPr>
          <a:xfrm>
            <a:off x="672465" y="5869905"/>
            <a:ext cx="4358640" cy="900246"/>
          </a:xfrm>
          <a:prstGeom prst="rect">
            <a:avLst/>
          </a:prstGeom>
          <a:noFill/>
        </p:spPr>
        <p:txBody>
          <a:bodyPr wrap="square" rtlCol="0">
            <a:spAutoFit/>
          </a:bodyPr>
          <a:lstStyle/>
          <a:p>
            <a:r>
              <a:rPr lang="en-US" sz="1050" dirty="0"/>
              <a:t>Improving Long-Horizon Forecasts with Expectation-Biased LSTM Networks - Scientific Figure on ResearchGate. Available from: https://</a:t>
            </a:r>
            <a:r>
              <a:rPr lang="en-US" sz="1050" dirty="0" err="1"/>
              <a:t>www.researchgate.net</a:t>
            </a:r>
            <a:r>
              <a:rPr lang="en-US" sz="1050" dirty="0"/>
              <a:t>/figure/Multivariate-LSTM-with-4-features-and-a-single-output-The-output-of-LSTM-at-time-t-is_fig5_324600237 [accessed 8 Dec, 2023]</a:t>
            </a:r>
          </a:p>
        </p:txBody>
      </p:sp>
      <p:pic>
        <p:nvPicPr>
          <p:cNvPr id="11" name="Picture 10" descr="A diagram of a diagram&#10;&#10;Description automatically generated">
            <a:extLst>
              <a:ext uri="{FF2B5EF4-FFF2-40B4-BE49-F238E27FC236}">
                <a16:creationId xmlns:a16="http://schemas.microsoft.com/office/drawing/2014/main" id="{BCA4DF68-492A-3F68-9C7B-BCFF610F7054}"/>
              </a:ext>
            </a:extLst>
          </p:cNvPr>
          <p:cNvPicPr>
            <a:picLocks noChangeAspect="1"/>
          </p:cNvPicPr>
          <p:nvPr/>
        </p:nvPicPr>
        <p:blipFill>
          <a:blip r:embed="rId3"/>
          <a:stretch>
            <a:fillRect/>
          </a:stretch>
        </p:blipFill>
        <p:spPr>
          <a:xfrm>
            <a:off x="6951345" y="3870957"/>
            <a:ext cx="3709669" cy="1907649"/>
          </a:xfrm>
          <a:prstGeom prst="rect">
            <a:avLst/>
          </a:prstGeom>
        </p:spPr>
      </p:pic>
      <p:sp>
        <p:nvSpPr>
          <p:cNvPr id="13" name="Content Placeholder 2">
            <a:extLst>
              <a:ext uri="{FF2B5EF4-FFF2-40B4-BE49-F238E27FC236}">
                <a16:creationId xmlns:a16="http://schemas.microsoft.com/office/drawing/2014/main" id="{1C797B2A-A65E-F9EF-7B3B-5F5A1A4FF228}"/>
              </a:ext>
            </a:extLst>
          </p:cNvPr>
          <p:cNvSpPr txBox="1">
            <a:spLocks/>
          </p:cNvSpPr>
          <p:nvPr/>
        </p:nvSpPr>
        <p:spPr>
          <a:xfrm>
            <a:off x="452121" y="1783270"/>
            <a:ext cx="5455920" cy="2580640"/>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endParaRPr lang="en-US" sz="2000" dirty="0"/>
          </a:p>
          <a:p>
            <a:r>
              <a:rPr lang="en-US" sz="2000" dirty="0"/>
              <a:t>Univariate LSTM RNN: </a:t>
            </a:r>
          </a:p>
          <a:p>
            <a:pPr lvl="1"/>
            <a:r>
              <a:rPr lang="en-US" sz="1800" dirty="0"/>
              <a:t>The only input being the price history (time series itself), splitting the data into training and testing at the x% threshold. </a:t>
            </a:r>
          </a:p>
        </p:txBody>
      </p:sp>
    </p:spTree>
    <p:extLst>
      <p:ext uri="{BB962C8B-B14F-4D97-AF65-F5344CB8AC3E}">
        <p14:creationId xmlns:p14="http://schemas.microsoft.com/office/powerpoint/2010/main" val="2622718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5FAFCE-DF2C-C5C4-2504-2EEBD4BD0ADC}"/>
              </a:ext>
            </a:extLst>
          </p:cNvPr>
          <p:cNvSpPr>
            <a:spLocks noGrp="1"/>
          </p:cNvSpPr>
          <p:nvPr>
            <p:ph type="title"/>
          </p:nvPr>
        </p:nvSpPr>
        <p:spPr>
          <a:xfrm>
            <a:off x="2231136" y="375412"/>
            <a:ext cx="7729728" cy="1188720"/>
          </a:xfrm>
        </p:spPr>
        <p:txBody>
          <a:bodyPr>
            <a:normAutofit/>
          </a:bodyPr>
          <a:lstStyle/>
          <a:p>
            <a:r>
              <a:rPr lang="en-US" dirty="0"/>
              <a:t>Regularizing Via Loss Chart, Evaluating Through MSE</a:t>
            </a:r>
          </a:p>
        </p:txBody>
      </p:sp>
      <p:pic>
        <p:nvPicPr>
          <p:cNvPr id="5" name="Picture 4" descr="Validation Loss and Train Loss for Univariate Model">
            <a:extLst>
              <a:ext uri="{FF2B5EF4-FFF2-40B4-BE49-F238E27FC236}">
                <a16:creationId xmlns:a16="http://schemas.microsoft.com/office/drawing/2014/main" id="{09120BDC-BC91-CBA0-5D0D-B6D34242B6D7}"/>
              </a:ext>
              <a:ext uri="{C183D7F6-B498-43B3-948B-1728B52AA6E4}">
                <adec:decorative xmlns:adec="http://schemas.microsoft.com/office/drawing/2017/decorative" val="0"/>
              </a:ext>
            </a:extLst>
          </p:cNvPr>
          <p:cNvPicPr>
            <a:picLocks noChangeAspect="1"/>
          </p:cNvPicPr>
          <p:nvPr/>
        </p:nvPicPr>
        <p:blipFill>
          <a:blip r:embed="rId2"/>
          <a:stretch>
            <a:fillRect/>
          </a:stretch>
        </p:blipFill>
        <p:spPr>
          <a:xfrm>
            <a:off x="6309360" y="2336800"/>
            <a:ext cx="5391710" cy="2600960"/>
          </a:xfrm>
          <a:prstGeom prst="rect">
            <a:avLst/>
          </a:prstGeom>
        </p:spPr>
      </p:pic>
      <p:sp>
        <p:nvSpPr>
          <p:cNvPr id="6" name="TextBox 5">
            <a:extLst>
              <a:ext uri="{FF2B5EF4-FFF2-40B4-BE49-F238E27FC236}">
                <a16:creationId xmlns:a16="http://schemas.microsoft.com/office/drawing/2014/main" id="{373E4F6E-7BE2-5394-4569-D369D58F97F9}"/>
              </a:ext>
            </a:extLst>
          </p:cNvPr>
          <p:cNvSpPr txBox="1"/>
          <p:nvPr/>
        </p:nvSpPr>
        <p:spPr>
          <a:xfrm>
            <a:off x="8169989" y="1765800"/>
            <a:ext cx="1790875" cy="369332"/>
          </a:xfrm>
          <a:prstGeom prst="rect">
            <a:avLst/>
          </a:prstGeom>
          <a:noFill/>
        </p:spPr>
        <p:txBody>
          <a:bodyPr wrap="none" rtlCol="0">
            <a:spAutoFit/>
          </a:bodyPr>
          <a:lstStyle/>
          <a:p>
            <a:r>
              <a:rPr lang="en-US" dirty="0"/>
              <a:t>Univariate Model</a:t>
            </a:r>
          </a:p>
        </p:txBody>
      </p:sp>
      <p:pic>
        <p:nvPicPr>
          <p:cNvPr id="9" name="Picture 8" descr="A graph with a line&#10;&#10;Description automatically generated">
            <a:extLst>
              <a:ext uri="{FF2B5EF4-FFF2-40B4-BE49-F238E27FC236}">
                <a16:creationId xmlns:a16="http://schemas.microsoft.com/office/drawing/2014/main" id="{0B5DEA42-FC88-450F-314C-636D400DA4F9}"/>
              </a:ext>
            </a:extLst>
          </p:cNvPr>
          <p:cNvPicPr>
            <a:picLocks noChangeAspect="1"/>
          </p:cNvPicPr>
          <p:nvPr/>
        </p:nvPicPr>
        <p:blipFill>
          <a:blip r:embed="rId3"/>
          <a:stretch>
            <a:fillRect/>
          </a:stretch>
        </p:blipFill>
        <p:spPr>
          <a:xfrm>
            <a:off x="490930" y="2336800"/>
            <a:ext cx="5102836" cy="2600960"/>
          </a:xfrm>
          <a:prstGeom prst="rect">
            <a:avLst/>
          </a:prstGeom>
        </p:spPr>
      </p:pic>
      <p:sp>
        <p:nvSpPr>
          <p:cNvPr id="10" name="TextBox 9">
            <a:extLst>
              <a:ext uri="{FF2B5EF4-FFF2-40B4-BE49-F238E27FC236}">
                <a16:creationId xmlns:a16="http://schemas.microsoft.com/office/drawing/2014/main" id="{CDD515AF-6D43-EF6D-2691-91A39EC27CDB}"/>
              </a:ext>
            </a:extLst>
          </p:cNvPr>
          <p:cNvSpPr txBox="1"/>
          <p:nvPr/>
        </p:nvSpPr>
        <p:spPr>
          <a:xfrm>
            <a:off x="2231136" y="1765800"/>
            <a:ext cx="1935145" cy="369332"/>
          </a:xfrm>
          <a:prstGeom prst="rect">
            <a:avLst/>
          </a:prstGeom>
          <a:noFill/>
        </p:spPr>
        <p:txBody>
          <a:bodyPr wrap="none" rtlCol="0">
            <a:spAutoFit/>
          </a:bodyPr>
          <a:lstStyle/>
          <a:p>
            <a:r>
              <a:rPr lang="en-US" dirty="0"/>
              <a:t>Multivariate Model</a:t>
            </a:r>
          </a:p>
        </p:txBody>
      </p:sp>
      <p:pic>
        <p:nvPicPr>
          <p:cNvPr id="12" name="Picture 11">
            <a:extLst>
              <a:ext uri="{FF2B5EF4-FFF2-40B4-BE49-F238E27FC236}">
                <a16:creationId xmlns:a16="http://schemas.microsoft.com/office/drawing/2014/main" id="{83B77430-EE12-C9E4-D229-9F0EEA70F35B}"/>
              </a:ext>
            </a:extLst>
          </p:cNvPr>
          <p:cNvPicPr>
            <a:picLocks noChangeAspect="1"/>
          </p:cNvPicPr>
          <p:nvPr/>
        </p:nvPicPr>
        <p:blipFill>
          <a:blip r:embed="rId4"/>
          <a:stretch>
            <a:fillRect/>
          </a:stretch>
        </p:blipFill>
        <p:spPr>
          <a:xfrm>
            <a:off x="582370" y="5710428"/>
            <a:ext cx="4924350" cy="393075"/>
          </a:xfrm>
          <a:prstGeom prst="rect">
            <a:avLst/>
          </a:prstGeom>
        </p:spPr>
      </p:pic>
      <p:pic>
        <p:nvPicPr>
          <p:cNvPr id="14" name="Picture 13">
            <a:extLst>
              <a:ext uri="{FF2B5EF4-FFF2-40B4-BE49-F238E27FC236}">
                <a16:creationId xmlns:a16="http://schemas.microsoft.com/office/drawing/2014/main" id="{A0870C33-0581-D147-86E8-267021E1DC3B}"/>
              </a:ext>
            </a:extLst>
          </p:cNvPr>
          <p:cNvPicPr>
            <a:picLocks noChangeAspect="1"/>
          </p:cNvPicPr>
          <p:nvPr/>
        </p:nvPicPr>
        <p:blipFill>
          <a:blip r:embed="rId5"/>
          <a:stretch>
            <a:fillRect/>
          </a:stretch>
        </p:blipFill>
        <p:spPr>
          <a:xfrm>
            <a:off x="6334926" y="5710427"/>
            <a:ext cx="5461000" cy="393076"/>
          </a:xfrm>
          <a:prstGeom prst="rect">
            <a:avLst/>
          </a:prstGeom>
        </p:spPr>
      </p:pic>
    </p:spTree>
    <p:extLst>
      <p:ext uri="{BB962C8B-B14F-4D97-AF65-F5344CB8AC3E}">
        <p14:creationId xmlns:p14="http://schemas.microsoft.com/office/powerpoint/2010/main" val="1495550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5FAFCE-DF2C-C5C4-2504-2EEBD4BD0ADC}"/>
              </a:ext>
            </a:extLst>
          </p:cNvPr>
          <p:cNvSpPr>
            <a:spLocks noGrp="1"/>
          </p:cNvSpPr>
          <p:nvPr>
            <p:ph type="title"/>
          </p:nvPr>
        </p:nvSpPr>
        <p:spPr>
          <a:xfrm>
            <a:off x="2231136" y="375412"/>
            <a:ext cx="7729728" cy="1188720"/>
          </a:xfrm>
        </p:spPr>
        <p:txBody>
          <a:bodyPr>
            <a:normAutofit/>
          </a:bodyPr>
          <a:lstStyle/>
          <a:p>
            <a:r>
              <a:rPr lang="en-US" dirty="0"/>
              <a:t>Results: Univariate Model</a:t>
            </a:r>
          </a:p>
        </p:txBody>
      </p:sp>
      <p:pic>
        <p:nvPicPr>
          <p:cNvPr id="4" name="Picture 3" descr="A graph with a line&#10;&#10;Description automatically generated">
            <a:extLst>
              <a:ext uri="{FF2B5EF4-FFF2-40B4-BE49-F238E27FC236}">
                <a16:creationId xmlns:a16="http://schemas.microsoft.com/office/drawing/2014/main" id="{2CA97DBE-B4FD-7A53-86E1-593DF0D51E66}"/>
              </a:ext>
            </a:extLst>
          </p:cNvPr>
          <p:cNvPicPr>
            <a:picLocks noChangeAspect="1"/>
          </p:cNvPicPr>
          <p:nvPr/>
        </p:nvPicPr>
        <p:blipFill>
          <a:blip r:embed="rId2"/>
          <a:stretch>
            <a:fillRect/>
          </a:stretch>
        </p:blipFill>
        <p:spPr>
          <a:xfrm>
            <a:off x="894081" y="1745474"/>
            <a:ext cx="5763260" cy="4555771"/>
          </a:xfrm>
          <a:prstGeom prst="rect">
            <a:avLst/>
          </a:prstGeom>
        </p:spPr>
      </p:pic>
      <p:pic>
        <p:nvPicPr>
          <p:cNvPr id="13" name="Picture 12" descr="A graph with a line and a blue line&#10;&#10;Description automatically generated">
            <a:extLst>
              <a:ext uri="{FF2B5EF4-FFF2-40B4-BE49-F238E27FC236}">
                <a16:creationId xmlns:a16="http://schemas.microsoft.com/office/drawing/2014/main" id="{68B2EDC3-FAA6-D5E1-241D-37E1C528FF3F}"/>
              </a:ext>
            </a:extLst>
          </p:cNvPr>
          <p:cNvPicPr>
            <a:picLocks noChangeAspect="1"/>
          </p:cNvPicPr>
          <p:nvPr/>
        </p:nvPicPr>
        <p:blipFill>
          <a:blip r:embed="rId3"/>
          <a:stretch>
            <a:fillRect/>
          </a:stretch>
        </p:blipFill>
        <p:spPr>
          <a:xfrm>
            <a:off x="6959768" y="4247387"/>
            <a:ext cx="4551511" cy="2053858"/>
          </a:xfrm>
          <a:prstGeom prst="rect">
            <a:avLst/>
          </a:prstGeom>
        </p:spPr>
      </p:pic>
      <p:pic>
        <p:nvPicPr>
          <p:cNvPr id="16" name="Picture 15" descr="A graph showing the value of a stock market&#10;&#10;Description automatically generated">
            <a:extLst>
              <a:ext uri="{FF2B5EF4-FFF2-40B4-BE49-F238E27FC236}">
                <a16:creationId xmlns:a16="http://schemas.microsoft.com/office/drawing/2014/main" id="{03E2113B-E640-6E41-7E1A-F3E69C1F8B58}"/>
              </a:ext>
            </a:extLst>
          </p:cNvPr>
          <p:cNvPicPr>
            <a:picLocks noChangeAspect="1"/>
          </p:cNvPicPr>
          <p:nvPr/>
        </p:nvPicPr>
        <p:blipFill>
          <a:blip r:embed="rId4"/>
          <a:stretch>
            <a:fillRect/>
          </a:stretch>
        </p:blipFill>
        <p:spPr>
          <a:xfrm>
            <a:off x="6959768" y="1745474"/>
            <a:ext cx="4551511" cy="2320571"/>
          </a:xfrm>
          <a:prstGeom prst="rect">
            <a:avLst/>
          </a:prstGeom>
        </p:spPr>
      </p:pic>
    </p:spTree>
    <p:extLst>
      <p:ext uri="{BB962C8B-B14F-4D97-AF65-F5344CB8AC3E}">
        <p14:creationId xmlns:p14="http://schemas.microsoft.com/office/powerpoint/2010/main" val="27534219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5FAFCE-DF2C-C5C4-2504-2EEBD4BD0ADC}"/>
              </a:ext>
            </a:extLst>
          </p:cNvPr>
          <p:cNvSpPr>
            <a:spLocks noGrp="1"/>
          </p:cNvSpPr>
          <p:nvPr>
            <p:ph type="title"/>
          </p:nvPr>
        </p:nvSpPr>
        <p:spPr>
          <a:xfrm>
            <a:off x="2231136" y="375412"/>
            <a:ext cx="7729728" cy="1188720"/>
          </a:xfrm>
        </p:spPr>
        <p:txBody>
          <a:bodyPr>
            <a:normAutofit/>
          </a:bodyPr>
          <a:lstStyle/>
          <a:p>
            <a:r>
              <a:rPr lang="en-US" dirty="0"/>
              <a:t>Results: Multivariate Model</a:t>
            </a:r>
          </a:p>
        </p:txBody>
      </p:sp>
      <p:pic>
        <p:nvPicPr>
          <p:cNvPr id="5" name="Picture 4" descr="A graph with a line and a red line&#10;&#10;Description automatically generated">
            <a:extLst>
              <a:ext uri="{FF2B5EF4-FFF2-40B4-BE49-F238E27FC236}">
                <a16:creationId xmlns:a16="http://schemas.microsoft.com/office/drawing/2014/main" id="{6638D62F-0E29-573A-A75C-9BDE1A63C97E}"/>
              </a:ext>
            </a:extLst>
          </p:cNvPr>
          <p:cNvPicPr>
            <a:picLocks noChangeAspect="1"/>
          </p:cNvPicPr>
          <p:nvPr/>
        </p:nvPicPr>
        <p:blipFill>
          <a:blip r:embed="rId2"/>
          <a:stretch>
            <a:fillRect/>
          </a:stretch>
        </p:blipFill>
        <p:spPr>
          <a:xfrm>
            <a:off x="1199400" y="4379732"/>
            <a:ext cx="4493964" cy="2266187"/>
          </a:xfrm>
          <a:prstGeom prst="rect">
            <a:avLst/>
          </a:prstGeom>
        </p:spPr>
      </p:pic>
      <p:pic>
        <p:nvPicPr>
          <p:cNvPr id="7" name="Picture 6" descr="A graph with red lines&#10;&#10;Description automatically generated">
            <a:extLst>
              <a:ext uri="{FF2B5EF4-FFF2-40B4-BE49-F238E27FC236}">
                <a16:creationId xmlns:a16="http://schemas.microsoft.com/office/drawing/2014/main" id="{283C148E-9977-AAA4-5DE7-82AAE9D8BBFE}"/>
              </a:ext>
            </a:extLst>
          </p:cNvPr>
          <p:cNvPicPr>
            <a:picLocks noChangeAspect="1"/>
          </p:cNvPicPr>
          <p:nvPr/>
        </p:nvPicPr>
        <p:blipFill>
          <a:blip r:embed="rId3"/>
          <a:stretch>
            <a:fillRect/>
          </a:stretch>
        </p:blipFill>
        <p:spPr>
          <a:xfrm>
            <a:off x="1240087" y="1800253"/>
            <a:ext cx="4210004" cy="2343358"/>
          </a:xfrm>
          <a:prstGeom prst="rect">
            <a:avLst/>
          </a:prstGeom>
        </p:spPr>
      </p:pic>
      <p:pic>
        <p:nvPicPr>
          <p:cNvPr id="9" name="Picture 8" descr="A graph showing a line graph&#10;&#10;Description automatically generated with medium confidence">
            <a:extLst>
              <a:ext uri="{FF2B5EF4-FFF2-40B4-BE49-F238E27FC236}">
                <a16:creationId xmlns:a16="http://schemas.microsoft.com/office/drawing/2014/main" id="{D70CADDC-6AB9-91CD-29D7-12308128EE3B}"/>
              </a:ext>
            </a:extLst>
          </p:cNvPr>
          <p:cNvPicPr>
            <a:picLocks noChangeAspect="1"/>
          </p:cNvPicPr>
          <p:nvPr/>
        </p:nvPicPr>
        <p:blipFill>
          <a:blip r:embed="rId4"/>
          <a:stretch>
            <a:fillRect/>
          </a:stretch>
        </p:blipFill>
        <p:spPr>
          <a:xfrm>
            <a:off x="6741910" y="4307839"/>
            <a:ext cx="4667250" cy="2409975"/>
          </a:xfrm>
          <a:prstGeom prst="rect">
            <a:avLst/>
          </a:prstGeom>
        </p:spPr>
      </p:pic>
      <p:pic>
        <p:nvPicPr>
          <p:cNvPr id="11" name="Picture 10" descr="A graph showing different colored lines&#10;&#10;Description automatically generated">
            <a:extLst>
              <a:ext uri="{FF2B5EF4-FFF2-40B4-BE49-F238E27FC236}">
                <a16:creationId xmlns:a16="http://schemas.microsoft.com/office/drawing/2014/main" id="{8EF29A90-5E79-EB80-9E60-F3CB396100D2}"/>
              </a:ext>
            </a:extLst>
          </p:cNvPr>
          <p:cNvPicPr>
            <a:picLocks noChangeAspect="1"/>
          </p:cNvPicPr>
          <p:nvPr/>
        </p:nvPicPr>
        <p:blipFill>
          <a:blip r:embed="rId5"/>
          <a:stretch>
            <a:fillRect/>
          </a:stretch>
        </p:blipFill>
        <p:spPr>
          <a:xfrm>
            <a:off x="6741910" y="1762477"/>
            <a:ext cx="4513134" cy="2343358"/>
          </a:xfrm>
          <a:prstGeom prst="rect">
            <a:avLst/>
          </a:prstGeom>
        </p:spPr>
      </p:pic>
    </p:spTree>
    <p:extLst>
      <p:ext uri="{BB962C8B-B14F-4D97-AF65-F5344CB8AC3E}">
        <p14:creationId xmlns:p14="http://schemas.microsoft.com/office/powerpoint/2010/main" val="2867268697"/>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{C18AB720-8515-8749-8ED5-4E92FF81756D}tf10001120</Template>
  <TotalTime>95</TotalTime>
  <Words>679</Words>
  <Application>Microsoft Macintosh PowerPoint</Application>
  <PresentationFormat>Widescreen</PresentationFormat>
  <Paragraphs>50</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Gill Sans MT</vt:lpstr>
      <vt:lpstr>Parcel</vt:lpstr>
      <vt:lpstr>Using Recurrent Neural Networks to Forecast Risk-Free Sovereign Interest Rates Price Trajectories</vt:lpstr>
      <vt:lpstr>Problem Statement</vt:lpstr>
      <vt:lpstr>Data overview and approach</vt:lpstr>
      <vt:lpstr>Proposed Modeling Approaches</vt:lpstr>
      <vt:lpstr>Feature Engineering</vt:lpstr>
      <vt:lpstr>Proposed Modeling Approaches</vt:lpstr>
      <vt:lpstr>Regularizing Via Loss Chart, Evaluating Through MSE</vt:lpstr>
      <vt:lpstr>Results: Univariate Model</vt:lpstr>
      <vt:lpstr>Results: Multivariate Model</vt:lpstr>
      <vt:lpstr>Future Work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Using Recurrent Neural Networks to Forecast Risk-Free Sovereign Interest Rates Price Trajectories</dc:title>
  <dc:creator>Tyler Sapsford</dc:creator>
  <cp:lastModifiedBy>Tyler Sapsford</cp:lastModifiedBy>
  <cp:revision>1</cp:revision>
  <dcterms:created xsi:type="dcterms:W3CDTF">2023-12-08T01:49:58Z</dcterms:created>
  <dcterms:modified xsi:type="dcterms:W3CDTF">2023-12-08T03:25:15Z</dcterms:modified>
</cp:coreProperties>
</file>