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PT Sans Narrow"/>
      <p:regular r:id="rId42"/>
      <p:bold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PTSansNarrow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PTSansNarrow-bold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9b0c11cc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9b0c11cc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9b0c11cc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9b0c11cc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9b0c11cc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9b0c11c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9b0c11cc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9b0c11cc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9b0c11cc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9b0c11cc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9b0c11cc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9b0c11cc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9b0c11c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9b0c11c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9b0c11cc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9b0c11cc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9b0c11cc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9b0c11cc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9b0c11cc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9b0c11cc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06b66df2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06b66df2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9b0c11cc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9b0c11cc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9b0c11cc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9b0c11cc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9b0c11cc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9b0c11cc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9b0c11cca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9b0c11cc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9b0c11cca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9b0c11cc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9b0c11cc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9b0c11cc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9b0c11cc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9b0c11cc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9b0c11cc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9b0c11cc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9b0c11cca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9b0c11cca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9b0c11cca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9b0c11cca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9b0c11c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9b0c11c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9b0c11cca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9b0c11cca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9b0c11cca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9b0c11cca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9b0c11cc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29b0c11cc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9b0c11cc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9b0c11cc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9b0c11cca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9b0c11cca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9b0c11cca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9b0c11cca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9b0c11cc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29b0c11cc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9b0c1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9b0c1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9b0c11c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9b0c11c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9b0c11cca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9b0c11cca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9b0c11c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9b0c11c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9b0c11cc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9b0c11cc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9b0c11cc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9b0c11cc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sswiki.uwb.edu/visual-studio-cod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geeksforgeeks.org/static_cast-in-cpp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ashington.zoom.us/my/ksewing.zo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anvas.uw.edu/courses/1647859/assignments/syllabu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plusplus.com/info/history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iobe.com/tiobe-inde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SKL 342: Week 1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3/31/2023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Katie Ewing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of C++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Missing many features commonly found in other languages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Garbage collection, multi-threading, proper exception handling 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Verbose and high programming overhead compared to many languages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Feature creep and disorganization over the lifetime of the language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Easy to shoot yourself in the foot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Multiple inheritance, pointers, no garbage collection, null-terminated strings, no bound checking, uninitialized variables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Bugs can be much more dangerous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Direct memory management.  C++ code can access memory </a:t>
            </a:r>
            <a:r>
              <a:rPr b="1"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not used by the program itself</a:t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Memory leaks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Null-terminated strings</a:t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Toolchain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developers use the term “Toolchain” to refer to the set of programs / tools that they use to develop, test, and publish their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Studio Code (VSC): the IDE we will be using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++ on the linux lab machines: the compiler we will be using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order to use the linux lab machines: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SSH to get onto the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transfer program to get your files back &amp; forth</a:t>
            </a:r>
            <a:endParaRPr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3386975" y="4196650"/>
            <a:ext cx="57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https://csswiki.uwb.edu/visual-studio-code/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SSH (Secure SHell) is a protocol that allows two computers to </a:t>
            </a:r>
            <a:r>
              <a:rPr lang="en"/>
              <a:t>communicate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you have SSH’d onto another </a:t>
            </a:r>
            <a:r>
              <a:rPr lang="en"/>
              <a:t>computer</a:t>
            </a:r>
            <a:r>
              <a:rPr lang="en"/>
              <a:t>, for many situations, it is the same as if you have logged onto the physical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course, we will compile &amp; run our programs by SSH’ing onto the Linux lab machines.  This is mandatory!  Running your programs locally is not sufficient.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SSH is a useful tool that you </a:t>
            </a:r>
            <a:r>
              <a:rPr lang="en"/>
              <a:t>will</a:t>
            </a:r>
            <a:r>
              <a:rPr lang="en"/>
              <a:t> encounter in your career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onto lab machines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lab has machines named </a:t>
            </a:r>
            <a:r>
              <a:rPr b="1" i="1"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csslab</a:t>
            </a:r>
            <a:r>
              <a:rPr b="1" i="1" lang="en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1"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.uwb.edu</a:t>
            </a: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where 1 &lt; x &lt; 20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will connect to the lab machines using SSH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From your terminal:</a:t>
            </a:r>
            <a:r>
              <a:rPr b="1"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500">
                <a:solidFill>
                  <a:srgbClr val="48484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ssh </a:t>
            </a:r>
            <a:r>
              <a:rPr b="1" lang="en" sz="15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50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YourNetId</a:t>
            </a:r>
            <a:r>
              <a:rPr b="1" lang="en" sz="15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500">
                <a:solidFill>
                  <a:srgbClr val="195F9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@csslab</a:t>
            </a:r>
            <a:r>
              <a:rPr b="1" lang="en" sz="1500">
                <a:solidFill>
                  <a:srgbClr val="DD11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&lt;x&gt;</a:t>
            </a:r>
            <a:r>
              <a:rPr b="1" lang="en" sz="15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48484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uwb</a:t>
            </a:r>
            <a:r>
              <a:rPr b="1" lang="en" sz="1500">
                <a:solidFill>
                  <a:srgbClr val="93A1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48484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edu</a:t>
            </a:r>
            <a:endParaRPr b="1" sz="1500">
              <a:solidFill>
                <a:srgbClr val="48484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8484C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rgbClr val="48484C"/>
                </a:solidFill>
                <a:highlight>
                  <a:schemeClr val="lt1"/>
                </a:highlight>
              </a:rPr>
              <a:t>For example, I ssh onto lab machine #15 by typing</a:t>
            </a:r>
            <a:endParaRPr sz="1500">
              <a:solidFill>
                <a:srgbClr val="48484C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8484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solidFill>
                  <a:srgbClr val="48484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 ksewing@csslab15.uwb.edu</a:t>
            </a:r>
            <a:endParaRPr>
              <a:solidFill>
                <a:srgbClr val="48484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48484C"/>
              </a:buClr>
              <a:buSzPts val="1500"/>
              <a:buFont typeface="Courier New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SSH through VSC to show the files that are on the remote server (CSS lab)</a:t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Unix is a family of operating systems deriving from the original Bell Labs Unix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Popular Unix-like OSes include Linux, MacOS, FreeBSD, OpenBSD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Uses POSIX standards for compatibility between OSes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Microsoft Windows is the main operating system that is </a:t>
            </a:r>
            <a:r>
              <a:rPr b="1"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Unix-like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Consists of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Development environment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Command-line interpreter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Utilities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Unix commands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044175"/>
            <a:ext cx="8520600" cy="3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File system 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Create or delete directories: mkdir, rmdir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List current directory contents: ls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Delete a file: rm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Move a file: mv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Navigate: cd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cd [Folder] -&gt; go to Folder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cd -&gt; go to home directory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cd [Folder1][Folder2] -&gt; go to Folder2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cd ~/Folder3 -&gt; go to absolute path /Folder3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 -&gt; current directory, .. -&gt; up a level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Useful to know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Tab-complete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Up arrow (previous commands)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Ctrl - C (force exit running process)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Ctrl - R (search previous commands)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clear (clear screen)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a program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Compile by running: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g++ [MySourceFile.cpp]</a:t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will create the program a.out.  Change the output name, use the -o flag (i.e. </a:t>
            </a:r>
            <a:r>
              <a:rPr b="1"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g++ -o myProgram.out MySourceFile.cpp</a:t>
            </a: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Run your program by: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./a.out</a:t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steps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Preprocess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#include are literally appended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Macros are expanded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g++ -E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Turn C++ code into assembly code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g++ -S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Assemble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Turns assembly code into object code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g++ -c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Object code into an executable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Links together multiple projects if necessary</a:t>
            </a:r>
            <a:endParaRPr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mean to compile a program?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#include are literally appended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Macros are expanded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g++ -E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Turn C++ code into assembly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g++ -S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Assemble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Turns assembly code into object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g++ -c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 code into an executable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Links together multiple projects if necessary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main() function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596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This is the entry point to your program.  Every C++ program must have </a:t>
            </a:r>
            <a:r>
              <a:rPr b="1" lang="en" sz="1700">
                <a:solidFill>
                  <a:srgbClr val="000000"/>
                </a:solidFill>
              </a:rPr>
              <a:t>exactly one</a:t>
            </a:r>
            <a:r>
              <a:rPr lang="en" sz="1700">
                <a:solidFill>
                  <a:srgbClr val="000000"/>
                </a:solidFill>
              </a:rPr>
              <a:t> main function</a:t>
            </a:r>
            <a:endParaRPr sz="1700">
              <a:solidFill>
                <a:srgbClr val="000000"/>
              </a:solidFill>
            </a:endParaRPr>
          </a:p>
          <a:p>
            <a:pPr indent="-336550" lvl="0" marL="596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rgbClr val="000000"/>
                </a:solidFill>
              </a:rPr>
              <a:t>Returns an integer as an error code - 0 means “no error”</a:t>
            </a:r>
            <a:endParaRPr sz="1700">
              <a:solidFill>
                <a:srgbClr val="000000"/>
              </a:solidFill>
            </a:endParaRPr>
          </a:p>
          <a:p>
            <a:pPr indent="-314325" lvl="0" marL="596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int main()​</a:t>
            </a:r>
            <a:endParaRPr sz="1450">
              <a:solidFill>
                <a:srgbClr val="000000"/>
              </a:solidFill>
            </a:endParaRPr>
          </a:p>
          <a:p>
            <a:pPr indent="-301625" lvl="0" marL="86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" sz="1450">
                <a:solidFill>
                  <a:srgbClr val="000000"/>
                </a:solidFill>
              </a:rPr>
              <a:t>Will return 0 by default​</a:t>
            </a:r>
            <a:endParaRPr sz="1450">
              <a:solidFill>
                <a:srgbClr val="000000"/>
              </a:solidFill>
            </a:endParaRPr>
          </a:p>
          <a:p>
            <a:pPr indent="-314325" lvl="0" marL="596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int main(int argc, char* argv[])​</a:t>
            </a:r>
            <a:endParaRPr sz="1700">
              <a:solidFill>
                <a:srgbClr val="000000"/>
              </a:solidFill>
            </a:endParaRPr>
          </a:p>
          <a:p>
            <a:pPr indent="-301625" lvl="0" marL="86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" sz="1450">
                <a:solidFill>
                  <a:srgbClr val="000000"/>
                </a:solidFill>
              </a:rPr>
              <a:t>when you want to provide arguments</a:t>
            </a:r>
            <a:endParaRPr sz="1450">
              <a:solidFill>
                <a:srgbClr val="000000"/>
              </a:solidFill>
            </a:endParaRPr>
          </a:p>
          <a:p>
            <a:pPr indent="-301625" lvl="0" marL="86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" sz="1450">
                <a:solidFill>
                  <a:srgbClr val="000000"/>
                </a:solidFill>
              </a:rPr>
              <a:t>argc: number of arguments​</a:t>
            </a:r>
            <a:endParaRPr sz="1450">
              <a:solidFill>
                <a:srgbClr val="000000"/>
              </a:solidFill>
            </a:endParaRPr>
          </a:p>
          <a:p>
            <a:pPr indent="-301625" lvl="0" marL="86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" sz="1450">
                <a:solidFill>
                  <a:srgbClr val="000000"/>
                </a:solidFill>
              </a:rPr>
              <a:t>argv: actual arguments​</a:t>
            </a:r>
            <a:endParaRPr sz="1450">
              <a:solidFill>
                <a:srgbClr val="000000"/>
              </a:solidFill>
            </a:endParaRPr>
          </a:p>
          <a:p>
            <a:pPr indent="-301625" lvl="0" marL="86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" sz="1450">
                <a:solidFill>
                  <a:srgbClr val="000000"/>
                </a:solidFill>
              </a:rPr>
              <a:t>The program name is actually the first argument</a:t>
            </a:r>
            <a:endParaRPr sz="14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topics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 </a:t>
            </a:r>
            <a:r>
              <a:rPr lang="en"/>
              <a:t>logistics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VSC &amp; Linux lab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Unix basics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Compiling with g++ and running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main()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conversion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I/O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Primitive1.cpp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Try compiling and running Primitive1.cpp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What does it do?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#include is a </a:t>
            </a:r>
            <a:r>
              <a:rPr b="1" lang="en"/>
              <a:t>preprocessor</a:t>
            </a:r>
            <a:r>
              <a:rPr b="1" lang="en"/>
              <a:t> directive </a:t>
            </a:r>
            <a:r>
              <a:rPr lang="en"/>
              <a:t>that indicates which other files to add to your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#include should go at the top of your file, and you can use it to include standard </a:t>
            </a:r>
            <a:r>
              <a:rPr lang="en"/>
              <a:t>libraries or your own files (if your program spans more than one file)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#include happens before compilation - hence the ‘pre’ in preprocessor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iostream library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</a:t>
            </a:r>
            <a:r>
              <a:rPr lang="en" sz="1700"/>
              <a:t>ostream is a standard </a:t>
            </a:r>
            <a:r>
              <a:rPr lang="en" sz="1700"/>
              <a:t>library</a:t>
            </a:r>
            <a:r>
              <a:rPr lang="en" sz="1700"/>
              <a:t> that handles basic I/O (input/output)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#include &lt;iostream&gt;  // Add the iostream library to your source code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print to standard output, use cout &lt;&lt;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</a:t>
            </a:r>
            <a:r>
              <a:rPr lang="en" sz="1700"/>
              <a:t>out &lt;&lt; “Hello world!” &lt;&lt; endl;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get input from standard input, use cin &gt;&gt;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</a:t>
            </a:r>
            <a:r>
              <a:rPr lang="en" sz="1700"/>
              <a:t>nt inputVar; </a:t>
            </a:r>
            <a:r>
              <a:rPr lang="en" sz="1700"/>
              <a:t>c</a:t>
            </a:r>
            <a:r>
              <a:rPr lang="en" sz="1700"/>
              <a:t>in &gt;&gt; inputVar;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Everything in iostream is in the ‘std’ namespace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You can either use the standard scope before your object or function, i.e. std::cout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Or include the line “using namespace std” at the top of your file</a:t>
            </a:r>
            <a:endParaRPr sz="1700"/>
          </a:p>
        </p:txBody>
      </p: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Primitive1.cpp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Now that we know what iostream does, do we understand better what it does?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Can we make the “ugly output” not ugly?</a:t>
            </a:r>
            <a:endParaRPr/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16192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C++ is a strongly-typed language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type must be known at compile time (mostly, except for ‘virtual’)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type must be explicitly written by the programmer (mostly, except for ‘auto’)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19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Implicit conversion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Done automatically when you have type T1 but the expression expects type T2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compile if there is exactly one valid type conversion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promotion is a conversion to a larger data type, i.e. short to int or int to long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Conversions can change the value of the data, i.e. int to short or int to bool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71428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Casting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0912" lvl="0" marL="228600" rtl="0" algn="l">
              <a:spcBef>
                <a:spcPts val="0"/>
              </a:spcBef>
              <a:spcAft>
                <a:spcPts val="0"/>
              </a:spcAft>
              <a:buSzPts val="1521"/>
              <a:buChar char="•"/>
            </a:pPr>
            <a:r>
              <a:rPr lang="en" sz="1521"/>
              <a:t>C-like casting   </a:t>
            </a:r>
            <a:endParaRPr sz="1521"/>
          </a:p>
          <a:p>
            <a:pPr indent="-210912" lvl="1" marL="685800" rtl="0" algn="l">
              <a:spcBef>
                <a:spcPts val="0"/>
              </a:spcBef>
              <a:spcAft>
                <a:spcPts val="0"/>
              </a:spcAft>
              <a:buSzPts val="1521"/>
              <a:buChar char="•"/>
            </a:pPr>
            <a:r>
              <a:rPr lang="en" sz="1521"/>
              <a:t>double x = 1.1;​</a:t>
            </a:r>
            <a:endParaRPr sz="1521"/>
          </a:p>
          <a:p>
            <a:pPr indent="-210912" lvl="1" marL="685800" rtl="0" algn="l">
              <a:spcBef>
                <a:spcPts val="0"/>
              </a:spcBef>
              <a:spcAft>
                <a:spcPts val="0"/>
              </a:spcAft>
              <a:buSzPts val="1521"/>
              <a:buChar char="•"/>
            </a:pPr>
            <a:r>
              <a:rPr lang="en" sz="1521"/>
              <a:t>int y  = (int) x;</a:t>
            </a:r>
            <a:endParaRPr sz="1521"/>
          </a:p>
          <a:p>
            <a:pPr indent="-210912" lvl="0" marL="228600" rtl="0" algn="l">
              <a:spcBef>
                <a:spcPts val="0"/>
              </a:spcBef>
              <a:spcAft>
                <a:spcPts val="0"/>
              </a:spcAft>
              <a:buSzPts val="1521"/>
              <a:buChar char="•"/>
            </a:pPr>
            <a:r>
              <a:rPr lang="en" sz="1521"/>
              <a:t>Functional  </a:t>
            </a:r>
            <a:endParaRPr sz="1521"/>
          </a:p>
          <a:p>
            <a:pPr indent="-210912" lvl="1" marL="685800" rtl="0" algn="l">
              <a:spcBef>
                <a:spcPts val="0"/>
              </a:spcBef>
              <a:spcAft>
                <a:spcPts val="0"/>
              </a:spcAft>
              <a:buSzPts val="1521"/>
              <a:buChar char="•"/>
            </a:pPr>
            <a:r>
              <a:rPr lang="en" sz="1521"/>
              <a:t>int y = int (x)​;</a:t>
            </a:r>
            <a:endParaRPr sz="1521"/>
          </a:p>
          <a:p>
            <a:pPr indent="-210912" lvl="0" marL="228600" rtl="0" algn="l">
              <a:spcBef>
                <a:spcPts val="0"/>
              </a:spcBef>
              <a:spcAft>
                <a:spcPts val="0"/>
              </a:spcAft>
              <a:buSzPts val="1521"/>
              <a:buChar char="•"/>
            </a:pPr>
            <a:r>
              <a:rPr lang="en" sz="1521"/>
              <a:t>Casting Operators</a:t>
            </a:r>
            <a:endParaRPr sz="1521"/>
          </a:p>
          <a:p>
            <a:pPr indent="-325212" lvl="0" marL="914400" rtl="0" algn="l">
              <a:spcBef>
                <a:spcPts val="0"/>
              </a:spcBef>
              <a:spcAft>
                <a:spcPts val="0"/>
              </a:spcAft>
              <a:buSzPts val="1521"/>
              <a:buFont typeface="Courier New"/>
              <a:buChar char="●"/>
            </a:pPr>
            <a:r>
              <a:rPr lang="en" sz="1521">
                <a:latin typeface="Courier New"/>
                <a:ea typeface="Courier New"/>
                <a:cs typeface="Courier New"/>
                <a:sym typeface="Courier New"/>
              </a:rPr>
              <a:t>new_type variable = static_cast &lt;new_type&gt; (old_type_expression)</a:t>
            </a:r>
            <a:endParaRPr sz="1521">
              <a:latin typeface="Courier New"/>
              <a:ea typeface="Courier New"/>
              <a:cs typeface="Courier New"/>
              <a:sym typeface="Courier New"/>
            </a:endParaRPr>
          </a:p>
          <a:p>
            <a:pPr indent="-325212" lvl="0" marL="914400" rtl="0" algn="l">
              <a:spcBef>
                <a:spcPts val="0"/>
              </a:spcBef>
              <a:spcAft>
                <a:spcPts val="0"/>
              </a:spcAft>
              <a:buSzPts val="1521"/>
              <a:buFont typeface="Courier New"/>
              <a:buChar char="●"/>
            </a:pPr>
            <a:r>
              <a:rPr lang="en" sz="1521">
                <a:latin typeface="Courier New"/>
                <a:ea typeface="Courier New"/>
                <a:cs typeface="Courier New"/>
                <a:sym typeface="Courier New"/>
              </a:rPr>
              <a:t>new_type variable = dynamic_cast &lt;new_type&gt; (old_type_expression)</a:t>
            </a:r>
            <a:endParaRPr sz="1521">
              <a:latin typeface="Courier New"/>
              <a:ea typeface="Courier New"/>
              <a:cs typeface="Courier New"/>
              <a:sym typeface="Courier New"/>
            </a:endParaRPr>
          </a:p>
          <a:p>
            <a:pPr indent="-325212" lvl="0" marL="914400" rtl="0" algn="l">
              <a:spcBef>
                <a:spcPts val="0"/>
              </a:spcBef>
              <a:spcAft>
                <a:spcPts val="0"/>
              </a:spcAft>
              <a:buSzPts val="1521"/>
              <a:buFont typeface="Courier New"/>
              <a:buChar char="●"/>
            </a:pPr>
            <a:r>
              <a:rPr lang="en" sz="1521">
                <a:latin typeface="Courier New"/>
                <a:ea typeface="Courier New"/>
                <a:cs typeface="Courier New"/>
                <a:sym typeface="Courier New"/>
              </a:rPr>
              <a:t>new_type variable = const_cast &lt;new_type&gt; (old_type_expression)</a:t>
            </a:r>
            <a:endParaRPr sz="1521">
              <a:latin typeface="Courier New"/>
              <a:ea typeface="Courier New"/>
              <a:cs typeface="Courier New"/>
              <a:sym typeface="Courier New"/>
            </a:endParaRPr>
          </a:p>
          <a:p>
            <a:pPr indent="-325212" lvl="0" marL="914400" rtl="0" algn="l">
              <a:spcBef>
                <a:spcPts val="0"/>
              </a:spcBef>
              <a:spcAft>
                <a:spcPts val="0"/>
              </a:spcAft>
              <a:buSzPts val="1521"/>
              <a:buFont typeface="Courier New"/>
              <a:buChar char="●"/>
            </a:pPr>
            <a:r>
              <a:rPr lang="en" sz="1521">
                <a:latin typeface="Courier New"/>
                <a:ea typeface="Courier New"/>
                <a:cs typeface="Courier New"/>
                <a:sym typeface="Courier New"/>
              </a:rPr>
              <a:t>new_type variable = reinterpret_cast &lt;new_type&gt; (old_type_expression)</a:t>
            </a:r>
            <a:endParaRPr sz="820"/>
          </a:p>
        </p:txBody>
      </p:sp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37"/>
          <p:cNvSpPr txBox="1"/>
          <p:nvPr/>
        </p:nvSpPr>
        <p:spPr>
          <a:xfrm>
            <a:off x="3232100" y="4682925"/>
            <a:ext cx="55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More info: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https://www.geeksforgeeks.org/static_cast-in-cpp/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 bugs can be easy to miss!</a:t>
            </a:r>
            <a:endParaRPr/>
          </a:p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getUserFiles(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numberOfFiles){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(numberOfFiles &gt;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we can only handle 20 files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readFiles(numberOfFiles);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readFiles(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numberOfFiles){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numberOfFiles; i++){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string file = readFileFromUser();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saveFile(file);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Primitive2.cpp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Compile and run Primitive2.cpp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What is happening in this code?</a:t>
            </a:r>
            <a:endParaRPr/>
          </a:p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test your code</a:t>
            </a:r>
            <a:endParaRPr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tests increased your confidence in the function?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someone other than yourself tell if the test passed?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 computer tell if the test passed?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harnesses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Presubmits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Regression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choose test cases?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White v black box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 cases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 implementation</a:t>
            </a:r>
            <a:endParaRPr/>
          </a:p>
        </p:txBody>
      </p:sp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the function AddXY(), write a unit test for 2 + 4 = 6</a:t>
            </a:r>
            <a:endParaRPr/>
          </a:p>
        </p:txBody>
      </p:sp>
      <p:sp>
        <p:nvSpPr>
          <p:cNvPr id="265" name="Google Shape;265;p41"/>
          <p:cNvSpPr txBox="1"/>
          <p:nvPr/>
        </p:nvSpPr>
        <p:spPr>
          <a:xfrm>
            <a:off x="311700" y="1926425"/>
            <a:ext cx="9328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#include &lt;cassert&gt;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assert(AddXY(2, 4) == 6);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cout &lt;&lt; "2, 4; expecting 6, got: " &lt;&lt; AddXY(2, 4) &lt;&lt; endl;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AddXY(2, 4) == 6 ? cout &lt;&lt; "PASS" &lt;&lt; endl : cout &lt;&lt; "FAIL" &lt;&lt; endl;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72000" y="944625"/>
            <a:ext cx="4260300" cy="3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 work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Harvey Mudd College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Microsoft (OneDrive)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Google (Google Cloud Filestore)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UW Bothell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 fun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Soccer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Science Olympiad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Puzzles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Come to office hours and ask me about any of the above!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4260299" cy="324488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311700" y="1266325"/>
            <a:ext cx="8520600" cy="24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Structs are very similar to classes 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only technical difference is that structs default to public types while classes default to private types 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However, structs and classes are typically used differently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Structs are used for objects where no data functions are needed - only data members are defined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Structs can be used to get around the C++ requirement to only return one item from a function - For example, if you needed to return x and y, you could make a struct called Pair and return the Pair</a:t>
            </a:r>
            <a:endParaRPr sz="1600"/>
          </a:p>
        </p:txBody>
      </p:sp>
      <p:sp>
        <p:nvSpPr>
          <p:cNvPr id="272" name="Google Shape;272;p42"/>
          <p:cNvSpPr txBox="1"/>
          <p:nvPr/>
        </p:nvSpPr>
        <p:spPr>
          <a:xfrm>
            <a:off x="673575" y="3506425"/>
            <a:ext cx="2241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struct Pair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int x;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int y;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42"/>
          <p:cNvSpPr txBox="1"/>
          <p:nvPr/>
        </p:nvSpPr>
        <p:spPr>
          <a:xfrm>
            <a:off x="3565500" y="3675625"/>
            <a:ext cx="5578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Pair CalculateCoordinates(){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// do calculations for x and y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return Pair{x, y};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&amp; to indicate a variable will be used as a reference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Aliases only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storage allocated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only be initialized, cannot be changed later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Cannot be null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need to dereference - this is not a pointer! It is an alias of the original object</a:t>
            </a:r>
            <a:endParaRPr/>
          </a:p>
        </p:txBody>
      </p:sp>
      <p:sp>
        <p:nvSpPr>
          <p:cNvPr id="280" name="Google Shape;28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by value vs. by reference</a:t>
            </a:r>
            <a:endParaRPr/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Typically, when you pass an object as an argument to a function, the value of the argument is copied to a local variable inside the function - this is called </a:t>
            </a:r>
            <a:r>
              <a:rPr b="1" lang="en"/>
              <a:t>pass by value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change the value of the argument inside the function, it will only change the local copy - the variable originally passed to the function will remain unchanged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</a:t>
            </a:r>
            <a:r>
              <a:rPr b="1" lang="en"/>
              <a:t>pass by reference </a:t>
            </a:r>
            <a:r>
              <a:rPr lang="en"/>
              <a:t>using the</a:t>
            </a:r>
            <a:r>
              <a:rPr lang="en" sz="2400"/>
              <a:t>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2400"/>
              <a:t> </a:t>
            </a:r>
            <a:r>
              <a:rPr lang="en"/>
              <a:t>symbol - the local variable will be a reference to the original variable, instead of a copy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change the value of the argument inside the function, it will change both the local variable and the original - the local (inside the function) and the original are two names for the same object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SwapNums()</a:t>
            </a:r>
            <a:endParaRPr/>
          </a:p>
        </p:txBody>
      </p:sp>
      <p:sp>
        <p:nvSpPr>
          <p:cNvPr id="292" name="Google Shape;292;p45"/>
          <p:cNvSpPr txBox="1"/>
          <p:nvPr/>
        </p:nvSpPr>
        <p:spPr>
          <a:xfrm>
            <a:off x="765275" y="1131000"/>
            <a:ext cx="64887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void SwapNumsByValue(int a, int b){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int tmp = a;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a = b;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b = tmp;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45"/>
          <p:cNvSpPr txBox="1"/>
          <p:nvPr/>
        </p:nvSpPr>
        <p:spPr>
          <a:xfrm>
            <a:off x="765275" y="2498075"/>
            <a:ext cx="6488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void SwapNumsByRef(int&amp; a, int&amp; b){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int tmp = a;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a = b;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b = tmp;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45"/>
          <p:cNvSpPr txBox="1"/>
          <p:nvPr/>
        </p:nvSpPr>
        <p:spPr>
          <a:xfrm>
            <a:off x="4207450" y="2097875"/>
            <a:ext cx="49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will a and b be after calling each of these functions?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45"/>
          <p:cNvSpPr txBox="1"/>
          <p:nvPr/>
        </p:nvSpPr>
        <p:spPr>
          <a:xfrm>
            <a:off x="773700" y="3759625"/>
            <a:ext cx="7596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 a = 10;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 b = 17;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SwapNumsByValue(a, b);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SwapNumsByRef(a, b);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lvalue and rvalue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“left” and “right” values in an assignment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</a:pPr>
            <a:r>
              <a:rPr lang="en" sz="13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 x = 4;  //x is the lvalue, 4 is the rvalue</a:t>
            </a:r>
            <a:endParaRPr sz="13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Only lvalues can be assigned to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lvalues can often be cast implicitly to a rvalue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urier New"/>
              <a:buChar char="○"/>
            </a:pPr>
            <a:r>
              <a:rPr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 y = x; //x is an lvalue, cast to the rvalue of 4</a:t>
            </a:r>
            <a:endParaRPr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lvalues exist in a specific place in memory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rvalues are temporary when used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Anything that is an lvalue can be assigned to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46"/>
          <p:cNvSpPr txBox="1"/>
          <p:nvPr/>
        </p:nvSpPr>
        <p:spPr>
          <a:xfrm>
            <a:off x="1499700" y="3515550"/>
            <a:ext cx="73326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int&amp;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myClass.</a:t>
            </a: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value()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FileDemo.cpp</a:t>
            </a:r>
            <a:endParaRPr/>
          </a:p>
        </p:txBody>
      </p:sp>
      <p:sp>
        <p:nvSpPr>
          <p:cNvPr id="309" name="Google Shape;309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file uses the fstream library, a library for File I/O: #include &lt;fstream&gt;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ifstream / ofstream are input and output file stream classes.  They do I/O with an input file (instead of I/O with standard input/output like iostream).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[i/o]fstream.open([Filename.txt]) to open the stream, then you can use &lt;&lt; and &gt;&gt; similarly to how you used them for iostream</a:t>
            </a:r>
            <a:endParaRPr/>
          </a:p>
        </p:txBody>
      </p:sp>
      <p:sp>
        <p:nvSpPr>
          <p:cNvPr id="310" name="Google Shape;31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on Lab1!</a:t>
            </a:r>
            <a:endParaRPr/>
          </a:p>
        </p:txBody>
      </p:sp>
      <p:sp>
        <p:nvSpPr>
          <p:cNvPr id="316" name="Google Shape;316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Helping each other / discussing approach is encouraged, but write your own code for the lab.  Ask Sidhant or I for help if you’re stuck!</a:t>
            </a:r>
            <a:endParaRPr/>
          </a:p>
        </p:txBody>
      </p:sp>
      <p:sp>
        <p:nvSpPr>
          <p:cNvPr id="317" name="Google Shape;31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 &amp; Times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UW1 041 Fridays 1:15-5:15 for 5 weeks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Question sets are due on the day of class, at 11:59pm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Lab assignments are due on the Wednesday after class, at 11:59pm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Zoom office hours: Tuesdays 3-4pm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https://washington.zoom.us/my/ksewing.zoom</a:t>
            </a: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 person: Wednesdays 3:15-4pm at the tables near the Collaboratory (DISC)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course is graded Credit/No Credit.  To receive Credit, you need to get 75%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categories for grades: 80% for labs, 20% for In-Class Question Sets.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exams/quizzes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 </a:t>
            </a:r>
            <a:r>
              <a:rPr lang="en"/>
              <a:t>assignments</a:t>
            </a:r>
            <a:r>
              <a:rPr lang="en"/>
              <a:t> marked down 33% per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Labs are graded on roughly 50% completeness / 50% correctness.  </a:t>
            </a:r>
            <a:r>
              <a:rPr b="1" lang="en"/>
              <a:t>Please note: </a:t>
            </a:r>
            <a:r>
              <a:rPr lang="en"/>
              <a:t>submissions that do not compile &amp; run will </a:t>
            </a:r>
            <a:r>
              <a:rPr b="1" lang="en"/>
              <a:t>not </a:t>
            </a:r>
            <a:r>
              <a:rPr lang="en"/>
              <a:t>get completeness credit.  Test your submissions! Make sure they run on the Linux lab!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sets are graded on correctness.  My goal is for everyone who attends class to get 100% on these.  If you’re stuck, ask for help!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Syllabus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you’ve read through the syllabus and ask questions about anything you don’t understand!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https://canvas.uw.edu/courses/1647859/assignments/syllabus</a:t>
            </a:r>
            <a:r>
              <a:rPr lang="en"/>
              <a:t> 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goals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Basic Unix &amp; Linux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How to learn new languages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Succeed in CSS342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 of C++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 developed in 1973 at Bell Labs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Began as ‘C with classes’ in 1979 created by Bjarne Stroustrup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Classes, basic inheritance, strong type checking, default function arguments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1983 called C++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Function overloading, virtual functions, references &amp;, const keyword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1985 language published commercially, 1990 first commercial compiler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1998 - first standard: C++ ISO/IEC 14882:1998, known as C++98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Major updates in 2011 and 2020 (minor updates in 2003, 2014, 2017)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842975" y="4397075"/>
            <a:ext cx="76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Source: </a:t>
            </a: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https://www.cplusplus.com/info/history/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Positives of C++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Still very commonly used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4th on the 2023 </a:t>
            </a:r>
            <a:r>
              <a:rPr lang="en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TIOBE index</a:t>
            </a: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behind Python, C, and Java 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Massively influential on other languages and computer science in general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First widely-used object oriented language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Allows efficient and precise interaction with low-level systems (e.g. memory)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Fast execution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Powerful and flexible enough for large software projects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