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PT Sans Narrow"/>
      <p:regular r:id="rId44"/>
      <p:bold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608BCB1-9AD9-4794-B18E-33399C69F6F7}">
  <a:tblStyle styleId="{1608BCB1-9AD9-4794-B18E-33399C69F6F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PTSansNarrow-regular.fntdata"/><Relationship Id="rId43" Type="http://schemas.openxmlformats.org/officeDocument/2006/relationships/slide" Target="slides/slide37.xml"/><Relationship Id="rId46" Type="http://schemas.openxmlformats.org/officeDocument/2006/relationships/font" Target="fonts/OpenSans-regular.fntdata"/><Relationship Id="rId45" Type="http://schemas.openxmlformats.org/officeDocument/2006/relationships/font" Target="fonts/PTSansNarrow-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bc368a4b8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2bc368a4b8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bc368a4b8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bc368a4b8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bc368a4b8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bc368a4b8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bc368a4b8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bc368a4b8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bc368a4b8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2bc368a4b8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ba030fd5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ba030fd5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ba030fd50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ba030fd50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ba030fd5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2ba030fd5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ba030fd50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2ba030fd50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ba030fd50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2ba030fd50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ba030fd5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ba030fd5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ba030fd50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2ba030fd50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bcedca3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bcedca3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bcedca3a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2bcedca3a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2bcedca3a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2bcedca3a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2bcedca3a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2bcedca3a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2bcedca3a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2bcedca3a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2bcedca3a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2bcedca3a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2bc368a4b8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2bc368a4b8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2bc368a4b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2bc368a4b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2bc368a4b8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2bc368a4b8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bf9ac3f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bf9ac3f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2bc368a4b8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2bc368a4b8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2bc368a4b8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2bc368a4b8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2bc368a4b8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2bc368a4b8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2ba030fd50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2ba030fd50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2bc368a4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2bc368a4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2ba030fd5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2ba030fd5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2bc368a4b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2bc368a4b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2bc368a4b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2bc368a4b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bc368a4b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bc368a4b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bc368a4b8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bc368a4b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bc368a4b8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bc368a4b8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2bc368a4b8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2bc368a4b8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2bc368a4b8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2bc368a4b8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bc368a4b8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2bc368a4b8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geeksforgeeks.org/memory-layout-of-c-program/"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geeksforgeeks.org/memory-layout-of-c-program/" TargetMode="Externa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en.cppreference.com/w/cpp/language/nullptr"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hyperlink" Target="https://www.geeksforgeeks.org/linear-search/"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www.youtube.com/watch?v=xli_FI7Cuz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CSS SKL 342: Week 2</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4/7/2023</a:t>
            </a:r>
            <a:endParaRPr/>
          </a:p>
          <a:p>
            <a:pPr indent="0" lvl="0" marL="0" rtl="0" algn="ctr">
              <a:spcBef>
                <a:spcPts val="0"/>
              </a:spcBef>
              <a:spcAft>
                <a:spcPts val="0"/>
              </a:spcAft>
              <a:buNone/>
            </a:pPr>
            <a:r>
              <a:rPr lang="en"/>
              <a:t>Prof. Katie Ewing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2: Reference demo</a:t>
            </a:r>
            <a:endParaRPr/>
          </a:p>
        </p:txBody>
      </p:sp>
      <p:sp>
        <p:nvSpPr>
          <p:cNvPr id="127" name="Google Shape;127;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2. The compiler fails with an error like:</a:t>
            </a:r>
            <a:endParaRPr/>
          </a:p>
          <a:p>
            <a:pPr indent="0" lvl="0" marL="0" rtl="0" algn="l">
              <a:spcBef>
                <a:spcPts val="1200"/>
              </a:spcBef>
              <a:spcAft>
                <a:spcPts val="0"/>
              </a:spcAft>
              <a:buNone/>
            </a:pPr>
            <a:r>
              <a:rPr lang="en"/>
              <a:t>44:8: error: ‘xr’ declared as reference but not initialized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This is line 44:</a:t>
            </a:r>
            <a:endParaRPr/>
          </a:p>
          <a:p>
            <a:pPr indent="0" lvl="0" marL="0" rtl="0" algn="l">
              <a:spcBef>
                <a:spcPts val="1200"/>
              </a:spcBef>
              <a:spcAft>
                <a:spcPts val="0"/>
              </a:spcAft>
              <a:buNone/>
            </a:pPr>
            <a:r>
              <a:rPr lang="en"/>
              <a:t> int&amp; xr = x;</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This won't compile because references can only be initialized, not changed.  So you must assign the variable when you initialize.  References can never be null.</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2: Reference demo</a:t>
            </a:r>
            <a:endParaRPr/>
          </a:p>
        </p:txBody>
      </p:sp>
      <p:sp>
        <p:nvSpPr>
          <p:cNvPr id="133" name="Google Shape;133;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onePlus(), it takes an int (passed by value).  Since it is passed by value, this is a copy of the integer, and the plus one happens to the copy only, not the original.  That's why the value in main() is unchanged when we call onePlus().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Conversely, oneIncrement() passes the int by reference.  Since the input is just another name for the value that was passed in, when it is increased by 1, we also see that change in the main() function.</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2: Reference demo</a:t>
            </a:r>
            <a:endParaRPr/>
          </a:p>
        </p:txBody>
      </p:sp>
      <p:sp>
        <p:nvSpPr>
          <p:cNvPr id="139" name="Google Shape;139;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value() takes a const string reference.  This means that the string is passed by reference but the function cannot change it.  In some ways this is like passing by value (in that there is a guarantee of no external side effects), but it does not require an extra copy.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value() returns a reference to the 'val' for the Pair inside of pairs which has a name that matches the input string.  (similar to a lookup in a Map).  If no such matching Pair exists, it adds a new Pair with the input as 'name' and 0 as 'val', and returns a reference to that 'val'.  When you apply the ++ operator to the return value, it is incrementing the val of the matching Pair </a:t>
            </a:r>
            <a:r>
              <a:rPr b="1" lang="en"/>
              <a:t>inside</a:t>
            </a:r>
            <a:r>
              <a:rPr lang="en"/>
              <a:t> the vector because it was </a:t>
            </a:r>
            <a:r>
              <a:rPr b="1" lang="en"/>
              <a:t>returned by reference</a:t>
            </a:r>
            <a:r>
              <a:rPr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3: Reading input from file</a:t>
            </a:r>
            <a:endParaRPr/>
          </a:p>
        </p:txBody>
      </p:sp>
      <p:sp>
        <p:nvSpPr>
          <p:cNvPr id="145" name="Google Shape;145;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Opening a file for read</a:t>
            </a:r>
            <a:endParaRPr/>
          </a:p>
          <a:p>
            <a:pPr indent="0" lvl="0" marL="0" rtl="0" algn="l">
              <a:spcBef>
                <a:spcPts val="1200"/>
              </a:spcBef>
              <a:spcAft>
                <a:spcPts val="1200"/>
              </a:spcAft>
              <a:buNone/>
            </a:pPr>
            <a:r>
              <a:t/>
            </a:r>
            <a:endParaRPr/>
          </a:p>
        </p:txBody>
      </p:sp>
      <p:sp>
        <p:nvSpPr>
          <p:cNvPr id="146" name="Google Shape;146;p25"/>
          <p:cNvSpPr txBox="1"/>
          <p:nvPr/>
        </p:nvSpPr>
        <p:spPr>
          <a:xfrm>
            <a:off x="1495475" y="1597250"/>
            <a:ext cx="63714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#include &lt;fstream&gt;</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ifstream inFile;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string fileName = “textinput1.txt”;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inFile.open(fileName);</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if (!inFile.is_open())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cerr &lt;&lt; "Didn't open file.";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exit(-1);</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 do reading from file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inFile.close();</a:t>
            </a:r>
            <a:endParaRPr>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Reading input from file</a:t>
            </a:r>
            <a:endParaRPr/>
          </a:p>
        </p:txBody>
      </p:sp>
      <p:sp>
        <p:nvSpPr>
          <p:cNvPr id="152" name="Google Shape;152;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Multiple different ways of reading input: getline(), rdbuf(), &gt;&gt; operator</a:t>
            </a:r>
            <a:endParaRPr/>
          </a:p>
        </p:txBody>
      </p:sp>
      <p:sp>
        <p:nvSpPr>
          <p:cNvPr id="153" name="Google Shape;153;p26"/>
          <p:cNvSpPr txBox="1"/>
          <p:nvPr/>
        </p:nvSpPr>
        <p:spPr>
          <a:xfrm>
            <a:off x="1185775" y="2106075"/>
            <a:ext cx="6371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void readByIn(ifstream&amp; inFile){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cout &lt;&lt;  "Reading by &gt;&gt; operator to int" &lt;&lt; endl;</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int data;</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while (inFile &gt;&gt; data)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cout &lt;&lt; data &lt;&lt; "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cout &lt;&lt; endl;</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3: newline &amp; carriage return</a:t>
            </a:r>
            <a:endParaRPr/>
          </a:p>
        </p:txBody>
      </p:sp>
      <p:sp>
        <p:nvSpPr>
          <p:cNvPr id="159" name="Google Shape;159;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\n = new line = go to the next line</a:t>
            </a:r>
            <a:endParaRPr/>
          </a:p>
          <a:p>
            <a:pPr indent="-342900" lvl="0" marL="457200" rtl="0" algn="l">
              <a:spcBef>
                <a:spcPts val="0"/>
              </a:spcBef>
              <a:spcAft>
                <a:spcPts val="0"/>
              </a:spcAft>
              <a:buSzPts val="1800"/>
              <a:buChar char="●"/>
            </a:pPr>
            <a:r>
              <a:rPr lang="en"/>
              <a:t>\r = carriage return = go to the beginning of the line</a:t>
            </a:r>
            <a:endParaRPr/>
          </a:p>
          <a:p>
            <a:pPr indent="-342900" lvl="0" marL="457200" rtl="0" algn="l">
              <a:spcBef>
                <a:spcPts val="0"/>
              </a:spcBef>
              <a:spcAft>
                <a:spcPts val="0"/>
              </a:spcAft>
              <a:buSzPts val="1800"/>
              <a:buChar char="●"/>
            </a:pPr>
            <a:r>
              <a:rPr lang="en"/>
              <a:t>UNIX uses newline only</a:t>
            </a:r>
            <a:endParaRPr/>
          </a:p>
          <a:p>
            <a:pPr indent="-317500" lvl="1" marL="914400" rtl="0" algn="l">
              <a:spcBef>
                <a:spcPts val="0"/>
              </a:spcBef>
              <a:spcAft>
                <a:spcPts val="0"/>
              </a:spcAft>
              <a:buSzPts val="1400"/>
              <a:buChar char="○"/>
            </a:pPr>
            <a:r>
              <a:rPr lang="en"/>
              <a:t>od -c textfile1.txt:     3   2  \n   7   1  \n   9   5  \n   1   3  \n</a:t>
            </a:r>
            <a:endParaRPr/>
          </a:p>
          <a:p>
            <a:pPr indent="-342900" lvl="0" marL="457200" rtl="0" algn="l">
              <a:spcBef>
                <a:spcPts val="0"/>
              </a:spcBef>
              <a:spcAft>
                <a:spcPts val="0"/>
              </a:spcAft>
              <a:buSzPts val="1800"/>
              <a:buChar char="●"/>
            </a:pPr>
            <a:r>
              <a:rPr lang="en"/>
              <a:t>Windows uses newline + carriage return</a:t>
            </a:r>
            <a:endParaRPr/>
          </a:p>
          <a:p>
            <a:pPr indent="-317500" lvl="1" marL="914400" rtl="0" algn="l">
              <a:spcBef>
                <a:spcPts val="0"/>
              </a:spcBef>
              <a:spcAft>
                <a:spcPts val="0"/>
              </a:spcAft>
              <a:buSzPts val="1400"/>
              <a:buChar char="○"/>
            </a:pPr>
            <a:r>
              <a:rPr lang="en"/>
              <a:t>od -c textfile2.txt:     3   2  \r  \n   7   1  \r  \n   9   5  \r  \n   1   3  \r  \n</a:t>
            </a:r>
            <a:endParaRPr/>
          </a:p>
          <a:p>
            <a:pPr indent="-342900" lvl="0" marL="457200" rtl="0" algn="l">
              <a:spcBef>
                <a:spcPts val="0"/>
              </a:spcBef>
              <a:spcAft>
                <a:spcPts val="0"/>
              </a:spcAft>
              <a:buSzPts val="1800"/>
              <a:buChar char="●"/>
            </a:pPr>
            <a:r>
              <a:rPr lang="en"/>
              <a:t>Classic MacOS uses carriage return only</a:t>
            </a:r>
            <a:endParaRPr/>
          </a:p>
          <a:p>
            <a:pPr indent="-317500" lvl="1" marL="914400" rtl="0" algn="l">
              <a:spcBef>
                <a:spcPts val="0"/>
              </a:spcBef>
              <a:spcAft>
                <a:spcPts val="0"/>
              </a:spcAft>
              <a:buSzPts val="1400"/>
              <a:buChar char="○"/>
            </a:pPr>
            <a:r>
              <a:rPr lang="en"/>
              <a:t>od -c textfile3.txt:     3   2  \r   7   1  \r   9   5  \r   1   3  \r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3: &gt;&gt; vs. getline() vs. rdbuf()</a:t>
            </a:r>
            <a:endParaRPr/>
          </a:p>
        </p:txBody>
      </p:sp>
      <p:sp>
        <p:nvSpPr>
          <p:cNvPr id="165" name="Google Shape;165;p28"/>
          <p:cNvSpPr txBox="1"/>
          <p:nvPr>
            <p:ph idx="1" type="body"/>
          </p:nvPr>
        </p:nvSpPr>
        <p:spPr>
          <a:xfrm>
            <a:off x="311700" y="1017775"/>
            <a:ext cx="4260300" cy="3416400"/>
          </a:xfrm>
          <a:prstGeom prst="rect">
            <a:avLst/>
          </a:prstGeom>
        </p:spPr>
        <p:txBody>
          <a:bodyPr anchorCtr="0" anchor="t" bIns="91425" lIns="91425" spcFirstLastPara="1" rIns="91425" wrap="square" tIns="91425">
            <a:normAutofit lnSpcReduction="10000"/>
          </a:bodyPr>
          <a:lstStyle/>
          <a:p>
            <a:pPr indent="0" lvl="0" marL="0" rtl="0" algn="l">
              <a:lnSpc>
                <a:spcPct val="135714"/>
              </a:lnSpc>
              <a:spcBef>
                <a:spcPts val="0"/>
              </a:spcBef>
              <a:spcAft>
                <a:spcPts val="0"/>
              </a:spcAft>
              <a:buClr>
                <a:schemeClr val="dk1"/>
              </a:buClr>
              <a:buSzPts val="1100"/>
              <a:buFont typeface="Arial"/>
              <a:buNone/>
            </a:pPr>
            <a:r>
              <a:rPr lang="en" sz="1250">
                <a:highlight>
                  <a:srgbClr val="FFFFFF"/>
                </a:highlight>
                <a:latin typeface="Courier New"/>
                <a:ea typeface="Courier New"/>
                <a:cs typeface="Courier New"/>
                <a:sym typeface="Courier New"/>
              </a:rPr>
              <a:t>int data;</a:t>
            </a:r>
            <a:endParaRPr sz="12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50">
                <a:highlight>
                  <a:srgbClr val="FFFFFF"/>
                </a:highlight>
                <a:latin typeface="Courier New"/>
                <a:ea typeface="Courier New"/>
                <a:cs typeface="Courier New"/>
                <a:sym typeface="Courier New"/>
              </a:rPr>
              <a:t>while (inFile &gt;&gt; data) {</a:t>
            </a:r>
            <a:endParaRPr sz="12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50">
                <a:highlight>
                  <a:srgbClr val="FFFFFF"/>
                </a:highlight>
                <a:latin typeface="Courier New"/>
                <a:ea typeface="Courier New"/>
                <a:cs typeface="Courier New"/>
                <a:sym typeface="Courier New"/>
              </a:rPr>
              <a:t>    cout &lt;&lt; data &lt;&lt; endl;</a:t>
            </a:r>
            <a:endParaRPr sz="12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50">
                <a:highlight>
                  <a:srgbClr val="FFFFFF"/>
                </a:highlight>
                <a:latin typeface="Courier New"/>
                <a:ea typeface="Courier New"/>
                <a:cs typeface="Courier New"/>
                <a:sym typeface="Courier New"/>
              </a:rPr>
              <a:t>string line;</a:t>
            </a:r>
            <a:endParaRPr sz="12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50">
                <a:highlight>
                  <a:srgbClr val="FFFFFF"/>
                </a:highlight>
                <a:latin typeface="Courier New"/>
                <a:ea typeface="Courier New"/>
                <a:cs typeface="Courier New"/>
                <a:sym typeface="Courier New"/>
              </a:rPr>
              <a:t>while (getline(inFile, line)) {</a:t>
            </a:r>
            <a:endParaRPr sz="12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50">
                <a:highlight>
                  <a:srgbClr val="FFFFFF"/>
                </a:highlight>
                <a:latin typeface="Courier New"/>
                <a:ea typeface="Courier New"/>
                <a:cs typeface="Courier New"/>
                <a:sym typeface="Courier New"/>
              </a:rPr>
              <a:t>    cout &lt;&lt; line &lt;&lt; endl;</a:t>
            </a:r>
            <a:endParaRPr sz="12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highlight>
                  <a:srgbClr val="FFFFFF"/>
                </a:highlight>
                <a:latin typeface="Courier New"/>
                <a:ea typeface="Courier New"/>
                <a:cs typeface="Courier New"/>
                <a:sym typeface="Courier New"/>
              </a:rPr>
              <a:t>cout &lt;&lt; inFile.rdbuf() &lt;&lt; endl;</a:t>
            </a:r>
            <a:endParaRPr/>
          </a:p>
        </p:txBody>
      </p:sp>
      <p:sp>
        <p:nvSpPr>
          <p:cNvPr id="166" name="Google Shape;166;p28"/>
          <p:cNvSpPr txBox="1"/>
          <p:nvPr/>
        </p:nvSpPr>
        <p:spPr>
          <a:xfrm>
            <a:off x="4456775" y="1065150"/>
            <a:ext cx="4148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example reads in ‘int’ and keeps going until it runs out of ints in the file. Things that are not ints are skipped over.  You get an int as your data. </a:t>
            </a:r>
            <a:endParaRPr/>
          </a:p>
        </p:txBody>
      </p:sp>
      <p:sp>
        <p:nvSpPr>
          <p:cNvPr id="167" name="Google Shape;167;p28"/>
          <p:cNvSpPr txBox="1"/>
          <p:nvPr/>
        </p:nvSpPr>
        <p:spPr>
          <a:xfrm>
            <a:off x="4456775" y="2162250"/>
            <a:ext cx="4375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example reads the file line by line until it runs out of lines in the file.  On a linux compiler, a “line” is considered until you reach the next “\n”.  You get a string as your data.  You won’t be able to do int things with your data unless you convert it.</a:t>
            </a:r>
            <a:endParaRPr/>
          </a:p>
        </p:txBody>
      </p:sp>
      <p:sp>
        <p:nvSpPr>
          <p:cNvPr id="168" name="Google Shape;168;p28"/>
          <p:cNvSpPr txBox="1"/>
          <p:nvPr/>
        </p:nvSpPr>
        <p:spPr>
          <a:xfrm>
            <a:off x="4400825" y="3522175"/>
            <a:ext cx="4260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example reads the whole file into a stream buf.  You don’t have any data until you tell the stream buf what to do with it, i.e. in this case pass the contents of the stream buf to cout.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directives: #ifdef</a:t>
            </a:r>
            <a:endParaRPr/>
          </a:p>
        </p:txBody>
      </p:sp>
      <p:sp>
        <p:nvSpPr>
          <p:cNvPr id="174" name="Google Shape;174;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51093" lvl="0" marL="457200" rtl="0" algn="l">
              <a:spcBef>
                <a:spcPts val="0"/>
              </a:spcBef>
              <a:spcAft>
                <a:spcPts val="0"/>
              </a:spcAft>
              <a:buSzPts val="1929"/>
              <a:buChar char="●"/>
            </a:pPr>
            <a:r>
              <a:rPr lang="en" sz="1929"/>
              <a:t>Conditionals that are used in the preprocessor: if the flag isn’t set, that code won’t be compiled at all</a:t>
            </a:r>
            <a:endParaRPr sz="1929"/>
          </a:p>
          <a:p>
            <a:pPr indent="0" lvl="0" marL="0" rtl="0" algn="l">
              <a:lnSpc>
                <a:spcPct val="135714"/>
              </a:lnSpc>
              <a:spcBef>
                <a:spcPts val="120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725">
                <a:highlight>
                  <a:srgbClr val="FFFFFF"/>
                </a:highlight>
                <a:latin typeface="Courier New"/>
                <a:ea typeface="Courier New"/>
                <a:cs typeface="Courier New"/>
                <a:sym typeface="Courier New"/>
              </a:rPr>
              <a:t>#ifdef DEBUG</a:t>
            </a:r>
            <a:endParaRPr sz="1725">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725">
                <a:highlight>
                  <a:srgbClr val="FFFFFF"/>
                </a:highlight>
                <a:latin typeface="Courier New"/>
                <a:ea typeface="Courier New"/>
                <a:cs typeface="Courier New"/>
                <a:sym typeface="Courier New"/>
              </a:rPr>
              <a:t>    cerr &lt;&lt; "This is my debugging statement" &lt;&lt; endl;</a:t>
            </a:r>
            <a:endParaRPr sz="1725">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725">
                <a:highlight>
                  <a:srgbClr val="FFFFFF"/>
                </a:highlight>
                <a:latin typeface="Courier New"/>
                <a:ea typeface="Courier New"/>
                <a:cs typeface="Courier New"/>
                <a:sym typeface="Courier New"/>
              </a:rPr>
              <a:t>#endif</a:t>
            </a:r>
            <a:endParaRPr sz="1725">
              <a:highlight>
                <a:srgbClr val="FFFFFF"/>
              </a:highlight>
              <a:latin typeface="Courier New"/>
              <a:ea typeface="Courier New"/>
              <a:cs typeface="Courier New"/>
              <a:sym typeface="Courier New"/>
            </a:endParaRPr>
          </a:p>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en"/>
              <a:t>You can define in the cpp file like: </a:t>
            </a:r>
            <a:r>
              <a:rPr lang="en" sz="1820">
                <a:highlight>
                  <a:srgbClr val="FFFFFF"/>
                </a:highlight>
                <a:latin typeface="Courier New"/>
                <a:ea typeface="Courier New"/>
                <a:cs typeface="Courier New"/>
                <a:sym typeface="Courier New"/>
              </a:rPr>
              <a:t>#define DEBUG</a:t>
            </a:r>
            <a:endParaRPr sz="1820">
              <a:highlight>
                <a:srgbClr val="FFFFFF"/>
              </a:highlight>
              <a:latin typeface="Courier New"/>
              <a:ea typeface="Courier New"/>
              <a:cs typeface="Courier New"/>
              <a:sym typeface="Courier New"/>
            </a:endParaRPr>
          </a:p>
          <a:p>
            <a:pPr indent="-344207" lvl="0" marL="457200" rtl="0" algn="l">
              <a:spcBef>
                <a:spcPts val="0"/>
              </a:spcBef>
              <a:spcAft>
                <a:spcPts val="0"/>
              </a:spcAft>
              <a:buSzPts val="1821"/>
              <a:buFont typeface="Courier New"/>
              <a:buChar char="●"/>
            </a:pPr>
            <a:r>
              <a:rPr lang="en" sz="1820">
                <a:highlight>
                  <a:srgbClr val="FFFFFF"/>
                </a:highlight>
              </a:rPr>
              <a:t>Or provide at compile time like: </a:t>
            </a:r>
            <a:r>
              <a:rPr lang="en"/>
              <a:t>g++ -D DEBUG MyFile.cpp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cout buffer</a:t>
            </a:r>
            <a:endParaRPr/>
          </a:p>
        </p:txBody>
      </p:sp>
      <p:sp>
        <p:nvSpPr>
          <p:cNvPr id="180" name="Google Shape;180;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cout (standard out) is buffered, while cerr is not</a:t>
            </a:r>
            <a:endParaRPr/>
          </a:p>
          <a:p>
            <a:pPr indent="-317500" lvl="1" marL="914400" rtl="0" algn="l">
              <a:spcBef>
                <a:spcPts val="0"/>
              </a:spcBef>
              <a:spcAft>
                <a:spcPts val="0"/>
              </a:spcAft>
              <a:buSzPts val="1400"/>
              <a:buChar char="○"/>
            </a:pPr>
            <a:r>
              <a:rPr lang="en"/>
              <a:t>If your program crashes before you flush the buffer, you will not get your cout output!</a:t>
            </a:r>
            <a:endParaRPr/>
          </a:p>
          <a:p>
            <a:pPr indent="-342900" lvl="0" marL="457200" rtl="0" algn="l">
              <a:spcBef>
                <a:spcPts val="0"/>
              </a:spcBef>
              <a:spcAft>
                <a:spcPts val="0"/>
              </a:spcAft>
              <a:buSzPts val="1800"/>
              <a:buChar char="●"/>
            </a:pPr>
            <a:r>
              <a:rPr lang="en"/>
              <a:t>Buffer flushes happen automatically at the end of the program</a:t>
            </a:r>
            <a:endParaRPr/>
          </a:p>
          <a:p>
            <a:pPr indent="-342900" lvl="0" marL="457200" rtl="0" algn="l">
              <a:spcBef>
                <a:spcPts val="0"/>
              </a:spcBef>
              <a:spcAft>
                <a:spcPts val="0"/>
              </a:spcAft>
              <a:buSzPts val="1800"/>
              <a:buChar char="●"/>
            </a:pPr>
            <a:r>
              <a:rPr lang="en"/>
              <a:t>Or you can flush manually using “ &lt;&lt; flush”</a:t>
            </a:r>
            <a:endParaRPr/>
          </a:p>
          <a:p>
            <a:pPr indent="-342900" lvl="0" marL="457200" rtl="0" algn="l">
              <a:spcBef>
                <a:spcPts val="0"/>
              </a:spcBef>
              <a:spcAft>
                <a:spcPts val="0"/>
              </a:spcAft>
              <a:buSzPts val="1800"/>
              <a:buChar char="●"/>
            </a:pPr>
            <a:r>
              <a:rPr lang="en"/>
              <a:t>endl is a special character meaning “new line + flush buffer”</a:t>
            </a:r>
            <a:endParaRPr/>
          </a:p>
        </p:txBody>
      </p:sp>
      <p:sp>
        <p:nvSpPr>
          <p:cNvPr id="181" name="Google Shape;181;p30"/>
          <p:cNvSpPr txBox="1"/>
          <p:nvPr/>
        </p:nvSpPr>
        <p:spPr>
          <a:xfrm>
            <a:off x="754350" y="2946725"/>
            <a:ext cx="6371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c</a:t>
            </a:r>
            <a:r>
              <a:rPr lang="en">
                <a:latin typeface="Courier New"/>
                <a:ea typeface="Courier New"/>
                <a:cs typeface="Courier New"/>
                <a:sym typeface="Courier New"/>
              </a:rPr>
              <a:t>out &lt;&lt; “Debugging statement 1\n”;</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c</a:t>
            </a:r>
            <a:r>
              <a:rPr lang="en">
                <a:latin typeface="Courier New"/>
                <a:ea typeface="Courier New"/>
                <a:cs typeface="Courier New"/>
                <a:sym typeface="Courier New"/>
              </a:rPr>
              <a:t>out &lt;&lt; “Debugging statement 2” &lt;&lt; endl;</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cout &lt;&lt; “Debugging statement 3\n”;</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Program crashes HERE</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cout &lt;&lt; “Debugging statement 4” &lt;&lt; endl;</a:t>
            </a:r>
            <a:endParaRPr>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82" name="Google Shape;182;p30"/>
          <p:cNvSpPr txBox="1"/>
          <p:nvPr/>
        </p:nvSpPr>
        <p:spPr>
          <a:xfrm>
            <a:off x="5687725" y="2946725"/>
            <a:ext cx="3261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You are guaranteed to see statements 1 &amp; 2 because of the flush at the end of statement 2.  But you may or may not see line 3.  This might send you down the path of debugging between statements 2 &amp; 3, instead of between 3 &amp; 4, where the crash actually happens.</a:t>
            </a: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 the Heap and the Stack</a:t>
            </a:r>
            <a:endParaRPr/>
          </a:p>
        </p:txBody>
      </p:sp>
      <p:sp>
        <p:nvSpPr>
          <p:cNvPr id="188" name="Google Shape;188;p3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This is an abstraction; OSes have the ability to allocate memory as they like</a:t>
            </a:r>
            <a:endParaRPr/>
          </a:p>
          <a:p>
            <a:pPr indent="-342900" lvl="0" marL="457200" rtl="0" algn="l">
              <a:spcBef>
                <a:spcPts val="0"/>
              </a:spcBef>
              <a:spcAft>
                <a:spcPts val="0"/>
              </a:spcAft>
              <a:buSzPts val="1800"/>
              <a:buChar char="●"/>
            </a:pPr>
            <a:r>
              <a:rPr lang="en"/>
              <a:t>“Fixed” data like the program itself and global variables are at the bottom of the diagram</a:t>
            </a:r>
            <a:endParaRPr/>
          </a:p>
          <a:p>
            <a:pPr indent="-342900" lvl="0" marL="457200" rtl="0" algn="l">
              <a:spcBef>
                <a:spcPts val="0"/>
              </a:spcBef>
              <a:spcAft>
                <a:spcPts val="0"/>
              </a:spcAft>
              <a:buSzPts val="1800"/>
              <a:buChar char="●"/>
            </a:pPr>
            <a:r>
              <a:rPr lang="en"/>
              <a:t>The stack stores the function stack and local variables</a:t>
            </a:r>
            <a:endParaRPr/>
          </a:p>
          <a:p>
            <a:pPr indent="-342900" lvl="0" marL="457200" rtl="0" algn="l">
              <a:spcBef>
                <a:spcPts val="0"/>
              </a:spcBef>
              <a:spcAft>
                <a:spcPts val="0"/>
              </a:spcAft>
              <a:buSzPts val="1800"/>
              <a:buChar char="●"/>
            </a:pPr>
            <a:r>
              <a:rPr lang="en"/>
              <a:t>The heap stores dynamically allocated memory</a:t>
            </a:r>
            <a:endParaRPr/>
          </a:p>
          <a:p>
            <a:pPr indent="-342900" lvl="0" marL="457200" rtl="0" algn="l">
              <a:spcBef>
                <a:spcPts val="0"/>
              </a:spcBef>
              <a:spcAft>
                <a:spcPts val="0"/>
              </a:spcAft>
              <a:buSzPts val="1800"/>
              <a:buChar char="●"/>
            </a:pPr>
            <a:r>
              <a:rPr lang="en"/>
              <a:t>Generally heap and stack grow in opposite directions</a:t>
            </a:r>
            <a:endParaRPr/>
          </a:p>
        </p:txBody>
      </p:sp>
      <p:sp>
        <p:nvSpPr>
          <p:cNvPr id="189" name="Google Shape;189;p31"/>
          <p:cNvSpPr txBox="1"/>
          <p:nvPr/>
        </p:nvSpPr>
        <p:spPr>
          <a:xfrm>
            <a:off x="905700" y="4568925"/>
            <a:ext cx="73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Source: </a:t>
            </a:r>
            <a:r>
              <a:rPr lang="en" u="sng">
                <a:solidFill>
                  <a:schemeClr val="hlink"/>
                </a:solidFill>
                <a:hlinkClick r:id="rId3"/>
              </a:rPr>
              <a:t>https://www.geeksforgeeks.org/memory-layout-of-c-program/</a:t>
            </a:r>
            <a:r>
              <a:rPr lang="en"/>
              <a:t> </a:t>
            </a:r>
            <a:endParaRPr/>
          </a:p>
        </p:txBody>
      </p:sp>
      <p:pic>
        <p:nvPicPr>
          <p:cNvPr id="190" name="Google Shape;190;p31"/>
          <p:cNvPicPr preferRelativeResize="0"/>
          <p:nvPr/>
        </p:nvPicPr>
        <p:blipFill>
          <a:blip r:embed="rId4">
            <a:alphaModFix/>
          </a:blip>
          <a:stretch>
            <a:fillRect/>
          </a:stretch>
        </p:blipFill>
        <p:spPr>
          <a:xfrm>
            <a:off x="4710375" y="1074400"/>
            <a:ext cx="4471579" cy="34163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Today’s topics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Lab 1 review</a:t>
            </a:r>
            <a:endParaRPr/>
          </a:p>
          <a:p>
            <a:pPr indent="-342900" lvl="0" marL="457200" rtl="0" algn="l">
              <a:spcBef>
                <a:spcPts val="0"/>
              </a:spcBef>
              <a:spcAft>
                <a:spcPts val="0"/>
              </a:spcAft>
              <a:buSzPts val="1800"/>
              <a:buChar char="●"/>
            </a:pPr>
            <a:r>
              <a:rPr lang="en"/>
              <a:t>Memory and memory addresses</a:t>
            </a:r>
            <a:endParaRPr/>
          </a:p>
          <a:p>
            <a:pPr indent="-342900" lvl="0" marL="457200" rtl="0" algn="l">
              <a:spcBef>
                <a:spcPts val="0"/>
              </a:spcBef>
              <a:spcAft>
                <a:spcPts val="0"/>
              </a:spcAft>
              <a:buSzPts val="1800"/>
              <a:buChar char="●"/>
            </a:pPr>
            <a:r>
              <a:rPr lang="en"/>
              <a:t>Pointers</a:t>
            </a:r>
            <a:endParaRPr/>
          </a:p>
          <a:p>
            <a:pPr indent="-342900" lvl="0" marL="457200" rtl="0" algn="l">
              <a:spcBef>
                <a:spcPts val="0"/>
              </a:spcBef>
              <a:spcAft>
                <a:spcPts val="0"/>
              </a:spcAft>
              <a:buSzPts val="1800"/>
              <a:buChar char="●"/>
            </a:pPr>
            <a:r>
              <a:rPr lang="en"/>
              <a:t>n</a:t>
            </a:r>
            <a:r>
              <a:rPr lang="en"/>
              <a:t>ew and delete</a:t>
            </a:r>
            <a:endParaRPr/>
          </a:p>
          <a:p>
            <a:pPr indent="-342900" lvl="0" marL="457200" rtl="0" algn="l">
              <a:spcBef>
                <a:spcPts val="0"/>
              </a:spcBef>
              <a:spcAft>
                <a:spcPts val="0"/>
              </a:spcAft>
              <a:buSzPts val="1800"/>
              <a:buChar char="●"/>
            </a:pPr>
            <a:r>
              <a:rPr lang="en"/>
              <a:t>Arrays</a:t>
            </a:r>
            <a:endParaRPr/>
          </a:p>
          <a:p>
            <a:pPr indent="-342900" lvl="0" marL="457200" rtl="0" algn="l">
              <a:spcBef>
                <a:spcPts val="0"/>
              </a:spcBef>
              <a:spcAft>
                <a:spcPts val="0"/>
              </a:spcAft>
              <a:buSzPts val="1800"/>
              <a:buChar char="●"/>
            </a:pPr>
            <a:r>
              <a:rPr lang="en"/>
              <a:t>Work on Lab 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 the Heap and the Stack, cont’d.</a:t>
            </a:r>
            <a:endParaRPr/>
          </a:p>
        </p:txBody>
      </p:sp>
      <p:sp>
        <p:nvSpPr>
          <p:cNvPr id="196" name="Google Shape;196;p32"/>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62500" lnSpcReduction="10000"/>
          </a:bodyPr>
          <a:lstStyle/>
          <a:p>
            <a:pPr indent="-339725" lvl="0" marL="457200" rtl="0" algn="l">
              <a:lnSpc>
                <a:spcPct val="90000"/>
              </a:lnSpc>
              <a:spcBef>
                <a:spcPts val="1000"/>
              </a:spcBef>
              <a:spcAft>
                <a:spcPts val="0"/>
              </a:spcAft>
              <a:buClr>
                <a:srgbClr val="00B050"/>
              </a:buClr>
              <a:buSzPct val="100000"/>
              <a:buChar char="●"/>
            </a:pPr>
            <a:r>
              <a:rPr b="1" lang="en" sz="2800">
                <a:solidFill>
                  <a:srgbClr val="00B050"/>
                </a:solidFill>
                <a:latin typeface="Calibri"/>
                <a:ea typeface="Calibri"/>
                <a:cs typeface="Calibri"/>
                <a:sym typeface="Calibri"/>
              </a:rPr>
              <a:t>Stack</a:t>
            </a:r>
            <a:endParaRPr sz="2800">
              <a:solidFill>
                <a:schemeClr val="dk1"/>
              </a:solidFill>
              <a:latin typeface="Calibri"/>
              <a:ea typeface="Calibri"/>
              <a:cs typeface="Calibri"/>
              <a:sym typeface="Calibri"/>
            </a:endParaRPr>
          </a:p>
          <a:p>
            <a:pPr indent="-323850" lvl="1" marL="914400" rtl="0" algn="l">
              <a:lnSpc>
                <a:spcPct val="90000"/>
              </a:lnSpc>
              <a:spcBef>
                <a:spcPts val="500"/>
              </a:spcBef>
              <a:spcAft>
                <a:spcPts val="0"/>
              </a:spcAft>
              <a:buSzPct val="100000"/>
              <a:buChar char="○"/>
            </a:pPr>
            <a:r>
              <a:rPr lang="en" sz="2400">
                <a:latin typeface="Calibri"/>
                <a:ea typeface="Calibri"/>
                <a:cs typeface="Calibri"/>
                <a:sym typeface="Calibri"/>
              </a:rPr>
              <a:t>Automatic variables: local variables, function parameters, and return values</a:t>
            </a:r>
            <a:endParaRPr sz="2400">
              <a:latin typeface="Calibri"/>
              <a:ea typeface="Calibri"/>
              <a:cs typeface="Calibri"/>
              <a:sym typeface="Calibri"/>
            </a:endParaRPr>
          </a:p>
          <a:p>
            <a:pPr indent="-323850" lvl="1" marL="914400" rtl="0" algn="l">
              <a:lnSpc>
                <a:spcPct val="90000"/>
              </a:lnSpc>
              <a:spcBef>
                <a:spcPts val="500"/>
              </a:spcBef>
              <a:spcAft>
                <a:spcPts val="0"/>
              </a:spcAft>
              <a:buSzPct val="100000"/>
              <a:buChar char="○"/>
            </a:pPr>
            <a:r>
              <a:rPr lang="en" sz="2400">
                <a:latin typeface="Calibri"/>
                <a:ea typeface="Calibri"/>
                <a:cs typeface="Calibri"/>
                <a:sym typeface="Calibri"/>
              </a:rPr>
              <a:t>Lifespan: the duration of a function execution or a specific context scope</a:t>
            </a:r>
            <a:endParaRPr sz="2400">
              <a:latin typeface="Calibri"/>
              <a:ea typeface="Calibri"/>
              <a:cs typeface="Calibri"/>
              <a:sym typeface="Calibri"/>
            </a:endParaRPr>
          </a:p>
          <a:p>
            <a:pPr indent="-323850" lvl="1" marL="914400" rtl="0" algn="l">
              <a:lnSpc>
                <a:spcPct val="90000"/>
              </a:lnSpc>
              <a:spcBef>
                <a:spcPts val="500"/>
              </a:spcBef>
              <a:spcAft>
                <a:spcPts val="0"/>
              </a:spcAft>
              <a:buSzPct val="100000"/>
              <a:buChar char="○"/>
            </a:pPr>
            <a:r>
              <a:rPr lang="en" sz="2400">
                <a:latin typeface="Calibri"/>
                <a:ea typeface="Calibri"/>
                <a:cs typeface="Calibri"/>
                <a:sym typeface="Calibri"/>
              </a:rPr>
              <a:t>Mostly safe, but be careful of arrays declared in a function (stack overflow!)</a:t>
            </a:r>
            <a:endParaRPr sz="2400">
              <a:latin typeface="Calibri"/>
              <a:ea typeface="Calibri"/>
              <a:cs typeface="Calibri"/>
              <a:sym typeface="Calibri"/>
            </a:endParaRPr>
          </a:p>
          <a:p>
            <a:pPr indent="-339725" lvl="0" marL="457200" rtl="0" algn="l">
              <a:lnSpc>
                <a:spcPct val="90000"/>
              </a:lnSpc>
              <a:spcBef>
                <a:spcPts val="1000"/>
              </a:spcBef>
              <a:spcAft>
                <a:spcPts val="0"/>
              </a:spcAft>
              <a:buClr>
                <a:srgbClr val="FF0000"/>
              </a:buClr>
              <a:buSzPct val="100000"/>
              <a:buChar char="●"/>
            </a:pPr>
            <a:r>
              <a:rPr b="1" lang="en" sz="2800">
                <a:solidFill>
                  <a:srgbClr val="FF0000"/>
                </a:solidFill>
                <a:latin typeface="Calibri"/>
                <a:ea typeface="Calibri"/>
                <a:cs typeface="Calibri"/>
                <a:sym typeface="Calibri"/>
              </a:rPr>
              <a:t>Heap</a:t>
            </a:r>
            <a:endParaRPr sz="2800">
              <a:solidFill>
                <a:schemeClr val="dk1"/>
              </a:solidFill>
              <a:latin typeface="Calibri"/>
              <a:ea typeface="Calibri"/>
              <a:cs typeface="Calibri"/>
              <a:sym typeface="Calibri"/>
            </a:endParaRPr>
          </a:p>
          <a:p>
            <a:pPr indent="-323850" lvl="1" marL="914400" rtl="0" algn="l">
              <a:lnSpc>
                <a:spcPct val="90000"/>
              </a:lnSpc>
              <a:spcBef>
                <a:spcPts val="500"/>
              </a:spcBef>
              <a:spcAft>
                <a:spcPts val="0"/>
              </a:spcAft>
              <a:buSzPct val="100000"/>
              <a:buChar char="○"/>
            </a:pPr>
            <a:r>
              <a:rPr lang="en" sz="2400">
                <a:latin typeface="Calibri"/>
                <a:ea typeface="Calibri"/>
                <a:cs typeface="Calibri"/>
                <a:sym typeface="Calibri"/>
              </a:rPr>
              <a:t>Global, Static and Dynamically allocated memory</a:t>
            </a:r>
            <a:endParaRPr sz="2400">
              <a:latin typeface="Calibri"/>
              <a:ea typeface="Calibri"/>
              <a:cs typeface="Calibri"/>
              <a:sym typeface="Calibri"/>
            </a:endParaRPr>
          </a:p>
          <a:p>
            <a:pPr indent="-323850" lvl="1" marL="914400" rtl="0" algn="l">
              <a:lnSpc>
                <a:spcPct val="90000"/>
              </a:lnSpc>
              <a:spcBef>
                <a:spcPts val="500"/>
              </a:spcBef>
              <a:spcAft>
                <a:spcPts val="0"/>
              </a:spcAft>
              <a:buSzPct val="100000"/>
              <a:buChar char="○"/>
            </a:pPr>
            <a:r>
              <a:rPr lang="en" sz="2400">
                <a:latin typeface="Calibri"/>
                <a:ea typeface="Calibri"/>
                <a:cs typeface="Calibri"/>
                <a:sym typeface="Calibri"/>
              </a:rPr>
              <a:t>Lifespan: the duration of  a program</a:t>
            </a:r>
            <a:endParaRPr sz="2400">
              <a:latin typeface="Calibri"/>
              <a:ea typeface="Calibri"/>
              <a:cs typeface="Calibri"/>
              <a:sym typeface="Calibri"/>
            </a:endParaRPr>
          </a:p>
          <a:p>
            <a:pPr indent="-323850" lvl="1" marL="914400" rtl="0" algn="l">
              <a:lnSpc>
                <a:spcPct val="90000"/>
              </a:lnSpc>
              <a:spcBef>
                <a:spcPts val="500"/>
              </a:spcBef>
              <a:spcAft>
                <a:spcPts val="0"/>
              </a:spcAft>
              <a:buSzPct val="100000"/>
              <a:buChar char="○"/>
            </a:pPr>
            <a:r>
              <a:rPr lang="en" sz="2400">
                <a:latin typeface="Calibri"/>
                <a:ea typeface="Calibri"/>
                <a:cs typeface="Calibri"/>
                <a:sym typeface="Calibri"/>
              </a:rPr>
              <a:t>You can “leak” memory if you are not careful</a:t>
            </a:r>
            <a:endParaRPr/>
          </a:p>
        </p:txBody>
      </p:sp>
      <p:sp>
        <p:nvSpPr>
          <p:cNvPr id="197" name="Google Shape;197;p32"/>
          <p:cNvSpPr txBox="1"/>
          <p:nvPr/>
        </p:nvSpPr>
        <p:spPr>
          <a:xfrm>
            <a:off x="925000" y="4737075"/>
            <a:ext cx="73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Source: </a:t>
            </a:r>
            <a:r>
              <a:rPr lang="en" u="sng">
                <a:solidFill>
                  <a:schemeClr val="hlink"/>
                </a:solidFill>
                <a:hlinkClick r:id="rId3"/>
              </a:rPr>
              <a:t>https://www.geeksforgeeks.org/memory-layout-of-c-program/</a:t>
            </a:r>
            <a:r>
              <a:rPr lang="en"/>
              <a:t> </a:t>
            </a:r>
            <a:endParaRPr/>
          </a:p>
        </p:txBody>
      </p:sp>
      <p:pic>
        <p:nvPicPr>
          <p:cNvPr id="198" name="Google Shape;198;p32"/>
          <p:cNvPicPr preferRelativeResize="0"/>
          <p:nvPr/>
        </p:nvPicPr>
        <p:blipFill>
          <a:blip r:embed="rId4">
            <a:alphaModFix/>
          </a:blip>
          <a:stretch>
            <a:fillRect/>
          </a:stretch>
        </p:blipFill>
        <p:spPr>
          <a:xfrm>
            <a:off x="4710375" y="1074400"/>
            <a:ext cx="4471579" cy="34163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a:t>
            </a:r>
            <a:endParaRPr/>
          </a:p>
        </p:txBody>
      </p:sp>
      <p:sp>
        <p:nvSpPr>
          <p:cNvPr id="204" name="Google Shape;204;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We conceptualize memory as an array, with each spot in the array corresponding to a single byte (8 bits) of data</a:t>
            </a:r>
            <a:endParaRPr sz="1600"/>
          </a:p>
          <a:p>
            <a:pPr indent="-330200" lvl="0" marL="457200" rtl="0" algn="l">
              <a:spcBef>
                <a:spcPts val="0"/>
              </a:spcBef>
              <a:spcAft>
                <a:spcPts val="0"/>
              </a:spcAft>
              <a:buSzPts val="1600"/>
              <a:buChar char="●"/>
            </a:pPr>
            <a:r>
              <a:rPr lang="en" sz="1600"/>
              <a:t>Just like we can index into an array, we can access memory at different locations by using the </a:t>
            </a:r>
            <a:r>
              <a:rPr b="1" lang="en" sz="1600"/>
              <a:t>memory address</a:t>
            </a:r>
            <a:endParaRPr b="1" sz="1600"/>
          </a:p>
          <a:p>
            <a:pPr indent="-330200" lvl="0" marL="457200" rtl="0" algn="l">
              <a:spcBef>
                <a:spcPts val="0"/>
              </a:spcBef>
              <a:spcAft>
                <a:spcPts val="0"/>
              </a:spcAft>
              <a:buSzPts val="1600"/>
              <a:buChar char="●"/>
            </a:pPr>
            <a:r>
              <a:rPr lang="en" sz="1600"/>
              <a:t>Memory addresses are written as </a:t>
            </a:r>
            <a:r>
              <a:rPr b="1" lang="en" sz="1600"/>
              <a:t>hexadecimal </a:t>
            </a:r>
            <a:r>
              <a:rPr lang="en" sz="1600"/>
              <a:t>numbers</a:t>
            </a:r>
            <a:endParaRPr sz="1600"/>
          </a:p>
        </p:txBody>
      </p:sp>
      <p:graphicFrame>
        <p:nvGraphicFramePr>
          <p:cNvPr id="205" name="Google Shape;205;p33"/>
          <p:cNvGraphicFramePr/>
          <p:nvPr/>
        </p:nvGraphicFramePr>
        <p:xfrm>
          <a:off x="952500" y="2832600"/>
          <a:ext cx="3000000" cy="3000000"/>
        </p:xfrm>
        <a:graphic>
          <a:graphicData uri="http://schemas.openxmlformats.org/drawingml/2006/table">
            <a:tbl>
              <a:tblPr>
                <a:noFill/>
                <a:tableStyleId>{1608BCB1-9AD9-4794-B18E-33399C69F6F7}</a:tableStyleId>
              </a:tblPr>
              <a:tblGrid>
                <a:gridCol w="3619500"/>
                <a:gridCol w="3619500"/>
              </a:tblGrid>
              <a:tr h="381000">
                <a:tc>
                  <a:txBody>
                    <a:bodyPr/>
                    <a:lstStyle/>
                    <a:p>
                      <a:pPr indent="0" lvl="0" marL="0" rtl="0" algn="l">
                        <a:spcBef>
                          <a:spcPts val="0"/>
                        </a:spcBef>
                        <a:spcAft>
                          <a:spcPts val="0"/>
                        </a:spcAft>
                        <a:buNone/>
                      </a:pPr>
                      <a:r>
                        <a:rPr lang="en"/>
                        <a:t>Memory Address</a:t>
                      </a:r>
                      <a:endParaRPr/>
                    </a:p>
                  </a:txBody>
                  <a:tcPr marT="91425" marB="91425" marR="91425" marL="91425"/>
                </a:tc>
                <a:tc>
                  <a:txBody>
                    <a:bodyPr/>
                    <a:lstStyle/>
                    <a:p>
                      <a:pPr indent="0" lvl="0" marL="0" rtl="0" algn="l">
                        <a:spcBef>
                          <a:spcPts val="0"/>
                        </a:spcBef>
                        <a:spcAft>
                          <a:spcPts val="0"/>
                        </a:spcAft>
                        <a:buNone/>
                      </a:pPr>
                      <a:r>
                        <a:rPr lang="en"/>
                        <a:t>Memory Contents</a:t>
                      </a:r>
                      <a:endParaRPr/>
                    </a:p>
                  </a:txBody>
                  <a:tcPr marT="91425" marB="91425" marR="91425" marL="91425"/>
                </a:tc>
              </a:tr>
              <a:tr h="381000">
                <a:tc>
                  <a:txBody>
                    <a:bodyPr/>
                    <a:lstStyle/>
                    <a:p>
                      <a:pPr indent="0" lvl="0" marL="0" rtl="0" algn="l">
                        <a:spcBef>
                          <a:spcPts val="0"/>
                        </a:spcBef>
                        <a:spcAft>
                          <a:spcPts val="0"/>
                        </a:spcAft>
                        <a:buNone/>
                      </a:pPr>
                      <a:r>
                        <a:rPr lang="en"/>
                        <a:t>0x0000</a:t>
                      </a:r>
                      <a:endParaRPr/>
                    </a:p>
                  </a:txBody>
                  <a:tcPr marT="91425" marB="91425" marR="91425" marL="91425"/>
                </a:tc>
                <a:tc>
                  <a:txBody>
                    <a:bodyPr/>
                    <a:lstStyle/>
                    <a:p>
                      <a:pPr indent="0" lvl="0" marL="0" rtl="0" algn="l">
                        <a:spcBef>
                          <a:spcPts val="0"/>
                        </a:spcBef>
                        <a:spcAft>
                          <a:spcPts val="0"/>
                        </a:spcAft>
                        <a:buNone/>
                      </a:pPr>
                      <a:r>
                        <a:rPr lang="en"/>
                        <a:t>int a</a:t>
                      </a:r>
                      <a:endParaRPr/>
                    </a:p>
                  </a:txBody>
                  <a:tcPr marT="91425" marB="91425" marR="91425" marL="91425"/>
                </a:tc>
              </a:tr>
              <a:tr h="381000">
                <a:tc>
                  <a:txBody>
                    <a:bodyPr/>
                    <a:lstStyle/>
                    <a:p>
                      <a:pPr indent="0" lvl="0" marL="0" rtl="0" algn="l">
                        <a:spcBef>
                          <a:spcPts val="0"/>
                        </a:spcBef>
                        <a:spcAft>
                          <a:spcPts val="0"/>
                        </a:spcAft>
                        <a:buNone/>
                      </a:pPr>
                      <a:r>
                        <a:rPr lang="en"/>
                        <a:t>0x0004</a:t>
                      </a:r>
                      <a:endParaRPr/>
                    </a:p>
                  </a:txBody>
                  <a:tcPr marT="91425" marB="91425" marR="91425" marL="91425"/>
                </a:tc>
                <a:tc>
                  <a:txBody>
                    <a:bodyPr/>
                    <a:lstStyle/>
                    <a:p>
                      <a:pPr indent="0" lvl="0" marL="0" rtl="0" algn="l">
                        <a:spcBef>
                          <a:spcPts val="0"/>
                        </a:spcBef>
                        <a:spcAft>
                          <a:spcPts val="0"/>
                        </a:spcAft>
                        <a:buNone/>
                      </a:pPr>
                      <a:r>
                        <a:rPr lang="en"/>
                        <a:t>int b</a:t>
                      </a:r>
                      <a:endParaRPr/>
                    </a:p>
                  </a:txBody>
                  <a:tcPr marT="91425" marB="91425" marR="91425" marL="91425"/>
                </a:tc>
              </a:tr>
              <a:tr h="381000">
                <a:tc>
                  <a:txBody>
                    <a:bodyPr/>
                    <a:lstStyle/>
                    <a:p>
                      <a:pPr indent="0" lvl="0" marL="0" rtl="0" algn="l">
                        <a:spcBef>
                          <a:spcPts val="0"/>
                        </a:spcBef>
                        <a:spcAft>
                          <a:spcPts val="0"/>
                        </a:spcAft>
                        <a:buNone/>
                      </a:pPr>
                      <a:r>
                        <a:rPr lang="en"/>
                        <a:t>0x0008</a:t>
                      </a:r>
                      <a:endParaRPr/>
                    </a:p>
                  </a:txBody>
                  <a:tcPr marT="91425" marB="91425" marR="91425" marL="91425"/>
                </a:tc>
                <a:tc>
                  <a:txBody>
                    <a:bodyPr/>
                    <a:lstStyle/>
                    <a:p>
                      <a:pPr indent="0" lvl="0" marL="0" rtl="0" algn="l">
                        <a:spcBef>
                          <a:spcPts val="0"/>
                        </a:spcBef>
                        <a:spcAft>
                          <a:spcPts val="0"/>
                        </a:spcAft>
                        <a:buNone/>
                      </a:pPr>
                      <a:r>
                        <a:rPr lang="en"/>
                        <a:t>int c</a:t>
                      </a:r>
                      <a:endParaRPr/>
                    </a:p>
                  </a:txBody>
                  <a:tcPr marT="91425" marB="91425" marR="91425" marL="91425"/>
                </a:tc>
              </a:tr>
              <a:tr h="381000">
                <a:tc>
                  <a:txBody>
                    <a:bodyPr/>
                    <a:lstStyle/>
                    <a:p>
                      <a:pPr indent="0" lvl="0" marL="0" rtl="0" algn="l">
                        <a:spcBef>
                          <a:spcPts val="0"/>
                        </a:spcBef>
                        <a:spcAft>
                          <a:spcPts val="0"/>
                        </a:spcAft>
                        <a:buNone/>
                      </a:pPr>
                      <a:r>
                        <a:rPr lang="en"/>
                        <a:t>0x000C</a:t>
                      </a:r>
                      <a:endParaRPr/>
                    </a:p>
                  </a:txBody>
                  <a:tcPr marT="91425" marB="91425" marR="91425" marL="91425"/>
                </a:tc>
                <a:tc>
                  <a:txBody>
                    <a:bodyPr/>
                    <a:lstStyle/>
                    <a:p>
                      <a:pPr indent="0" lvl="0" marL="0" rtl="0" algn="l">
                        <a:spcBef>
                          <a:spcPts val="0"/>
                        </a:spcBef>
                        <a:spcAft>
                          <a:spcPts val="0"/>
                        </a:spcAft>
                        <a:buNone/>
                      </a:pPr>
                      <a:r>
                        <a:rPr lang="en"/>
                        <a:t>int d</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Hexadecimal numbers</a:t>
            </a:r>
            <a:endParaRPr/>
          </a:p>
        </p:txBody>
      </p:sp>
      <p:sp>
        <p:nvSpPr>
          <p:cNvPr id="211" name="Google Shape;211;p34"/>
          <p:cNvSpPr txBox="1"/>
          <p:nvPr>
            <p:ph idx="1" type="body"/>
          </p:nvPr>
        </p:nvSpPr>
        <p:spPr>
          <a:xfrm>
            <a:off x="311700" y="1266325"/>
            <a:ext cx="3671400" cy="3779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Decimal is base 10, binary is base 2, hexadecimal is base 16</a:t>
            </a:r>
            <a:endParaRPr/>
          </a:p>
          <a:p>
            <a:pPr indent="-325755" lvl="0" marL="457200" rtl="0" algn="l">
              <a:spcBef>
                <a:spcPts val="0"/>
              </a:spcBef>
              <a:spcAft>
                <a:spcPts val="0"/>
              </a:spcAft>
              <a:buSzPct val="100000"/>
              <a:buChar char="●"/>
            </a:pPr>
            <a:r>
              <a:rPr lang="en"/>
              <a:t>Hexadecimal is commonly used in computing because it is easily converted back and forth to binary - one digit in hex is equal to four digits in binary</a:t>
            </a:r>
            <a:endParaRPr/>
          </a:p>
          <a:p>
            <a:pPr indent="-325755" lvl="0" marL="457200" rtl="0" algn="l">
              <a:spcBef>
                <a:spcPts val="0"/>
              </a:spcBef>
              <a:spcAft>
                <a:spcPts val="0"/>
              </a:spcAft>
              <a:buSzPct val="100000"/>
              <a:buChar char="●"/>
            </a:pPr>
            <a:r>
              <a:rPr lang="en"/>
              <a:t>0 through 9 in hex are the same as decimal digits; 10-15 use the letters A-F</a:t>
            </a:r>
            <a:endParaRPr/>
          </a:p>
          <a:p>
            <a:pPr indent="-325755" lvl="0" marL="457200" rtl="0" algn="l">
              <a:spcBef>
                <a:spcPts val="0"/>
              </a:spcBef>
              <a:spcAft>
                <a:spcPts val="0"/>
              </a:spcAft>
              <a:buSzPct val="100000"/>
              <a:buChar char="●"/>
            </a:pPr>
            <a:r>
              <a:rPr lang="en"/>
              <a:t>Hex numbers are typically denoted using ‘0x’ to start the number to avoid confusion with decimal</a:t>
            </a:r>
            <a:endParaRPr/>
          </a:p>
        </p:txBody>
      </p:sp>
      <p:graphicFrame>
        <p:nvGraphicFramePr>
          <p:cNvPr id="212" name="Google Shape;212;p34"/>
          <p:cNvGraphicFramePr/>
          <p:nvPr/>
        </p:nvGraphicFramePr>
        <p:xfrm>
          <a:off x="4382125" y="1005845"/>
          <a:ext cx="3000000" cy="3000000"/>
        </p:xfrm>
        <a:graphic>
          <a:graphicData uri="http://schemas.openxmlformats.org/drawingml/2006/table">
            <a:tbl>
              <a:tblPr>
                <a:noFill/>
                <a:tableStyleId>{1608BCB1-9AD9-4794-B18E-33399C69F6F7}</a:tableStyleId>
              </a:tblPr>
              <a:tblGrid>
                <a:gridCol w="678975"/>
                <a:gridCol w="678975"/>
                <a:gridCol w="678975"/>
                <a:gridCol w="678975"/>
                <a:gridCol w="678975"/>
                <a:gridCol w="678975"/>
              </a:tblGrid>
              <a:tr h="609575">
                <a:tc>
                  <a:txBody>
                    <a:bodyPr/>
                    <a:lstStyle/>
                    <a:p>
                      <a:pPr indent="0" lvl="0" marL="0" rtl="0" algn="ctr">
                        <a:spcBef>
                          <a:spcPts val="0"/>
                        </a:spcBef>
                        <a:spcAft>
                          <a:spcPts val="0"/>
                        </a:spcAft>
                        <a:buNone/>
                      </a:pPr>
                      <a:r>
                        <a:rPr b="1" lang="en"/>
                        <a:t>Dec</a:t>
                      </a:r>
                      <a:endParaRPr b="1"/>
                    </a:p>
                  </a:txBody>
                  <a:tcPr marT="91425" marB="91425" marR="91425" marL="91425">
                    <a:solidFill>
                      <a:schemeClr val="dk1"/>
                    </a:solidFill>
                  </a:tcPr>
                </a:tc>
                <a:tc>
                  <a:txBody>
                    <a:bodyPr/>
                    <a:lstStyle/>
                    <a:p>
                      <a:pPr indent="0" lvl="0" marL="0" rtl="0" algn="ctr">
                        <a:spcBef>
                          <a:spcPts val="0"/>
                        </a:spcBef>
                        <a:spcAft>
                          <a:spcPts val="0"/>
                        </a:spcAft>
                        <a:buNone/>
                      </a:pPr>
                      <a:r>
                        <a:rPr b="1" lang="en"/>
                        <a:t>Hex</a:t>
                      </a:r>
                      <a:endParaRPr b="1"/>
                    </a:p>
                  </a:txBody>
                  <a:tcPr marT="91425" marB="91425" marR="91425" marL="91425">
                    <a:solidFill>
                      <a:schemeClr val="accent4"/>
                    </a:solidFill>
                  </a:tcPr>
                </a:tc>
                <a:tc>
                  <a:txBody>
                    <a:bodyPr/>
                    <a:lstStyle/>
                    <a:p>
                      <a:pPr indent="0" lvl="0" marL="0" rtl="0" algn="ctr">
                        <a:spcBef>
                          <a:spcPts val="0"/>
                        </a:spcBef>
                        <a:spcAft>
                          <a:spcPts val="0"/>
                        </a:spcAft>
                        <a:buNone/>
                      </a:pPr>
                      <a:r>
                        <a:rPr b="1" lang="en"/>
                        <a:t>Bin</a:t>
                      </a:r>
                      <a:endParaRPr b="1"/>
                    </a:p>
                  </a:txBody>
                  <a:tcPr marT="91425" marB="91425" marR="91425" marL="91425"/>
                </a:tc>
                <a:tc>
                  <a:txBody>
                    <a:bodyPr/>
                    <a:lstStyle/>
                    <a:p>
                      <a:pPr indent="0" lvl="0" marL="0" rtl="0" algn="ctr">
                        <a:spcBef>
                          <a:spcPts val="0"/>
                        </a:spcBef>
                        <a:spcAft>
                          <a:spcPts val="0"/>
                        </a:spcAft>
                        <a:buNone/>
                      </a:pPr>
                      <a:r>
                        <a:rPr b="1" lang="en"/>
                        <a:t>Dec</a:t>
                      </a:r>
                      <a:endParaRPr b="1"/>
                    </a:p>
                  </a:txBody>
                  <a:tcPr marT="91425" marB="91425" marR="91425" marL="91425">
                    <a:solidFill>
                      <a:schemeClr val="dk1"/>
                    </a:solidFill>
                  </a:tcPr>
                </a:tc>
                <a:tc>
                  <a:txBody>
                    <a:bodyPr/>
                    <a:lstStyle/>
                    <a:p>
                      <a:pPr indent="0" lvl="0" marL="0" rtl="0" algn="ctr">
                        <a:spcBef>
                          <a:spcPts val="0"/>
                        </a:spcBef>
                        <a:spcAft>
                          <a:spcPts val="0"/>
                        </a:spcAft>
                        <a:buNone/>
                      </a:pPr>
                      <a:r>
                        <a:rPr b="1" lang="en"/>
                        <a:t>Hex</a:t>
                      </a:r>
                      <a:endParaRPr b="1"/>
                    </a:p>
                  </a:txBody>
                  <a:tcPr marT="91425" marB="91425" marR="91425" marL="91425">
                    <a:solidFill>
                      <a:schemeClr val="accent4"/>
                    </a:solidFill>
                  </a:tcPr>
                </a:tc>
                <a:tc>
                  <a:txBody>
                    <a:bodyPr/>
                    <a:lstStyle/>
                    <a:p>
                      <a:pPr indent="0" lvl="0" marL="0" rtl="0" algn="ctr">
                        <a:spcBef>
                          <a:spcPts val="0"/>
                        </a:spcBef>
                        <a:spcAft>
                          <a:spcPts val="0"/>
                        </a:spcAft>
                        <a:buNone/>
                      </a:pPr>
                      <a:r>
                        <a:rPr b="1" lang="en"/>
                        <a:t>Bin</a:t>
                      </a:r>
                      <a:endParaRPr b="1"/>
                    </a:p>
                  </a:txBody>
                  <a:tcPr marT="91425" marB="91425" marR="91425" marL="91425"/>
                </a:tc>
              </a:tr>
              <a:tr h="396200">
                <a:tc>
                  <a:txBody>
                    <a:bodyPr/>
                    <a:lstStyle/>
                    <a:p>
                      <a:pPr indent="0" lvl="0" marL="0" rtl="0" algn="ctr">
                        <a:spcBef>
                          <a:spcPts val="0"/>
                        </a:spcBef>
                        <a:spcAft>
                          <a:spcPts val="0"/>
                        </a:spcAft>
                        <a:buNone/>
                      </a:pPr>
                      <a:r>
                        <a:rPr lang="en"/>
                        <a:t>0</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0</a:t>
                      </a:r>
                      <a:endParaRPr/>
                    </a:p>
                  </a:txBody>
                  <a:tcPr marT="91425" marB="91425" marR="91425" marL="91425">
                    <a:solidFill>
                      <a:schemeClr val="accent4"/>
                    </a:solidFill>
                  </a:tcPr>
                </a:tc>
                <a:tc>
                  <a:txBody>
                    <a:bodyPr/>
                    <a:lstStyle/>
                    <a:p>
                      <a:pPr indent="0" lvl="0" marL="0" rtl="0" algn="ctr">
                        <a:spcBef>
                          <a:spcPts val="0"/>
                        </a:spcBef>
                        <a:spcAft>
                          <a:spcPts val="0"/>
                        </a:spcAft>
                        <a:buNone/>
                      </a:pPr>
                      <a:r>
                        <a:rPr lang="en"/>
                        <a:t>0000</a:t>
                      </a:r>
                      <a:endParaRPr/>
                    </a:p>
                  </a:txBody>
                  <a:tcPr marT="91425" marB="91425" marR="91425" marL="91425"/>
                </a:tc>
                <a:tc>
                  <a:txBody>
                    <a:bodyPr/>
                    <a:lstStyle/>
                    <a:p>
                      <a:pPr indent="0" lvl="0" marL="0" rtl="0" algn="ctr">
                        <a:spcBef>
                          <a:spcPts val="0"/>
                        </a:spcBef>
                        <a:spcAft>
                          <a:spcPts val="0"/>
                        </a:spcAft>
                        <a:buNone/>
                      </a:pPr>
                      <a:r>
                        <a:rPr lang="en"/>
                        <a:t>8</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8</a:t>
                      </a:r>
                      <a:endParaRPr/>
                    </a:p>
                  </a:txBody>
                  <a:tcPr marT="91425" marB="91425" marR="91425" marL="91425">
                    <a:solidFill>
                      <a:schemeClr val="accent4"/>
                    </a:solidFill>
                  </a:tcPr>
                </a:tc>
                <a:tc>
                  <a:txBody>
                    <a:bodyPr/>
                    <a:lstStyle/>
                    <a:p>
                      <a:pPr indent="0" lvl="0" marL="0" rtl="0" algn="ctr">
                        <a:spcBef>
                          <a:spcPts val="0"/>
                        </a:spcBef>
                        <a:spcAft>
                          <a:spcPts val="0"/>
                        </a:spcAft>
                        <a:buNone/>
                      </a:pPr>
                      <a:r>
                        <a:rPr lang="en"/>
                        <a:t>1000</a:t>
                      </a:r>
                      <a:endParaRPr/>
                    </a:p>
                  </a:txBody>
                  <a:tcPr marT="91425" marB="91425" marR="91425" marL="91425"/>
                </a:tc>
              </a:tr>
              <a:tr h="396200">
                <a:tc>
                  <a:txBody>
                    <a:bodyPr/>
                    <a:lstStyle/>
                    <a:p>
                      <a:pPr indent="0" lvl="0" marL="0" rtl="0" algn="ctr">
                        <a:spcBef>
                          <a:spcPts val="0"/>
                        </a:spcBef>
                        <a:spcAft>
                          <a:spcPts val="0"/>
                        </a:spcAft>
                        <a:buNone/>
                      </a:pPr>
                      <a:r>
                        <a:rPr lang="en"/>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1</a:t>
                      </a:r>
                      <a:endParaRPr/>
                    </a:p>
                  </a:txBody>
                  <a:tcPr marT="91425" marB="91425" marR="91425" marL="91425">
                    <a:solidFill>
                      <a:schemeClr val="accent4"/>
                    </a:solidFill>
                  </a:tcPr>
                </a:tc>
                <a:tc>
                  <a:txBody>
                    <a:bodyPr/>
                    <a:lstStyle/>
                    <a:p>
                      <a:pPr indent="0" lvl="0" marL="0" rtl="0" algn="ctr">
                        <a:spcBef>
                          <a:spcPts val="0"/>
                        </a:spcBef>
                        <a:spcAft>
                          <a:spcPts val="0"/>
                        </a:spcAft>
                        <a:buNone/>
                      </a:pPr>
                      <a:r>
                        <a:rPr lang="en"/>
                        <a:t>0001</a:t>
                      </a:r>
                      <a:endParaRPr/>
                    </a:p>
                  </a:txBody>
                  <a:tcPr marT="91425" marB="91425" marR="91425" marL="91425"/>
                </a:tc>
                <a:tc>
                  <a:txBody>
                    <a:bodyPr/>
                    <a:lstStyle/>
                    <a:p>
                      <a:pPr indent="0" lvl="0" marL="0" rtl="0" algn="ctr">
                        <a:spcBef>
                          <a:spcPts val="0"/>
                        </a:spcBef>
                        <a:spcAft>
                          <a:spcPts val="0"/>
                        </a:spcAft>
                        <a:buNone/>
                      </a:pPr>
                      <a:r>
                        <a:rPr lang="en"/>
                        <a:t>9</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9</a:t>
                      </a:r>
                      <a:endParaRPr/>
                    </a:p>
                  </a:txBody>
                  <a:tcPr marT="91425" marB="91425" marR="91425" marL="91425">
                    <a:solidFill>
                      <a:schemeClr val="accent4"/>
                    </a:solidFill>
                  </a:tcPr>
                </a:tc>
                <a:tc>
                  <a:txBody>
                    <a:bodyPr/>
                    <a:lstStyle/>
                    <a:p>
                      <a:pPr indent="0" lvl="0" marL="0" rtl="0" algn="ctr">
                        <a:spcBef>
                          <a:spcPts val="0"/>
                        </a:spcBef>
                        <a:spcAft>
                          <a:spcPts val="0"/>
                        </a:spcAft>
                        <a:buNone/>
                      </a:pPr>
                      <a:r>
                        <a:rPr lang="en"/>
                        <a:t>1001</a:t>
                      </a:r>
                      <a:endParaRPr/>
                    </a:p>
                  </a:txBody>
                  <a:tcPr marT="91425" marB="91425" marR="91425" marL="91425"/>
                </a:tc>
              </a:tr>
              <a:tr h="396200">
                <a:tc>
                  <a:txBody>
                    <a:bodyPr/>
                    <a:lstStyle/>
                    <a:p>
                      <a:pPr indent="0" lvl="0" marL="0" rtl="0" algn="ctr">
                        <a:spcBef>
                          <a:spcPts val="0"/>
                        </a:spcBef>
                        <a:spcAft>
                          <a:spcPts val="0"/>
                        </a:spcAft>
                        <a:buNone/>
                      </a:pPr>
                      <a:r>
                        <a:rPr lang="en"/>
                        <a:t>2</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2</a:t>
                      </a:r>
                      <a:endParaRPr/>
                    </a:p>
                  </a:txBody>
                  <a:tcPr marT="91425" marB="91425" marR="91425" marL="91425">
                    <a:solidFill>
                      <a:schemeClr val="accent4"/>
                    </a:solidFill>
                  </a:tcPr>
                </a:tc>
                <a:tc>
                  <a:txBody>
                    <a:bodyPr/>
                    <a:lstStyle/>
                    <a:p>
                      <a:pPr indent="0" lvl="0" marL="0" rtl="0" algn="ctr">
                        <a:spcBef>
                          <a:spcPts val="0"/>
                        </a:spcBef>
                        <a:spcAft>
                          <a:spcPts val="0"/>
                        </a:spcAft>
                        <a:buNone/>
                      </a:pPr>
                      <a:r>
                        <a:rPr lang="en"/>
                        <a:t>0010</a:t>
                      </a:r>
                      <a:endParaRPr/>
                    </a:p>
                  </a:txBody>
                  <a:tcPr marT="91425" marB="91425" marR="91425" marL="91425"/>
                </a:tc>
                <a:tc>
                  <a:txBody>
                    <a:bodyPr/>
                    <a:lstStyle/>
                    <a:p>
                      <a:pPr indent="0" lvl="0" marL="0" rtl="0" algn="ctr">
                        <a:spcBef>
                          <a:spcPts val="0"/>
                        </a:spcBef>
                        <a:spcAft>
                          <a:spcPts val="0"/>
                        </a:spcAft>
                        <a:buNone/>
                      </a:pPr>
                      <a:r>
                        <a:rPr lang="en"/>
                        <a:t>10</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A</a:t>
                      </a:r>
                      <a:endParaRPr/>
                    </a:p>
                  </a:txBody>
                  <a:tcPr marT="91425" marB="91425" marR="91425" marL="91425">
                    <a:solidFill>
                      <a:schemeClr val="accent4"/>
                    </a:solidFill>
                  </a:tcPr>
                </a:tc>
                <a:tc>
                  <a:txBody>
                    <a:bodyPr/>
                    <a:lstStyle/>
                    <a:p>
                      <a:pPr indent="0" lvl="0" marL="0" rtl="0" algn="ctr">
                        <a:spcBef>
                          <a:spcPts val="0"/>
                        </a:spcBef>
                        <a:spcAft>
                          <a:spcPts val="0"/>
                        </a:spcAft>
                        <a:buNone/>
                      </a:pPr>
                      <a:r>
                        <a:rPr lang="en"/>
                        <a:t>1010</a:t>
                      </a:r>
                      <a:endParaRPr/>
                    </a:p>
                  </a:txBody>
                  <a:tcPr marT="91425" marB="91425" marR="91425" marL="91425"/>
                </a:tc>
              </a:tr>
              <a:tr h="396200">
                <a:tc>
                  <a:txBody>
                    <a:bodyPr/>
                    <a:lstStyle/>
                    <a:p>
                      <a:pPr indent="0" lvl="0" marL="0" rtl="0" algn="ctr">
                        <a:spcBef>
                          <a:spcPts val="0"/>
                        </a:spcBef>
                        <a:spcAft>
                          <a:spcPts val="0"/>
                        </a:spcAft>
                        <a:buNone/>
                      </a:pPr>
                      <a:r>
                        <a:rPr lang="en"/>
                        <a:t>3</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3</a:t>
                      </a:r>
                      <a:endParaRPr/>
                    </a:p>
                  </a:txBody>
                  <a:tcPr marT="91425" marB="91425" marR="91425" marL="91425">
                    <a:solidFill>
                      <a:schemeClr val="accent4"/>
                    </a:solidFill>
                  </a:tcPr>
                </a:tc>
                <a:tc>
                  <a:txBody>
                    <a:bodyPr/>
                    <a:lstStyle/>
                    <a:p>
                      <a:pPr indent="0" lvl="0" marL="0" rtl="0" algn="ctr">
                        <a:spcBef>
                          <a:spcPts val="0"/>
                        </a:spcBef>
                        <a:spcAft>
                          <a:spcPts val="0"/>
                        </a:spcAft>
                        <a:buNone/>
                      </a:pPr>
                      <a:r>
                        <a:rPr lang="en"/>
                        <a:t>0011</a:t>
                      </a:r>
                      <a:endParaRPr/>
                    </a:p>
                  </a:txBody>
                  <a:tcPr marT="91425" marB="91425" marR="91425" marL="91425"/>
                </a:tc>
                <a:tc>
                  <a:txBody>
                    <a:bodyPr/>
                    <a:lstStyle/>
                    <a:p>
                      <a:pPr indent="0" lvl="0" marL="0" rtl="0" algn="ctr">
                        <a:spcBef>
                          <a:spcPts val="0"/>
                        </a:spcBef>
                        <a:spcAft>
                          <a:spcPts val="0"/>
                        </a:spcAft>
                        <a:buNone/>
                      </a:pPr>
                      <a:r>
                        <a:rPr lang="en"/>
                        <a:t>11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B</a:t>
                      </a:r>
                      <a:endParaRPr/>
                    </a:p>
                  </a:txBody>
                  <a:tcPr marT="91425" marB="91425" marR="91425" marL="91425">
                    <a:solidFill>
                      <a:schemeClr val="accent4"/>
                    </a:solidFill>
                  </a:tcPr>
                </a:tc>
                <a:tc>
                  <a:txBody>
                    <a:bodyPr/>
                    <a:lstStyle/>
                    <a:p>
                      <a:pPr indent="0" lvl="0" marL="0" rtl="0" algn="ctr">
                        <a:spcBef>
                          <a:spcPts val="0"/>
                        </a:spcBef>
                        <a:spcAft>
                          <a:spcPts val="0"/>
                        </a:spcAft>
                        <a:buNone/>
                      </a:pPr>
                      <a:r>
                        <a:rPr lang="en"/>
                        <a:t>1011</a:t>
                      </a:r>
                      <a:endParaRPr/>
                    </a:p>
                  </a:txBody>
                  <a:tcPr marT="91425" marB="91425" marR="91425" marL="91425"/>
                </a:tc>
              </a:tr>
              <a:tr h="396200">
                <a:tc>
                  <a:txBody>
                    <a:bodyPr/>
                    <a:lstStyle/>
                    <a:p>
                      <a:pPr indent="0" lvl="0" marL="0" rtl="0" algn="ctr">
                        <a:spcBef>
                          <a:spcPts val="0"/>
                        </a:spcBef>
                        <a:spcAft>
                          <a:spcPts val="0"/>
                        </a:spcAft>
                        <a:buNone/>
                      </a:pPr>
                      <a:r>
                        <a:rPr lang="en"/>
                        <a:t>4</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4</a:t>
                      </a:r>
                      <a:endParaRPr/>
                    </a:p>
                  </a:txBody>
                  <a:tcPr marT="91425" marB="91425" marR="91425" marL="91425">
                    <a:solidFill>
                      <a:schemeClr val="accent4"/>
                    </a:solidFill>
                  </a:tcPr>
                </a:tc>
                <a:tc>
                  <a:txBody>
                    <a:bodyPr/>
                    <a:lstStyle/>
                    <a:p>
                      <a:pPr indent="0" lvl="0" marL="0" rtl="0" algn="ctr">
                        <a:spcBef>
                          <a:spcPts val="0"/>
                        </a:spcBef>
                        <a:spcAft>
                          <a:spcPts val="0"/>
                        </a:spcAft>
                        <a:buNone/>
                      </a:pPr>
                      <a:r>
                        <a:rPr lang="en"/>
                        <a:t>0100</a:t>
                      </a:r>
                      <a:endParaRPr/>
                    </a:p>
                  </a:txBody>
                  <a:tcPr marT="91425" marB="91425" marR="91425" marL="91425"/>
                </a:tc>
                <a:tc>
                  <a:txBody>
                    <a:bodyPr/>
                    <a:lstStyle/>
                    <a:p>
                      <a:pPr indent="0" lvl="0" marL="0" rtl="0" algn="ctr">
                        <a:spcBef>
                          <a:spcPts val="0"/>
                        </a:spcBef>
                        <a:spcAft>
                          <a:spcPts val="0"/>
                        </a:spcAft>
                        <a:buNone/>
                      </a:pPr>
                      <a:r>
                        <a:rPr lang="en"/>
                        <a:t>12</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C</a:t>
                      </a:r>
                      <a:endParaRPr/>
                    </a:p>
                  </a:txBody>
                  <a:tcPr marT="91425" marB="91425" marR="91425" marL="91425">
                    <a:solidFill>
                      <a:schemeClr val="accent4"/>
                    </a:solidFill>
                  </a:tcPr>
                </a:tc>
                <a:tc>
                  <a:txBody>
                    <a:bodyPr/>
                    <a:lstStyle/>
                    <a:p>
                      <a:pPr indent="0" lvl="0" marL="0" rtl="0" algn="ctr">
                        <a:spcBef>
                          <a:spcPts val="0"/>
                        </a:spcBef>
                        <a:spcAft>
                          <a:spcPts val="0"/>
                        </a:spcAft>
                        <a:buNone/>
                      </a:pPr>
                      <a:r>
                        <a:rPr lang="en"/>
                        <a:t>1100</a:t>
                      </a:r>
                      <a:endParaRPr/>
                    </a:p>
                  </a:txBody>
                  <a:tcPr marT="91425" marB="91425" marR="91425" marL="91425"/>
                </a:tc>
              </a:tr>
              <a:tr h="396200">
                <a:tc>
                  <a:txBody>
                    <a:bodyPr/>
                    <a:lstStyle/>
                    <a:p>
                      <a:pPr indent="0" lvl="0" marL="0" rtl="0" algn="ctr">
                        <a:spcBef>
                          <a:spcPts val="0"/>
                        </a:spcBef>
                        <a:spcAft>
                          <a:spcPts val="0"/>
                        </a:spcAft>
                        <a:buNone/>
                      </a:pPr>
                      <a:r>
                        <a:rPr lang="en"/>
                        <a:t>5</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5</a:t>
                      </a:r>
                      <a:endParaRPr/>
                    </a:p>
                  </a:txBody>
                  <a:tcPr marT="91425" marB="91425" marR="91425" marL="91425">
                    <a:solidFill>
                      <a:schemeClr val="accent4"/>
                    </a:solidFill>
                  </a:tcPr>
                </a:tc>
                <a:tc>
                  <a:txBody>
                    <a:bodyPr/>
                    <a:lstStyle/>
                    <a:p>
                      <a:pPr indent="0" lvl="0" marL="0" rtl="0" algn="ctr">
                        <a:spcBef>
                          <a:spcPts val="0"/>
                        </a:spcBef>
                        <a:spcAft>
                          <a:spcPts val="0"/>
                        </a:spcAft>
                        <a:buNone/>
                      </a:pPr>
                      <a:r>
                        <a:rPr lang="en"/>
                        <a:t>0101</a:t>
                      </a:r>
                      <a:endParaRPr/>
                    </a:p>
                  </a:txBody>
                  <a:tcPr marT="91425" marB="91425" marR="91425" marL="91425"/>
                </a:tc>
                <a:tc>
                  <a:txBody>
                    <a:bodyPr/>
                    <a:lstStyle/>
                    <a:p>
                      <a:pPr indent="0" lvl="0" marL="0" rtl="0" algn="ctr">
                        <a:spcBef>
                          <a:spcPts val="0"/>
                        </a:spcBef>
                        <a:spcAft>
                          <a:spcPts val="0"/>
                        </a:spcAft>
                        <a:buNone/>
                      </a:pPr>
                      <a:r>
                        <a:rPr lang="en"/>
                        <a:t>13</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D</a:t>
                      </a:r>
                      <a:endParaRPr/>
                    </a:p>
                  </a:txBody>
                  <a:tcPr marT="91425" marB="91425" marR="91425" marL="91425">
                    <a:solidFill>
                      <a:schemeClr val="accent4"/>
                    </a:solidFill>
                  </a:tcPr>
                </a:tc>
                <a:tc>
                  <a:txBody>
                    <a:bodyPr/>
                    <a:lstStyle/>
                    <a:p>
                      <a:pPr indent="0" lvl="0" marL="0" rtl="0" algn="ctr">
                        <a:spcBef>
                          <a:spcPts val="0"/>
                        </a:spcBef>
                        <a:spcAft>
                          <a:spcPts val="0"/>
                        </a:spcAft>
                        <a:buNone/>
                      </a:pPr>
                      <a:r>
                        <a:rPr lang="en"/>
                        <a:t>1101</a:t>
                      </a:r>
                      <a:endParaRPr/>
                    </a:p>
                  </a:txBody>
                  <a:tcPr marT="91425" marB="91425" marR="91425" marL="91425"/>
                </a:tc>
              </a:tr>
              <a:tr h="396200">
                <a:tc>
                  <a:txBody>
                    <a:bodyPr/>
                    <a:lstStyle/>
                    <a:p>
                      <a:pPr indent="0" lvl="0" marL="0" rtl="0" algn="ctr">
                        <a:spcBef>
                          <a:spcPts val="0"/>
                        </a:spcBef>
                        <a:spcAft>
                          <a:spcPts val="0"/>
                        </a:spcAft>
                        <a:buNone/>
                      </a:pPr>
                      <a:r>
                        <a:rPr lang="en"/>
                        <a:t>6</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6</a:t>
                      </a:r>
                      <a:endParaRPr/>
                    </a:p>
                  </a:txBody>
                  <a:tcPr marT="91425" marB="91425" marR="91425" marL="91425">
                    <a:solidFill>
                      <a:schemeClr val="accent4"/>
                    </a:solidFill>
                  </a:tcPr>
                </a:tc>
                <a:tc>
                  <a:txBody>
                    <a:bodyPr/>
                    <a:lstStyle/>
                    <a:p>
                      <a:pPr indent="0" lvl="0" marL="0" rtl="0" algn="ctr">
                        <a:spcBef>
                          <a:spcPts val="0"/>
                        </a:spcBef>
                        <a:spcAft>
                          <a:spcPts val="0"/>
                        </a:spcAft>
                        <a:buNone/>
                      </a:pPr>
                      <a:r>
                        <a:rPr lang="en"/>
                        <a:t>0110</a:t>
                      </a:r>
                      <a:endParaRPr/>
                    </a:p>
                  </a:txBody>
                  <a:tcPr marT="91425" marB="91425" marR="91425" marL="91425"/>
                </a:tc>
                <a:tc>
                  <a:txBody>
                    <a:bodyPr/>
                    <a:lstStyle/>
                    <a:p>
                      <a:pPr indent="0" lvl="0" marL="0" rtl="0" algn="ctr">
                        <a:spcBef>
                          <a:spcPts val="0"/>
                        </a:spcBef>
                        <a:spcAft>
                          <a:spcPts val="0"/>
                        </a:spcAft>
                        <a:buNone/>
                      </a:pPr>
                      <a:r>
                        <a:rPr lang="en"/>
                        <a:t>14</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E</a:t>
                      </a:r>
                      <a:endParaRPr/>
                    </a:p>
                  </a:txBody>
                  <a:tcPr marT="91425" marB="91425" marR="91425" marL="91425">
                    <a:solidFill>
                      <a:schemeClr val="accent4"/>
                    </a:solidFill>
                  </a:tcPr>
                </a:tc>
                <a:tc>
                  <a:txBody>
                    <a:bodyPr/>
                    <a:lstStyle/>
                    <a:p>
                      <a:pPr indent="0" lvl="0" marL="0" rtl="0" algn="ctr">
                        <a:spcBef>
                          <a:spcPts val="0"/>
                        </a:spcBef>
                        <a:spcAft>
                          <a:spcPts val="0"/>
                        </a:spcAft>
                        <a:buNone/>
                      </a:pPr>
                      <a:r>
                        <a:rPr lang="en"/>
                        <a:t>1110</a:t>
                      </a:r>
                      <a:endParaRPr/>
                    </a:p>
                  </a:txBody>
                  <a:tcPr marT="91425" marB="91425" marR="91425" marL="91425"/>
                </a:tc>
              </a:tr>
              <a:tr h="396200">
                <a:tc>
                  <a:txBody>
                    <a:bodyPr/>
                    <a:lstStyle/>
                    <a:p>
                      <a:pPr indent="0" lvl="0" marL="0" rtl="0" algn="ctr">
                        <a:spcBef>
                          <a:spcPts val="0"/>
                        </a:spcBef>
                        <a:spcAft>
                          <a:spcPts val="0"/>
                        </a:spcAft>
                        <a:buNone/>
                      </a:pPr>
                      <a:r>
                        <a:rPr lang="en"/>
                        <a:t>7</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7</a:t>
                      </a:r>
                      <a:endParaRPr/>
                    </a:p>
                  </a:txBody>
                  <a:tcPr marT="91425" marB="91425" marR="91425" marL="91425">
                    <a:solidFill>
                      <a:schemeClr val="accent4"/>
                    </a:solidFill>
                  </a:tcPr>
                </a:tc>
                <a:tc>
                  <a:txBody>
                    <a:bodyPr/>
                    <a:lstStyle/>
                    <a:p>
                      <a:pPr indent="0" lvl="0" marL="0" rtl="0" algn="ctr">
                        <a:spcBef>
                          <a:spcPts val="0"/>
                        </a:spcBef>
                        <a:spcAft>
                          <a:spcPts val="0"/>
                        </a:spcAft>
                        <a:buNone/>
                      </a:pPr>
                      <a:r>
                        <a:rPr lang="en"/>
                        <a:t>0111</a:t>
                      </a:r>
                      <a:endParaRPr/>
                    </a:p>
                  </a:txBody>
                  <a:tcPr marT="91425" marB="91425" marR="91425" marL="91425"/>
                </a:tc>
                <a:tc>
                  <a:txBody>
                    <a:bodyPr/>
                    <a:lstStyle/>
                    <a:p>
                      <a:pPr indent="0" lvl="0" marL="0" rtl="0" algn="ctr">
                        <a:spcBef>
                          <a:spcPts val="0"/>
                        </a:spcBef>
                        <a:spcAft>
                          <a:spcPts val="0"/>
                        </a:spcAft>
                        <a:buNone/>
                      </a:pPr>
                      <a:r>
                        <a:rPr lang="en"/>
                        <a:t>15</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F</a:t>
                      </a:r>
                      <a:endParaRPr/>
                    </a:p>
                  </a:txBody>
                  <a:tcPr marT="91425" marB="91425" marR="91425" marL="91425">
                    <a:solidFill>
                      <a:schemeClr val="accent4"/>
                    </a:solidFill>
                  </a:tcPr>
                </a:tc>
                <a:tc>
                  <a:txBody>
                    <a:bodyPr/>
                    <a:lstStyle/>
                    <a:p>
                      <a:pPr indent="0" lvl="0" marL="0" rtl="0" algn="ctr">
                        <a:spcBef>
                          <a:spcPts val="0"/>
                        </a:spcBef>
                        <a:spcAft>
                          <a:spcPts val="0"/>
                        </a:spcAft>
                        <a:buNone/>
                      </a:pPr>
                      <a:r>
                        <a:rPr lang="en"/>
                        <a:t>1111</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Pointers</a:t>
            </a:r>
            <a:endParaRPr/>
          </a:p>
        </p:txBody>
      </p:sp>
      <p:sp>
        <p:nvSpPr>
          <p:cNvPr id="218" name="Google Shape;218;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Pointers are a C++ variable that holds a memory address rather than a piece of data</a:t>
            </a:r>
            <a:endParaRPr/>
          </a:p>
          <a:p>
            <a:pPr indent="-342900" lvl="0" marL="457200" rtl="0" algn="l">
              <a:spcBef>
                <a:spcPts val="0"/>
              </a:spcBef>
              <a:spcAft>
                <a:spcPts val="0"/>
              </a:spcAft>
              <a:buSzPts val="1800"/>
              <a:buChar char="●"/>
            </a:pPr>
            <a:r>
              <a:rPr lang="en"/>
              <a:t>Pointers must be declared with the type of data that the pointer points to, for example an int pointer or a double pointer</a:t>
            </a:r>
            <a:endParaRPr/>
          </a:p>
          <a:p>
            <a:pPr indent="-342900" lvl="0" marL="457200" rtl="0" algn="l">
              <a:spcBef>
                <a:spcPts val="0"/>
              </a:spcBef>
              <a:spcAft>
                <a:spcPts val="0"/>
              </a:spcAft>
              <a:buSzPts val="1800"/>
              <a:buChar char="●"/>
            </a:pPr>
            <a:r>
              <a:rPr lang="en"/>
              <a:t>C++ uses the * symbol to indicate a pointer type</a:t>
            </a:r>
            <a:endParaRPr/>
          </a:p>
        </p:txBody>
      </p:sp>
      <p:sp>
        <p:nvSpPr>
          <p:cNvPr id="219" name="Google Shape;219;p35"/>
          <p:cNvSpPr txBox="1"/>
          <p:nvPr/>
        </p:nvSpPr>
        <p:spPr>
          <a:xfrm>
            <a:off x="505800" y="3113375"/>
            <a:ext cx="8638200" cy="134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latin typeface="Courier New"/>
                <a:ea typeface="Courier New"/>
                <a:cs typeface="Courier New"/>
                <a:sym typeface="Courier New"/>
              </a:rPr>
              <a:t>int * pointerW;   // pointerW is a pointer to an int</a:t>
            </a:r>
            <a:endParaRPr sz="1700">
              <a:latin typeface="Courier New"/>
              <a:ea typeface="Courier New"/>
              <a:cs typeface="Courier New"/>
              <a:sym typeface="Courier New"/>
            </a:endParaRPr>
          </a:p>
          <a:p>
            <a:pPr indent="0" lvl="0" marL="0" rtl="0" algn="l">
              <a:lnSpc>
                <a:spcPct val="115000"/>
              </a:lnSpc>
              <a:spcBef>
                <a:spcPts val="0"/>
              </a:spcBef>
              <a:spcAft>
                <a:spcPts val="0"/>
              </a:spcAft>
              <a:buNone/>
            </a:pPr>
            <a:r>
              <a:rPr lang="en" sz="1700">
                <a:latin typeface="Courier New"/>
                <a:ea typeface="Courier New"/>
                <a:cs typeface="Courier New"/>
                <a:sym typeface="Courier New"/>
              </a:rPr>
              <a:t>double * pointerX; // pointerX is a pointer to a double</a:t>
            </a:r>
            <a:endParaRPr sz="1700">
              <a:latin typeface="Courier New"/>
              <a:ea typeface="Courier New"/>
              <a:cs typeface="Courier New"/>
              <a:sym typeface="Courier New"/>
            </a:endParaRPr>
          </a:p>
          <a:p>
            <a:pPr indent="0" lvl="0" marL="0" rtl="0" algn="l">
              <a:lnSpc>
                <a:spcPct val="115000"/>
              </a:lnSpc>
              <a:spcBef>
                <a:spcPts val="0"/>
              </a:spcBef>
              <a:spcAft>
                <a:spcPts val="0"/>
              </a:spcAft>
              <a:buNone/>
            </a:pPr>
            <a:r>
              <a:rPr lang="en" sz="1700">
                <a:latin typeface="Courier New"/>
                <a:ea typeface="Courier New"/>
                <a:cs typeface="Courier New"/>
                <a:sym typeface="Courier New"/>
              </a:rPr>
              <a:t>string * pointerY; // pointerY is a pointer to a string object</a:t>
            </a:r>
            <a:endParaRPr sz="1700">
              <a:latin typeface="Courier New"/>
              <a:ea typeface="Courier New"/>
              <a:cs typeface="Courier New"/>
              <a:sym typeface="Courier New"/>
            </a:endParaRPr>
          </a:p>
          <a:p>
            <a:pPr indent="0" lvl="0" marL="0" rtl="0" algn="l">
              <a:lnSpc>
                <a:spcPct val="115000"/>
              </a:lnSpc>
              <a:spcBef>
                <a:spcPts val="0"/>
              </a:spcBef>
              <a:spcAft>
                <a:spcPts val="0"/>
              </a:spcAft>
              <a:buNone/>
            </a:pPr>
            <a:r>
              <a:rPr lang="en" sz="1700">
                <a:latin typeface="Courier New"/>
                <a:ea typeface="Courier New"/>
                <a:cs typeface="Courier New"/>
                <a:sym typeface="Courier New"/>
              </a:rPr>
              <a:t>MyClass* pointerZ; // pointerZ is a pointer to a MyClass object</a:t>
            </a:r>
            <a:endParaRPr sz="1700">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Address of (&amp;)</a:t>
            </a:r>
            <a:endParaRPr/>
          </a:p>
        </p:txBody>
      </p:sp>
      <p:sp>
        <p:nvSpPr>
          <p:cNvPr id="225" name="Google Shape;225;p36"/>
          <p:cNvSpPr txBox="1"/>
          <p:nvPr>
            <p:ph idx="1" type="body"/>
          </p:nvPr>
        </p:nvSpPr>
        <p:spPr>
          <a:xfrm>
            <a:off x="311700" y="1266325"/>
            <a:ext cx="8520600" cy="16362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
              <a:t>Any object’s memory address can be found by using the address of operator (&amp;)</a:t>
            </a:r>
            <a:endParaRPr/>
          </a:p>
          <a:p>
            <a:pPr indent="-334327" lvl="0" marL="457200" rtl="0" algn="l">
              <a:spcBef>
                <a:spcPts val="0"/>
              </a:spcBef>
              <a:spcAft>
                <a:spcPts val="0"/>
              </a:spcAft>
              <a:buSzPct val="100000"/>
              <a:buChar char="●"/>
            </a:pPr>
            <a:r>
              <a:rPr lang="en"/>
              <a:t>Calling the address of operator on an object will generate a pointer of that type</a:t>
            </a:r>
            <a:endParaRPr/>
          </a:p>
          <a:p>
            <a:pPr indent="-334327" lvl="0" marL="457200" rtl="0" algn="l">
              <a:spcBef>
                <a:spcPts val="0"/>
              </a:spcBef>
              <a:spcAft>
                <a:spcPts val="0"/>
              </a:spcAft>
              <a:buSzPct val="100000"/>
              <a:buChar char="●"/>
            </a:pPr>
            <a:r>
              <a:rPr lang="en"/>
              <a:t>Note that even though the &amp; symbol is also used for references, the address of operator is a completely separate concept</a:t>
            </a:r>
            <a:endParaRPr/>
          </a:p>
        </p:txBody>
      </p:sp>
      <p:sp>
        <p:nvSpPr>
          <p:cNvPr id="226" name="Google Shape;226;p36"/>
          <p:cNvSpPr txBox="1"/>
          <p:nvPr/>
        </p:nvSpPr>
        <p:spPr>
          <a:xfrm>
            <a:off x="1477425" y="2571750"/>
            <a:ext cx="44973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Courier New"/>
                <a:ea typeface="Courier New"/>
                <a:cs typeface="Courier New"/>
                <a:sym typeface="Courier New"/>
              </a:rPr>
              <a:t>int a = 10;</a:t>
            </a:r>
            <a:endParaRPr sz="1700">
              <a:latin typeface="Courier New"/>
              <a:ea typeface="Courier New"/>
              <a:cs typeface="Courier New"/>
              <a:sym typeface="Courier New"/>
            </a:endParaRPr>
          </a:p>
          <a:p>
            <a:pPr indent="0" lvl="0" marL="0" rtl="0" algn="l">
              <a:spcBef>
                <a:spcPts val="0"/>
              </a:spcBef>
              <a:spcAft>
                <a:spcPts val="0"/>
              </a:spcAft>
              <a:buNone/>
            </a:pPr>
            <a:r>
              <a:rPr lang="en" sz="1700">
                <a:latin typeface="Courier New"/>
                <a:ea typeface="Courier New"/>
                <a:cs typeface="Courier New"/>
                <a:sym typeface="Courier New"/>
              </a:rPr>
              <a:t>int * pointerToA = &amp;(a);</a:t>
            </a:r>
            <a:endParaRPr sz="1700">
              <a:latin typeface="Courier New"/>
              <a:ea typeface="Courier New"/>
              <a:cs typeface="Courier New"/>
              <a:sym typeface="Courier New"/>
            </a:endParaRPr>
          </a:p>
          <a:p>
            <a:pPr indent="0" lvl="0" marL="0" rtl="0" algn="l">
              <a:spcBef>
                <a:spcPts val="0"/>
              </a:spcBef>
              <a:spcAft>
                <a:spcPts val="0"/>
              </a:spcAft>
              <a:buNone/>
            </a:pPr>
            <a:r>
              <a:t/>
            </a:r>
            <a:endParaRPr sz="1700">
              <a:latin typeface="Courier New"/>
              <a:ea typeface="Courier New"/>
              <a:cs typeface="Courier New"/>
              <a:sym typeface="Courier New"/>
            </a:endParaRPr>
          </a:p>
          <a:p>
            <a:pPr indent="0" lvl="0" marL="0" rtl="0" algn="l">
              <a:spcBef>
                <a:spcPts val="0"/>
              </a:spcBef>
              <a:spcAft>
                <a:spcPts val="0"/>
              </a:spcAft>
              <a:buNone/>
            </a:pPr>
            <a:r>
              <a:rPr lang="en" sz="1700">
                <a:latin typeface="Courier New"/>
                <a:ea typeface="Courier New"/>
                <a:cs typeface="Courier New"/>
                <a:sym typeface="Courier New"/>
              </a:rPr>
              <a:t>double b = 53.2;</a:t>
            </a:r>
            <a:endParaRPr sz="1700">
              <a:latin typeface="Courier New"/>
              <a:ea typeface="Courier New"/>
              <a:cs typeface="Courier New"/>
              <a:sym typeface="Courier New"/>
            </a:endParaRPr>
          </a:p>
          <a:p>
            <a:pPr indent="0" lvl="0" marL="0" rtl="0" algn="l">
              <a:spcBef>
                <a:spcPts val="0"/>
              </a:spcBef>
              <a:spcAft>
                <a:spcPts val="0"/>
              </a:spcAft>
              <a:buNone/>
            </a:pPr>
            <a:r>
              <a:rPr lang="en" sz="1700">
                <a:latin typeface="Courier New"/>
                <a:ea typeface="Courier New"/>
                <a:cs typeface="Courier New"/>
                <a:sym typeface="Courier New"/>
              </a:rPr>
              <a:t>double * pointerToB = &amp;b;</a:t>
            </a:r>
            <a:endParaRPr sz="1700">
              <a:latin typeface="Courier New"/>
              <a:ea typeface="Courier New"/>
              <a:cs typeface="Courier New"/>
              <a:sym typeface="Courier New"/>
            </a:endParaRPr>
          </a:p>
          <a:p>
            <a:pPr indent="0" lvl="0" marL="0" rtl="0" algn="l">
              <a:spcBef>
                <a:spcPts val="0"/>
              </a:spcBef>
              <a:spcAft>
                <a:spcPts val="0"/>
              </a:spcAft>
              <a:buNone/>
            </a:pPr>
            <a:r>
              <a:t/>
            </a:r>
            <a:endParaRPr sz="1700">
              <a:latin typeface="Courier New"/>
              <a:ea typeface="Courier New"/>
              <a:cs typeface="Courier New"/>
              <a:sym typeface="Courier New"/>
            </a:endParaRPr>
          </a:p>
          <a:p>
            <a:pPr indent="0" lvl="0" marL="0" rtl="0" algn="l">
              <a:spcBef>
                <a:spcPts val="0"/>
              </a:spcBef>
              <a:spcAft>
                <a:spcPts val="0"/>
              </a:spcAft>
              <a:buNone/>
            </a:pPr>
            <a:r>
              <a:rPr lang="en" sz="1700">
                <a:latin typeface="Courier New"/>
                <a:ea typeface="Courier New"/>
                <a:cs typeface="Courier New"/>
                <a:sym typeface="Courier New"/>
              </a:rPr>
              <a:t>MyClass c = MyClass();</a:t>
            </a:r>
            <a:endParaRPr sz="1700">
              <a:latin typeface="Courier New"/>
              <a:ea typeface="Courier New"/>
              <a:cs typeface="Courier New"/>
              <a:sym typeface="Courier New"/>
            </a:endParaRPr>
          </a:p>
          <a:p>
            <a:pPr indent="0" lvl="0" marL="0" rtl="0" algn="l">
              <a:spcBef>
                <a:spcPts val="0"/>
              </a:spcBef>
              <a:spcAft>
                <a:spcPts val="0"/>
              </a:spcAft>
              <a:buNone/>
            </a:pPr>
            <a:r>
              <a:rPr lang="en" sz="1700">
                <a:latin typeface="Courier New"/>
                <a:ea typeface="Courier New"/>
                <a:cs typeface="Courier New"/>
                <a:sym typeface="Courier New"/>
              </a:rPr>
              <a:t>MyClass * pointerToC = &amp;c;</a:t>
            </a:r>
            <a:endParaRPr sz="1700">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Dereference operator (*)</a:t>
            </a:r>
            <a:endParaRPr/>
          </a:p>
        </p:txBody>
      </p:sp>
      <p:sp>
        <p:nvSpPr>
          <p:cNvPr id="232" name="Google Shape;232;p37"/>
          <p:cNvSpPr txBox="1"/>
          <p:nvPr>
            <p:ph idx="1" type="body"/>
          </p:nvPr>
        </p:nvSpPr>
        <p:spPr>
          <a:xfrm>
            <a:off x="311700" y="1266325"/>
            <a:ext cx="8520600" cy="201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If you have a pointer to an object, you can access the object itself by </a:t>
            </a:r>
            <a:r>
              <a:rPr b="1" lang="en"/>
              <a:t>dereferencing</a:t>
            </a:r>
            <a:endParaRPr b="1"/>
          </a:p>
          <a:p>
            <a:pPr indent="-342900" lvl="0" marL="457200" rtl="0" algn="l">
              <a:spcBef>
                <a:spcPts val="0"/>
              </a:spcBef>
              <a:spcAft>
                <a:spcPts val="0"/>
              </a:spcAft>
              <a:buSzPts val="1800"/>
              <a:buChar char="●"/>
            </a:pPr>
            <a:r>
              <a:rPr lang="en"/>
              <a:t>The dereference operator is the asterisk (*)</a:t>
            </a:r>
            <a:endParaRPr/>
          </a:p>
          <a:p>
            <a:pPr indent="-342900" lvl="0" marL="457200" rtl="0" algn="l">
              <a:spcBef>
                <a:spcPts val="0"/>
              </a:spcBef>
              <a:spcAft>
                <a:spcPts val="0"/>
              </a:spcAft>
              <a:buSzPts val="1800"/>
              <a:buChar char="●"/>
            </a:pPr>
            <a:r>
              <a:rPr lang="en"/>
              <a:t>Note that this means (*) is being used for two different but closely related things: as a pointer </a:t>
            </a:r>
            <a:r>
              <a:rPr i="1" lang="en"/>
              <a:t>type </a:t>
            </a:r>
            <a:r>
              <a:rPr lang="en"/>
              <a:t>and as an </a:t>
            </a:r>
            <a:r>
              <a:rPr i="1" lang="en"/>
              <a:t>operator function</a:t>
            </a:r>
            <a:endParaRPr i="1"/>
          </a:p>
          <a:p>
            <a:pPr indent="0" lvl="0" marL="457200" rtl="0" algn="l">
              <a:spcBef>
                <a:spcPts val="1200"/>
              </a:spcBef>
              <a:spcAft>
                <a:spcPts val="1200"/>
              </a:spcAft>
              <a:buNone/>
            </a:pPr>
            <a:r>
              <a:t/>
            </a:r>
            <a:endParaRPr/>
          </a:p>
        </p:txBody>
      </p:sp>
      <p:sp>
        <p:nvSpPr>
          <p:cNvPr id="233" name="Google Shape;233;p37"/>
          <p:cNvSpPr txBox="1"/>
          <p:nvPr/>
        </p:nvSpPr>
        <p:spPr>
          <a:xfrm>
            <a:off x="1007250" y="2775325"/>
            <a:ext cx="8090400" cy="224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ourier New"/>
                <a:ea typeface="Courier New"/>
                <a:cs typeface="Courier New"/>
                <a:sym typeface="Courier New"/>
              </a:rPr>
              <a:t>int a = 10;</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int * pointerToA = &amp;a;</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cout &lt;&lt; *pointerToA &lt;&lt; endl;  // Will print the value of a (10)</a:t>
            </a:r>
            <a:endParaRPr sz="1500">
              <a:latin typeface="Courier New"/>
              <a:ea typeface="Courier New"/>
              <a:cs typeface="Courier New"/>
              <a:sym typeface="Courier New"/>
            </a:endParaRPr>
          </a:p>
          <a:p>
            <a:pPr indent="0" lvl="0" marL="0" rtl="0" algn="l">
              <a:spcBef>
                <a:spcPts val="0"/>
              </a:spcBef>
              <a:spcAft>
                <a:spcPts val="0"/>
              </a:spcAft>
              <a:buNone/>
            </a:pPr>
            <a:r>
              <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double b = 53.2;</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double * pointerToB = &amp;b;</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cout &lt;&lt; *pointerToB &lt;&lt; endl;  // Will print the value of b (53.2)</a:t>
            </a:r>
            <a:endParaRPr sz="1500">
              <a:latin typeface="Courier New"/>
              <a:ea typeface="Courier New"/>
              <a:cs typeface="Courier New"/>
              <a:sym typeface="Courier New"/>
            </a:endParaRPr>
          </a:p>
          <a:p>
            <a:pPr indent="0" lvl="0" marL="0" rtl="0" algn="l">
              <a:spcBef>
                <a:spcPts val="0"/>
              </a:spcBef>
              <a:spcAft>
                <a:spcPts val="0"/>
              </a:spcAft>
              <a:buNone/>
            </a:pPr>
            <a:r>
              <a:t/>
            </a:r>
            <a:endParaRPr sz="1500">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Accessing members of a class using pointers</a:t>
            </a:r>
            <a:endParaRPr/>
          </a:p>
        </p:txBody>
      </p:sp>
      <p:sp>
        <p:nvSpPr>
          <p:cNvPr id="239" name="Google Shape;239;p38"/>
          <p:cNvSpPr txBox="1"/>
          <p:nvPr>
            <p:ph idx="1" type="body"/>
          </p:nvPr>
        </p:nvSpPr>
        <p:spPr>
          <a:xfrm>
            <a:off x="311700" y="1266325"/>
            <a:ext cx="8520600" cy="2248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Just like basic types, pointers to classes can be dereferenced using * operator</a:t>
            </a:r>
            <a:endParaRPr/>
          </a:p>
          <a:p>
            <a:pPr indent="-342900" lvl="0" marL="457200" rtl="0" algn="l">
              <a:spcBef>
                <a:spcPts val="0"/>
              </a:spcBef>
              <a:spcAft>
                <a:spcPts val="0"/>
              </a:spcAft>
              <a:buSzPts val="1800"/>
              <a:buChar char="●"/>
            </a:pPr>
            <a:r>
              <a:rPr lang="en"/>
              <a:t>Once you have dereferenced the pointer, you can access members using the dot operator (.)</a:t>
            </a:r>
            <a:endParaRPr/>
          </a:p>
          <a:p>
            <a:pPr indent="-342900" lvl="0" marL="457200" rtl="0" algn="l">
              <a:spcBef>
                <a:spcPts val="0"/>
              </a:spcBef>
              <a:spcAft>
                <a:spcPts val="0"/>
              </a:spcAft>
              <a:buSzPts val="1800"/>
              <a:buChar char="●"/>
            </a:pPr>
            <a:r>
              <a:rPr lang="en"/>
              <a:t>Dereferencing and then accessing a member is common enough that C++ has a shortcut for it - the arrow operator (-&gt;).  This means you can access a member from a object pointer in a single step</a:t>
            </a:r>
            <a:endParaRPr/>
          </a:p>
        </p:txBody>
      </p:sp>
      <p:sp>
        <p:nvSpPr>
          <p:cNvPr id="240" name="Google Shape;240;p38"/>
          <p:cNvSpPr txBox="1"/>
          <p:nvPr/>
        </p:nvSpPr>
        <p:spPr>
          <a:xfrm>
            <a:off x="997725" y="3628725"/>
            <a:ext cx="76545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urier New"/>
                <a:ea typeface="Courier New"/>
                <a:cs typeface="Courier New"/>
                <a:sym typeface="Courier New"/>
              </a:rPr>
              <a:t>MyClass classA = MyClass();</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MyClass* pointerToClassA = &amp;classA;</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cout &lt;&lt; (*pointerToClassA).dataInt  &lt;&lt; endl;</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cout &lt;&lt; pointerToClassA-&gt;dataInt  &lt;&lt; endl;  // same as above</a:t>
            </a:r>
            <a:endParaRPr sz="1600">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 and delete</a:t>
            </a:r>
            <a:endParaRPr/>
          </a:p>
        </p:txBody>
      </p:sp>
      <p:sp>
        <p:nvSpPr>
          <p:cNvPr id="246" name="Google Shape;246;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the keyword ‘new’ to dynamically allocate a variable to the heap</a:t>
            </a:r>
            <a:endParaRPr/>
          </a:p>
          <a:p>
            <a:pPr indent="-317500" lvl="1" marL="914400" rtl="0" algn="l">
              <a:spcBef>
                <a:spcPts val="0"/>
              </a:spcBef>
              <a:spcAft>
                <a:spcPts val="0"/>
              </a:spcAft>
              <a:buSzPts val="1400"/>
              <a:buChar char="○"/>
            </a:pPr>
            <a:r>
              <a:rPr lang="en"/>
              <a:t>Dynamically means that the compiler does not need to know the size of the object you are creating</a:t>
            </a:r>
            <a:endParaRPr/>
          </a:p>
          <a:p>
            <a:pPr indent="-342900" lvl="0" marL="457200" rtl="0" algn="l">
              <a:spcBef>
                <a:spcPts val="0"/>
              </a:spcBef>
              <a:spcAft>
                <a:spcPts val="0"/>
              </a:spcAft>
              <a:buSzPts val="1800"/>
              <a:buChar char="●"/>
            </a:pPr>
            <a:r>
              <a:rPr lang="en"/>
              <a:t>This memory will remain allocated until you delete it or the program finishes</a:t>
            </a:r>
            <a:endParaRPr/>
          </a:p>
          <a:p>
            <a:pPr indent="-342900" lvl="0" marL="457200" rtl="0" algn="l">
              <a:spcBef>
                <a:spcPts val="0"/>
              </a:spcBef>
              <a:spcAft>
                <a:spcPts val="0"/>
              </a:spcAft>
              <a:buSzPts val="1800"/>
              <a:buChar char="●"/>
            </a:pPr>
            <a:r>
              <a:rPr lang="en"/>
              <a:t>That means if you lose the pointer to the object in memory (for example it goes out of scope), that memory is no longer accessible.  This is a memory leak!</a:t>
            </a:r>
            <a:endParaRPr/>
          </a:p>
          <a:p>
            <a:pPr indent="-342900" lvl="0" marL="457200" rtl="0" algn="l">
              <a:spcBef>
                <a:spcPts val="0"/>
              </a:spcBef>
              <a:spcAft>
                <a:spcPts val="0"/>
              </a:spcAft>
              <a:buSzPts val="1800"/>
              <a:buChar char="●"/>
            </a:pPr>
            <a:r>
              <a:rPr lang="en"/>
              <a:t>When you are done, use the keyword ‘delete’ to unallocate the memory</a:t>
            </a:r>
            <a:endParaRPr/>
          </a:p>
          <a:p>
            <a:pPr indent="-342900" lvl="0" marL="457200" rtl="0" algn="l">
              <a:spcBef>
                <a:spcPts val="0"/>
              </a:spcBef>
              <a:spcAft>
                <a:spcPts val="0"/>
              </a:spcAft>
              <a:buSzPts val="1800"/>
              <a:buChar char="●"/>
            </a:pPr>
            <a:r>
              <a:rPr lang="en"/>
              <a:t>And it is best practice to also assign the pointer to nullptr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nullptr</a:t>
            </a:r>
            <a:endParaRPr/>
          </a:p>
        </p:txBody>
      </p:sp>
      <p:sp>
        <p:nvSpPr>
          <p:cNvPr id="252" name="Google Shape;252;p4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a:t>
            </a:r>
            <a:r>
              <a:rPr lang="en"/>
              <a:t>ullptr is a pointer literal that points to nothing</a:t>
            </a:r>
            <a:endParaRPr/>
          </a:p>
          <a:p>
            <a:pPr indent="-342900" lvl="0" marL="457200" rtl="0" algn="l">
              <a:spcBef>
                <a:spcPts val="0"/>
              </a:spcBef>
              <a:spcAft>
                <a:spcPts val="0"/>
              </a:spcAft>
              <a:buSzPts val="1800"/>
              <a:buChar char="●"/>
            </a:pPr>
            <a:r>
              <a:rPr lang="en"/>
              <a:t>This was introduced in C++11.  Prior to that, developers used NULL for their null pointers</a:t>
            </a:r>
            <a:endParaRPr/>
          </a:p>
          <a:p>
            <a:pPr indent="-342900" lvl="0" marL="457200" rtl="0" algn="l">
              <a:spcBef>
                <a:spcPts val="0"/>
              </a:spcBef>
              <a:spcAft>
                <a:spcPts val="0"/>
              </a:spcAft>
              <a:buSzPts val="1800"/>
              <a:buChar char="●"/>
            </a:pPr>
            <a:r>
              <a:rPr lang="en"/>
              <a:t>n</a:t>
            </a:r>
            <a:r>
              <a:rPr lang="en"/>
              <a:t>ullptr has the advantage of still being a pointer object.  It cannot be inadvertently cast to objects of another type</a:t>
            </a:r>
            <a:endParaRPr/>
          </a:p>
          <a:p>
            <a:pPr indent="-342900" lvl="0" marL="457200" rtl="0" algn="l">
              <a:spcBef>
                <a:spcPts val="0"/>
              </a:spcBef>
              <a:spcAft>
                <a:spcPts val="0"/>
              </a:spcAft>
              <a:buSzPts val="1800"/>
              <a:buChar char="●"/>
            </a:pPr>
            <a:r>
              <a:rPr lang="en"/>
              <a:t>Once you’ve deleted the object that a pointer points to, assign that pointer to nullptr</a:t>
            </a:r>
            <a:endParaRPr/>
          </a:p>
        </p:txBody>
      </p:sp>
      <p:sp>
        <p:nvSpPr>
          <p:cNvPr id="253" name="Google Shape;253;p40"/>
          <p:cNvSpPr txBox="1"/>
          <p:nvPr/>
        </p:nvSpPr>
        <p:spPr>
          <a:xfrm>
            <a:off x="4194450" y="4384675"/>
            <a:ext cx="457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Open Sans"/>
                <a:ea typeface="Open Sans"/>
                <a:cs typeface="Open Sans"/>
                <a:sym typeface="Open Sans"/>
                <a:hlinkClick r:id="rId3"/>
              </a:rPr>
              <a:t>https://en.cppreference.com/w/cpp/language/nullptr</a:t>
            </a:r>
            <a:r>
              <a:rPr lang="en">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Arrays in C++</a:t>
            </a:r>
            <a:endParaRPr/>
          </a:p>
        </p:txBody>
      </p:sp>
      <p:sp>
        <p:nvSpPr>
          <p:cNvPr id="259" name="Google Shape;259;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Arrays in C++ are the same as a pointer to the first element of the array.  This makes them dumb about a lot of things!</a:t>
            </a:r>
            <a:endParaRPr/>
          </a:p>
          <a:p>
            <a:pPr indent="-342900" lvl="0" marL="457200" rtl="0" algn="l">
              <a:spcBef>
                <a:spcPts val="0"/>
              </a:spcBef>
              <a:spcAft>
                <a:spcPts val="0"/>
              </a:spcAft>
              <a:buSzPts val="1800"/>
              <a:buChar char="●"/>
            </a:pPr>
            <a:r>
              <a:rPr lang="en"/>
              <a:t>Arrays do not know their own size.  It will happily let you index past the end of the array</a:t>
            </a:r>
            <a:endParaRPr/>
          </a:p>
          <a:p>
            <a:pPr indent="-342900" lvl="0" marL="457200" rtl="0" algn="l">
              <a:spcBef>
                <a:spcPts val="0"/>
              </a:spcBef>
              <a:spcAft>
                <a:spcPts val="0"/>
              </a:spcAft>
              <a:buSzPts val="1800"/>
              <a:buChar char="●"/>
            </a:pPr>
            <a:r>
              <a:rPr lang="en"/>
              <a:t>myArray[i]  is the same as *(myArray + i).  It’s just a pointer to the ith element of the array.  We call this pointer arithmetic.</a:t>
            </a:r>
            <a:endParaRPr/>
          </a:p>
          <a:p>
            <a:pPr indent="0" lvl="0" marL="0" rtl="0" algn="l">
              <a:lnSpc>
                <a:spcPct val="135714"/>
              </a:lnSpc>
              <a:spcBef>
                <a:spcPts val="1200"/>
              </a:spcBef>
              <a:spcAft>
                <a:spcPts val="0"/>
              </a:spcAft>
              <a:buNone/>
            </a:pPr>
            <a:r>
              <a:rPr lang="en" sz="1350">
                <a:solidFill>
                  <a:schemeClr val="dk1"/>
                </a:solidFill>
                <a:highlight>
                  <a:srgbClr val="FFFFFF"/>
                </a:highlight>
                <a:latin typeface="Courier New"/>
                <a:ea typeface="Courier New"/>
                <a:cs typeface="Courier New"/>
                <a:sym typeface="Courier New"/>
              </a:rPr>
              <a:t> </a:t>
            </a:r>
            <a:r>
              <a:rPr lang="en" sz="1550">
                <a:solidFill>
                  <a:schemeClr val="dk1"/>
                </a:solidFill>
                <a:highlight>
                  <a:srgbClr val="FFFFFF"/>
                </a:highlight>
                <a:latin typeface="Courier New"/>
                <a:ea typeface="Courier New"/>
                <a:cs typeface="Courier New"/>
                <a:sym typeface="Courier New"/>
              </a:rPr>
              <a:t>   </a:t>
            </a:r>
            <a:r>
              <a:rPr lang="en" sz="1550">
                <a:highlight>
                  <a:srgbClr val="FFFFFF"/>
                </a:highlight>
                <a:latin typeface="Courier New"/>
                <a:ea typeface="Courier New"/>
                <a:cs typeface="Courier New"/>
                <a:sym typeface="Courier New"/>
              </a:rPr>
              <a:t>int a[] = { 1,2,3,4,5 };    </a:t>
            </a:r>
            <a:endParaRPr sz="1550">
              <a:highlight>
                <a:srgbClr val="FFFFFF"/>
              </a:highlight>
              <a:latin typeface="Courier New"/>
              <a:ea typeface="Courier New"/>
              <a:cs typeface="Courier New"/>
              <a:sym typeface="Courier New"/>
            </a:endParaRPr>
          </a:p>
          <a:p>
            <a:pPr indent="457200" lvl="0" marL="0" rtl="0" algn="l">
              <a:lnSpc>
                <a:spcPct val="135714"/>
              </a:lnSpc>
              <a:spcBef>
                <a:spcPts val="0"/>
              </a:spcBef>
              <a:spcAft>
                <a:spcPts val="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 reminder: Your files must compile!</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Make sure your files are named correctly and compile</a:t>
            </a:r>
            <a:endParaRPr/>
          </a:p>
          <a:p>
            <a:pPr indent="-342900" lvl="0" marL="457200" rtl="0" algn="l">
              <a:spcBef>
                <a:spcPts val="0"/>
              </a:spcBef>
              <a:spcAft>
                <a:spcPts val="0"/>
              </a:spcAft>
              <a:buSzPts val="1800"/>
              <a:buChar char="●"/>
            </a:pPr>
            <a:r>
              <a:rPr lang="en"/>
              <a:t>If your file doesn’t compile, that means it cannot get any points for correctness, and will lose at least some points for completeness.  This means that you can’t get more than 50% on any file that doesn’t compile!</a:t>
            </a:r>
            <a:endParaRPr/>
          </a:p>
          <a:p>
            <a:pPr indent="-342900" lvl="0" marL="457200" rtl="0" algn="l">
              <a:spcBef>
                <a:spcPts val="0"/>
              </a:spcBef>
              <a:spcAft>
                <a:spcPts val="0"/>
              </a:spcAft>
              <a:buSzPts val="1800"/>
              <a:buChar char="●"/>
            </a:pPr>
            <a:r>
              <a:rPr lang="en"/>
              <a:t>This week only: if your file is broken, you can re-submit </a:t>
            </a:r>
            <a:r>
              <a:rPr b="1" lang="en"/>
              <a:t>today</a:t>
            </a:r>
            <a:r>
              <a:rPr lang="en"/>
              <a:t> (by midnight) for full credit</a:t>
            </a:r>
            <a:endParaRPr/>
          </a:p>
          <a:p>
            <a:pPr indent="-342900" lvl="0" marL="457200" rtl="0" algn="l">
              <a:spcBef>
                <a:spcPts val="0"/>
              </a:spcBef>
              <a:spcAft>
                <a:spcPts val="0"/>
              </a:spcAft>
              <a:buSzPts val="1800"/>
              <a:buChar char="●"/>
            </a:pPr>
            <a:r>
              <a:rPr lang="en"/>
              <a:t>To get credit for the re-submission, add a comment to the assignment in Canvas w/ a description of what was broken and what you changed to fix it.   Describe everything you needed to fix if more than one thing was broken.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Pointers and arrays</a:t>
            </a:r>
            <a:endParaRPr/>
          </a:p>
        </p:txBody>
      </p:sp>
      <p:sp>
        <p:nvSpPr>
          <p:cNvPr id="265" name="Google Shape;265;p42"/>
          <p:cNvSpPr txBox="1"/>
          <p:nvPr>
            <p:ph idx="1" type="body"/>
          </p:nvPr>
        </p:nvSpPr>
        <p:spPr>
          <a:xfrm>
            <a:off x="311700" y="1266325"/>
            <a:ext cx="8520600" cy="16008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The name of an array is actually a pointer to the first item in the array</a:t>
            </a:r>
            <a:endParaRPr/>
          </a:p>
          <a:p>
            <a:pPr indent="-325755" lvl="0" marL="457200" rtl="0" algn="l">
              <a:spcBef>
                <a:spcPts val="0"/>
              </a:spcBef>
              <a:spcAft>
                <a:spcPts val="0"/>
              </a:spcAft>
              <a:buSzPct val="100000"/>
              <a:buChar char="●"/>
            </a:pPr>
            <a:r>
              <a:rPr lang="en"/>
              <a:t>If you increase the pointer by 1 - you will get to the next item in the array.  The pointer type indicates how many bytes to move forward for the next item - for example an int * will move forward 4 bytes because that is the size of an int.</a:t>
            </a:r>
            <a:endParaRPr/>
          </a:p>
          <a:p>
            <a:pPr indent="-325755" lvl="0" marL="457200" rtl="0" algn="l">
              <a:spcBef>
                <a:spcPts val="0"/>
              </a:spcBef>
              <a:spcAft>
                <a:spcPts val="0"/>
              </a:spcAft>
              <a:buSzPct val="100000"/>
              <a:buChar char="●"/>
            </a:pPr>
            <a:r>
              <a:rPr lang="en"/>
              <a:t>Array notation is a convenient way to access items in an array - pointer addition is the fundamental concept</a:t>
            </a:r>
            <a:endParaRPr/>
          </a:p>
        </p:txBody>
      </p:sp>
      <p:graphicFrame>
        <p:nvGraphicFramePr>
          <p:cNvPr id="266" name="Google Shape;266;p42"/>
          <p:cNvGraphicFramePr/>
          <p:nvPr/>
        </p:nvGraphicFramePr>
        <p:xfrm>
          <a:off x="1493225" y="2791550"/>
          <a:ext cx="3000000" cy="3000000"/>
        </p:xfrm>
        <a:graphic>
          <a:graphicData uri="http://schemas.openxmlformats.org/drawingml/2006/table">
            <a:tbl>
              <a:tblPr>
                <a:noFill/>
                <a:tableStyleId>{1608BCB1-9AD9-4794-B18E-33399C69F6F7}</a:tableStyleId>
              </a:tblPr>
              <a:tblGrid>
                <a:gridCol w="1447800"/>
                <a:gridCol w="1447800"/>
                <a:gridCol w="1447800"/>
                <a:gridCol w="1447800"/>
              </a:tblGrid>
              <a:tr h="381000">
                <a:tc>
                  <a:txBody>
                    <a:bodyPr/>
                    <a:lstStyle/>
                    <a:p>
                      <a:pPr indent="0" lvl="0" marL="0" rtl="0" algn="l">
                        <a:spcBef>
                          <a:spcPts val="0"/>
                        </a:spcBef>
                        <a:spcAft>
                          <a:spcPts val="0"/>
                        </a:spcAft>
                        <a:buNone/>
                      </a:pPr>
                      <a:r>
                        <a:rPr lang="en"/>
                        <a:t>Index</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81000">
                <a:tc>
                  <a:txBody>
                    <a:bodyPr/>
                    <a:lstStyle/>
                    <a:p>
                      <a:pPr indent="0" lvl="0" marL="0" rtl="0" algn="l">
                        <a:spcBef>
                          <a:spcPts val="0"/>
                        </a:spcBef>
                        <a:spcAft>
                          <a:spcPts val="0"/>
                        </a:spcAft>
                        <a:buNone/>
                      </a:pPr>
                      <a:r>
                        <a:rPr lang="en"/>
                        <a:t>Pointer</a:t>
                      </a:r>
                      <a:endParaRPr/>
                    </a:p>
                  </a:txBody>
                  <a:tcPr marT="91425" marB="91425" marR="91425" marL="91425"/>
                </a:tc>
                <a:tc>
                  <a:txBody>
                    <a:bodyPr/>
                    <a:lstStyle/>
                    <a:p>
                      <a:pPr indent="0" lvl="0" marL="0" rtl="0" algn="l">
                        <a:spcBef>
                          <a:spcPts val="0"/>
                        </a:spcBef>
                        <a:spcAft>
                          <a:spcPts val="0"/>
                        </a:spcAft>
                        <a:buNone/>
                      </a:pPr>
                      <a:r>
                        <a:rPr lang="en"/>
                        <a:t>v</a:t>
                      </a:r>
                      <a:endParaRPr/>
                    </a:p>
                  </a:txBody>
                  <a:tcPr marT="91425" marB="91425" marR="91425" marL="91425"/>
                </a:tc>
                <a:tc>
                  <a:txBody>
                    <a:bodyPr/>
                    <a:lstStyle/>
                    <a:p>
                      <a:pPr indent="0" lvl="0" marL="0" rtl="0" algn="l">
                        <a:spcBef>
                          <a:spcPts val="0"/>
                        </a:spcBef>
                        <a:spcAft>
                          <a:spcPts val="0"/>
                        </a:spcAft>
                        <a:buNone/>
                      </a:pPr>
                      <a:r>
                        <a:rPr lang="en"/>
                        <a:t>v+1</a:t>
                      </a:r>
                      <a:endParaRPr/>
                    </a:p>
                  </a:txBody>
                  <a:tcPr marT="91425" marB="91425" marR="91425" marL="91425"/>
                </a:tc>
                <a:tc>
                  <a:txBody>
                    <a:bodyPr/>
                    <a:lstStyle/>
                    <a:p>
                      <a:pPr indent="0" lvl="0" marL="0" rtl="0" algn="l">
                        <a:spcBef>
                          <a:spcPts val="0"/>
                        </a:spcBef>
                        <a:spcAft>
                          <a:spcPts val="0"/>
                        </a:spcAft>
                        <a:buNone/>
                      </a:pPr>
                      <a:r>
                        <a:rPr lang="en"/>
                        <a:t>v+2</a:t>
                      </a:r>
                      <a:endParaRPr/>
                    </a:p>
                  </a:txBody>
                  <a:tcPr marT="91425" marB="91425" marR="91425" marL="91425"/>
                </a:tc>
              </a:tr>
              <a:tr h="381000">
                <a:tc>
                  <a:txBody>
                    <a:bodyPr/>
                    <a:lstStyle/>
                    <a:p>
                      <a:pPr indent="0" lvl="0" marL="0" rtl="0" algn="l">
                        <a:spcBef>
                          <a:spcPts val="0"/>
                        </a:spcBef>
                        <a:spcAft>
                          <a:spcPts val="0"/>
                        </a:spcAft>
                        <a:buNone/>
                      </a:pPr>
                      <a:r>
                        <a:rPr lang="en"/>
                        <a:t>Array notation</a:t>
                      </a:r>
                      <a:endParaRPr/>
                    </a:p>
                  </a:txBody>
                  <a:tcPr marT="91425" marB="91425" marR="91425" marL="91425"/>
                </a:tc>
                <a:tc>
                  <a:txBody>
                    <a:bodyPr/>
                    <a:lstStyle/>
                    <a:p>
                      <a:pPr indent="0" lvl="0" marL="0" rtl="0" algn="l">
                        <a:spcBef>
                          <a:spcPts val="0"/>
                        </a:spcBef>
                        <a:spcAft>
                          <a:spcPts val="0"/>
                        </a:spcAft>
                        <a:buNone/>
                      </a:pPr>
                      <a:r>
                        <a:rPr lang="en"/>
                        <a:t>v[0]</a:t>
                      </a:r>
                      <a:endParaRPr/>
                    </a:p>
                  </a:txBody>
                  <a:tcPr marT="91425" marB="91425" marR="91425" marL="91425"/>
                </a:tc>
                <a:tc>
                  <a:txBody>
                    <a:bodyPr/>
                    <a:lstStyle/>
                    <a:p>
                      <a:pPr indent="0" lvl="0" marL="0" rtl="0" algn="l">
                        <a:spcBef>
                          <a:spcPts val="0"/>
                        </a:spcBef>
                        <a:spcAft>
                          <a:spcPts val="0"/>
                        </a:spcAft>
                        <a:buNone/>
                      </a:pPr>
                      <a:r>
                        <a:rPr lang="en"/>
                        <a:t>v[1]</a:t>
                      </a:r>
                      <a:endParaRPr/>
                    </a:p>
                  </a:txBody>
                  <a:tcPr marT="91425" marB="91425" marR="91425" marL="91425"/>
                </a:tc>
                <a:tc>
                  <a:txBody>
                    <a:bodyPr/>
                    <a:lstStyle/>
                    <a:p>
                      <a:pPr indent="0" lvl="0" marL="0" rtl="0" algn="l">
                        <a:spcBef>
                          <a:spcPts val="0"/>
                        </a:spcBef>
                        <a:spcAft>
                          <a:spcPts val="0"/>
                        </a:spcAft>
                        <a:buNone/>
                      </a:pPr>
                      <a:r>
                        <a:rPr lang="en"/>
                        <a:t>v[2]</a:t>
                      </a:r>
                      <a:endParaRPr/>
                    </a:p>
                  </a:txBody>
                  <a:tcPr marT="91425" marB="91425" marR="91425" marL="91425"/>
                </a:tc>
              </a:tr>
              <a:tr h="381000">
                <a:tc>
                  <a:txBody>
                    <a:bodyPr/>
                    <a:lstStyle/>
                    <a:p>
                      <a:pPr indent="0" lvl="0" marL="0" rtl="0" algn="l">
                        <a:spcBef>
                          <a:spcPts val="0"/>
                        </a:spcBef>
                        <a:spcAft>
                          <a:spcPts val="0"/>
                        </a:spcAft>
                        <a:buNone/>
                      </a:pPr>
                      <a:r>
                        <a:rPr lang="en"/>
                        <a:t>Pointer notation</a:t>
                      </a:r>
                      <a:endParaRPr/>
                    </a:p>
                  </a:txBody>
                  <a:tcPr marT="91425" marB="91425" marR="91425" marL="91425"/>
                </a:tc>
                <a:tc>
                  <a:txBody>
                    <a:bodyPr/>
                    <a:lstStyle/>
                    <a:p>
                      <a:pPr indent="0" lvl="0" marL="0" rtl="0" algn="l">
                        <a:spcBef>
                          <a:spcPts val="0"/>
                        </a:spcBef>
                        <a:spcAft>
                          <a:spcPts val="0"/>
                        </a:spcAft>
                        <a:buNone/>
                      </a:pPr>
                      <a:r>
                        <a:rPr lang="en"/>
                        <a:t>*v</a:t>
                      </a:r>
                      <a:endParaRPr/>
                    </a:p>
                  </a:txBody>
                  <a:tcPr marT="91425" marB="91425" marR="91425" marL="91425"/>
                </a:tc>
                <a:tc>
                  <a:txBody>
                    <a:bodyPr/>
                    <a:lstStyle/>
                    <a:p>
                      <a:pPr indent="0" lvl="0" marL="0" rtl="0" algn="l">
                        <a:spcBef>
                          <a:spcPts val="0"/>
                        </a:spcBef>
                        <a:spcAft>
                          <a:spcPts val="0"/>
                        </a:spcAft>
                        <a:buNone/>
                      </a:pPr>
                      <a:r>
                        <a:rPr lang="en"/>
                        <a:t>*(v+1)</a:t>
                      </a:r>
                      <a:endParaRPr/>
                    </a:p>
                  </a:txBody>
                  <a:tcPr marT="91425" marB="91425" marR="91425" marL="91425"/>
                </a:tc>
                <a:tc>
                  <a:txBody>
                    <a:bodyPr/>
                    <a:lstStyle/>
                    <a:p>
                      <a:pPr indent="0" lvl="0" marL="0" rtl="0" algn="l">
                        <a:spcBef>
                          <a:spcPts val="0"/>
                        </a:spcBef>
                        <a:spcAft>
                          <a:spcPts val="0"/>
                        </a:spcAft>
                        <a:buNone/>
                      </a:pPr>
                      <a:r>
                        <a:rPr lang="en"/>
                        <a:t>*(v+2)</a:t>
                      </a:r>
                      <a:endParaRPr/>
                    </a:p>
                  </a:txBody>
                  <a:tcPr marT="91425" marB="91425" marR="91425" marL="91425"/>
                </a:tc>
              </a:tr>
              <a:tr h="381000">
                <a:tc>
                  <a:txBody>
                    <a:bodyPr/>
                    <a:lstStyle/>
                    <a:p>
                      <a:pPr indent="0" lvl="0" marL="0" rtl="0" algn="l">
                        <a:spcBef>
                          <a:spcPts val="0"/>
                        </a:spcBef>
                        <a:spcAft>
                          <a:spcPts val="0"/>
                        </a:spcAft>
                        <a:buNone/>
                      </a:pPr>
                      <a:r>
                        <a:rPr lang="en"/>
                        <a:t>Data</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17</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Arrays in C++</a:t>
            </a:r>
            <a:endParaRPr/>
          </a:p>
        </p:txBody>
      </p:sp>
      <p:sp>
        <p:nvSpPr>
          <p:cNvPr id="272" name="Google Shape;272;p4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Static declarations:</a:t>
            </a:r>
            <a:endParaRPr/>
          </a:p>
          <a:p>
            <a:pPr indent="0" lvl="0" marL="0" rtl="0" algn="l">
              <a:lnSpc>
                <a:spcPct val="135714"/>
              </a:lnSpc>
              <a:spcBef>
                <a:spcPts val="1200"/>
              </a:spcBef>
              <a:spcAft>
                <a:spcPts val="0"/>
              </a:spcAft>
              <a:buNone/>
            </a:pPr>
            <a:r>
              <a:rPr lang="en" sz="1350">
                <a:highlight>
                  <a:srgbClr val="FFFFFF"/>
                </a:highlight>
                <a:latin typeface="Courier New"/>
                <a:ea typeface="Courier New"/>
                <a:cs typeface="Courier New"/>
                <a:sym typeface="Courier New"/>
              </a:rPr>
              <a:t> </a:t>
            </a:r>
            <a:r>
              <a:rPr lang="en" sz="1550">
                <a:highlight>
                  <a:srgbClr val="FFFFFF"/>
                </a:highlight>
                <a:latin typeface="Courier New"/>
                <a:ea typeface="Courier New"/>
                <a:cs typeface="Courier New"/>
                <a:sym typeface="Courier New"/>
              </a:rPr>
              <a:t>   int a[] = { 1,2,3,4,5 };    // size is implicit</a:t>
            </a:r>
            <a:endParaRPr sz="15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highlight>
                  <a:srgbClr val="FFFFFF"/>
                </a:highlight>
                <a:latin typeface="Courier New"/>
                <a:ea typeface="Courier New"/>
                <a:cs typeface="Courier New"/>
                <a:sym typeface="Courier New"/>
              </a:rPr>
              <a:t>    int b[5] = { 1,2,3,4,5 };   // size is 5</a:t>
            </a:r>
            <a:endParaRPr sz="15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highlight>
                  <a:srgbClr val="FFFFFF"/>
                </a:highlight>
                <a:latin typeface="Courier New"/>
                <a:ea typeface="Courier New"/>
                <a:cs typeface="Courier New"/>
                <a:sym typeface="Courier New"/>
              </a:rPr>
              <a:t>    int c[10] = { 1,2,3,4,5 };  // size is bigger than the current data</a:t>
            </a:r>
            <a:endParaRPr sz="15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5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a:t>Dynamic declaration:</a:t>
            </a:r>
            <a:endParaRPr/>
          </a:p>
          <a:p>
            <a:pPr indent="457200" lvl="0" marL="0" rtl="0" algn="l">
              <a:lnSpc>
                <a:spcPct val="135714"/>
              </a:lnSpc>
              <a:spcBef>
                <a:spcPts val="1200"/>
              </a:spcBef>
              <a:spcAft>
                <a:spcPts val="0"/>
              </a:spcAft>
              <a:buNone/>
            </a:pPr>
            <a:r>
              <a:rPr lang="en" sz="1698">
                <a:highlight>
                  <a:schemeClr val="lt1"/>
                </a:highlight>
                <a:latin typeface="Courier New"/>
                <a:ea typeface="Courier New"/>
                <a:cs typeface="Courier New"/>
                <a:sym typeface="Courier New"/>
              </a:rPr>
              <a:t>int* d = new int[sizeVar];</a:t>
            </a:r>
            <a:r>
              <a:rPr lang="en" sz="1698">
                <a:highlight>
                  <a:srgbClr val="FFFFFF"/>
                </a:highlight>
                <a:latin typeface="Courier New"/>
                <a:ea typeface="Courier New"/>
                <a:cs typeface="Courier New"/>
                <a:sym typeface="Courier New"/>
              </a:rPr>
              <a:t> // size is unknown at compile time</a:t>
            </a:r>
            <a:endParaRPr sz="1698">
              <a:highlight>
                <a:srgbClr val="FFFFFF"/>
              </a:highlight>
              <a:latin typeface="Courier New"/>
              <a:ea typeface="Courier New"/>
              <a:cs typeface="Courier New"/>
              <a:sym typeface="Courier New"/>
            </a:endParaRPr>
          </a:p>
          <a:p>
            <a:pPr indent="457200" lvl="0" marL="0" rtl="0" algn="l">
              <a:lnSpc>
                <a:spcPct val="135714"/>
              </a:lnSpc>
              <a:spcBef>
                <a:spcPts val="0"/>
              </a:spcBef>
              <a:spcAft>
                <a:spcPts val="0"/>
              </a:spcAft>
              <a:buNone/>
            </a:pPr>
            <a:r>
              <a:t/>
            </a:r>
            <a:endParaRPr sz="1698">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50">
              <a:solidFill>
                <a:srgbClr val="0000F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lnSpc>
                <a:spcPct val="135714"/>
              </a:lnSpc>
              <a:spcBef>
                <a:spcPts val="1200"/>
              </a:spcBef>
              <a:spcAft>
                <a:spcPts val="0"/>
              </a:spcAft>
              <a:buNone/>
            </a:pPr>
            <a:r>
              <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call new and delete</a:t>
            </a:r>
            <a:endParaRPr/>
          </a:p>
        </p:txBody>
      </p:sp>
      <p:sp>
        <p:nvSpPr>
          <p:cNvPr id="278" name="Google Shape;278;p44"/>
          <p:cNvSpPr txBox="1"/>
          <p:nvPr/>
        </p:nvSpPr>
        <p:spPr>
          <a:xfrm>
            <a:off x="602650" y="1135225"/>
            <a:ext cx="3812100" cy="3378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 sz="2500">
                <a:solidFill>
                  <a:schemeClr val="dk2"/>
                </a:solidFill>
                <a:latin typeface="Calibri"/>
                <a:ea typeface="Calibri"/>
                <a:cs typeface="Calibri"/>
                <a:sym typeface="Calibri"/>
              </a:rPr>
              <a:t>A single int:</a:t>
            </a:r>
            <a:endParaRPr sz="2500">
              <a:solidFill>
                <a:schemeClr val="dk2"/>
              </a:solidFill>
              <a:latin typeface="Calibri"/>
              <a:ea typeface="Calibri"/>
              <a:cs typeface="Calibri"/>
              <a:sym typeface="Calibri"/>
            </a:endParaRPr>
          </a:p>
          <a:p>
            <a:pPr indent="-209550" lvl="0" marL="228600" rtl="0" algn="l">
              <a:lnSpc>
                <a:spcPct val="90000"/>
              </a:lnSpc>
              <a:spcBef>
                <a:spcPts val="1000"/>
              </a:spcBef>
              <a:spcAft>
                <a:spcPts val="0"/>
              </a:spcAft>
              <a:buClr>
                <a:schemeClr val="dk2"/>
              </a:buClr>
              <a:buSzPts val="2500"/>
              <a:buChar char="•"/>
            </a:pPr>
            <a:r>
              <a:rPr lang="en" sz="2500">
                <a:solidFill>
                  <a:schemeClr val="dk2"/>
                </a:solidFill>
                <a:latin typeface="Calibri"/>
                <a:ea typeface="Calibri"/>
                <a:cs typeface="Calibri"/>
                <a:sym typeface="Calibri"/>
              </a:rPr>
              <a:t>int* a = new int;</a:t>
            </a:r>
            <a:endParaRPr sz="2500">
              <a:solidFill>
                <a:schemeClr val="dk2"/>
              </a:solidFill>
              <a:latin typeface="Calibri"/>
              <a:ea typeface="Calibri"/>
              <a:cs typeface="Calibri"/>
              <a:sym typeface="Calibri"/>
            </a:endParaRPr>
          </a:p>
          <a:p>
            <a:pPr indent="-209550" lvl="0" marL="228600" rtl="0" algn="l">
              <a:lnSpc>
                <a:spcPct val="90000"/>
              </a:lnSpc>
              <a:spcBef>
                <a:spcPts val="1000"/>
              </a:spcBef>
              <a:spcAft>
                <a:spcPts val="0"/>
              </a:spcAft>
              <a:buClr>
                <a:schemeClr val="dk2"/>
              </a:buClr>
              <a:buSzPts val="2500"/>
              <a:buChar char="•"/>
            </a:pPr>
            <a:r>
              <a:rPr lang="en" sz="2500">
                <a:solidFill>
                  <a:schemeClr val="dk2"/>
                </a:solidFill>
                <a:latin typeface="Calibri"/>
                <a:ea typeface="Calibri"/>
                <a:cs typeface="Calibri"/>
                <a:sym typeface="Calibri"/>
              </a:rPr>
              <a:t>delete a;</a:t>
            </a:r>
            <a:endParaRPr sz="2500">
              <a:solidFill>
                <a:schemeClr val="dk2"/>
              </a:solidFill>
              <a:latin typeface="Calibri"/>
              <a:ea typeface="Calibri"/>
              <a:cs typeface="Calibri"/>
              <a:sym typeface="Calibri"/>
            </a:endParaRPr>
          </a:p>
          <a:p>
            <a:pPr indent="0" lvl="0" marL="177800" rtl="0" algn="l">
              <a:lnSpc>
                <a:spcPct val="90000"/>
              </a:lnSpc>
              <a:spcBef>
                <a:spcPts val="1000"/>
              </a:spcBef>
              <a:spcAft>
                <a:spcPts val="0"/>
              </a:spcAft>
              <a:buClr>
                <a:schemeClr val="dk1"/>
              </a:buClr>
              <a:buSzPts val="2800"/>
              <a:buFont typeface="Arial"/>
              <a:buNone/>
            </a:pPr>
            <a:r>
              <a:t/>
            </a:r>
            <a:endParaRPr sz="2500">
              <a:solidFill>
                <a:schemeClr val="dk2"/>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Font typeface="Arial"/>
              <a:buNone/>
            </a:pPr>
            <a:r>
              <a:rPr lang="en" sz="2500">
                <a:solidFill>
                  <a:schemeClr val="dk2"/>
                </a:solidFill>
                <a:latin typeface="Calibri"/>
                <a:ea typeface="Calibri"/>
                <a:cs typeface="Calibri"/>
                <a:sym typeface="Calibri"/>
              </a:rPr>
              <a:t>A single object:</a:t>
            </a:r>
            <a:endParaRPr sz="2500">
              <a:solidFill>
                <a:schemeClr val="dk2"/>
              </a:solidFill>
              <a:latin typeface="Calibri"/>
              <a:ea typeface="Calibri"/>
              <a:cs typeface="Calibri"/>
              <a:sym typeface="Calibri"/>
            </a:endParaRPr>
          </a:p>
          <a:p>
            <a:pPr indent="-209550" lvl="0" marL="228600" rtl="0" algn="l">
              <a:lnSpc>
                <a:spcPct val="90000"/>
              </a:lnSpc>
              <a:spcBef>
                <a:spcPts val="1000"/>
              </a:spcBef>
              <a:spcAft>
                <a:spcPts val="0"/>
              </a:spcAft>
              <a:buClr>
                <a:schemeClr val="dk2"/>
              </a:buClr>
              <a:buSzPts val="2500"/>
              <a:buChar char="•"/>
            </a:pPr>
            <a:r>
              <a:rPr lang="en" sz="2500">
                <a:solidFill>
                  <a:schemeClr val="dk2"/>
                </a:solidFill>
                <a:latin typeface="Calibri"/>
                <a:ea typeface="Calibri"/>
                <a:cs typeface="Calibri"/>
                <a:sym typeface="Calibri"/>
              </a:rPr>
              <a:t>Foo* fooPtr = new Foo;</a:t>
            </a:r>
            <a:endParaRPr sz="2500">
              <a:solidFill>
                <a:schemeClr val="dk2"/>
              </a:solidFill>
              <a:latin typeface="Calibri"/>
              <a:ea typeface="Calibri"/>
              <a:cs typeface="Calibri"/>
              <a:sym typeface="Calibri"/>
            </a:endParaRPr>
          </a:p>
          <a:p>
            <a:pPr indent="-209550" lvl="0" marL="228600" rtl="0" algn="l">
              <a:lnSpc>
                <a:spcPct val="90000"/>
              </a:lnSpc>
              <a:spcBef>
                <a:spcPts val="1000"/>
              </a:spcBef>
              <a:spcAft>
                <a:spcPts val="0"/>
              </a:spcAft>
              <a:buClr>
                <a:schemeClr val="dk2"/>
              </a:buClr>
              <a:buSzPts val="2500"/>
              <a:buChar char="•"/>
            </a:pPr>
            <a:r>
              <a:rPr lang="en" sz="2500">
                <a:solidFill>
                  <a:schemeClr val="dk2"/>
                </a:solidFill>
                <a:latin typeface="Calibri"/>
                <a:ea typeface="Calibri"/>
                <a:cs typeface="Calibri"/>
                <a:sym typeface="Calibri"/>
              </a:rPr>
              <a:t>delete fooPtr;</a:t>
            </a:r>
            <a:endParaRPr sz="1100">
              <a:solidFill>
                <a:schemeClr val="dk2"/>
              </a:solidFill>
            </a:endParaRPr>
          </a:p>
        </p:txBody>
      </p:sp>
      <p:sp>
        <p:nvSpPr>
          <p:cNvPr id="279" name="Google Shape;279;p44"/>
          <p:cNvSpPr txBox="1"/>
          <p:nvPr/>
        </p:nvSpPr>
        <p:spPr>
          <a:xfrm>
            <a:off x="4947300" y="1149225"/>
            <a:ext cx="4036200" cy="3724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 sz="2500">
                <a:solidFill>
                  <a:schemeClr val="dk2"/>
                </a:solidFill>
                <a:latin typeface="Calibri"/>
                <a:ea typeface="Calibri"/>
                <a:cs typeface="Calibri"/>
                <a:sym typeface="Calibri"/>
              </a:rPr>
              <a:t>An array of ints:</a:t>
            </a:r>
            <a:endParaRPr sz="2500">
              <a:solidFill>
                <a:schemeClr val="dk2"/>
              </a:solidFill>
              <a:latin typeface="Calibri"/>
              <a:ea typeface="Calibri"/>
              <a:cs typeface="Calibri"/>
              <a:sym typeface="Calibri"/>
            </a:endParaRPr>
          </a:p>
          <a:p>
            <a:pPr indent="-209550" lvl="0" marL="228600" rtl="0" algn="l">
              <a:lnSpc>
                <a:spcPct val="90000"/>
              </a:lnSpc>
              <a:spcBef>
                <a:spcPts val="1000"/>
              </a:spcBef>
              <a:spcAft>
                <a:spcPts val="0"/>
              </a:spcAft>
              <a:buClr>
                <a:schemeClr val="dk2"/>
              </a:buClr>
              <a:buSzPts val="2500"/>
              <a:buChar char="•"/>
            </a:pPr>
            <a:r>
              <a:rPr lang="en" sz="2500">
                <a:solidFill>
                  <a:schemeClr val="dk2"/>
                </a:solidFill>
                <a:latin typeface="Calibri"/>
                <a:ea typeface="Calibri"/>
                <a:cs typeface="Calibri"/>
                <a:sym typeface="Calibri"/>
              </a:rPr>
              <a:t>int* a = new int[5];</a:t>
            </a:r>
            <a:endParaRPr sz="1100">
              <a:solidFill>
                <a:schemeClr val="dk2"/>
              </a:solidFill>
            </a:endParaRPr>
          </a:p>
          <a:p>
            <a:pPr indent="-209550" lvl="0" marL="228600" rtl="0" algn="l">
              <a:lnSpc>
                <a:spcPct val="90000"/>
              </a:lnSpc>
              <a:spcBef>
                <a:spcPts val="1000"/>
              </a:spcBef>
              <a:spcAft>
                <a:spcPts val="0"/>
              </a:spcAft>
              <a:buClr>
                <a:schemeClr val="dk2"/>
              </a:buClr>
              <a:buSzPts val="2500"/>
              <a:buChar char="•"/>
            </a:pPr>
            <a:r>
              <a:rPr lang="en" sz="2500">
                <a:solidFill>
                  <a:schemeClr val="dk2"/>
                </a:solidFill>
                <a:latin typeface="Calibri"/>
                <a:ea typeface="Calibri"/>
                <a:cs typeface="Calibri"/>
                <a:sym typeface="Calibri"/>
              </a:rPr>
              <a:t>delete[] a;</a:t>
            </a:r>
            <a:endParaRPr sz="1100">
              <a:solidFill>
                <a:schemeClr val="dk2"/>
              </a:solidFill>
            </a:endParaRPr>
          </a:p>
          <a:p>
            <a:pPr indent="-50800" lvl="0" marL="228600" rtl="0" algn="l">
              <a:lnSpc>
                <a:spcPct val="90000"/>
              </a:lnSpc>
              <a:spcBef>
                <a:spcPts val="1000"/>
              </a:spcBef>
              <a:spcAft>
                <a:spcPts val="0"/>
              </a:spcAft>
              <a:buClr>
                <a:schemeClr val="dk1"/>
              </a:buClr>
              <a:buSzPts val="2800"/>
              <a:buFont typeface="Arial"/>
              <a:buNone/>
            </a:pPr>
            <a:r>
              <a:t/>
            </a:r>
            <a:endParaRPr sz="2500">
              <a:solidFill>
                <a:schemeClr val="dk2"/>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Font typeface="Arial"/>
              <a:buNone/>
            </a:pPr>
            <a:r>
              <a:rPr lang="en" sz="2500">
                <a:solidFill>
                  <a:schemeClr val="dk2"/>
                </a:solidFill>
                <a:latin typeface="Calibri"/>
                <a:ea typeface="Calibri"/>
                <a:cs typeface="Calibri"/>
                <a:sym typeface="Calibri"/>
              </a:rPr>
              <a:t>An array of objects:</a:t>
            </a:r>
            <a:endParaRPr sz="2500">
              <a:solidFill>
                <a:schemeClr val="dk2"/>
              </a:solidFill>
              <a:latin typeface="Calibri"/>
              <a:ea typeface="Calibri"/>
              <a:cs typeface="Calibri"/>
              <a:sym typeface="Calibri"/>
            </a:endParaRPr>
          </a:p>
          <a:p>
            <a:pPr indent="-209550" lvl="0" marL="228600" rtl="0" algn="l">
              <a:lnSpc>
                <a:spcPct val="90000"/>
              </a:lnSpc>
              <a:spcBef>
                <a:spcPts val="1000"/>
              </a:spcBef>
              <a:spcAft>
                <a:spcPts val="0"/>
              </a:spcAft>
              <a:buClr>
                <a:schemeClr val="dk2"/>
              </a:buClr>
              <a:buSzPts val="2500"/>
              <a:buChar char="•"/>
            </a:pPr>
            <a:r>
              <a:rPr lang="en" sz="2500">
                <a:solidFill>
                  <a:schemeClr val="dk2"/>
                </a:solidFill>
                <a:latin typeface="Calibri"/>
                <a:ea typeface="Calibri"/>
                <a:cs typeface="Calibri"/>
                <a:sym typeface="Calibri"/>
              </a:rPr>
              <a:t>Foo* fooPtrArr = new Foo[5];</a:t>
            </a:r>
            <a:endParaRPr sz="1100">
              <a:solidFill>
                <a:schemeClr val="dk2"/>
              </a:solidFill>
            </a:endParaRPr>
          </a:p>
          <a:p>
            <a:pPr indent="-209550" lvl="0" marL="228600" rtl="0" algn="l">
              <a:lnSpc>
                <a:spcPct val="90000"/>
              </a:lnSpc>
              <a:spcBef>
                <a:spcPts val="1000"/>
              </a:spcBef>
              <a:spcAft>
                <a:spcPts val="0"/>
              </a:spcAft>
              <a:buClr>
                <a:schemeClr val="dk2"/>
              </a:buClr>
              <a:buSzPts val="2500"/>
              <a:buChar char="•"/>
            </a:pPr>
            <a:r>
              <a:rPr lang="en" sz="2500">
                <a:solidFill>
                  <a:schemeClr val="dk2"/>
                </a:solidFill>
                <a:latin typeface="Calibri"/>
                <a:ea typeface="Calibri"/>
                <a:cs typeface="Calibri"/>
                <a:sym typeface="Calibri"/>
              </a:rPr>
              <a:t>delete[] fooPtrArr;</a:t>
            </a:r>
            <a:endParaRPr sz="11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3" name="Shape 283"/>
        <p:cNvGrpSpPr/>
        <p:nvPr/>
      </p:nvGrpSpPr>
      <p:grpSpPr>
        <a:xfrm>
          <a:off x="0" y="0"/>
          <a:ext cx="0" cy="0"/>
          <a:chOff x="0" y="0"/>
          <a:chExt cx="0" cy="0"/>
        </a:xfrm>
      </p:grpSpPr>
      <p:sp>
        <p:nvSpPr>
          <p:cNvPr id="284" name="Google Shape;284;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 main(int argc, char *argv[])</a:t>
            </a:r>
            <a:endParaRPr/>
          </a:p>
        </p:txBody>
      </p:sp>
      <p:sp>
        <p:nvSpPr>
          <p:cNvPr id="285" name="Google Shape;285;p4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The first value (argc) is the number of args passed </a:t>
            </a:r>
            <a:endParaRPr/>
          </a:p>
          <a:p>
            <a:pPr indent="-325755" lvl="0" marL="457200" rtl="0" algn="l">
              <a:spcBef>
                <a:spcPts val="0"/>
              </a:spcBef>
              <a:spcAft>
                <a:spcPts val="0"/>
              </a:spcAft>
              <a:buSzPct val="100000"/>
              <a:buChar char="●"/>
            </a:pPr>
            <a:r>
              <a:rPr lang="en"/>
              <a:t>The second value (argv) is a list of the args passed</a:t>
            </a:r>
            <a:endParaRPr/>
          </a:p>
          <a:p>
            <a:pPr indent="-325755" lvl="0" marL="457200" rtl="0" algn="l">
              <a:spcBef>
                <a:spcPts val="0"/>
              </a:spcBef>
              <a:spcAft>
                <a:spcPts val="0"/>
              </a:spcAft>
              <a:buSzPct val="100000"/>
              <a:buChar char="●"/>
            </a:pPr>
            <a:r>
              <a:rPr lang="en"/>
              <a:t>The first arg is always the program name</a:t>
            </a:r>
            <a:endParaRPr/>
          </a:p>
          <a:p>
            <a:pPr indent="0" lvl="0" marL="0" rtl="0" algn="l">
              <a:spcBef>
                <a:spcPts val="1200"/>
              </a:spcBef>
              <a:spcAft>
                <a:spcPts val="0"/>
              </a:spcAft>
              <a:buNone/>
            </a:pPr>
            <a:r>
              <a:rPr lang="en"/>
              <a:t>For example, to read an input file in:</a:t>
            </a:r>
            <a:endParaRPr/>
          </a:p>
          <a:p>
            <a:pPr indent="0" lvl="0" marL="0" rtl="0" algn="l">
              <a:lnSpc>
                <a:spcPct val="135714"/>
              </a:lnSpc>
              <a:spcBef>
                <a:spcPts val="1200"/>
              </a:spcBef>
              <a:spcAft>
                <a:spcPts val="0"/>
              </a:spcAft>
              <a:buClr>
                <a:schemeClr val="dk1"/>
              </a:buClr>
              <a:buSzPct val="86872"/>
              <a:buFont typeface="Arial"/>
              <a:buNone/>
            </a:pPr>
            <a:r>
              <a:rPr lang="en" sz="1266">
                <a:highlight>
                  <a:srgbClr val="FFFFFF"/>
                </a:highlight>
                <a:latin typeface="Courier New"/>
                <a:ea typeface="Courier New"/>
                <a:cs typeface="Courier New"/>
                <a:sym typeface="Courier New"/>
              </a:rPr>
              <a:t>int main(int argc, char* argv[])</a:t>
            </a:r>
            <a:endParaRPr sz="1266">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86872"/>
              <a:buFont typeface="Arial"/>
              <a:buNone/>
            </a:pPr>
            <a:r>
              <a:rPr lang="en" sz="1266">
                <a:highlight>
                  <a:srgbClr val="FFFFFF"/>
                </a:highlight>
                <a:latin typeface="Courier New"/>
                <a:ea typeface="Courier New"/>
                <a:cs typeface="Courier New"/>
                <a:sym typeface="Courier New"/>
              </a:rPr>
              <a:t>{</a:t>
            </a:r>
            <a:endParaRPr sz="1266">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86872"/>
              <a:buFont typeface="Arial"/>
              <a:buNone/>
            </a:pPr>
            <a:r>
              <a:rPr lang="en" sz="1266">
                <a:highlight>
                  <a:srgbClr val="FFFFFF"/>
                </a:highlight>
                <a:latin typeface="Courier New"/>
                <a:ea typeface="Courier New"/>
                <a:cs typeface="Courier New"/>
                <a:sym typeface="Courier New"/>
              </a:rPr>
              <a:t>    if (argc &lt; 2) {</a:t>
            </a:r>
            <a:endParaRPr sz="1266">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86872"/>
              <a:buFont typeface="Arial"/>
              <a:buNone/>
            </a:pPr>
            <a:r>
              <a:rPr lang="en" sz="1266">
                <a:highlight>
                  <a:srgbClr val="FFFFFF"/>
                </a:highlight>
                <a:latin typeface="Courier New"/>
                <a:ea typeface="Courier New"/>
                <a:cs typeface="Courier New"/>
                <a:sym typeface="Courier New"/>
              </a:rPr>
              <a:t>        cout &lt;&lt; "Please provide the input file name" &lt;&lt; endl;</a:t>
            </a:r>
            <a:endParaRPr sz="1266">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86872"/>
              <a:buFont typeface="Arial"/>
              <a:buNone/>
            </a:pPr>
            <a:r>
              <a:rPr lang="en" sz="1266">
                <a:highlight>
                  <a:srgbClr val="FFFFFF"/>
                </a:highlight>
                <a:latin typeface="Courier New"/>
                <a:ea typeface="Courier New"/>
                <a:cs typeface="Courier New"/>
                <a:sym typeface="Courier New"/>
              </a:rPr>
              <a:t>        return -1;</a:t>
            </a:r>
            <a:endParaRPr sz="1266">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86872"/>
              <a:buFont typeface="Arial"/>
              <a:buNone/>
            </a:pPr>
            <a:r>
              <a:rPr lang="en" sz="1266">
                <a:highlight>
                  <a:srgbClr val="FFFFFF"/>
                </a:highlight>
                <a:latin typeface="Courier New"/>
                <a:ea typeface="Courier New"/>
                <a:cs typeface="Courier New"/>
                <a:sym typeface="Courier New"/>
              </a:rPr>
              <a:t>    }</a:t>
            </a:r>
            <a:endParaRPr sz="1266">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66">
                <a:highlight>
                  <a:srgbClr val="FFFFFF"/>
                </a:highlight>
                <a:latin typeface="Courier New"/>
                <a:ea typeface="Courier New"/>
                <a:cs typeface="Courier New"/>
                <a:sym typeface="Courier New"/>
              </a:rPr>
              <a:t>    char* fileName = argv[1]</a:t>
            </a: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rPr lang="en"/>
              <a:t>Where you call the program like: ./a.out filename.txt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Typedef</a:t>
            </a:r>
            <a:endParaRPr/>
          </a:p>
        </p:txBody>
      </p:sp>
      <p:sp>
        <p:nvSpPr>
          <p:cNvPr id="291" name="Google Shape;291;p4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Typedef is a keyword that can define an alias for a type name</a:t>
            </a:r>
            <a:endParaRPr/>
          </a:p>
          <a:p>
            <a:pPr indent="-342900" lvl="0" marL="457200" rtl="0" algn="l">
              <a:spcBef>
                <a:spcPts val="0"/>
              </a:spcBef>
              <a:spcAft>
                <a:spcPts val="0"/>
              </a:spcAft>
              <a:buSzPts val="1800"/>
              <a:buChar char="●"/>
            </a:pPr>
            <a:r>
              <a:rPr lang="en"/>
              <a:t>It is common to use all caps for typedef names</a:t>
            </a:r>
            <a:endParaRPr/>
          </a:p>
          <a:p>
            <a:pPr indent="-342900" lvl="0" marL="457200" rtl="0" algn="l">
              <a:spcBef>
                <a:spcPts val="0"/>
              </a:spcBef>
              <a:spcAft>
                <a:spcPts val="0"/>
              </a:spcAft>
              <a:buSzPts val="1800"/>
              <a:buChar char="●"/>
            </a:pPr>
            <a:r>
              <a:rPr lang="en"/>
              <a:t>Once declared, a typedef can be used like a data type</a:t>
            </a:r>
            <a:endParaRPr/>
          </a:p>
        </p:txBody>
      </p:sp>
      <p:sp>
        <p:nvSpPr>
          <p:cNvPr id="292" name="Google Shape;292;p46"/>
          <p:cNvSpPr txBox="1"/>
          <p:nvPr/>
        </p:nvSpPr>
        <p:spPr>
          <a:xfrm>
            <a:off x="1334050" y="2306275"/>
            <a:ext cx="68973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ourier New"/>
                <a:ea typeface="Courier New"/>
                <a:cs typeface="Courier New"/>
                <a:sym typeface="Courier New"/>
              </a:rPr>
              <a:t>s</a:t>
            </a:r>
            <a:r>
              <a:rPr lang="en" sz="1800">
                <a:latin typeface="Courier New"/>
                <a:ea typeface="Courier New"/>
                <a:cs typeface="Courier New"/>
                <a:sym typeface="Courier New"/>
              </a:rPr>
              <a:t>truct Point {</a:t>
            </a:r>
            <a:br>
              <a:rPr lang="en" sz="1800">
                <a:latin typeface="Courier New"/>
                <a:ea typeface="Courier New"/>
                <a:cs typeface="Courier New"/>
                <a:sym typeface="Courier New"/>
              </a:rPr>
            </a:br>
            <a:r>
              <a:rPr lang="en" sz="1800">
                <a:latin typeface="Courier New"/>
                <a:ea typeface="Courier New"/>
                <a:cs typeface="Courier New"/>
                <a:sym typeface="Courier New"/>
              </a:rPr>
              <a:t>  </a:t>
            </a:r>
            <a:r>
              <a:rPr lang="en" sz="1800">
                <a:latin typeface="Courier New"/>
                <a:ea typeface="Courier New"/>
                <a:cs typeface="Courier New"/>
                <a:sym typeface="Courier New"/>
              </a:rPr>
              <a:t>i</a:t>
            </a:r>
            <a:r>
              <a:rPr lang="en" sz="1800">
                <a:latin typeface="Courier New"/>
                <a:ea typeface="Courier New"/>
                <a:cs typeface="Courier New"/>
                <a:sym typeface="Courier New"/>
              </a:rPr>
              <a:t>nt x;</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  </a:t>
            </a:r>
            <a:r>
              <a:rPr lang="en" sz="1800">
                <a:latin typeface="Courier New"/>
                <a:ea typeface="Courier New"/>
                <a:cs typeface="Courier New"/>
                <a:sym typeface="Courier New"/>
              </a:rPr>
              <a:t>i</a:t>
            </a:r>
            <a:r>
              <a:rPr lang="en" sz="1800">
                <a:latin typeface="Courier New"/>
                <a:ea typeface="Courier New"/>
                <a:cs typeface="Courier New"/>
                <a:sym typeface="Courier New"/>
              </a:rPr>
              <a:t>nt y;</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typedef struct Point POINT;</a:t>
            </a:r>
            <a:endParaRPr sz="1800">
              <a:latin typeface="Courier New"/>
              <a:ea typeface="Courier New"/>
              <a:cs typeface="Courier New"/>
              <a:sym typeface="Courier New"/>
            </a:endParaRPr>
          </a:p>
          <a:p>
            <a:pPr indent="0" lvl="0" marL="0" rtl="0" algn="l">
              <a:spcBef>
                <a:spcPts val="0"/>
              </a:spcBef>
              <a:spcAft>
                <a:spcPts val="0"/>
              </a:spcAft>
              <a:buNone/>
            </a:pPr>
            <a:r>
              <a:t/>
            </a:r>
            <a:endParaRPr sz="1800">
              <a:latin typeface="Courier New"/>
              <a:ea typeface="Courier New"/>
              <a:cs typeface="Courier New"/>
              <a:sym typeface="Courier New"/>
            </a:endParaRPr>
          </a:p>
          <a:p>
            <a:pPr indent="0" lvl="0" marL="0" rtl="0" algn="l">
              <a:spcBef>
                <a:spcPts val="0"/>
              </a:spcBef>
              <a:spcAft>
                <a:spcPts val="0"/>
              </a:spcAft>
              <a:buNone/>
            </a:pPr>
            <a:r>
              <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 now you can use POINT instead of Point</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POINT pt = POINT{10, 15};</a:t>
            </a:r>
            <a:endParaRPr sz="1800">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Classes v Structs</a:t>
            </a:r>
            <a:endParaRPr/>
          </a:p>
        </p:txBody>
      </p:sp>
      <p:sp>
        <p:nvSpPr>
          <p:cNvPr id="298" name="Google Shape;298;p4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Classes and structs are the same, except for:</a:t>
            </a:r>
            <a:endParaRPr/>
          </a:p>
          <a:p>
            <a:pPr indent="-317500" lvl="1" marL="914400" rtl="0" algn="l">
              <a:spcBef>
                <a:spcPts val="0"/>
              </a:spcBef>
              <a:spcAft>
                <a:spcPts val="0"/>
              </a:spcAft>
              <a:buSzPts val="1400"/>
              <a:buChar char="○"/>
            </a:pPr>
            <a:r>
              <a:rPr lang="en"/>
              <a:t>Structs’ members are public by default, and Classes are private by default</a:t>
            </a:r>
            <a:endParaRPr/>
          </a:p>
          <a:p>
            <a:pPr indent="-317500" lvl="1" marL="914400" rtl="0" algn="l">
              <a:spcBef>
                <a:spcPts val="0"/>
              </a:spcBef>
              <a:spcAft>
                <a:spcPts val="0"/>
              </a:spcAft>
              <a:buSzPts val="1400"/>
              <a:buChar char="○"/>
            </a:pPr>
            <a:r>
              <a:rPr lang="en"/>
              <a:t>Structs shouldn’t have have functions as members, only data</a:t>
            </a:r>
            <a:endParaRPr/>
          </a:p>
          <a:p>
            <a:pPr indent="-342900" lvl="0" marL="457200" rtl="0" algn="l">
              <a:spcBef>
                <a:spcPts val="0"/>
              </a:spcBef>
              <a:spcAft>
                <a:spcPts val="0"/>
              </a:spcAft>
              <a:buSzPts val="1800"/>
              <a:buChar char="●"/>
            </a:pPr>
            <a:r>
              <a:rPr lang="en"/>
              <a:t>These are exactly the same:</a:t>
            </a:r>
            <a:endParaRPr/>
          </a:p>
          <a:p>
            <a:pPr indent="0" lvl="0" marL="0" rtl="0" algn="l">
              <a:spcBef>
                <a:spcPts val="1200"/>
              </a:spcBef>
              <a:spcAft>
                <a:spcPts val="1200"/>
              </a:spcAft>
              <a:buNone/>
            </a:pPr>
            <a:r>
              <a:t/>
            </a:r>
            <a:endParaRPr/>
          </a:p>
        </p:txBody>
      </p:sp>
      <p:sp>
        <p:nvSpPr>
          <p:cNvPr id="299" name="Google Shape;299;p47"/>
          <p:cNvSpPr txBox="1"/>
          <p:nvPr/>
        </p:nvSpPr>
        <p:spPr>
          <a:xfrm>
            <a:off x="630675" y="2424600"/>
            <a:ext cx="6292800" cy="1831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450">
                <a:solidFill>
                  <a:schemeClr val="dk2"/>
                </a:solidFill>
                <a:highlight>
                  <a:srgbClr val="FFFFFF"/>
                </a:highlight>
                <a:latin typeface="Courier New"/>
                <a:ea typeface="Courier New"/>
                <a:cs typeface="Courier New"/>
                <a:sym typeface="Courier New"/>
              </a:rPr>
              <a:t>struct Pair{</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solidFill>
                  <a:schemeClr val="dk2"/>
                </a:solidFill>
                <a:highlight>
                  <a:srgbClr val="FFFFFF"/>
                </a:highlight>
                <a:latin typeface="Courier New"/>
                <a:ea typeface="Courier New"/>
                <a:cs typeface="Courier New"/>
                <a:sym typeface="Courier New"/>
              </a:rPr>
              <a:t>  string name;</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solidFill>
                  <a:schemeClr val="dk2"/>
                </a:solidFill>
                <a:highlight>
                  <a:srgbClr val="FFFFFF"/>
                </a:highlight>
                <a:latin typeface="Courier New"/>
                <a:ea typeface="Courier New"/>
                <a:cs typeface="Courier New"/>
                <a:sym typeface="Courier New"/>
              </a:rPr>
              <a:t>  int val;</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solidFill>
                  <a:schemeClr val="dk2"/>
                </a:solidFill>
                <a:highlight>
                  <a:srgbClr val="FFFFFF"/>
                </a:highlight>
                <a:latin typeface="Courier New"/>
                <a:ea typeface="Courier New"/>
                <a:cs typeface="Courier New"/>
                <a:sym typeface="Courier New"/>
              </a:rPr>
              <a:t>}</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300" name="Google Shape;300;p47"/>
          <p:cNvSpPr txBox="1"/>
          <p:nvPr/>
        </p:nvSpPr>
        <p:spPr>
          <a:xfrm>
            <a:off x="3629875" y="2368525"/>
            <a:ext cx="7332600" cy="1914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450">
                <a:solidFill>
                  <a:schemeClr val="dk2"/>
                </a:solidFill>
                <a:highlight>
                  <a:srgbClr val="FFFFFF"/>
                </a:highlight>
                <a:latin typeface="Courier New"/>
                <a:ea typeface="Courier New"/>
                <a:cs typeface="Courier New"/>
                <a:sym typeface="Courier New"/>
              </a:rPr>
              <a:t>class Pair{</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solidFill>
                  <a:schemeClr val="dk2"/>
                </a:solidFill>
                <a:highlight>
                  <a:srgbClr val="FFFFFF"/>
                </a:highlight>
                <a:latin typeface="Courier New"/>
                <a:ea typeface="Courier New"/>
                <a:cs typeface="Courier New"/>
                <a:sym typeface="Courier New"/>
              </a:rPr>
              <a:t>  public:</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solidFill>
                  <a:schemeClr val="dk2"/>
                </a:solidFill>
                <a:highlight>
                  <a:srgbClr val="FFFFFF"/>
                </a:highlight>
                <a:latin typeface="Courier New"/>
                <a:ea typeface="Courier New"/>
                <a:cs typeface="Courier New"/>
                <a:sym typeface="Courier New"/>
              </a:rPr>
              <a:t>    string name;</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solidFill>
                  <a:schemeClr val="dk2"/>
                </a:solidFill>
                <a:highlight>
                  <a:srgbClr val="FFFFFF"/>
                </a:highlight>
                <a:latin typeface="Courier New"/>
                <a:ea typeface="Courier New"/>
                <a:cs typeface="Courier New"/>
                <a:sym typeface="Courier New"/>
              </a:rPr>
              <a:t>    int val;</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solidFill>
                  <a:schemeClr val="dk2"/>
                </a:solidFill>
                <a:highlight>
                  <a:srgbClr val="FFFFFF"/>
                </a:highlight>
                <a:latin typeface="Courier New"/>
                <a:ea typeface="Courier New"/>
                <a:cs typeface="Courier New"/>
                <a:sym typeface="Courier New"/>
              </a:rPr>
              <a:t>}</a:t>
            </a:r>
            <a:endParaRPr sz="1450">
              <a:solidFill>
                <a:schemeClr val="dk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Search </a:t>
            </a:r>
            <a:endParaRPr/>
          </a:p>
        </p:txBody>
      </p:sp>
      <p:sp>
        <p:nvSpPr>
          <p:cNvPr id="306" name="Google Shape;306;p4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Simplest possible search algorithm, just traverse the array until you find what you’re looking for!</a:t>
            </a:r>
            <a:endParaRPr/>
          </a:p>
          <a:p>
            <a:pPr indent="-342900" lvl="0" marL="457200" rtl="0" algn="l">
              <a:spcBef>
                <a:spcPts val="0"/>
              </a:spcBef>
              <a:spcAft>
                <a:spcPts val="0"/>
              </a:spcAft>
              <a:buSzPts val="1800"/>
              <a:buChar char="●"/>
            </a:pPr>
            <a:r>
              <a:rPr lang="en"/>
              <a:t>Return the index of the thing you found or -1 if it isn’t in the array</a:t>
            </a:r>
            <a:endParaRPr/>
          </a:p>
          <a:p>
            <a:pPr indent="0" lvl="0" marL="0" rtl="0" algn="l">
              <a:spcBef>
                <a:spcPts val="1200"/>
              </a:spcBef>
              <a:spcAft>
                <a:spcPts val="1200"/>
              </a:spcAft>
              <a:buNone/>
            </a:pPr>
            <a:r>
              <a:t/>
            </a:r>
            <a:endParaRPr/>
          </a:p>
        </p:txBody>
      </p:sp>
      <p:pic>
        <p:nvPicPr>
          <p:cNvPr id="307" name="Google Shape;307;p48"/>
          <p:cNvPicPr preferRelativeResize="0"/>
          <p:nvPr/>
        </p:nvPicPr>
        <p:blipFill>
          <a:blip r:embed="rId3">
            <a:alphaModFix/>
          </a:blip>
          <a:stretch>
            <a:fillRect/>
          </a:stretch>
        </p:blipFill>
        <p:spPr>
          <a:xfrm>
            <a:off x="1995325" y="2288875"/>
            <a:ext cx="4661800" cy="1701550"/>
          </a:xfrm>
          <a:prstGeom prst="rect">
            <a:avLst/>
          </a:prstGeom>
          <a:noFill/>
          <a:ln>
            <a:noFill/>
          </a:ln>
        </p:spPr>
      </p:pic>
      <p:sp>
        <p:nvSpPr>
          <p:cNvPr id="308" name="Google Shape;308;p48"/>
          <p:cNvSpPr txBox="1"/>
          <p:nvPr/>
        </p:nvSpPr>
        <p:spPr>
          <a:xfrm>
            <a:off x="1023100" y="4260550"/>
            <a:ext cx="73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Source: </a:t>
            </a:r>
            <a:r>
              <a:rPr lang="en" u="sng">
                <a:solidFill>
                  <a:schemeClr val="hlink"/>
                </a:solidFill>
                <a:hlinkClick r:id="rId4"/>
              </a:rPr>
              <a:t>https://www.geeksforgeeks.org/linear-search/</a:t>
            </a:r>
            <a:r>
              <a:rPr lang="en"/>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Bubble sort</a:t>
            </a:r>
            <a:endParaRPr/>
          </a:p>
        </p:txBody>
      </p:sp>
      <p:sp>
        <p:nvSpPr>
          <p:cNvPr id="314" name="Google Shape;314;p4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Traverse the array, looking at each number at a time</a:t>
            </a:r>
            <a:endParaRPr/>
          </a:p>
          <a:p>
            <a:pPr indent="-342900" lvl="0" marL="457200" rtl="0" algn="l">
              <a:spcBef>
                <a:spcPts val="0"/>
              </a:spcBef>
              <a:spcAft>
                <a:spcPts val="0"/>
              </a:spcAft>
              <a:buSzPts val="1800"/>
              <a:buChar char="●"/>
            </a:pPr>
            <a:r>
              <a:rPr lang="en"/>
              <a:t>If the current number is greater than the next number, swap them</a:t>
            </a:r>
            <a:endParaRPr/>
          </a:p>
          <a:p>
            <a:pPr indent="-342900" lvl="0" marL="457200" rtl="0" algn="l">
              <a:spcBef>
                <a:spcPts val="0"/>
              </a:spcBef>
              <a:spcAft>
                <a:spcPts val="0"/>
              </a:spcAft>
              <a:buSzPts val="1800"/>
              <a:buChar char="●"/>
            </a:pPr>
            <a:r>
              <a:rPr lang="en"/>
              <a:t>If not, leave them</a:t>
            </a:r>
            <a:endParaRPr/>
          </a:p>
          <a:p>
            <a:pPr indent="-342900" lvl="0" marL="457200" rtl="0" algn="l">
              <a:spcBef>
                <a:spcPts val="0"/>
              </a:spcBef>
              <a:spcAft>
                <a:spcPts val="0"/>
              </a:spcAft>
              <a:buSzPts val="1800"/>
              <a:buChar char="●"/>
            </a:pPr>
            <a:r>
              <a:rPr lang="en"/>
              <a:t>Continue comparing and swapping until you’ve gone through the full array.  This is a single “pass” of the algorithm</a:t>
            </a:r>
            <a:endParaRPr/>
          </a:p>
          <a:p>
            <a:pPr indent="-342900" lvl="0" marL="457200" rtl="0" algn="l">
              <a:spcBef>
                <a:spcPts val="0"/>
              </a:spcBef>
              <a:spcAft>
                <a:spcPts val="0"/>
              </a:spcAft>
              <a:buSzPts val="1800"/>
              <a:buChar char="●"/>
            </a:pPr>
            <a:r>
              <a:rPr lang="en"/>
              <a:t>On each pass of the array, the biggest number will “bubble” to the end of the array</a:t>
            </a:r>
            <a:endParaRPr/>
          </a:p>
          <a:p>
            <a:pPr indent="-342900" lvl="0" marL="457200" rtl="0" algn="l">
              <a:spcBef>
                <a:spcPts val="0"/>
              </a:spcBef>
              <a:spcAft>
                <a:spcPts val="0"/>
              </a:spcAft>
              <a:buSzPts val="1800"/>
              <a:buChar char="●"/>
            </a:pPr>
            <a:r>
              <a:rPr lang="en"/>
              <a:t>Repeat this process until the array is sorted (guaranteed to finish in N passes)</a:t>
            </a:r>
            <a:endParaRPr/>
          </a:p>
          <a:p>
            <a:pPr indent="0" lvl="0" marL="0" rtl="0" algn="l">
              <a:spcBef>
                <a:spcPts val="1200"/>
              </a:spcBef>
              <a:spcAft>
                <a:spcPts val="1200"/>
              </a:spcAft>
              <a:buNone/>
            </a:pPr>
            <a:r>
              <a:rPr lang="en" u="sng">
                <a:solidFill>
                  <a:schemeClr val="hlink"/>
                </a:solidFill>
                <a:hlinkClick r:id="rId3"/>
              </a:rPr>
              <a:t>https://www.youtube.com/watch?v=xli_FI7CuzA</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1: Rounding, approach 1</a:t>
            </a:r>
            <a:endParaRPr/>
          </a:p>
        </p:txBody>
      </p:sp>
      <p:sp>
        <p:nvSpPr>
          <p:cNvPr id="85" name="Google Shape;85;p16"/>
          <p:cNvSpPr txBox="1"/>
          <p:nvPr>
            <p:ph idx="1" type="body"/>
          </p:nvPr>
        </p:nvSpPr>
        <p:spPr>
          <a:xfrm>
            <a:off x="311700" y="1152475"/>
            <a:ext cx="8520600" cy="3864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7461">
                <a:solidFill>
                  <a:srgbClr val="000000"/>
                </a:solidFill>
              </a:rPr>
              <a:t>“Subtract and compare”</a:t>
            </a:r>
            <a:endParaRPr sz="7461">
              <a:solidFill>
                <a:srgbClr val="000000"/>
              </a:solidFill>
            </a:endParaRPr>
          </a:p>
          <a:p>
            <a:pPr indent="0" lvl="0" marL="0" rtl="0" algn="l">
              <a:lnSpc>
                <a:spcPct val="135714"/>
              </a:lnSpc>
              <a:spcBef>
                <a:spcPts val="1200"/>
              </a:spcBef>
              <a:spcAft>
                <a:spcPts val="0"/>
              </a:spcAft>
              <a:buClr>
                <a:schemeClr val="dk1"/>
              </a:buClr>
              <a:buSzPts val="275"/>
              <a:buFont typeface="Arial"/>
              <a:buNone/>
            </a:pPr>
            <a:r>
              <a:rPr lang="en" sz="4557">
                <a:solidFill>
                  <a:srgbClr val="000000"/>
                </a:solidFill>
                <a:highlight>
                  <a:srgbClr val="FFFFFF"/>
                </a:highlight>
                <a:latin typeface="Courier New"/>
                <a:ea typeface="Courier New"/>
                <a:cs typeface="Courier New"/>
                <a:sym typeface="Courier New"/>
              </a:rPr>
              <a:t>double myRoundingFuntion(double value) {</a:t>
            </a:r>
            <a:endParaRPr sz="4557">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en" sz="4557">
                <a:solidFill>
                  <a:srgbClr val="000000"/>
                </a:solidFill>
                <a:highlight>
                  <a:srgbClr val="FFFFFF"/>
                </a:highlight>
                <a:latin typeface="Courier New"/>
                <a:ea typeface="Courier New"/>
                <a:cs typeface="Courier New"/>
                <a:sym typeface="Courier New"/>
              </a:rPr>
              <a:t>  double decimalPart = value - int(value); //4.5 -&gt; 0.5</a:t>
            </a:r>
            <a:endParaRPr sz="4557">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en" sz="4557">
                <a:solidFill>
                  <a:srgbClr val="000000"/>
                </a:solidFill>
                <a:highlight>
                  <a:srgbClr val="FFFFFF"/>
                </a:highlight>
                <a:latin typeface="Courier New"/>
                <a:ea typeface="Courier New"/>
                <a:cs typeface="Courier New"/>
                <a:sym typeface="Courier New"/>
              </a:rPr>
              <a:t>  if (value &gt; 0) {</a:t>
            </a:r>
            <a:endParaRPr sz="4557">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en" sz="4557">
                <a:solidFill>
                  <a:srgbClr val="000000"/>
                </a:solidFill>
                <a:highlight>
                  <a:srgbClr val="FFFFFF"/>
                </a:highlight>
                <a:latin typeface="Courier New"/>
                <a:ea typeface="Courier New"/>
                <a:cs typeface="Courier New"/>
                <a:sym typeface="Courier New"/>
              </a:rPr>
              <a:t>    if (decimalPart &gt;= 0.5) { //round up</a:t>
            </a:r>
            <a:endParaRPr sz="4557">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en" sz="4557">
                <a:solidFill>
                  <a:srgbClr val="000000"/>
                </a:solidFill>
                <a:highlight>
                  <a:srgbClr val="FFFFFF"/>
                </a:highlight>
                <a:latin typeface="Courier New"/>
                <a:ea typeface="Courier New"/>
                <a:cs typeface="Courier New"/>
                <a:sym typeface="Courier New"/>
              </a:rPr>
              <a:t>      return (int)value + 1; </a:t>
            </a:r>
            <a:endParaRPr sz="4557">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en" sz="4557">
                <a:solidFill>
                  <a:srgbClr val="000000"/>
                </a:solidFill>
                <a:highlight>
                  <a:srgbClr val="FFFFFF"/>
                </a:highlight>
                <a:latin typeface="Courier New"/>
                <a:ea typeface="Courier New"/>
                <a:cs typeface="Courier New"/>
                <a:sym typeface="Courier New"/>
              </a:rPr>
              <a:t>    } else {</a:t>
            </a:r>
            <a:endParaRPr sz="4557">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en" sz="4557">
                <a:solidFill>
                  <a:srgbClr val="000000"/>
                </a:solidFill>
                <a:highlight>
                  <a:srgbClr val="FFFFFF"/>
                </a:highlight>
                <a:latin typeface="Courier New"/>
                <a:ea typeface="Courier New"/>
                <a:cs typeface="Courier New"/>
                <a:sym typeface="Courier New"/>
              </a:rPr>
              <a:t>      return (int)value; //round down</a:t>
            </a:r>
            <a:endParaRPr sz="4557">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en" sz="4557">
                <a:solidFill>
                  <a:srgbClr val="000000"/>
                </a:solidFill>
                <a:highlight>
                  <a:srgbClr val="FFFFFF"/>
                </a:highlight>
                <a:latin typeface="Courier New"/>
                <a:ea typeface="Courier New"/>
                <a:cs typeface="Courier New"/>
                <a:sym typeface="Courier New"/>
              </a:rPr>
              <a:t>    }</a:t>
            </a:r>
            <a:endParaRPr sz="4557">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en" sz="4557">
                <a:solidFill>
                  <a:srgbClr val="000000"/>
                </a:solidFill>
                <a:highlight>
                  <a:srgbClr val="FFFFFF"/>
                </a:highlight>
                <a:latin typeface="Courier New"/>
                <a:ea typeface="Courier New"/>
                <a:cs typeface="Courier New"/>
                <a:sym typeface="Courier New"/>
              </a:rPr>
              <a:t>  } else {</a:t>
            </a:r>
            <a:endParaRPr sz="4557">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en" sz="4557">
                <a:solidFill>
                  <a:srgbClr val="000000"/>
                </a:solidFill>
                <a:highlight>
                  <a:srgbClr val="FFFFFF"/>
                </a:highlight>
                <a:latin typeface="Courier New"/>
                <a:ea typeface="Courier New"/>
                <a:cs typeface="Courier New"/>
                <a:sym typeface="Courier New"/>
              </a:rPr>
              <a:t>    if (decimalPart &gt;= -0.5) {  //round down</a:t>
            </a:r>
            <a:endParaRPr sz="4557">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en" sz="4557">
                <a:solidFill>
                  <a:srgbClr val="000000"/>
                </a:solidFill>
                <a:highlight>
                  <a:srgbClr val="FFFFFF"/>
                </a:highlight>
                <a:latin typeface="Courier New"/>
                <a:ea typeface="Courier New"/>
                <a:cs typeface="Courier New"/>
                <a:sym typeface="Courier New"/>
              </a:rPr>
              <a:t>      return (int)value;</a:t>
            </a:r>
            <a:endParaRPr sz="4557">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en" sz="4557">
                <a:solidFill>
                  <a:srgbClr val="000000"/>
                </a:solidFill>
                <a:highlight>
                  <a:srgbClr val="FFFFFF"/>
                </a:highlight>
                <a:latin typeface="Courier New"/>
                <a:ea typeface="Courier New"/>
                <a:cs typeface="Courier New"/>
                <a:sym typeface="Courier New"/>
              </a:rPr>
              <a:t>    } else {  </a:t>
            </a:r>
            <a:endParaRPr sz="4557">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en" sz="4557">
                <a:solidFill>
                  <a:srgbClr val="000000"/>
                </a:solidFill>
                <a:highlight>
                  <a:srgbClr val="FFFFFF"/>
                </a:highlight>
                <a:latin typeface="Courier New"/>
                <a:ea typeface="Courier New"/>
                <a:cs typeface="Courier New"/>
                <a:sym typeface="Courier New"/>
              </a:rPr>
              <a:t>      return (int)value - 1; //round up</a:t>
            </a:r>
            <a:endParaRPr sz="4557">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en" sz="4557">
                <a:solidFill>
                  <a:srgbClr val="000000"/>
                </a:solidFill>
                <a:highlight>
                  <a:srgbClr val="FFFFFF"/>
                </a:highlight>
                <a:latin typeface="Courier New"/>
                <a:ea typeface="Courier New"/>
                <a:cs typeface="Courier New"/>
                <a:sym typeface="Courier New"/>
              </a:rPr>
              <a:t>    }</a:t>
            </a:r>
            <a:endParaRPr sz="4557">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en" sz="4557">
                <a:solidFill>
                  <a:srgbClr val="000000"/>
                </a:solidFill>
                <a:highlight>
                  <a:srgbClr val="FFFFFF"/>
                </a:highlight>
                <a:latin typeface="Courier New"/>
                <a:ea typeface="Courier New"/>
                <a:cs typeface="Courier New"/>
                <a:sym typeface="Courier New"/>
              </a:rPr>
              <a:t>  }</a:t>
            </a:r>
            <a:endParaRPr sz="4557">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en" sz="4557">
                <a:solidFill>
                  <a:srgbClr val="000000"/>
                </a:solidFill>
                <a:highlight>
                  <a:srgbClr val="FFFFFF"/>
                </a:highlight>
                <a:latin typeface="Courier New"/>
                <a:ea typeface="Courier New"/>
                <a:cs typeface="Courier New"/>
                <a:sym typeface="Courier New"/>
              </a:rPr>
              <a:t>  return 0;</a:t>
            </a:r>
            <a:endParaRPr sz="4557">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en" sz="4557">
                <a:solidFill>
                  <a:srgbClr val="000000"/>
                </a:solidFill>
                <a:highlight>
                  <a:srgbClr val="FFFFFF"/>
                </a:highlight>
                <a:latin typeface="Courier New"/>
                <a:ea typeface="Courier New"/>
                <a:cs typeface="Courier New"/>
                <a:sym typeface="Courier New"/>
              </a:rPr>
              <a:t>}</a:t>
            </a:r>
            <a:endParaRPr sz="4557">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solidFill>
                <a:srgbClr val="000000"/>
              </a:solidFill>
            </a:endParaRPr>
          </a:p>
        </p:txBody>
      </p:sp>
      <p:sp>
        <p:nvSpPr>
          <p:cNvPr id="86" name="Google Shape;86;p16"/>
          <p:cNvSpPr txBox="1"/>
          <p:nvPr/>
        </p:nvSpPr>
        <p:spPr>
          <a:xfrm>
            <a:off x="5956375" y="4288575"/>
            <a:ext cx="73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Credit: kagrant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1: Rounding, approach 2</a:t>
            </a:r>
            <a:endParaRPr/>
          </a:p>
        </p:txBody>
      </p:sp>
      <p:sp>
        <p:nvSpPr>
          <p:cNvPr id="92" name="Google Shape;92;p17"/>
          <p:cNvSpPr txBox="1"/>
          <p:nvPr>
            <p:ph idx="1" type="body"/>
          </p:nvPr>
        </p:nvSpPr>
        <p:spPr>
          <a:xfrm>
            <a:off x="311700" y="1152475"/>
            <a:ext cx="8520600" cy="3864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t>“Add or subtract 0.5 and cast”</a:t>
            </a:r>
            <a:endParaRPr sz="2000"/>
          </a:p>
          <a:p>
            <a:pPr indent="0" lvl="0" marL="0" rtl="0" algn="l">
              <a:lnSpc>
                <a:spcPct val="135714"/>
              </a:lnSpc>
              <a:spcBef>
                <a:spcPts val="1200"/>
              </a:spcBef>
              <a:spcAft>
                <a:spcPts val="0"/>
              </a:spcAft>
              <a:buNone/>
            </a:pPr>
            <a:r>
              <a:rPr lang="en" sz="1200">
                <a:highlight>
                  <a:srgbClr val="FFFFFF"/>
                </a:highlight>
                <a:latin typeface="Courier New"/>
                <a:ea typeface="Courier New"/>
                <a:cs typeface="Courier New"/>
                <a:sym typeface="Courier New"/>
              </a:rPr>
              <a:t>int myRoundingFunction(float x){ // homemade rounding function</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highlight>
                  <a:srgbClr val="FFFFFF"/>
                </a:highlight>
                <a:latin typeface="Courier New"/>
                <a:ea typeface="Courier New"/>
                <a:cs typeface="Courier New"/>
                <a:sym typeface="Courier New"/>
              </a:rPr>
              <a:t>    int y = 0;</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highlight>
                  <a:srgbClr val="FFFFFF"/>
                </a:highlight>
                <a:latin typeface="Courier New"/>
                <a:ea typeface="Courier New"/>
                <a:cs typeface="Courier New"/>
                <a:sym typeface="Courier New"/>
              </a:rPr>
              <a:t>    if(x &gt; 0){</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highlight>
                  <a:srgbClr val="FFFFFF"/>
                </a:highlight>
                <a:latin typeface="Courier New"/>
                <a:ea typeface="Courier New"/>
                <a:cs typeface="Courier New"/>
                <a:sym typeface="Courier New"/>
              </a:rPr>
              <a:t>        y = int(x + .5); // round positive numbers</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highlight>
                  <a:srgbClr val="FFFFFF"/>
                </a:highlight>
                <a:latin typeface="Courier New"/>
                <a:ea typeface="Courier New"/>
                <a:cs typeface="Courier New"/>
                <a:sym typeface="Courier New"/>
              </a:rPr>
              <a:t>    }</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highlight>
                  <a:srgbClr val="FFFFFF"/>
                </a:highlight>
                <a:latin typeface="Courier New"/>
                <a:ea typeface="Courier New"/>
                <a:cs typeface="Courier New"/>
                <a:sym typeface="Courier New"/>
              </a:rPr>
              <a:t>    else</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highlight>
                  <a:srgbClr val="FFFFFF"/>
                </a:highlight>
                <a:latin typeface="Courier New"/>
                <a:ea typeface="Courier New"/>
                <a:cs typeface="Courier New"/>
                <a:sym typeface="Courier New"/>
              </a:rPr>
              <a:t>        y = int(x - .5); // round negative numbers</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highlight>
                  <a:srgbClr val="FFFFFF"/>
                </a:highlight>
                <a:latin typeface="Courier New"/>
                <a:ea typeface="Courier New"/>
                <a:cs typeface="Courier New"/>
                <a:sym typeface="Courier New"/>
              </a:rPr>
              <a:t>    return y;</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highlight>
                  <a:srgbClr val="FFFFFF"/>
                </a:highlight>
                <a:latin typeface="Courier New"/>
                <a:ea typeface="Courier New"/>
                <a:cs typeface="Courier New"/>
                <a:sym typeface="Courier New"/>
              </a:rPr>
              <a:t>}</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highlight>
                  <a:srgbClr val="FFFFFF"/>
                </a:highlight>
                <a:latin typeface="Courier New"/>
                <a:ea typeface="Courier New"/>
                <a:cs typeface="Courier New"/>
                <a:sym typeface="Courier New"/>
              </a:rPr>
              <a:t>int myRoundingFunction(float roundMe)</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highlight>
                  <a:srgbClr val="FFFFFF"/>
                </a:highlight>
                <a:latin typeface="Courier New"/>
                <a:ea typeface="Courier New"/>
                <a:cs typeface="Courier New"/>
                <a:sym typeface="Courier New"/>
              </a:rPr>
              <a:t>{</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highlight>
                  <a:srgbClr val="FFFFFF"/>
                </a:highlight>
                <a:latin typeface="Courier New"/>
                <a:ea typeface="Courier New"/>
                <a:cs typeface="Courier New"/>
                <a:sym typeface="Courier New"/>
              </a:rPr>
              <a:t>  return (int)(roundMe + (roundMe &gt; 0 ? 0.5 : -0.5));</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highlight>
                  <a:srgbClr val="FFFFFF"/>
                </a:highlight>
                <a:latin typeface="Courier New"/>
                <a:ea typeface="Courier New"/>
                <a:cs typeface="Courier New"/>
                <a:sym typeface="Courier New"/>
              </a:rPr>
              <a:t>}</a:t>
            </a:r>
            <a:endParaRPr sz="1200"/>
          </a:p>
        </p:txBody>
      </p:sp>
      <p:sp>
        <p:nvSpPr>
          <p:cNvPr id="93" name="Google Shape;93;p17"/>
          <p:cNvSpPr txBox="1"/>
          <p:nvPr/>
        </p:nvSpPr>
        <p:spPr>
          <a:xfrm>
            <a:off x="6853350" y="3027225"/>
            <a:ext cx="73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Credit: jd042</a:t>
            </a:r>
            <a:endParaRPr/>
          </a:p>
        </p:txBody>
      </p:sp>
      <p:sp>
        <p:nvSpPr>
          <p:cNvPr id="94" name="Google Shape;94;p17"/>
          <p:cNvSpPr txBox="1"/>
          <p:nvPr/>
        </p:nvSpPr>
        <p:spPr>
          <a:xfrm>
            <a:off x="6460900" y="4617175"/>
            <a:ext cx="73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Credit: ijames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1: Rounding, approach 3</a:t>
            </a:r>
            <a:endParaRPr/>
          </a:p>
        </p:txBody>
      </p:sp>
      <p:sp>
        <p:nvSpPr>
          <p:cNvPr id="100" name="Google Shape;100;p18"/>
          <p:cNvSpPr txBox="1"/>
          <p:nvPr>
            <p:ph idx="1" type="body"/>
          </p:nvPr>
        </p:nvSpPr>
        <p:spPr>
          <a:xfrm>
            <a:off x="311700" y="1152475"/>
            <a:ext cx="8520600" cy="3864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000"/>
              <a:t>“Convert to positive first”</a:t>
            </a:r>
            <a:endParaRPr sz="2000"/>
          </a:p>
          <a:p>
            <a:pPr indent="0" lvl="0" marL="0" rtl="0" algn="l">
              <a:lnSpc>
                <a:spcPct val="135714"/>
              </a:lnSpc>
              <a:spcBef>
                <a:spcPts val="1200"/>
              </a:spcBef>
              <a:spcAft>
                <a:spcPts val="0"/>
              </a:spcAft>
              <a:buNone/>
            </a:pPr>
            <a:r>
              <a:rPr lang="en" sz="1258">
                <a:highlight>
                  <a:srgbClr val="FFFFFF"/>
                </a:highlight>
                <a:latin typeface="Courier New"/>
                <a:ea typeface="Courier New"/>
                <a:cs typeface="Courier New"/>
                <a:sym typeface="Courier New"/>
              </a:rPr>
              <a:t>int myRoundingFunction(double number){</a:t>
            </a:r>
            <a:endParaRPr sz="1258">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8">
                <a:highlight>
                  <a:srgbClr val="FFFFFF"/>
                </a:highlight>
                <a:latin typeface="Courier New"/>
                <a:ea typeface="Courier New"/>
                <a:cs typeface="Courier New"/>
                <a:sym typeface="Courier New"/>
              </a:rPr>
              <a:t>    // Check if the number is negative, if it's negative then convert to positive</a:t>
            </a:r>
            <a:endParaRPr sz="1258">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8">
                <a:highlight>
                  <a:srgbClr val="FFFFFF"/>
                </a:highlight>
                <a:latin typeface="Courier New"/>
                <a:ea typeface="Courier New"/>
                <a:cs typeface="Courier New"/>
                <a:sym typeface="Courier New"/>
              </a:rPr>
              <a:t>    bool check_neg = false;</a:t>
            </a:r>
            <a:endParaRPr sz="1258">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8">
                <a:highlight>
                  <a:srgbClr val="FFFFFF"/>
                </a:highlight>
                <a:latin typeface="Courier New"/>
                <a:ea typeface="Courier New"/>
                <a:cs typeface="Courier New"/>
                <a:sym typeface="Courier New"/>
              </a:rPr>
              <a:t>    if(number &lt; 0){</a:t>
            </a:r>
            <a:endParaRPr sz="1258">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8">
                <a:highlight>
                  <a:srgbClr val="FFFFFF"/>
                </a:highlight>
                <a:latin typeface="Courier New"/>
                <a:ea typeface="Courier New"/>
                <a:cs typeface="Courier New"/>
                <a:sym typeface="Courier New"/>
              </a:rPr>
              <a:t>        check_neg = true;</a:t>
            </a:r>
            <a:endParaRPr sz="1258">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8">
                <a:highlight>
                  <a:srgbClr val="FFFFFF"/>
                </a:highlight>
                <a:latin typeface="Courier New"/>
                <a:ea typeface="Courier New"/>
                <a:cs typeface="Courier New"/>
                <a:sym typeface="Courier New"/>
              </a:rPr>
              <a:t>        number *= -1;</a:t>
            </a:r>
            <a:endParaRPr sz="1258">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8">
                <a:highlight>
                  <a:srgbClr val="FFFFFF"/>
                </a:highlight>
                <a:latin typeface="Courier New"/>
                <a:ea typeface="Courier New"/>
                <a:cs typeface="Courier New"/>
                <a:sym typeface="Courier New"/>
              </a:rPr>
              <a:t>    }</a:t>
            </a:r>
            <a:endParaRPr sz="1258">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8">
                <a:highlight>
                  <a:srgbClr val="FFFFFF"/>
                </a:highlight>
                <a:latin typeface="Courier New"/>
                <a:ea typeface="Courier New"/>
                <a:cs typeface="Courier New"/>
                <a:sym typeface="Courier New"/>
              </a:rPr>
              <a:t>    // e.g: 1.6 - 1 = 0.6 -&gt; number = 1 + 1 = 2</a:t>
            </a:r>
            <a:endParaRPr sz="1258">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8">
                <a:highlight>
                  <a:srgbClr val="FFFFFF"/>
                </a:highlight>
                <a:latin typeface="Courier New"/>
                <a:ea typeface="Courier New"/>
                <a:cs typeface="Courier New"/>
                <a:sym typeface="Courier New"/>
              </a:rPr>
              <a:t>    number = (number - (int) number &gt;= 0.5) ? (int) number + 1 : (int) number;</a:t>
            </a:r>
            <a:endParaRPr sz="1258">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8">
                <a:highlight>
                  <a:srgbClr val="FFFFFF"/>
                </a:highlight>
                <a:latin typeface="Courier New"/>
                <a:ea typeface="Courier New"/>
                <a:cs typeface="Courier New"/>
                <a:sym typeface="Courier New"/>
              </a:rPr>
              <a:t>   </a:t>
            </a:r>
            <a:endParaRPr sz="1258">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8">
                <a:highlight>
                  <a:srgbClr val="FFFFFF"/>
                </a:highlight>
                <a:latin typeface="Courier New"/>
                <a:ea typeface="Courier New"/>
                <a:cs typeface="Courier New"/>
                <a:sym typeface="Courier New"/>
              </a:rPr>
              <a:t>    // If the number is initially negative then convert the calculated result to negative.</a:t>
            </a:r>
            <a:endParaRPr sz="1258">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8">
                <a:highlight>
                  <a:srgbClr val="FFFFFF"/>
                </a:highlight>
                <a:latin typeface="Courier New"/>
                <a:ea typeface="Courier New"/>
                <a:cs typeface="Courier New"/>
                <a:sym typeface="Courier New"/>
              </a:rPr>
              <a:t>    return (check_neg) ? number * -1 : number;</a:t>
            </a:r>
            <a:endParaRPr sz="1258">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8">
                <a:highlight>
                  <a:srgbClr val="FFFFFF"/>
                </a:highlight>
                <a:latin typeface="Courier New"/>
                <a:ea typeface="Courier New"/>
                <a:cs typeface="Courier New"/>
                <a:sym typeface="Courier New"/>
              </a:rPr>
              <a:t>}</a:t>
            </a:r>
            <a:endParaRPr sz="1200">
              <a:highlight>
                <a:srgbClr val="FFFFFF"/>
              </a:highlight>
              <a:latin typeface="Courier New"/>
              <a:ea typeface="Courier New"/>
              <a:cs typeface="Courier New"/>
              <a:sym typeface="Courier New"/>
            </a:endParaRPr>
          </a:p>
        </p:txBody>
      </p:sp>
      <p:sp>
        <p:nvSpPr>
          <p:cNvPr id="101" name="Google Shape;101;p18"/>
          <p:cNvSpPr txBox="1"/>
          <p:nvPr/>
        </p:nvSpPr>
        <p:spPr>
          <a:xfrm>
            <a:off x="6460900" y="4617175"/>
            <a:ext cx="73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Credit: benn06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 </a:t>
            </a:r>
            <a:r>
              <a:rPr lang="en"/>
              <a:t>example</a:t>
            </a:r>
            <a:endParaRPr/>
          </a:p>
        </p:txBody>
      </p:sp>
      <p:sp>
        <p:nvSpPr>
          <p:cNvPr id="107" name="Google Shape;107;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15714"/>
              </a:lnSpc>
              <a:spcBef>
                <a:spcPts val="0"/>
              </a:spcBef>
              <a:spcAft>
                <a:spcPts val="0"/>
              </a:spcAft>
              <a:buClr>
                <a:schemeClr val="dk1"/>
              </a:buClr>
              <a:buSzPts val="770"/>
              <a:buFont typeface="Arial"/>
              <a:buNone/>
            </a:pPr>
            <a:r>
              <a:rPr lang="en" sz="1235">
                <a:highlight>
                  <a:srgbClr val="FFFFFF"/>
                </a:highlight>
                <a:latin typeface="Courier New"/>
                <a:ea typeface="Courier New"/>
                <a:cs typeface="Courier New"/>
                <a:sym typeface="Courier New"/>
              </a:rPr>
              <a:t>// a function that returns nothing but prints a test of myRoundingFunction to the screen</a:t>
            </a:r>
            <a:endParaRPr sz="1235">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rPr lang="en" sz="1235">
                <a:highlight>
                  <a:srgbClr val="FFFFFF"/>
                </a:highlight>
                <a:latin typeface="Courier New"/>
                <a:ea typeface="Courier New"/>
                <a:cs typeface="Courier New"/>
                <a:sym typeface="Courier New"/>
              </a:rPr>
              <a:t>// if it fails the test it displays what the number should round to</a:t>
            </a:r>
            <a:endParaRPr sz="1235">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rPr lang="en" sz="1235">
                <a:highlight>
                  <a:srgbClr val="FFFFFF"/>
                </a:highlight>
                <a:latin typeface="Courier New"/>
                <a:ea typeface="Courier New"/>
                <a:cs typeface="Courier New"/>
                <a:sym typeface="Courier New"/>
              </a:rPr>
              <a:t>void Test(double testValue){</a:t>
            </a:r>
            <a:endParaRPr sz="1235">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rPr lang="en" sz="1235">
                <a:highlight>
                  <a:srgbClr val="FFFFFF"/>
                </a:highlight>
                <a:latin typeface="Courier New"/>
                <a:ea typeface="Courier New"/>
                <a:cs typeface="Courier New"/>
                <a:sym typeface="Courier New"/>
              </a:rPr>
              <a:t>    int roundedValue = myRoundingFunction(testValue);</a:t>
            </a:r>
            <a:endParaRPr sz="1235">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rPr lang="en" sz="1235">
                <a:highlight>
                  <a:srgbClr val="FFFFFF"/>
                </a:highlight>
                <a:latin typeface="Courier New"/>
                <a:ea typeface="Courier New"/>
                <a:cs typeface="Courier New"/>
                <a:sym typeface="Courier New"/>
              </a:rPr>
              <a:t>    std::cout &lt;&lt; testValue &lt;&lt; std::endl;</a:t>
            </a:r>
            <a:endParaRPr sz="1235">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rPr lang="en" sz="1235">
                <a:highlight>
                  <a:srgbClr val="FFFFFF"/>
                </a:highlight>
                <a:latin typeface="Courier New"/>
                <a:ea typeface="Courier New"/>
                <a:cs typeface="Courier New"/>
                <a:sym typeface="Courier New"/>
              </a:rPr>
              <a:t>    std::cout &lt;&lt; "Rounds to " &lt;&lt; roundedValue &lt;&lt; std::endl;</a:t>
            </a:r>
            <a:endParaRPr sz="1235">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rPr lang="en" sz="1235">
                <a:highlight>
                  <a:srgbClr val="FFFFFF"/>
                </a:highlight>
                <a:latin typeface="Courier New"/>
                <a:ea typeface="Courier New"/>
                <a:cs typeface="Courier New"/>
                <a:sym typeface="Courier New"/>
              </a:rPr>
              <a:t>    if(roundedValue == round(testValue)){</a:t>
            </a:r>
            <a:endParaRPr sz="1235">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rPr lang="en" sz="1235">
                <a:highlight>
                  <a:srgbClr val="FFFFFF"/>
                </a:highlight>
                <a:latin typeface="Courier New"/>
                <a:ea typeface="Courier New"/>
                <a:cs typeface="Courier New"/>
                <a:sym typeface="Courier New"/>
              </a:rPr>
              <a:t>        std::cout &lt;&lt; "True" &lt;&lt; std::endl &lt;&lt; std::endl;</a:t>
            </a:r>
            <a:endParaRPr sz="1235">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rPr lang="en" sz="1235">
                <a:highlight>
                  <a:srgbClr val="FFFFFF"/>
                </a:highlight>
                <a:latin typeface="Courier New"/>
                <a:ea typeface="Courier New"/>
                <a:cs typeface="Courier New"/>
                <a:sym typeface="Courier New"/>
              </a:rPr>
              <a:t>    } else {</a:t>
            </a:r>
            <a:endParaRPr sz="1235">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rPr lang="en" sz="1235">
                <a:highlight>
                  <a:srgbClr val="FFFFFF"/>
                </a:highlight>
                <a:latin typeface="Courier New"/>
                <a:ea typeface="Courier New"/>
                <a:cs typeface="Courier New"/>
                <a:sym typeface="Courier New"/>
              </a:rPr>
              <a:t>        std::cout &lt;&lt; "False, should be " &lt;&lt; round(testValue) &lt;&lt; std::endl &lt;&lt; std::endl;</a:t>
            </a:r>
            <a:endParaRPr sz="1235">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rPr lang="en" sz="1235">
                <a:highlight>
                  <a:srgbClr val="FFFFFF"/>
                </a:highlight>
                <a:latin typeface="Courier New"/>
                <a:ea typeface="Courier New"/>
                <a:cs typeface="Courier New"/>
                <a:sym typeface="Courier New"/>
              </a:rPr>
              <a:t>    }</a:t>
            </a:r>
            <a:endParaRPr sz="1235">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rPr lang="en" sz="1235">
                <a:highlight>
                  <a:srgbClr val="FFFFFF"/>
                </a:highlight>
                <a:latin typeface="Courier New"/>
                <a:ea typeface="Courier New"/>
                <a:cs typeface="Courier New"/>
                <a:sym typeface="Courier New"/>
              </a:rPr>
              <a:t>}</a:t>
            </a:r>
            <a:endParaRPr sz="1235">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rPr lang="en" sz="1235">
                <a:highlight>
                  <a:srgbClr val="FFFFFF"/>
                </a:highlight>
                <a:latin typeface="Courier New"/>
                <a:ea typeface="Courier New"/>
                <a:cs typeface="Courier New"/>
                <a:sym typeface="Courier New"/>
              </a:rPr>
              <a:t>int main(){</a:t>
            </a:r>
            <a:endParaRPr sz="1235">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235">
                <a:highlight>
                  <a:srgbClr val="FFFFFF"/>
                </a:highlight>
                <a:latin typeface="Courier New"/>
                <a:ea typeface="Courier New"/>
                <a:cs typeface="Courier New"/>
                <a:sym typeface="Courier New"/>
              </a:rPr>
              <a:t>    Test(0.4); </a:t>
            </a:r>
            <a:endParaRPr sz="1235">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rPr lang="en" sz="1235">
                <a:highlight>
                  <a:srgbClr val="FFFFFF"/>
                </a:highlight>
                <a:latin typeface="Courier New"/>
                <a:ea typeface="Courier New"/>
                <a:cs typeface="Courier New"/>
                <a:sym typeface="Courier New"/>
              </a:rPr>
              <a:t>    //Other tests</a:t>
            </a:r>
            <a:endParaRPr sz="1235">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rPr lang="en" sz="1235">
                <a:highlight>
                  <a:srgbClr val="FFFFFF"/>
                </a:highlight>
                <a:latin typeface="Courier New"/>
                <a:ea typeface="Courier New"/>
                <a:cs typeface="Courier New"/>
                <a:sym typeface="Courier New"/>
              </a:rPr>
              <a:t>    return 0;</a:t>
            </a:r>
            <a:endParaRPr sz="1235">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235">
                <a:solidFill>
                  <a:schemeClr val="dk1"/>
                </a:solidFill>
                <a:highlight>
                  <a:srgbClr val="FFFFFF"/>
                </a:highlight>
                <a:latin typeface="Courier New"/>
                <a:ea typeface="Courier New"/>
                <a:cs typeface="Courier New"/>
                <a:sym typeface="Courier New"/>
              </a:rPr>
              <a:t>}</a:t>
            </a:r>
            <a:endParaRPr sz="1760"/>
          </a:p>
        </p:txBody>
      </p:sp>
      <p:sp>
        <p:nvSpPr>
          <p:cNvPr id="108" name="Google Shape;108;p19"/>
          <p:cNvSpPr txBox="1"/>
          <p:nvPr/>
        </p:nvSpPr>
        <p:spPr>
          <a:xfrm>
            <a:off x="6194625" y="4568875"/>
            <a:ext cx="73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Credit: joshs23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choosing test cases</a:t>
            </a:r>
            <a:endParaRPr/>
          </a:p>
        </p:txBody>
      </p:sp>
      <p:sp>
        <p:nvSpPr>
          <p:cNvPr id="114" name="Google Shape;114;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350">
                <a:highlight>
                  <a:srgbClr val="FFFFFF"/>
                </a:highlight>
                <a:latin typeface="Courier New"/>
                <a:ea typeface="Courier New"/>
                <a:cs typeface="Courier New"/>
                <a:sym typeface="Courier New"/>
              </a:rPr>
              <a:t>    int outPut1=myRoundingFunction(-0.6);</a:t>
            </a:r>
            <a:endParaRPr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highlight>
                  <a:srgbClr val="FFFFFF"/>
                </a:highlight>
                <a:latin typeface="Courier New"/>
                <a:ea typeface="Courier New"/>
                <a:cs typeface="Courier New"/>
                <a:sym typeface="Courier New"/>
              </a:rPr>
              <a:t>    int output2=myRoundingFunction(-0.34) ;</a:t>
            </a:r>
            <a:endParaRPr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highlight>
                  <a:srgbClr val="FFFFFF"/>
                </a:highlight>
                <a:latin typeface="Courier New"/>
                <a:ea typeface="Courier New"/>
                <a:cs typeface="Courier New"/>
                <a:sym typeface="Courier New"/>
              </a:rPr>
              <a:t>    int output3=myRoundingFunction(0.34) ;</a:t>
            </a:r>
            <a:endParaRPr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highlight>
                  <a:srgbClr val="FFFFFF"/>
                </a:highlight>
                <a:latin typeface="Courier New"/>
                <a:ea typeface="Courier New"/>
                <a:cs typeface="Courier New"/>
                <a:sym typeface="Courier New"/>
              </a:rPr>
              <a:t>    int output4=myRoundingFunction(0) ;</a:t>
            </a:r>
            <a:endParaRPr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highlight>
                  <a:srgbClr val="FFFFFF"/>
                </a:highlight>
                <a:latin typeface="Courier New"/>
                <a:ea typeface="Courier New"/>
                <a:cs typeface="Courier New"/>
                <a:sym typeface="Courier New"/>
              </a:rPr>
              <a:t>    int output5=myRoundingFunction(4.99999) ;</a:t>
            </a:r>
            <a:endParaRPr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highlight>
                  <a:srgbClr val="FFFFFF"/>
                </a:highlight>
                <a:latin typeface="Courier New"/>
                <a:ea typeface="Courier New"/>
                <a:cs typeface="Courier New"/>
                <a:sym typeface="Courier New"/>
              </a:rPr>
              <a:t>    int output6=myRoundingFunction(2.50) ;</a:t>
            </a:r>
            <a:endParaRPr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highlight>
                  <a:srgbClr val="FFFFFF"/>
                </a:highlight>
                <a:latin typeface="Courier New"/>
                <a:ea typeface="Courier New"/>
                <a:cs typeface="Courier New"/>
                <a:sym typeface="Courier New"/>
              </a:rPr>
              <a:t>    int output7=myRoundingFunction(-1.5) ;</a:t>
            </a:r>
            <a:endParaRPr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highlight>
                  <a:srgbClr val="FFFFFF"/>
                </a:highlight>
                <a:latin typeface="Courier New"/>
                <a:ea typeface="Courier New"/>
                <a:cs typeface="Courier New"/>
                <a:sym typeface="Courier New"/>
              </a:rPr>
              <a:t>    int output8=myRoundingFunction(9.6) ;</a:t>
            </a:r>
            <a:endParaRPr sz="1350">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115" name="Google Shape;115;p20"/>
          <p:cNvSpPr txBox="1"/>
          <p:nvPr/>
        </p:nvSpPr>
        <p:spPr>
          <a:xfrm>
            <a:off x="6446900" y="4681000"/>
            <a:ext cx="73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Credit: chalan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 using assert()</a:t>
            </a:r>
            <a:endParaRPr/>
          </a:p>
        </p:txBody>
      </p:sp>
      <p:sp>
        <p:nvSpPr>
          <p:cNvPr id="121" name="Google Shape;121;p21"/>
          <p:cNvSpPr txBox="1"/>
          <p:nvPr/>
        </p:nvSpPr>
        <p:spPr>
          <a:xfrm>
            <a:off x="699075" y="1364975"/>
            <a:ext cx="74886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#include &lt;cassert&gt;</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vector&lt;float&gt; testInputs = {-5.2, -1.7234, 0, 0.89, 3.21904};</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cout &lt;&lt; "Testing myRoundingFunction() using assert()" &lt;&lt; endl;</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for (int i=0; i &lt; testInputs.size(); i++){</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double testVal = testInputs.at(i);</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assert(myRoundingFunction(testVal) == round(testVal));</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