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Roboto"/>
      <p:regular r:id="rId58"/>
      <p:bold r:id="rId59"/>
      <p:italic r:id="rId60"/>
      <p:boldItalic r:id="rId61"/>
    </p:embeddedFont>
    <p:embeddedFont>
      <p:font typeface="PT Sans Narrow"/>
      <p:regular r:id="rId62"/>
      <p:bold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TSansNarrow-regular.fntdata"/><Relationship Id="rId61" Type="http://schemas.openxmlformats.org/officeDocument/2006/relationships/font" Target="fonts/Roboto-boldItalic.fntdata"/><Relationship Id="rId20" Type="http://schemas.openxmlformats.org/officeDocument/2006/relationships/slide" Target="slides/slide15.xml"/><Relationship Id="rId64" Type="http://schemas.openxmlformats.org/officeDocument/2006/relationships/font" Target="fonts/OpenSans-regular.fntdata"/><Relationship Id="rId63" Type="http://schemas.openxmlformats.org/officeDocument/2006/relationships/font" Target="fonts/PTSansNarrow-bold.fntdata"/><Relationship Id="rId22" Type="http://schemas.openxmlformats.org/officeDocument/2006/relationships/slide" Target="slides/slide17.xml"/><Relationship Id="rId66" Type="http://schemas.openxmlformats.org/officeDocument/2006/relationships/font" Target="fonts/OpenSans-italic.fntdata"/><Relationship Id="rId21" Type="http://schemas.openxmlformats.org/officeDocument/2006/relationships/slide" Target="slides/slide16.xml"/><Relationship Id="rId65"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OpenSans-boldItalic.fntdata"/><Relationship Id="rId60" Type="http://schemas.openxmlformats.org/officeDocument/2006/relationships/font" Target="fonts/Robo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bold.fntdata"/><Relationship Id="rId14" Type="http://schemas.openxmlformats.org/officeDocument/2006/relationships/slide" Target="slides/slide9.xml"/><Relationship Id="rId58" Type="http://schemas.openxmlformats.org/officeDocument/2006/relationships/font" Target="fonts/Robo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86890a9b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86890a9b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86890a9b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86890a9b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86890a9b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86890a9b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86890a9b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86890a9b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86890a9b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86890a9b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86890a9b9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186890a9b9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86890a9b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86890a9b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86890a9b9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86890a9b9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86890a9b9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86890a9b9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86890a9b9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86890a9b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864ebdf9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864ebdf9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86890a9b9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86890a9b9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86890a9b9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86890a9b9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86890a9b9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86890a9b9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86890a9b9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186890a9b9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86890a9b9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186890a9b9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86890a9b9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186890a9b9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86890a9b9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186890a9b9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86890a9b9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86890a9b9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186890a9b9_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186890a9b9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86890a9b9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186890a9b9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86890a9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86890a9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86890a9b9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86890a9b9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186890a9b9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186890a9b9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186890a9b9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186890a9b9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e2113003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e2113003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e2113003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e2113003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186890a9b9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186890a9b9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186890a9b9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186890a9b9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186890a9b9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186890a9b9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186890a9b9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186890a9b9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186890a9b9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186890a9b9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86890a9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86890a9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186890a9b9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186890a9b9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186890a9b9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186890a9b9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186890a9b9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186890a9b9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186890a9b9_0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186890a9b9_0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186890a9b9_0_1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186890a9b9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186890a9b9_0_1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186890a9b9_0_1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186890a9b9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186890a9b9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186890a9b9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186890a9b9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186890a9b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186890a9b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86890a9b9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186890a9b9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86890a9b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86890a9b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186890a9b9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186890a9b9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2e2113003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2e2113003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2e211300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2e211300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86890a9b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86890a9b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86890a9b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86890a9b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86890a9b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86890a9b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86890a9b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86890a9b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geeksforgeeks.org/when-do-we-use-initializer-list-in-c/"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sourceware.org/glibc/wiki/MallocInternals" TargetMode="External"/><Relationship Id="rId4" Type="http://schemas.openxmlformats.org/officeDocument/2006/relationships/hyperlink" Target="https://www.geeksforgeeks.org/dynamic-memory-allocation-in-c-using-malloc-calloc-free-and-reallo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CSSSKL 342: Week 3</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4/14/2023</a:t>
            </a:r>
            <a:endParaRPr/>
          </a:p>
          <a:p>
            <a:pPr indent="0" lvl="0" marL="0" rtl="0" algn="ctr">
              <a:spcBef>
                <a:spcPts val="0"/>
              </a:spcBef>
              <a:spcAft>
                <a:spcPts val="0"/>
              </a:spcAft>
              <a:buNone/>
            </a:pPr>
            <a:r>
              <a:rPr lang="en"/>
              <a:t>Prof. Katie Ewing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allocate, how to free (glibc specific)</a:t>
            </a:r>
            <a:endParaRPr/>
          </a:p>
        </p:txBody>
      </p:sp>
      <p:sp>
        <p:nvSpPr>
          <p:cNvPr id="126" name="Google Shape;126;p22"/>
          <p:cNvSpPr txBox="1"/>
          <p:nvPr>
            <p:ph idx="1" type="body"/>
          </p:nvPr>
        </p:nvSpPr>
        <p:spPr>
          <a:xfrm>
            <a:off x="311700" y="1152475"/>
            <a:ext cx="8520600" cy="3668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memory allocator keeps track of unused memory chunks in “bins”</a:t>
            </a:r>
            <a:endParaRPr/>
          </a:p>
          <a:p>
            <a:pPr indent="-342900" lvl="0" marL="457200" rtl="0" algn="l">
              <a:spcBef>
                <a:spcPts val="0"/>
              </a:spcBef>
              <a:spcAft>
                <a:spcPts val="0"/>
              </a:spcAft>
              <a:buSzPts val="1800"/>
              <a:buChar char="●"/>
            </a:pPr>
            <a:r>
              <a:rPr lang="en"/>
              <a:t>For small chunks (like what you’d use to allocate an int), there are size-specific bins.   These are singly linked lists, since all chunks are the same size, any chunk will do.</a:t>
            </a:r>
            <a:endParaRPr/>
          </a:p>
          <a:p>
            <a:pPr indent="-317500" lvl="1" marL="914400" rtl="0" algn="l">
              <a:spcBef>
                <a:spcPts val="0"/>
              </a:spcBef>
              <a:spcAft>
                <a:spcPts val="0"/>
              </a:spcAft>
              <a:buSzPts val="1400"/>
              <a:buChar char="○"/>
            </a:pPr>
            <a:r>
              <a:rPr lang="en"/>
              <a:t>This is why you got the same memory address in Exercise 3 #5</a:t>
            </a:r>
            <a:endParaRPr/>
          </a:p>
          <a:p>
            <a:pPr indent="-342900" lvl="0" marL="457200" rtl="0" algn="l">
              <a:spcBef>
                <a:spcPts val="0"/>
              </a:spcBef>
              <a:spcAft>
                <a:spcPts val="0"/>
              </a:spcAft>
              <a:buSzPts val="1800"/>
              <a:buChar char="●"/>
            </a:pPr>
            <a:r>
              <a:rPr lang="en"/>
              <a:t>Small bins are divided into “fastbin” and regular bins as a speed optimization</a:t>
            </a:r>
            <a:endParaRPr/>
          </a:p>
          <a:p>
            <a:pPr indent="-317500" lvl="1" marL="914400" rtl="0" algn="l">
              <a:spcBef>
                <a:spcPts val="0"/>
              </a:spcBef>
              <a:spcAft>
                <a:spcPts val="0"/>
              </a:spcAft>
              <a:buSzPts val="1400"/>
              <a:buChar char="○"/>
            </a:pPr>
            <a:r>
              <a:rPr lang="en"/>
              <a:t>Before small chunks are added to the regular bin, they are coalesced if possible (and upgraded to large bin if necessary)</a:t>
            </a:r>
            <a:endParaRPr/>
          </a:p>
          <a:p>
            <a:pPr indent="-342900" lvl="0" marL="457200" rtl="0" algn="l">
              <a:spcBef>
                <a:spcPts val="0"/>
              </a:spcBef>
              <a:spcAft>
                <a:spcPts val="0"/>
              </a:spcAft>
              <a:buSzPts val="1800"/>
              <a:buChar char="●"/>
            </a:pPr>
            <a:r>
              <a:rPr lang="en"/>
              <a:t>For larger chunks, different size chunks are stored in the same bin as a doubly-linked list.  Then the allocator gives you the first chunk that’s large enough.</a:t>
            </a:r>
            <a:endParaRPr/>
          </a:p>
          <a:p>
            <a:pPr indent="-342900" lvl="0" marL="457200" rtl="0" algn="l">
              <a:spcBef>
                <a:spcPts val="0"/>
              </a:spcBef>
              <a:spcAft>
                <a:spcPts val="0"/>
              </a:spcAft>
              <a:buSzPts val="1800"/>
              <a:buChar char="●"/>
            </a:pPr>
            <a:r>
              <a:rPr lang="en"/>
              <a:t>When a chunk is deallocated, it goes into an unsorted bin that will later be sorted into the other bins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addresses</a:t>
            </a:r>
            <a:endParaRPr/>
          </a:p>
        </p:txBody>
      </p:sp>
      <p:sp>
        <p:nvSpPr>
          <p:cNvPr id="132" name="Google Shape;132;p23"/>
          <p:cNvSpPr txBox="1"/>
          <p:nvPr>
            <p:ph idx="1" type="body"/>
          </p:nvPr>
        </p:nvSpPr>
        <p:spPr>
          <a:xfrm>
            <a:off x="311700" y="1152475"/>
            <a:ext cx="8520600" cy="3654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Memory addresses are written in hexadecimal (base 16) - that is why the numbers are a mix of letters and numbers (i.e. a = 11, b = 12…)</a:t>
            </a:r>
            <a:endParaRPr/>
          </a:p>
          <a:p>
            <a:pPr indent="-342900" lvl="0" marL="457200" rtl="0" algn="l">
              <a:spcBef>
                <a:spcPts val="0"/>
              </a:spcBef>
              <a:spcAft>
                <a:spcPts val="0"/>
              </a:spcAft>
              <a:buSzPts val="1800"/>
              <a:buChar char="●"/>
            </a:pPr>
            <a:r>
              <a:rPr lang="en"/>
              <a:t>The collection of memory addresses form what is called the address space</a:t>
            </a:r>
            <a:endParaRPr/>
          </a:p>
          <a:p>
            <a:pPr indent="-342900" lvl="0" marL="457200" rtl="0" algn="l">
              <a:spcBef>
                <a:spcPts val="0"/>
              </a:spcBef>
              <a:spcAft>
                <a:spcPts val="0"/>
              </a:spcAft>
              <a:buSzPts val="1800"/>
              <a:buChar char="●"/>
            </a:pPr>
            <a:r>
              <a:rPr lang="en"/>
              <a:t>Typically, old systems had 32 bit addressability but new systems have 64 bit addressability</a:t>
            </a:r>
            <a:endParaRPr/>
          </a:p>
          <a:p>
            <a:pPr indent="-317500" lvl="1" marL="914400" rtl="0" algn="l">
              <a:spcBef>
                <a:spcPts val="0"/>
              </a:spcBef>
              <a:spcAft>
                <a:spcPts val="0"/>
              </a:spcAft>
              <a:buSzPts val="1400"/>
              <a:buChar char="○"/>
            </a:pPr>
            <a:r>
              <a:rPr lang="en"/>
              <a:t>On a 32 bit system, 2^32 addresses (4,294,967,296 bytes or 4 GiB)</a:t>
            </a:r>
            <a:endParaRPr/>
          </a:p>
          <a:p>
            <a:pPr indent="-317500" lvl="1" marL="914400" rtl="0" algn="l">
              <a:spcBef>
                <a:spcPts val="0"/>
              </a:spcBef>
              <a:spcAft>
                <a:spcPts val="0"/>
              </a:spcAft>
              <a:buSzPts val="1400"/>
              <a:buChar char="○"/>
            </a:pPr>
            <a:r>
              <a:rPr lang="en"/>
              <a:t>On a 64 bit system, 2^64 addresses (18,446,744,073,709,551,615 bytes or 16 EiB)</a:t>
            </a:r>
            <a:endParaRPr/>
          </a:p>
          <a:p>
            <a:pPr indent="-342900" lvl="0" marL="457200" rtl="0" algn="l">
              <a:spcBef>
                <a:spcPts val="0"/>
              </a:spcBef>
              <a:spcAft>
                <a:spcPts val="0"/>
              </a:spcAft>
              <a:buSzPts val="1800"/>
              <a:buChar char="●"/>
            </a:pPr>
            <a:r>
              <a:rPr lang="en"/>
              <a:t>Your system won’t have as much memory available as a 64-bit address space could use, so it uses a virtual address space</a:t>
            </a:r>
            <a:endParaRPr/>
          </a:p>
          <a:p>
            <a:pPr indent="-342900" lvl="0" marL="457200" rtl="0" algn="l">
              <a:spcBef>
                <a:spcPts val="0"/>
              </a:spcBef>
              <a:spcAft>
                <a:spcPts val="0"/>
              </a:spcAft>
              <a:buSzPts val="1800"/>
              <a:buChar char="●"/>
            </a:pPr>
            <a:r>
              <a:rPr lang="en"/>
              <a:t>Many memory allocators will let the heap use as much space as the system provides - but it will affect other programs if you use too much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4: swap</a:t>
            </a:r>
            <a:endParaRPr/>
          </a:p>
        </p:txBody>
      </p:sp>
      <p:sp>
        <p:nvSpPr>
          <p:cNvPr id="138" name="Google Shape;138;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void mySwap(int* ptr1, int* ptr2) {</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int temp = *ptr1;</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*ptr1 = *ptr2;</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*ptr2 = temp;</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chemeClr val="dk1"/>
              </a:solidFill>
              <a:highlight>
                <a:srgbClr val="FFFFFF"/>
              </a:highlight>
              <a:latin typeface="Courier New"/>
              <a:ea typeface="Courier New"/>
              <a:cs typeface="Courier New"/>
              <a:sym typeface="Courier New"/>
            </a:endParaRPr>
          </a:p>
        </p:txBody>
      </p:sp>
      <p:sp>
        <p:nvSpPr>
          <p:cNvPr id="139" name="Google Shape;139;p24"/>
          <p:cNvSpPr txBox="1"/>
          <p:nvPr/>
        </p:nvSpPr>
        <p:spPr>
          <a:xfrm>
            <a:off x="434475" y="3139350"/>
            <a:ext cx="7332600" cy="195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What happens if instead you do this?</a:t>
            </a:r>
            <a:endParaRPr/>
          </a:p>
          <a:p>
            <a:pPr indent="0" lvl="0" marL="0" rtl="0" algn="l">
              <a:spcBef>
                <a:spcPts val="0"/>
              </a:spcBef>
              <a:spcAft>
                <a:spcPts val="0"/>
              </a:spcAft>
              <a:buNone/>
            </a:pPr>
            <a:r>
              <a:t/>
            </a:r>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int* tempPtr;</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*tempPtr = *ptr1;</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*ptr1 = *ptr2;</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*ptr2 = *tempPtr;</a:t>
            </a:r>
            <a:endParaRPr sz="1350">
              <a:solidFill>
                <a:schemeClr val="dk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40" name="Google Shape;140;p24"/>
          <p:cNvSpPr txBox="1"/>
          <p:nvPr/>
        </p:nvSpPr>
        <p:spPr>
          <a:xfrm>
            <a:off x="4751075" y="3125350"/>
            <a:ext cx="7332600" cy="174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What happens if instead you do this?</a:t>
            </a:r>
            <a:endParaRPr/>
          </a:p>
          <a:p>
            <a:pPr indent="0" lvl="0" marL="0" rtl="0" algn="l">
              <a:spcBef>
                <a:spcPts val="0"/>
              </a:spcBef>
              <a:spcAft>
                <a:spcPts val="0"/>
              </a:spcAft>
              <a:buNone/>
            </a:pPr>
            <a:r>
              <a:t/>
            </a:r>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int* tempPtr = ptr1;</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ptr1 = ptr2;</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2"/>
                </a:solidFill>
                <a:highlight>
                  <a:srgbClr val="FFFFFF"/>
                </a:highlight>
                <a:latin typeface="Courier New"/>
                <a:ea typeface="Courier New"/>
                <a:cs typeface="Courier New"/>
                <a:sym typeface="Courier New"/>
              </a:rPr>
              <a:t>ptr2 = tempPtr;</a:t>
            </a:r>
            <a:endParaRPr sz="1450">
              <a:solidFill>
                <a:schemeClr val="dk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4: Linear search</a:t>
            </a:r>
            <a:endParaRPr/>
          </a:p>
        </p:txBody>
      </p:sp>
      <p:sp>
        <p:nvSpPr>
          <p:cNvPr id="146" name="Google Shape;146;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int myLinearSearch(int data[], int size, int target){</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a:t>
            </a:r>
            <a:r>
              <a:rPr lang="en" sz="1450">
                <a:highlight>
                  <a:srgbClr val="FFFFFF"/>
                </a:highlight>
                <a:latin typeface="Courier New"/>
                <a:ea typeface="Courier New"/>
                <a:cs typeface="Courier New"/>
                <a:sym typeface="Courier New"/>
              </a:rPr>
              <a:t>i</a:t>
            </a:r>
            <a:r>
              <a:rPr lang="en" sz="1450">
                <a:highlight>
                  <a:srgbClr val="FFFFFF"/>
                </a:highlight>
                <a:latin typeface="Courier New"/>
                <a:ea typeface="Courier New"/>
                <a:cs typeface="Courier New"/>
                <a:sym typeface="Courier New"/>
              </a:rPr>
              <a:t>nt foundIndex = -1;</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for (int i=0; i &lt; size; i++){</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if (data[i] == target){</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a:t>
            </a:r>
            <a:r>
              <a:rPr lang="en" sz="1450">
                <a:highlight>
                  <a:srgbClr val="FFFFFF"/>
                </a:highlight>
                <a:latin typeface="Courier New"/>
                <a:ea typeface="Courier New"/>
                <a:cs typeface="Courier New"/>
                <a:sym typeface="Courier New"/>
              </a:rPr>
              <a:t>r</a:t>
            </a:r>
            <a:r>
              <a:rPr lang="en" sz="1450">
                <a:highlight>
                  <a:srgbClr val="FFFFFF"/>
                </a:highlight>
                <a:latin typeface="Courier New"/>
                <a:ea typeface="Courier New"/>
                <a:cs typeface="Courier New"/>
                <a:sym typeface="Courier New"/>
              </a:rPr>
              <a:t>eturn i;</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 </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return -1;</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solidFill>
                  <a:schemeClr val="dk1"/>
                </a:solidFill>
                <a:highlight>
                  <a:srgbClr val="FFFFFF"/>
                </a:highlight>
                <a:latin typeface="Courier New"/>
                <a:ea typeface="Courier New"/>
                <a:cs typeface="Courier New"/>
                <a:sym typeface="Courier New"/>
              </a:rPr>
              <a:t>}</a:t>
            </a:r>
            <a:endParaRPr sz="14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4: Bubble sort</a:t>
            </a:r>
            <a:endParaRPr/>
          </a:p>
        </p:txBody>
      </p:sp>
      <p:sp>
        <p:nvSpPr>
          <p:cNvPr id="152" name="Google Shape;152;p26"/>
          <p:cNvSpPr txBox="1"/>
          <p:nvPr/>
        </p:nvSpPr>
        <p:spPr>
          <a:xfrm>
            <a:off x="1230025" y="1431325"/>
            <a:ext cx="6371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void bubble(int startPtr[], int size)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for(int i = 0; i &lt; size; i++)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for(int k = 0; k &lt; size - 1 - i; k++)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if(*(startPtr + k) &lt; *(startPtr + k+1))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mySwap(startPtr + k, startPtr + k + 1);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Pointer math vs array notation</a:t>
            </a:r>
            <a:endParaRPr/>
          </a:p>
        </p:txBody>
      </p:sp>
      <p:sp>
        <p:nvSpPr>
          <p:cNvPr id="158" name="Google Shape;158;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the computer, they are exactly the same!</a:t>
            </a:r>
            <a:endParaRPr/>
          </a:p>
          <a:p>
            <a:pPr indent="-342900" lvl="0" marL="457200" rtl="0" algn="l">
              <a:spcBef>
                <a:spcPts val="0"/>
              </a:spcBef>
              <a:spcAft>
                <a:spcPts val="0"/>
              </a:spcAft>
              <a:buSzPts val="1800"/>
              <a:buChar char="●"/>
            </a:pPr>
            <a:r>
              <a:rPr lang="en"/>
              <a:t>When you are using ‘int []’ you are passing a pointer to the beginning of the array</a:t>
            </a:r>
            <a:endParaRPr/>
          </a:p>
          <a:p>
            <a:pPr indent="-342900" lvl="0" marL="457200" rtl="0" algn="l">
              <a:spcBef>
                <a:spcPts val="0"/>
              </a:spcBef>
              <a:spcAft>
                <a:spcPts val="0"/>
              </a:spcAft>
              <a:buSzPts val="1800"/>
              <a:buChar char="●"/>
            </a:pPr>
            <a:r>
              <a:rPr lang="en"/>
              <a:t>Important: there is no copy when you pass the array!  It is just the pointer to memory</a:t>
            </a:r>
            <a:endParaRPr/>
          </a:p>
          <a:p>
            <a:pPr indent="-342900" lvl="0" marL="457200" rtl="0" algn="l">
              <a:spcBef>
                <a:spcPts val="0"/>
              </a:spcBef>
              <a:spcAft>
                <a:spcPts val="0"/>
              </a:spcAft>
              <a:buSzPts val="1800"/>
              <a:buChar char="●"/>
            </a:pPr>
            <a:r>
              <a:rPr lang="en"/>
              <a:t>Ultimately the choice is a matter of preference</a:t>
            </a:r>
            <a:endParaRPr/>
          </a:p>
          <a:p>
            <a:pPr indent="-317500" lvl="1" marL="914400" rtl="0" algn="l">
              <a:spcBef>
                <a:spcPts val="0"/>
              </a:spcBef>
              <a:spcAft>
                <a:spcPts val="0"/>
              </a:spcAft>
              <a:buSzPts val="1400"/>
              <a:buChar char="○"/>
            </a:pPr>
            <a:r>
              <a:rPr lang="en"/>
              <a:t>You should use the same notation throughout a program</a:t>
            </a:r>
            <a:endParaRPr/>
          </a:p>
          <a:p>
            <a:pPr indent="-317500" lvl="1" marL="914400" rtl="0" algn="l">
              <a:spcBef>
                <a:spcPts val="0"/>
              </a:spcBef>
              <a:spcAft>
                <a:spcPts val="0"/>
              </a:spcAft>
              <a:buSzPts val="1400"/>
              <a:buChar char="○"/>
            </a:pPr>
            <a:r>
              <a:rPr lang="en"/>
              <a:t>Many style guides will mandate one</a:t>
            </a:r>
            <a:endParaRPr/>
          </a:p>
          <a:p>
            <a:pPr indent="-317500" lvl="1" marL="914400" rtl="0" algn="l">
              <a:spcBef>
                <a:spcPts val="0"/>
              </a:spcBef>
              <a:spcAft>
                <a:spcPts val="0"/>
              </a:spcAft>
              <a:buSzPts val="1400"/>
              <a:buChar char="○"/>
            </a:pPr>
            <a:r>
              <a:rPr lang="en"/>
              <a:t>I personally prefer the array notation.  I find it easier to think about arrays than pointers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Readability</a:t>
            </a:r>
            <a:endParaRPr/>
          </a:p>
        </p:txBody>
      </p:sp>
      <p:sp>
        <p:nvSpPr>
          <p:cNvPr id="164" name="Google Shape;164;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makes code readable?</a:t>
            </a:r>
            <a:endParaRPr/>
          </a:p>
          <a:p>
            <a:pPr indent="-317500" lvl="1" marL="914400" rtl="0" algn="l">
              <a:spcBef>
                <a:spcPts val="0"/>
              </a:spcBef>
              <a:spcAft>
                <a:spcPts val="0"/>
              </a:spcAft>
              <a:buSzPts val="1400"/>
              <a:buChar char="○"/>
            </a:pPr>
            <a:r>
              <a:rPr lang="en"/>
              <a:t>Adherence to style and convention</a:t>
            </a:r>
            <a:endParaRPr/>
          </a:p>
          <a:p>
            <a:pPr indent="-317500" lvl="1" marL="914400" rtl="0" algn="l">
              <a:spcBef>
                <a:spcPts val="0"/>
              </a:spcBef>
              <a:spcAft>
                <a:spcPts val="0"/>
              </a:spcAft>
              <a:buSzPts val="1400"/>
              <a:buChar char="○"/>
            </a:pPr>
            <a:r>
              <a:rPr lang="en"/>
              <a:t>Naming</a:t>
            </a:r>
            <a:endParaRPr/>
          </a:p>
          <a:p>
            <a:pPr indent="-317500" lvl="1" marL="914400" rtl="0" algn="l">
              <a:spcBef>
                <a:spcPts val="0"/>
              </a:spcBef>
              <a:spcAft>
                <a:spcPts val="0"/>
              </a:spcAft>
              <a:buSzPts val="1400"/>
              <a:buChar char="○"/>
            </a:pPr>
            <a:r>
              <a:rPr lang="en"/>
              <a:t>White space and formatting</a:t>
            </a:r>
            <a:endParaRPr/>
          </a:p>
          <a:p>
            <a:pPr indent="-317500" lvl="1" marL="914400" rtl="0" algn="l">
              <a:spcBef>
                <a:spcPts val="0"/>
              </a:spcBef>
              <a:spcAft>
                <a:spcPts val="0"/>
              </a:spcAft>
              <a:buSzPts val="1400"/>
              <a:buChar char="○"/>
            </a:pPr>
            <a:r>
              <a:rPr lang="en"/>
              <a:t>Modularity</a:t>
            </a:r>
            <a:endParaRPr/>
          </a:p>
          <a:p>
            <a:pPr indent="-317500" lvl="1" marL="914400" rtl="0" algn="l">
              <a:spcBef>
                <a:spcPts val="0"/>
              </a:spcBef>
              <a:spcAft>
                <a:spcPts val="0"/>
              </a:spcAft>
              <a:buSzPts val="1400"/>
              <a:buChar char="○"/>
            </a:pPr>
            <a:r>
              <a:rPr lang="en"/>
              <a:t>Complexity</a:t>
            </a:r>
            <a:endParaRPr/>
          </a:p>
          <a:p>
            <a:pPr indent="-317500" lvl="1" marL="914400" rtl="0" algn="l">
              <a:spcBef>
                <a:spcPts val="0"/>
              </a:spcBef>
              <a:spcAft>
                <a:spcPts val="0"/>
              </a:spcAft>
              <a:buSzPts val="1400"/>
              <a:buChar char="○"/>
            </a:pPr>
            <a:r>
              <a:rPr lang="en"/>
              <a:t>Comments</a:t>
            </a:r>
            <a:endParaRPr/>
          </a:p>
          <a:p>
            <a:pPr indent="-342900" lvl="0" marL="457200" rtl="0" algn="l">
              <a:spcBef>
                <a:spcPts val="0"/>
              </a:spcBef>
              <a:spcAft>
                <a:spcPts val="0"/>
              </a:spcAft>
              <a:buSzPts val="1800"/>
              <a:buChar char="●"/>
            </a:pPr>
            <a:r>
              <a:rPr lang="en"/>
              <a:t>Why is it important?</a:t>
            </a:r>
            <a:endParaRPr/>
          </a:p>
          <a:p>
            <a:pPr indent="-317500" lvl="1" marL="914400" rtl="0" algn="l">
              <a:spcBef>
                <a:spcPts val="0"/>
              </a:spcBef>
              <a:spcAft>
                <a:spcPts val="0"/>
              </a:spcAft>
              <a:buSzPts val="1400"/>
              <a:buChar char="○"/>
            </a:pPr>
            <a:r>
              <a:rPr lang="en"/>
              <a:t>Debugging</a:t>
            </a:r>
            <a:endParaRPr/>
          </a:p>
          <a:p>
            <a:pPr indent="-317500" lvl="1" marL="914400" rtl="0" algn="l">
              <a:spcBef>
                <a:spcPts val="0"/>
              </a:spcBef>
              <a:spcAft>
                <a:spcPts val="0"/>
              </a:spcAft>
              <a:buSzPts val="1400"/>
              <a:buChar char="○"/>
            </a:pPr>
            <a:r>
              <a:rPr lang="en"/>
              <a:t>Modifying your code later</a:t>
            </a:r>
            <a:endParaRPr/>
          </a:p>
          <a:p>
            <a:pPr indent="-317500" lvl="1" marL="914400" rtl="0" algn="l">
              <a:spcBef>
                <a:spcPts val="0"/>
              </a:spcBef>
              <a:spcAft>
                <a:spcPts val="0"/>
              </a:spcAft>
              <a:buSzPts val="1400"/>
              <a:buChar char="○"/>
            </a:pPr>
            <a:r>
              <a:rPr lang="en"/>
              <a:t>Working with others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 files</a:t>
            </a:r>
            <a:endParaRPr/>
          </a:p>
        </p:txBody>
      </p:sp>
      <p:sp>
        <p:nvSpPr>
          <p:cNvPr id="170" name="Google Shape;170;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your programs get longer and more complex, it can make sense to break up your code into different files</a:t>
            </a:r>
            <a:endParaRPr/>
          </a:p>
          <a:p>
            <a:pPr indent="-342900" lvl="0" marL="457200" rtl="0" algn="l">
              <a:spcBef>
                <a:spcPts val="0"/>
              </a:spcBef>
              <a:spcAft>
                <a:spcPts val="0"/>
              </a:spcAft>
              <a:buSzPts val="1800"/>
              <a:buChar char="●"/>
            </a:pPr>
            <a:r>
              <a:rPr lang="en"/>
              <a:t>You will still have exactly one main() function per program.  That means all other files will NOT have a main() function.  The labs refer to the file with the main() function in it as the driver file</a:t>
            </a:r>
            <a:endParaRPr/>
          </a:p>
          <a:p>
            <a:pPr indent="-342900" lvl="0" marL="457200" rtl="0" algn="l">
              <a:spcBef>
                <a:spcPts val="0"/>
              </a:spcBef>
              <a:spcAft>
                <a:spcPts val="0"/>
              </a:spcAft>
              <a:buSzPts val="1800"/>
              <a:buChar char="●"/>
            </a:pPr>
            <a:r>
              <a:rPr lang="en"/>
              <a:t>In order to use the code from other files, you will need to #include them, using their file name (and relative file path), and double quotes instead of angle brackets</a:t>
            </a:r>
            <a:endParaRPr/>
          </a:p>
          <a:p>
            <a:pPr indent="0" lvl="0" marL="457200" rtl="0" algn="l">
              <a:spcBef>
                <a:spcPts val="1200"/>
              </a:spcBef>
              <a:spcAft>
                <a:spcPts val="1200"/>
              </a:spcAft>
              <a:buNone/>
            </a:pPr>
            <a:r>
              <a:t/>
            </a:r>
            <a:endParaRPr/>
          </a:p>
        </p:txBody>
      </p:sp>
      <p:sp>
        <p:nvSpPr>
          <p:cNvPr id="171" name="Google Shape;171;p29"/>
          <p:cNvSpPr txBox="1"/>
          <p:nvPr/>
        </p:nvSpPr>
        <p:spPr>
          <a:xfrm>
            <a:off x="2176450" y="4168825"/>
            <a:ext cx="702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urier New"/>
                <a:ea typeface="Courier New"/>
                <a:cs typeface="Courier New"/>
                <a:sym typeface="Courier New"/>
              </a:rPr>
              <a:t>#include “library.h”</a:t>
            </a:r>
            <a:endParaRPr sz="18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Header files</a:t>
            </a:r>
            <a:endParaRPr/>
          </a:p>
        </p:txBody>
      </p:sp>
      <p:sp>
        <p:nvSpPr>
          <p:cNvPr id="177" name="Google Shape;177;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When you have many functions calling other functions, it gets tricky to keep them in the correct order in a single file. </a:t>
            </a:r>
            <a:endParaRPr/>
          </a:p>
          <a:p>
            <a:pPr indent="-317500" lvl="1" marL="914400" rtl="0" algn="l">
              <a:spcBef>
                <a:spcPts val="0"/>
              </a:spcBef>
              <a:spcAft>
                <a:spcPts val="0"/>
              </a:spcAft>
              <a:buSzPts val="1400"/>
              <a:buChar char="○"/>
            </a:pPr>
            <a:r>
              <a:rPr b="1" lang="en"/>
              <a:t>Header files </a:t>
            </a:r>
            <a:r>
              <a:rPr lang="en"/>
              <a:t>are a solution to this</a:t>
            </a:r>
            <a:endParaRPr/>
          </a:p>
          <a:p>
            <a:pPr indent="-342900" lvl="0" marL="457200" rtl="0" algn="l">
              <a:spcBef>
                <a:spcPts val="0"/>
              </a:spcBef>
              <a:spcAft>
                <a:spcPts val="0"/>
              </a:spcAft>
              <a:buSzPts val="1800"/>
              <a:buChar char="●"/>
            </a:pPr>
            <a:r>
              <a:rPr lang="en"/>
              <a:t>A header file has the file extension “.h”, and you can import it to any other file using </a:t>
            </a:r>
            <a:r>
              <a:rPr lang="en">
                <a:latin typeface="Courier New"/>
                <a:ea typeface="Courier New"/>
                <a:cs typeface="Courier New"/>
                <a:sym typeface="Courier New"/>
              </a:rPr>
              <a:t>#include “HeaderFileName.h”</a:t>
            </a:r>
            <a:endParaRPr/>
          </a:p>
          <a:p>
            <a:pPr indent="-342900" lvl="0" marL="457200" rtl="0" algn="l">
              <a:spcBef>
                <a:spcPts val="0"/>
              </a:spcBef>
              <a:spcAft>
                <a:spcPts val="0"/>
              </a:spcAft>
              <a:buSzPts val="1800"/>
              <a:buChar char="●"/>
            </a:pPr>
            <a:r>
              <a:rPr lang="en"/>
              <a:t>Inside of a header file, you typically include only the function signature - not the body of the function </a:t>
            </a:r>
            <a:endParaRPr/>
          </a:p>
          <a:p>
            <a:pPr indent="-317500" lvl="1" marL="914400" rtl="0" algn="l">
              <a:spcBef>
                <a:spcPts val="0"/>
              </a:spcBef>
              <a:spcAft>
                <a:spcPts val="0"/>
              </a:spcAft>
              <a:buSzPts val="1400"/>
              <a:buChar char="○"/>
            </a:pPr>
            <a:r>
              <a:rPr lang="en"/>
              <a:t>There are some exceptions, including templated functions.  These are more advanced and we won’t cover them in detail in this course</a:t>
            </a:r>
            <a:endParaRPr/>
          </a:p>
          <a:p>
            <a:pPr indent="-342900" lvl="0" marL="457200" rtl="0" algn="l">
              <a:spcBef>
                <a:spcPts val="0"/>
              </a:spcBef>
              <a:spcAft>
                <a:spcPts val="0"/>
              </a:spcAft>
              <a:buSzPts val="1800"/>
              <a:buChar char="●"/>
            </a:pPr>
            <a:r>
              <a:rPr lang="en"/>
              <a:t>The full function definition can be in your main.cpp file (allowed to be below main(), now!) or in another .cpp file, like Library.cpp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Header Files</a:t>
            </a:r>
            <a:endParaRPr/>
          </a:p>
        </p:txBody>
      </p:sp>
      <p:pic>
        <p:nvPicPr>
          <p:cNvPr id="183" name="Google Shape;183;p31"/>
          <p:cNvPicPr preferRelativeResize="0"/>
          <p:nvPr/>
        </p:nvPicPr>
        <p:blipFill rotWithShape="1">
          <a:blip r:embed="rId3">
            <a:alphaModFix/>
          </a:blip>
          <a:srcRect b="0" l="-1210" r="1209" t="0"/>
          <a:stretch/>
        </p:blipFill>
        <p:spPr>
          <a:xfrm>
            <a:off x="311700" y="1082098"/>
            <a:ext cx="6295525" cy="4061400"/>
          </a:xfrm>
          <a:prstGeom prst="rect">
            <a:avLst/>
          </a:prstGeom>
          <a:noFill/>
          <a:ln>
            <a:noFill/>
          </a:ln>
        </p:spPr>
      </p:pic>
      <p:sp>
        <p:nvSpPr>
          <p:cNvPr id="184" name="Google Shape;184;p31"/>
          <p:cNvSpPr txBox="1"/>
          <p:nvPr/>
        </p:nvSpPr>
        <p:spPr>
          <a:xfrm>
            <a:off x="6289225" y="950675"/>
            <a:ext cx="27912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Header files have the “.h” extension, code files have the “.cpp” extension</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You need to include the header file into any code file that will use the functions declared there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If a header file gets included more than once, compilation will fail due to duplicate names.   Protect against this by using </a:t>
            </a:r>
            <a:r>
              <a:rPr b="1" lang="en">
                <a:latin typeface="Open Sans"/>
                <a:ea typeface="Open Sans"/>
                <a:cs typeface="Open Sans"/>
                <a:sym typeface="Open Sans"/>
              </a:rPr>
              <a:t>include guards</a:t>
            </a:r>
            <a:r>
              <a:rPr lang="en">
                <a:latin typeface="Open Sans"/>
                <a:ea typeface="Open Sans"/>
                <a:cs typeface="Open Sans"/>
                <a:sym typeface="Open Sans"/>
              </a:rPr>
              <a:t>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Only use using namespace in code files</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Today’s topics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Lab 2 review &amp; learnings</a:t>
            </a:r>
            <a:endParaRPr/>
          </a:p>
          <a:p>
            <a:pPr indent="-342900" lvl="0" marL="457200" rtl="0" algn="l">
              <a:spcBef>
                <a:spcPts val="0"/>
              </a:spcBef>
              <a:spcAft>
                <a:spcPts val="0"/>
              </a:spcAft>
              <a:buSzPts val="1800"/>
              <a:buChar char="●"/>
            </a:pPr>
            <a:r>
              <a:rPr lang="en"/>
              <a:t>Header files</a:t>
            </a:r>
            <a:endParaRPr/>
          </a:p>
          <a:p>
            <a:pPr indent="-342900" lvl="0" marL="457200" rtl="0" algn="l">
              <a:spcBef>
                <a:spcPts val="0"/>
              </a:spcBef>
              <a:spcAft>
                <a:spcPts val="0"/>
              </a:spcAft>
              <a:buSzPts val="1800"/>
              <a:buChar char="●"/>
            </a:pPr>
            <a:r>
              <a:rPr lang="en"/>
              <a:t>Classes</a:t>
            </a:r>
            <a:endParaRPr/>
          </a:p>
          <a:p>
            <a:pPr indent="-342900" lvl="0" marL="457200" rtl="0" algn="l">
              <a:spcBef>
                <a:spcPts val="0"/>
              </a:spcBef>
              <a:spcAft>
                <a:spcPts val="0"/>
              </a:spcAft>
              <a:buSzPts val="1800"/>
              <a:buChar char="●"/>
            </a:pPr>
            <a:r>
              <a:rPr lang="en"/>
              <a:t>Constructors &amp; Destructors</a:t>
            </a:r>
            <a:endParaRPr/>
          </a:p>
          <a:p>
            <a:pPr indent="-342900" lvl="0" marL="457200" rtl="0" algn="l">
              <a:spcBef>
                <a:spcPts val="0"/>
              </a:spcBef>
              <a:spcAft>
                <a:spcPts val="0"/>
              </a:spcAft>
              <a:buSzPts val="1800"/>
              <a:buChar char="●"/>
            </a:pPr>
            <a:r>
              <a:rPr lang="en"/>
              <a:t>Inheritance</a:t>
            </a:r>
            <a:endParaRPr/>
          </a:p>
          <a:p>
            <a:pPr indent="-342900" lvl="0" marL="457200" rtl="0" algn="l">
              <a:spcBef>
                <a:spcPts val="0"/>
              </a:spcBef>
              <a:spcAft>
                <a:spcPts val="0"/>
              </a:spcAft>
              <a:buSzPts val="1800"/>
              <a:buChar char="●"/>
            </a:pPr>
            <a:r>
              <a:rPr lang="en"/>
              <a:t>Exceptions</a:t>
            </a:r>
            <a:endParaRPr/>
          </a:p>
          <a:p>
            <a:pPr indent="-342900" lvl="0" marL="457200" rtl="0" algn="l">
              <a:spcBef>
                <a:spcPts val="0"/>
              </a:spcBef>
              <a:spcAft>
                <a:spcPts val="0"/>
              </a:spcAft>
              <a:buSzPts val="1800"/>
              <a:buChar char="●"/>
            </a:pPr>
            <a:r>
              <a:rPr lang="en"/>
              <a:t>Scope and lifespan</a:t>
            </a:r>
            <a:endParaRPr/>
          </a:p>
          <a:p>
            <a:pPr indent="-342900" lvl="0" marL="457200" rtl="0" algn="l">
              <a:spcBef>
                <a:spcPts val="0"/>
              </a:spcBef>
              <a:spcAft>
                <a:spcPts val="0"/>
              </a:spcAft>
              <a:buSzPts val="1800"/>
              <a:buChar char="●"/>
            </a:pPr>
            <a:r>
              <a:rPr lang="en"/>
              <a:t>Work on Lab 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Include guards</a:t>
            </a:r>
            <a:endParaRPr/>
          </a:p>
        </p:txBody>
      </p:sp>
      <p:sp>
        <p:nvSpPr>
          <p:cNvPr id="190" name="Google Shape;190;p32"/>
          <p:cNvSpPr txBox="1"/>
          <p:nvPr>
            <p:ph idx="1" type="body"/>
          </p:nvPr>
        </p:nvSpPr>
        <p:spPr>
          <a:xfrm>
            <a:off x="311700" y="1266325"/>
            <a:ext cx="8520600" cy="19239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C++ preprocessing is basic - it just takes the content of the file and copies it</a:t>
            </a:r>
            <a:endParaRPr/>
          </a:p>
          <a:p>
            <a:pPr indent="-334327" lvl="0" marL="457200" rtl="0" algn="l">
              <a:spcBef>
                <a:spcPts val="0"/>
              </a:spcBef>
              <a:spcAft>
                <a:spcPts val="0"/>
              </a:spcAft>
              <a:buSzPct val="100000"/>
              <a:buChar char="●"/>
            </a:pPr>
            <a:r>
              <a:rPr lang="en"/>
              <a:t>If you include the file twice, it will copy twice! This won’t work because you try to redefine the same things</a:t>
            </a:r>
            <a:endParaRPr/>
          </a:p>
          <a:p>
            <a:pPr indent="-334327" lvl="0" marL="457200" rtl="0" algn="l">
              <a:spcBef>
                <a:spcPts val="0"/>
              </a:spcBef>
              <a:spcAft>
                <a:spcPts val="0"/>
              </a:spcAft>
              <a:buSzPct val="100000"/>
              <a:buChar char="●"/>
            </a:pPr>
            <a:r>
              <a:rPr lang="en"/>
              <a:t>This is hard to catch when the file is included from different sources </a:t>
            </a:r>
            <a:endParaRPr/>
          </a:p>
          <a:p>
            <a:pPr indent="-334327" lvl="0" marL="457200" rtl="0" algn="l">
              <a:spcBef>
                <a:spcPts val="0"/>
              </a:spcBef>
              <a:spcAft>
                <a:spcPts val="0"/>
              </a:spcAft>
              <a:buSzPct val="100000"/>
              <a:buChar char="●"/>
            </a:pPr>
            <a:r>
              <a:rPr lang="en"/>
              <a:t>So, we use preprocessor directives to tell the preprocessor to only load the file if it hasn’t been loaded before</a:t>
            </a:r>
            <a:endParaRPr/>
          </a:p>
        </p:txBody>
      </p:sp>
      <p:sp>
        <p:nvSpPr>
          <p:cNvPr id="191" name="Google Shape;191;p32"/>
          <p:cNvSpPr txBox="1"/>
          <p:nvPr/>
        </p:nvSpPr>
        <p:spPr>
          <a:xfrm>
            <a:off x="905700" y="3111325"/>
            <a:ext cx="3004500" cy="2447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250">
                <a:solidFill>
                  <a:schemeClr val="dk2"/>
                </a:solidFill>
                <a:highlight>
                  <a:srgbClr val="FFFFFF"/>
                </a:highlight>
                <a:latin typeface="Courier New"/>
                <a:ea typeface="Courier New"/>
                <a:cs typeface="Courier New"/>
                <a:sym typeface="Courier New"/>
              </a:rPr>
              <a:t>#ifndef A_H</a:t>
            </a:r>
            <a:endParaRPr sz="12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2"/>
                </a:solidFill>
                <a:highlight>
                  <a:srgbClr val="FFFFFF"/>
                </a:highlight>
                <a:latin typeface="Courier New"/>
                <a:ea typeface="Courier New"/>
                <a:cs typeface="Courier New"/>
                <a:sym typeface="Courier New"/>
              </a:rPr>
              <a:t>#define A_H</a:t>
            </a:r>
            <a:endParaRPr sz="12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2"/>
                </a:solidFill>
                <a:highlight>
                  <a:srgbClr val="FFFFFF"/>
                </a:highlight>
                <a:latin typeface="Courier New"/>
                <a:ea typeface="Courier New"/>
                <a:cs typeface="Courier New"/>
                <a:sym typeface="Courier New"/>
              </a:rPr>
              <a:t>class A</a:t>
            </a:r>
            <a:endParaRPr sz="12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2"/>
                </a:solidFill>
                <a:highlight>
                  <a:srgbClr val="FFFFFF"/>
                </a:highlight>
                <a:latin typeface="Courier New"/>
                <a:ea typeface="Courier New"/>
                <a:cs typeface="Courier New"/>
                <a:sym typeface="Courier New"/>
              </a:rPr>
              <a:t>{</a:t>
            </a:r>
            <a:endParaRPr sz="12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2"/>
                </a:solidFill>
                <a:highlight>
                  <a:srgbClr val="FFFFFF"/>
                </a:highlight>
                <a:latin typeface="Courier New"/>
                <a:ea typeface="Courier New"/>
                <a:cs typeface="Courier New"/>
                <a:sym typeface="Courier New"/>
              </a:rPr>
              <a:t>    // defined here</a:t>
            </a:r>
            <a:endParaRPr sz="12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2"/>
                </a:solidFill>
                <a:highlight>
                  <a:srgbClr val="FFFFFF"/>
                </a:highlight>
                <a:latin typeface="Courier New"/>
                <a:ea typeface="Courier New"/>
                <a:cs typeface="Courier New"/>
                <a:sym typeface="Courier New"/>
              </a:rPr>
              <a:t>};</a:t>
            </a:r>
            <a:endParaRPr sz="12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2"/>
                </a:solidFill>
                <a:highlight>
                  <a:srgbClr val="FFFFFF"/>
                </a:highlight>
                <a:latin typeface="Courier New"/>
                <a:ea typeface="Courier New"/>
                <a:cs typeface="Courier New"/>
                <a:sym typeface="Courier New"/>
              </a:rPr>
              <a:t>#endif</a:t>
            </a:r>
            <a:endParaRPr sz="12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92" name="Google Shape;192;p32"/>
          <p:cNvSpPr txBox="1"/>
          <p:nvPr/>
        </p:nvSpPr>
        <p:spPr>
          <a:xfrm>
            <a:off x="4695025" y="3111325"/>
            <a:ext cx="2606700" cy="2186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250">
                <a:solidFill>
                  <a:schemeClr val="dk2"/>
                </a:solidFill>
                <a:highlight>
                  <a:srgbClr val="FFFFFF"/>
                </a:highlight>
                <a:latin typeface="Courier New"/>
                <a:ea typeface="Courier New"/>
                <a:cs typeface="Courier New"/>
                <a:sym typeface="Courier New"/>
              </a:rPr>
              <a:t>#pragma once</a:t>
            </a:r>
            <a:endParaRPr sz="12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2"/>
                </a:solidFill>
                <a:highlight>
                  <a:srgbClr val="FFFFFF"/>
                </a:highlight>
                <a:latin typeface="Courier New"/>
                <a:ea typeface="Courier New"/>
                <a:cs typeface="Courier New"/>
                <a:sym typeface="Courier New"/>
              </a:rPr>
              <a:t>class A</a:t>
            </a:r>
            <a:endParaRPr sz="12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2"/>
                </a:solidFill>
                <a:highlight>
                  <a:srgbClr val="FFFFFF"/>
                </a:highlight>
                <a:latin typeface="Courier New"/>
                <a:ea typeface="Courier New"/>
                <a:cs typeface="Courier New"/>
                <a:sym typeface="Courier New"/>
              </a:rPr>
              <a:t>{</a:t>
            </a:r>
            <a:endParaRPr sz="12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2"/>
                </a:solidFill>
                <a:highlight>
                  <a:srgbClr val="FFFFFF"/>
                </a:highlight>
                <a:latin typeface="Courier New"/>
                <a:ea typeface="Courier New"/>
                <a:cs typeface="Courier New"/>
                <a:sym typeface="Courier New"/>
              </a:rPr>
              <a:t>    // defined here</a:t>
            </a:r>
            <a:endParaRPr sz="12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50">
                <a:solidFill>
                  <a:schemeClr val="dk2"/>
                </a:solidFill>
                <a:highlight>
                  <a:srgbClr val="FFFFFF"/>
                </a:highlight>
                <a:latin typeface="Courier New"/>
                <a:ea typeface="Courier New"/>
                <a:cs typeface="Courier New"/>
                <a:sym typeface="Courier New"/>
              </a:rPr>
              <a:t>};</a:t>
            </a:r>
            <a:endParaRPr sz="12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 code files</a:t>
            </a:r>
            <a:endParaRPr/>
          </a:p>
        </p:txBody>
      </p:sp>
      <p:sp>
        <p:nvSpPr>
          <p:cNvPr id="198" name="Google Shape;198;p33"/>
          <p:cNvSpPr txBox="1"/>
          <p:nvPr>
            <p:ph idx="1" type="body"/>
          </p:nvPr>
        </p:nvSpPr>
        <p:spPr>
          <a:xfrm>
            <a:off x="417200" y="962975"/>
            <a:ext cx="8520600" cy="2018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We’ve seen how to put function signatures into a header file and keep the function definitions in main.cpp</a:t>
            </a:r>
            <a:endParaRPr/>
          </a:p>
          <a:p>
            <a:pPr indent="-342900" lvl="0" marL="457200" rtl="0" algn="l">
              <a:spcBef>
                <a:spcPts val="0"/>
              </a:spcBef>
              <a:spcAft>
                <a:spcPts val="0"/>
              </a:spcAft>
              <a:buSzPts val="1800"/>
              <a:buChar char="●"/>
            </a:pPr>
            <a:r>
              <a:rPr lang="en"/>
              <a:t>You can also put the function definitions in a separate code file - typically using the .cpp file extension</a:t>
            </a:r>
            <a:endParaRPr/>
          </a:p>
          <a:p>
            <a:pPr indent="-342900" lvl="0" marL="457200" rtl="0" algn="l">
              <a:spcBef>
                <a:spcPts val="0"/>
              </a:spcBef>
              <a:spcAft>
                <a:spcPts val="0"/>
              </a:spcAft>
              <a:buSzPts val="1800"/>
              <a:buChar char="●"/>
            </a:pPr>
            <a:r>
              <a:rPr lang="en"/>
              <a:t>You must import the header file into every code file that will use the functions - including the code file that contains the function definitions</a:t>
            </a:r>
            <a:endParaRPr/>
          </a:p>
        </p:txBody>
      </p:sp>
      <p:sp>
        <p:nvSpPr>
          <p:cNvPr id="199" name="Google Shape;199;p33"/>
          <p:cNvSpPr/>
          <p:nvPr/>
        </p:nvSpPr>
        <p:spPr>
          <a:xfrm>
            <a:off x="5882400" y="3482575"/>
            <a:ext cx="2479500" cy="1081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#include “library.h”</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main(){</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Func1();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200" name="Google Shape;200;p33"/>
          <p:cNvSpPr/>
          <p:nvPr/>
        </p:nvSpPr>
        <p:spPr>
          <a:xfrm>
            <a:off x="2928175" y="3482575"/>
            <a:ext cx="2532300" cy="1081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#include “library.h”</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void Func1(){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 do stuff</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201" name="Google Shape;201;p33"/>
          <p:cNvSpPr/>
          <p:nvPr/>
        </p:nvSpPr>
        <p:spPr>
          <a:xfrm>
            <a:off x="541075" y="3482575"/>
            <a:ext cx="2031000" cy="1081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void Func1();</a:t>
            </a:r>
            <a:endParaRPr>
              <a:latin typeface="Courier New"/>
              <a:ea typeface="Courier New"/>
              <a:cs typeface="Courier New"/>
              <a:sym typeface="Courier New"/>
            </a:endParaRPr>
          </a:p>
        </p:txBody>
      </p:sp>
      <p:sp>
        <p:nvSpPr>
          <p:cNvPr id="202" name="Google Shape;202;p33"/>
          <p:cNvSpPr txBox="1"/>
          <p:nvPr/>
        </p:nvSpPr>
        <p:spPr>
          <a:xfrm>
            <a:off x="712525" y="3082375"/>
            <a:ext cx="11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library.h </a:t>
            </a:r>
            <a:endParaRPr b="1">
              <a:latin typeface="Open Sans"/>
              <a:ea typeface="Open Sans"/>
              <a:cs typeface="Open Sans"/>
              <a:sym typeface="Open Sans"/>
            </a:endParaRPr>
          </a:p>
        </p:txBody>
      </p:sp>
      <p:sp>
        <p:nvSpPr>
          <p:cNvPr id="203" name="Google Shape;203;p33"/>
          <p:cNvSpPr txBox="1"/>
          <p:nvPr/>
        </p:nvSpPr>
        <p:spPr>
          <a:xfrm>
            <a:off x="3038100" y="3082375"/>
            <a:ext cx="15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library.cpp</a:t>
            </a:r>
            <a:endParaRPr b="1">
              <a:latin typeface="Open Sans"/>
              <a:ea typeface="Open Sans"/>
              <a:cs typeface="Open Sans"/>
              <a:sym typeface="Open Sans"/>
            </a:endParaRPr>
          </a:p>
        </p:txBody>
      </p:sp>
      <p:sp>
        <p:nvSpPr>
          <p:cNvPr id="204" name="Google Shape;204;p33"/>
          <p:cNvSpPr txBox="1"/>
          <p:nvPr/>
        </p:nvSpPr>
        <p:spPr>
          <a:xfrm>
            <a:off x="6040775" y="3082375"/>
            <a:ext cx="323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main.cpp</a:t>
            </a:r>
            <a:endParaRPr b="1">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Compiling with multiple files</a:t>
            </a:r>
            <a:endParaRPr/>
          </a:p>
        </p:txBody>
      </p:sp>
      <p:sp>
        <p:nvSpPr>
          <p:cNvPr id="210" name="Google Shape;210;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compile an executable with multiple code files (.cpp files) you must link them</a:t>
            </a:r>
            <a:endParaRPr/>
          </a:p>
          <a:p>
            <a:pPr indent="-342900" lvl="0" marL="457200" rtl="0" algn="l">
              <a:spcBef>
                <a:spcPts val="0"/>
              </a:spcBef>
              <a:spcAft>
                <a:spcPts val="0"/>
              </a:spcAft>
              <a:buSzPts val="1800"/>
              <a:buChar char="●"/>
            </a:pPr>
            <a:r>
              <a:rPr lang="en"/>
              <a:t>Header files will be included as part of the preprocessing step as long as they are included into a .cpp file that is compiled</a:t>
            </a:r>
            <a:endParaRPr/>
          </a:p>
        </p:txBody>
      </p:sp>
      <p:sp>
        <p:nvSpPr>
          <p:cNvPr id="211" name="Google Shape;211;p34"/>
          <p:cNvSpPr txBox="1"/>
          <p:nvPr/>
        </p:nvSpPr>
        <p:spPr>
          <a:xfrm>
            <a:off x="1207900" y="2703375"/>
            <a:ext cx="7289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Open Sans"/>
                <a:ea typeface="Open Sans"/>
                <a:cs typeface="Open Sans"/>
                <a:sym typeface="Open Sans"/>
              </a:rPr>
              <a:t>To compile and link File2.cpp, File2.cpp and File3.cpp</a:t>
            </a:r>
            <a:endParaRPr b="1" sz="1800">
              <a:latin typeface="Open Sans"/>
              <a:ea typeface="Open Sans"/>
              <a:cs typeface="Open Sans"/>
              <a:sym typeface="Open Sans"/>
            </a:endParaRPr>
          </a:p>
          <a:p>
            <a:pPr indent="0" lvl="0" marL="0" rtl="0" algn="l">
              <a:spcBef>
                <a:spcPts val="0"/>
              </a:spcBef>
              <a:spcAft>
                <a:spcPts val="0"/>
              </a:spcAft>
              <a:buNone/>
            </a:pPr>
            <a:r>
              <a:rPr lang="en" sz="1800">
                <a:latin typeface="Courier New"/>
                <a:ea typeface="Courier New"/>
                <a:cs typeface="Courier New"/>
                <a:sym typeface="Courier New"/>
              </a:rPr>
              <a:t>g</a:t>
            </a:r>
            <a:r>
              <a:rPr lang="en" sz="1800">
                <a:latin typeface="Courier New"/>
                <a:ea typeface="Courier New"/>
                <a:cs typeface="Courier New"/>
                <a:sym typeface="Courier New"/>
              </a:rPr>
              <a:t>++ File1.cpp File2.cpp File3.cpp</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To compile and link all .cpp files in the current directory</a:t>
            </a:r>
            <a:endParaRPr b="1" sz="1800">
              <a:latin typeface="Open Sans"/>
              <a:ea typeface="Open Sans"/>
              <a:cs typeface="Open Sans"/>
              <a:sym typeface="Open Sans"/>
            </a:endParaRPr>
          </a:p>
          <a:p>
            <a:pPr indent="0" lvl="0" marL="0" rtl="0" algn="l">
              <a:spcBef>
                <a:spcPts val="0"/>
              </a:spcBef>
              <a:spcAft>
                <a:spcPts val="0"/>
              </a:spcAft>
              <a:buNone/>
            </a:pPr>
            <a:r>
              <a:rPr lang="en" sz="1800">
                <a:latin typeface="Courier New"/>
                <a:ea typeface="Courier New"/>
                <a:cs typeface="Courier New"/>
                <a:sym typeface="Courier New"/>
              </a:rPr>
              <a:t>g</a:t>
            </a:r>
            <a:r>
              <a:rPr lang="en" sz="1800">
                <a:latin typeface="Courier New"/>
                <a:ea typeface="Courier New"/>
                <a:cs typeface="Courier New"/>
                <a:sym typeface="Courier New"/>
              </a:rPr>
              <a:t>++ *.cpp </a:t>
            </a:r>
            <a:endParaRPr sz="1800">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Header files and Code files - best practices</a:t>
            </a:r>
            <a:endParaRPr/>
          </a:p>
        </p:txBody>
      </p:sp>
      <p:sp>
        <p:nvSpPr>
          <p:cNvPr id="217" name="Google Shape;217;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Header files should use the .h extension, code files should use the .cpp extension</a:t>
            </a:r>
            <a:endParaRPr/>
          </a:p>
          <a:p>
            <a:pPr indent="-342900" lvl="0" marL="457200" rtl="0" algn="l">
              <a:spcBef>
                <a:spcPts val="0"/>
              </a:spcBef>
              <a:spcAft>
                <a:spcPts val="0"/>
              </a:spcAft>
              <a:buSzPts val="1800"/>
              <a:buChar char="●"/>
            </a:pPr>
            <a:r>
              <a:rPr lang="en"/>
              <a:t>Header files should generally not have code, with a few exceptions (like templates)</a:t>
            </a:r>
            <a:endParaRPr/>
          </a:p>
          <a:p>
            <a:pPr indent="-342900" lvl="0" marL="457200" rtl="0" algn="l">
              <a:spcBef>
                <a:spcPts val="0"/>
              </a:spcBef>
              <a:spcAft>
                <a:spcPts val="0"/>
              </a:spcAft>
              <a:buSzPts val="1800"/>
              <a:buChar char="●"/>
            </a:pPr>
            <a:r>
              <a:rPr lang="en"/>
              <a:t>Header files should have include guards to prevent duplication</a:t>
            </a:r>
            <a:endParaRPr/>
          </a:p>
          <a:p>
            <a:pPr indent="-342900" lvl="0" marL="457200" rtl="0" algn="l">
              <a:spcBef>
                <a:spcPts val="0"/>
              </a:spcBef>
              <a:spcAft>
                <a:spcPts val="0"/>
              </a:spcAft>
              <a:buSzPts val="1800"/>
              <a:buChar char="●"/>
            </a:pPr>
            <a:r>
              <a:rPr lang="en"/>
              <a:t>Only code files should use “</a:t>
            </a:r>
            <a:r>
              <a:rPr lang="en">
                <a:latin typeface="Courier New"/>
                <a:ea typeface="Courier New"/>
                <a:cs typeface="Courier New"/>
                <a:sym typeface="Courier New"/>
              </a:rPr>
              <a:t>using namespace …”</a:t>
            </a:r>
            <a:r>
              <a:rPr lang="en"/>
              <a:t> - if it appears in a header file, it can “pollute” the namespace by unintentionally adding a namespace to any file that includes the header</a:t>
            </a:r>
            <a:endParaRPr/>
          </a:p>
          <a:p>
            <a:pPr indent="-342900" lvl="0" marL="457200" rtl="0" algn="l">
              <a:spcBef>
                <a:spcPts val="0"/>
              </a:spcBef>
              <a:spcAft>
                <a:spcPts val="0"/>
              </a:spcAft>
              <a:buSzPts val="1800"/>
              <a:buChar char="●"/>
            </a:pPr>
            <a:r>
              <a:rPr lang="en"/>
              <a:t>Global variables should go in code files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class?</a:t>
            </a:r>
            <a:endParaRPr/>
          </a:p>
        </p:txBody>
      </p:sp>
      <p:sp>
        <p:nvSpPr>
          <p:cNvPr id="223" name="Google Shape;223;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class is the definition of an object</a:t>
            </a:r>
            <a:endParaRPr/>
          </a:p>
          <a:p>
            <a:pPr indent="-342900" lvl="0" marL="457200" rtl="0" algn="l">
              <a:spcBef>
                <a:spcPts val="0"/>
              </a:spcBef>
              <a:spcAft>
                <a:spcPts val="0"/>
              </a:spcAft>
              <a:buSzPts val="1800"/>
              <a:buChar char="●"/>
            </a:pPr>
            <a:r>
              <a:rPr lang="en"/>
              <a:t>A class has a name, data members, and member functions </a:t>
            </a:r>
            <a:endParaRPr/>
          </a:p>
          <a:p>
            <a:pPr indent="-317500" lvl="1" marL="914400" rtl="0" algn="l">
              <a:spcBef>
                <a:spcPts val="0"/>
              </a:spcBef>
              <a:spcAft>
                <a:spcPts val="0"/>
              </a:spcAft>
              <a:buSzPts val="1400"/>
              <a:buChar char="○"/>
            </a:pPr>
            <a:r>
              <a:rPr lang="en"/>
              <a:t>The </a:t>
            </a:r>
            <a:r>
              <a:rPr b="1" lang="en"/>
              <a:t>name</a:t>
            </a:r>
            <a:r>
              <a:rPr lang="en"/>
              <a:t> is how an object of the class is created, used and identified.  This is the type name of an object</a:t>
            </a:r>
            <a:endParaRPr/>
          </a:p>
          <a:p>
            <a:pPr indent="-317500" lvl="1" marL="914400" rtl="0" algn="l">
              <a:spcBef>
                <a:spcPts val="0"/>
              </a:spcBef>
              <a:spcAft>
                <a:spcPts val="0"/>
              </a:spcAft>
              <a:buSzPts val="1400"/>
              <a:buChar char="○"/>
            </a:pPr>
            <a:r>
              <a:rPr lang="en"/>
              <a:t>The </a:t>
            </a:r>
            <a:r>
              <a:rPr b="1" lang="en"/>
              <a:t>data members</a:t>
            </a:r>
            <a:r>
              <a:rPr lang="en"/>
              <a:t> are information that the class stores about itself.  For example, a string class might store its own length as a piece of data</a:t>
            </a:r>
            <a:endParaRPr/>
          </a:p>
          <a:p>
            <a:pPr indent="-317500" lvl="1" marL="914400" rtl="0" algn="l">
              <a:spcBef>
                <a:spcPts val="0"/>
              </a:spcBef>
              <a:spcAft>
                <a:spcPts val="0"/>
              </a:spcAft>
              <a:buSzPts val="1400"/>
              <a:buChar char="○"/>
            </a:pPr>
            <a:r>
              <a:rPr lang="en"/>
              <a:t>The </a:t>
            </a:r>
            <a:r>
              <a:rPr b="1" lang="en"/>
              <a:t>member functions</a:t>
            </a:r>
            <a:r>
              <a:rPr lang="en"/>
              <a:t> are what a class </a:t>
            </a:r>
            <a:r>
              <a:rPr i="1" lang="en"/>
              <a:t>does</a:t>
            </a:r>
            <a:r>
              <a:rPr lang="en"/>
              <a:t>.  For example, a string class might have an append() function to add to the string</a:t>
            </a:r>
            <a:endParaRPr/>
          </a:p>
          <a:p>
            <a:pPr indent="0" lvl="0" marL="45720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definition</a:t>
            </a:r>
            <a:endParaRPr/>
          </a:p>
        </p:txBody>
      </p:sp>
      <p:sp>
        <p:nvSpPr>
          <p:cNvPr id="229" name="Google Shape;229;p37"/>
          <p:cNvSpPr txBox="1"/>
          <p:nvPr>
            <p:ph idx="1" type="body"/>
          </p:nvPr>
        </p:nvSpPr>
        <p:spPr>
          <a:xfrm>
            <a:off x="311700" y="1266325"/>
            <a:ext cx="4638900" cy="3480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Class definitions begin with the keyword </a:t>
            </a:r>
            <a:r>
              <a:rPr lang="en">
                <a:latin typeface="Courier New"/>
                <a:ea typeface="Courier New"/>
                <a:cs typeface="Courier New"/>
                <a:sym typeface="Courier New"/>
              </a:rPr>
              <a:t>c</a:t>
            </a:r>
            <a:r>
              <a:rPr lang="en">
                <a:latin typeface="Courier New"/>
                <a:ea typeface="Courier New"/>
                <a:cs typeface="Courier New"/>
                <a:sym typeface="Courier New"/>
              </a:rPr>
              <a:t>lass</a:t>
            </a:r>
            <a:r>
              <a:rPr lang="en"/>
              <a:t>, followed by the name of the class</a:t>
            </a:r>
            <a:endParaRPr/>
          </a:p>
          <a:p>
            <a:pPr indent="-342900" lvl="0" marL="457200" rtl="0" algn="l">
              <a:spcBef>
                <a:spcPts val="0"/>
              </a:spcBef>
              <a:spcAft>
                <a:spcPts val="0"/>
              </a:spcAft>
              <a:buSzPts val="1800"/>
              <a:buChar char="●"/>
            </a:pPr>
            <a:r>
              <a:rPr lang="en"/>
              <a:t>The definition of the class is inside curly braces </a:t>
            </a:r>
            <a:r>
              <a:rPr lang="en">
                <a:latin typeface="Courier New"/>
                <a:ea typeface="Courier New"/>
                <a:cs typeface="Courier New"/>
                <a:sym typeface="Courier New"/>
              </a:rPr>
              <a:t>{} </a:t>
            </a:r>
            <a:r>
              <a:rPr lang="en"/>
              <a:t>and ends with a semicolon (this is easy to miss!)</a:t>
            </a:r>
            <a:endParaRPr/>
          </a:p>
          <a:p>
            <a:pPr indent="-342900" lvl="0" marL="457200" rtl="0" algn="l">
              <a:spcBef>
                <a:spcPts val="0"/>
              </a:spcBef>
              <a:spcAft>
                <a:spcPts val="0"/>
              </a:spcAft>
              <a:buSzPts val="1800"/>
              <a:buChar char="●"/>
            </a:pPr>
            <a:r>
              <a:rPr lang="en"/>
              <a:t>If you want to access your members outside of the class, set them to public, using the </a:t>
            </a:r>
            <a:r>
              <a:rPr lang="en">
                <a:latin typeface="Courier New"/>
                <a:ea typeface="Courier New"/>
                <a:cs typeface="Courier New"/>
                <a:sym typeface="Courier New"/>
              </a:rPr>
              <a:t>public </a:t>
            </a:r>
            <a:r>
              <a:rPr lang="en"/>
              <a:t>keyword</a:t>
            </a:r>
            <a:endParaRPr/>
          </a:p>
          <a:p>
            <a:pPr indent="-342900" lvl="0" marL="457200" rtl="0" algn="l">
              <a:spcBef>
                <a:spcPts val="0"/>
              </a:spcBef>
              <a:spcAft>
                <a:spcPts val="0"/>
              </a:spcAft>
              <a:buSzPts val="1800"/>
              <a:buChar char="●"/>
            </a:pPr>
            <a:r>
              <a:rPr lang="en"/>
              <a:t>Define each data member you want to use, in this case Name and Age;</a:t>
            </a:r>
            <a:endParaRPr/>
          </a:p>
        </p:txBody>
      </p:sp>
      <p:sp>
        <p:nvSpPr>
          <p:cNvPr id="230" name="Google Shape;230;p37"/>
          <p:cNvSpPr txBox="1"/>
          <p:nvPr/>
        </p:nvSpPr>
        <p:spPr>
          <a:xfrm>
            <a:off x="5229225" y="1607350"/>
            <a:ext cx="41577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Open Sans"/>
                <a:ea typeface="Open Sans"/>
                <a:cs typeface="Open Sans"/>
                <a:sym typeface="Open Sans"/>
              </a:rPr>
              <a:t>In file Person.h:</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Courier New"/>
                <a:ea typeface="Courier New"/>
                <a:cs typeface="Courier New"/>
                <a:sym typeface="Courier New"/>
              </a:rPr>
              <a:t>class Person {</a:t>
            </a:r>
            <a:endParaRPr sz="1900">
              <a:latin typeface="Courier New"/>
              <a:ea typeface="Courier New"/>
              <a:cs typeface="Courier New"/>
              <a:sym typeface="Courier New"/>
            </a:endParaRPr>
          </a:p>
          <a:p>
            <a:pPr indent="0" lvl="0" marL="0" rtl="0" algn="l">
              <a:spcBef>
                <a:spcPts val="0"/>
              </a:spcBef>
              <a:spcAft>
                <a:spcPts val="0"/>
              </a:spcAft>
              <a:buNone/>
            </a:pPr>
            <a:r>
              <a:rPr lang="en" sz="1900">
                <a:latin typeface="Courier New"/>
                <a:ea typeface="Courier New"/>
                <a:cs typeface="Courier New"/>
                <a:sym typeface="Courier New"/>
              </a:rPr>
              <a:t>public:</a:t>
            </a:r>
            <a:endParaRPr sz="1900">
              <a:latin typeface="Courier New"/>
              <a:ea typeface="Courier New"/>
              <a:cs typeface="Courier New"/>
              <a:sym typeface="Courier New"/>
            </a:endParaRPr>
          </a:p>
          <a:p>
            <a:pPr indent="0" lvl="0" marL="0" rtl="0" algn="l">
              <a:spcBef>
                <a:spcPts val="0"/>
              </a:spcBef>
              <a:spcAft>
                <a:spcPts val="0"/>
              </a:spcAft>
              <a:buNone/>
            </a:pPr>
            <a:r>
              <a:rPr lang="en" sz="1900">
                <a:latin typeface="Courier New"/>
                <a:ea typeface="Courier New"/>
                <a:cs typeface="Courier New"/>
                <a:sym typeface="Courier New"/>
              </a:rPr>
              <a:t>  std::string Name;</a:t>
            </a:r>
            <a:endParaRPr sz="1900">
              <a:latin typeface="Courier New"/>
              <a:ea typeface="Courier New"/>
              <a:cs typeface="Courier New"/>
              <a:sym typeface="Courier New"/>
            </a:endParaRPr>
          </a:p>
          <a:p>
            <a:pPr indent="0" lvl="0" marL="0" rtl="0" algn="l">
              <a:spcBef>
                <a:spcPts val="0"/>
              </a:spcBef>
              <a:spcAft>
                <a:spcPts val="0"/>
              </a:spcAft>
              <a:buNone/>
            </a:pPr>
            <a:r>
              <a:rPr lang="en" sz="1900">
                <a:latin typeface="Courier New"/>
                <a:ea typeface="Courier New"/>
                <a:cs typeface="Courier New"/>
                <a:sym typeface="Courier New"/>
              </a:rPr>
              <a:t>  int Age;</a:t>
            </a:r>
            <a:endParaRPr sz="1900">
              <a:latin typeface="Courier New"/>
              <a:ea typeface="Courier New"/>
              <a:cs typeface="Courier New"/>
              <a:sym typeface="Courier New"/>
            </a:endParaRPr>
          </a:p>
          <a:p>
            <a:pPr indent="0" lvl="0" marL="0" rtl="0" algn="l">
              <a:spcBef>
                <a:spcPts val="0"/>
              </a:spcBef>
              <a:spcAft>
                <a:spcPts val="0"/>
              </a:spcAft>
              <a:buNone/>
            </a:pPr>
            <a:r>
              <a:rPr lang="en" sz="1900">
                <a:latin typeface="Courier New"/>
                <a:ea typeface="Courier New"/>
                <a:cs typeface="Courier New"/>
                <a:sym typeface="Courier New"/>
              </a:rPr>
              <a:t>};</a:t>
            </a:r>
            <a:endParaRPr>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 class</a:t>
            </a:r>
            <a:endParaRPr/>
          </a:p>
        </p:txBody>
      </p:sp>
      <p:sp>
        <p:nvSpPr>
          <p:cNvPr id="236" name="Google Shape;236;p38"/>
          <p:cNvSpPr txBox="1"/>
          <p:nvPr>
            <p:ph idx="1" type="body"/>
          </p:nvPr>
        </p:nvSpPr>
        <p:spPr>
          <a:xfrm>
            <a:off x="377650" y="1152425"/>
            <a:ext cx="42651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a class has been defined you can make objects of that type (in the example, </a:t>
            </a:r>
            <a:r>
              <a:rPr lang="en">
                <a:latin typeface="Courier New"/>
                <a:ea typeface="Courier New"/>
                <a:cs typeface="Courier New"/>
                <a:sym typeface="Courier New"/>
              </a:rPr>
              <a:t>p1</a:t>
            </a:r>
            <a:r>
              <a:rPr lang="en"/>
              <a:t> is the object)</a:t>
            </a:r>
            <a:endParaRPr/>
          </a:p>
          <a:p>
            <a:pPr indent="-342900" lvl="0" marL="457200" rtl="0" algn="l">
              <a:spcBef>
                <a:spcPts val="0"/>
              </a:spcBef>
              <a:spcAft>
                <a:spcPts val="0"/>
              </a:spcAft>
              <a:buSzPts val="1800"/>
              <a:buChar char="●"/>
            </a:pPr>
            <a:r>
              <a:rPr lang="en"/>
              <a:t>Each public member of the class can be accessed using the dot operator (.) </a:t>
            </a:r>
            <a:endParaRPr/>
          </a:p>
        </p:txBody>
      </p:sp>
      <p:sp>
        <p:nvSpPr>
          <p:cNvPr id="237" name="Google Shape;237;p38"/>
          <p:cNvSpPr txBox="1"/>
          <p:nvPr/>
        </p:nvSpPr>
        <p:spPr>
          <a:xfrm>
            <a:off x="4901025" y="924100"/>
            <a:ext cx="42651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Open Sans"/>
                <a:ea typeface="Open Sans"/>
                <a:cs typeface="Open Sans"/>
                <a:sym typeface="Open Sans"/>
              </a:rPr>
              <a:t>In file main.cpp:</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Courier New"/>
                <a:ea typeface="Courier New"/>
                <a:cs typeface="Courier New"/>
                <a:sym typeface="Courier New"/>
              </a:rPr>
              <a:t>int main()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Person p1</a:t>
            </a:r>
            <a:r>
              <a:rPr lang="en" sz="1600">
                <a:latin typeface="Courier New"/>
                <a:ea typeface="Courier New"/>
                <a:cs typeface="Courier New"/>
                <a:sym typeface="Courier New"/>
              </a:rPr>
              <a:t> = Person()</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p1.Name = "Dan";</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p1.Age = 51;</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cout &lt;&lt; "Person's name is:  " &lt;&lt; p1.Name &lt;&lt; endl;</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cout &lt;&lt; "And their age is:  " &lt;&lt; p1.Age &lt;&lt; endl;</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Public v Private</a:t>
            </a:r>
            <a:endParaRPr/>
          </a:p>
        </p:txBody>
      </p:sp>
      <p:sp>
        <p:nvSpPr>
          <p:cNvPr id="243" name="Google Shape;243;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Public members and functions can be accessed from outside the class</a:t>
            </a:r>
            <a:endParaRPr/>
          </a:p>
          <a:p>
            <a:pPr indent="-342900" lvl="0" marL="457200" rtl="0" algn="l">
              <a:spcBef>
                <a:spcPts val="0"/>
              </a:spcBef>
              <a:spcAft>
                <a:spcPts val="0"/>
              </a:spcAft>
              <a:buSzPts val="1800"/>
              <a:buChar char="●"/>
            </a:pPr>
            <a:r>
              <a:rPr lang="en"/>
              <a:t>Private members and functions can only be accessed from within the class</a:t>
            </a:r>
            <a:endParaRPr/>
          </a:p>
          <a:p>
            <a:pPr indent="-342900" lvl="0" marL="457200" rtl="0" algn="l">
              <a:spcBef>
                <a:spcPts val="0"/>
              </a:spcBef>
              <a:spcAft>
                <a:spcPts val="0"/>
              </a:spcAft>
              <a:buSzPts val="1800"/>
              <a:buChar char="●"/>
            </a:pPr>
            <a:r>
              <a:rPr lang="en"/>
              <a:t>Private functions can be used to implement details that you do not need or want exposed</a:t>
            </a:r>
            <a:endParaRPr/>
          </a:p>
          <a:p>
            <a:pPr indent="-342900" lvl="0" marL="457200" rtl="0" algn="l">
              <a:spcBef>
                <a:spcPts val="0"/>
              </a:spcBef>
              <a:spcAft>
                <a:spcPts val="0"/>
              </a:spcAft>
              <a:buSzPts val="1800"/>
              <a:buChar char="●"/>
            </a:pPr>
            <a:r>
              <a:rPr lang="en"/>
              <a:t>Generally, data members should be kept private, and should be accessed via getters and setters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Header Files with Classes</a:t>
            </a:r>
            <a:endParaRPr/>
          </a:p>
        </p:txBody>
      </p:sp>
      <p:sp>
        <p:nvSpPr>
          <p:cNvPr id="249" name="Google Shape;249;p40"/>
          <p:cNvSpPr txBox="1"/>
          <p:nvPr/>
        </p:nvSpPr>
        <p:spPr>
          <a:xfrm>
            <a:off x="6189675" y="1066325"/>
            <a:ext cx="27912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It is common practice to give each class its own set of files.  The header and code file should be named after the class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class definition goes into the header file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Member functions are declared within the class definition</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definitions of the functions go into the code file.  The function name is given with the class scope</a:t>
            </a:r>
            <a:endParaRPr>
              <a:latin typeface="Open Sans"/>
              <a:ea typeface="Open Sans"/>
              <a:cs typeface="Open Sans"/>
              <a:sym typeface="Open Sans"/>
            </a:endParaRPr>
          </a:p>
        </p:txBody>
      </p:sp>
      <p:pic>
        <p:nvPicPr>
          <p:cNvPr id="250" name="Google Shape;250;p40"/>
          <p:cNvPicPr preferRelativeResize="0"/>
          <p:nvPr/>
        </p:nvPicPr>
        <p:blipFill rotWithShape="1">
          <a:blip r:embed="rId3">
            <a:alphaModFix/>
          </a:blip>
          <a:srcRect b="22157" l="4822" r="15061" t="7301"/>
          <a:stretch/>
        </p:blipFill>
        <p:spPr>
          <a:xfrm>
            <a:off x="511050" y="1066325"/>
            <a:ext cx="5460526" cy="3605974"/>
          </a:xfrm>
          <a:prstGeom prst="rect">
            <a:avLst/>
          </a:prstGeom>
          <a:noFill/>
          <a:ln>
            <a:noFill/>
          </a:ln>
        </p:spPr>
      </p:pic>
      <p:sp>
        <p:nvSpPr>
          <p:cNvPr id="251" name="Google Shape;251;p40"/>
          <p:cNvSpPr txBox="1"/>
          <p:nvPr/>
        </p:nvSpPr>
        <p:spPr>
          <a:xfrm>
            <a:off x="2792750" y="4623775"/>
            <a:ext cx="63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(*this).data1</a:t>
            </a:r>
            <a:endParaRPr>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functions</a:t>
            </a:r>
            <a:endParaRPr/>
          </a:p>
        </p:txBody>
      </p:sp>
      <p:sp>
        <p:nvSpPr>
          <p:cNvPr id="257" name="Google Shape;257;p41"/>
          <p:cNvSpPr txBox="1"/>
          <p:nvPr>
            <p:ph idx="1" type="body"/>
          </p:nvPr>
        </p:nvSpPr>
        <p:spPr>
          <a:xfrm>
            <a:off x="311700" y="1266325"/>
            <a:ext cx="47535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Member functions are functions that are defined within the class.  </a:t>
            </a:r>
            <a:endParaRPr/>
          </a:p>
          <a:p>
            <a:pPr indent="-334327" lvl="0" marL="457200" rtl="0" algn="l">
              <a:spcBef>
                <a:spcPts val="0"/>
              </a:spcBef>
              <a:spcAft>
                <a:spcPts val="0"/>
              </a:spcAft>
              <a:buSzPct val="100000"/>
              <a:buChar char="●"/>
            </a:pPr>
            <a:r>
              <a:rPr lang="en"/>
              <a:t>Just like data members, member functions can be accessed from outside the class using the dot operator (.)</a:t>
            </a:r>
            <a:endParaRPr/>
          </a:p>
          <a:p>
            <a:pPr indent="-310832" lvl="1" marL="914400" rtl="0" algn="l">
              <a:spcBef>
                <a:spcPts val="0"/>
              </a:spcBef>
              <a:spcAft>
                <a:spcPts val="0"/>
              </a:spcAft>
              <a:buSzPct val="100000"/>
              <a:buChar char="○"/>
            </a:pPr>
            <a:r>
              <a:rPr lang="en"/>
              <a:t>For example, string.length() is a member function of the string class</a:t>
            </a:r>
            <a:endParaRPr/>
          </a:p>
          <a:p>
            <a:pPr indent="-334327" lvl="0" marL="457200" rtl="0" algn="l">
              <a:spcBef>
                <a:spcPts val="0"/>
              </a:spcBef>
              <a:spcAft>
                <a:spcPts val="0"/>
              </a:spcAft>
              <a:buSzPct val="100000"/>
              <a:buChar char="●"/>
            </a:pPr>
            <a:r>
              <a:rPr lang="en"/>
              <a:t>Function signatures go in the class definition in the header file (Class.h), Function definitions typically go in the cpp file (Class.cpp)</a:t>
            </a:r>
            <a:endParaRPr/>
          </a:p>
          <a:p>
            <a:pPr indent="-334327" lvl="0" marL="457200" rtl="0" algn="l">
              <a:spcBef>
                <a:spcPts val="0"/>
              </a:spcBef>
              <a:spcAft>
                <a:spcPts val="0"/>
              </a:spcAft>
              <a:buSzPct val="100000"/>
              <a:buChar char="●"/>
            </a:pPr>
            <a:r>
              <a:rPr lang="en"/>
              <a:t>A function definition is associated with the class by using the scope (::) operator</a:t>
            </a:r>
            <a:endParaRPr/>
          </a:p>
        </p:txBody>
      </p:sp>
      <p:sp>
        <p:nvSpPr>
          <p:cNvPr id="258" name="Google Shape;258;p41"/>
          <p:cNvSpPr txBox="1"/>
          <p:nvPr/>
        </p:nvSpPr>
        <p:spPr>
          <a:xfrm>
            <a:off x="5474300" y="1054950"/>
            <a:ext cx="36960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Open Sans"/>
                <a:ea typeface="Open Sans"/>
                <a:cs typeface="Open Sans"/>
                <a:sym typeface="Open Sans"/>
              </a:rPr>
              <a:t>In Person.h:</a:t>
            </a:r>
            <a:endParaRPr sz="1600">
              <a:latin typeface="Open Sans"/>
              <a:ea typeface="Open Sans"/>
              <a:cs typeface="Open Sans"/>
              <a:sym typeface="Open Sans"/>
            </a:endParaRPr>
          </a:p>
          <a:p>
            <a:pPr indent="0" lvl="0" marL="0" rtl="0" algn="l">
              <a:spcBef>
                <a:spcPts val="0"/>
              </a:spcBef>
              <a:spcAft>
                <a:spcPts val="0"/>
              </a:spcAft>
              <a:buNone/>
            </a:pPr>
            <a:r>
              <a:rPr lang="en" sz="1600">
                <a:latin typeface="Courier New"/>
                <a:ea typeface="Courier New"/>
                <a:cs typeface="Courier New"/>
                <a:sym typeface="Courier New"/>
              </a:rPr>
              <a:t>class Person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void Print();</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In Person.cpp:</a:t>
            </a:r>
            <a:endParaRPr sz="1600">
              <a:latin typeface="Open Sans"/>
              <a:ea typeface="Open Sans"/>
              <a:cs typeface="Open Sans"/>
              <a:sym typeface="Open Sans"/>
            </a:endParaRPr>
          </a:p>
          <a:p>
            <a:pPr indent="0" lvl="0" marL="0" rtl="0" algn="l">
              <a:spcBef>
                <a:spcPts val="0"/>
              </a:spcBef>
              <a:spcAft>
                <a:spcPts val="0"/>
              </a:spcAft>
              <a:buNone/>
            </a:pPr>
            <a:r>
              <a:rPr lang="en" sz="1600">
                <a:latin typeface="Courier New"/>
                <a:ea typeface="Courier New"/>
                <a:cs typeface="Courier New"/>
                <a:sym typeface="Courier New"/>
              </a:rPr>
              <a:t>void Person::Print(){</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cout &lt;&lt; Name &lt;&lt; ", " &lt;&lt; Age &lt;&lt; endl;</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Open Sans"/>
              <a:ea typeface="Open Sans"/>
              <a:cs typeface="Open Sans"/>
              <a:sym typeface="Open Sans"/>
            </a:endParaRPr>
          </a:p>
          <a:p>
            <a:pPr indent="0" lvl="0" marL="0" rtl="0" algn="l">
              <a:spcBef>
                <a:spcPts val="0"/>
              </a:spcBef>
              <a:spcAft>
                <a:spcPts val="0"/>
              </a:spcAft>
              <a:buNone/>
            </a:pPr>
            <a:r>
              <a:rPr lang="en" sz="1600">
                <a:latin typeface="Open Sans"/>
                <a:ea typeface="Open Sans"/>
                <a:cs typeface="Open Sans"/>
                <a:sym typeface="Open Sans"/>
              </a:rPr>
              <a:t>In Main.cpp:</a:t>
            </a:r>
            <a:endParaRPr sz="1600">
              <a:latin typeface="Open Sans"/>
              <a:ea typeface="Open Sans"/>
              <a:cs typeface="Open Sans"/>
              <a:sym typeface="Open Sans"/>
            </a:endParaRPr>
          </a:p>
          <a:p>
            <a:pPr indent="0" lvl="0" marL="0" rtl="0" algn="l">
              <a:spcBef>
                <a:spcPts val="0"/>
              </a:spcBef>
              <a:spcAft>
                <a:spcPts val="0"/>
              </a:spcAft>
              <a:buNone/>
            </a:pPr>
            <a:r>
              <a:rPr lang="en" sz="1600">
                <a:latin typeface="Courier New"/>
                <a:ea typeface="Courier New"/>
                <a:cs typeface="Courier New"/>
                <a:sym typeface="Courier New"/>
              </a:rPr>
              <a:t>p1.Print();</a:t>
            </a:r>
            <a:endParaRPr sz="16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 Pointer manipulation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lang="en"/>
              <a:t>It is confusing to declare 2 pointers in one line</a:t>
            </a:r>
            <a:endParaRPr sz="14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50">
                <a:highlight>
                  <a:srgbClr val="FFFFFF"/>
                </a:highlight>
                <a:latin typeface="Courier New"/>
                <a:ea typeface="Courier New"/>
                <a:cs typeface="Courier New"/>
                <a:sym typeface="Courier New"/>
              </a:rPr>
              <a:t> int* aPtr, bPtr;  //Pitfall: note that bPtr is an int, not an int *</a:t>
            </a:r>
            <a:endParaRPr sz="16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650">
                <a:highlight>
                  <a:srgbClr val="FFFFFF"/>
                </a:highlight>
                <a:latin typeface="Courier New"/>
                <a:ea typeface="Courier New"/>
                <a:cs typeface="Courier New"/>
                <a:sym typeface="Courier New"/>
              </a:rPr>
              <a:t> int* aPtr, * bPtr;  //Now they’re both int *</a:t>
            </a:r>
            <a:endParaRPr sz="165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rPr lang="en"/>
              <a:t>A pointer is a memory address.  Dereference it to get the value at that address</a:t>
            </a:r>
            <a:endParaRPr/>
          </a:p>
          <a:p>
            <a:pPr indent="0" lvl="0" marL="0" rtl="0" algn="l">
              <a:lnSpc>
                <a:spcPct val="135714"/>
              </a:lnSpc>
              <a:spcBef>
                <a:spcPts val="120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cout &lt;&lt; "\"aPtr\" is a pointer, whose value is " &lt;&lt; aPtr &lt;&lt; endl;</a:t>
            </a:r>
            <a:endParaRPr sz="14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50">
                <a:highlight>
                  <a:srgbClr val="FFFFFF"/>
                </a:highlight>
                <a:latin typeface="Courier New"/>
                <a:ea typeface="Courier New"/>
                <a:cs typeface="Courier New"/>
                <a:sym typeface="Courier New"/>
              </a:rPr>
              <a:t>  cout &lt;&lt; "\"aPtr\" points to the following value:  " &lt;&lt; *aPtr &lt;&lt; endl;</a:t>
            </a:r>
            <a:endParaRPr sz="1450">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Constructor</a:t>
            </a:r>
            <a:endParaRPr/>
          </a:p>
        </p:txBody>
      </p:sp>
      <p:sp>
        <p:nvSpPr>
          <p:cNvPr id="264" name="Google Shape;264;p42"/>
          <p:cNvSpPr txBox="1"/>
          <p:nvPr>
            <p:ph idx="1" type="body"/>
          </p:nvPr>
        </p:nvSpPr>
        <p:spPr>
          <a:xfrm>
            <a:off x="311700" y="1266325"/>
            <a:ext cx="48165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 </a:t>
            </a:r>
            <a:r>
              <a:rPr b="1" lang="en"/>
              <a:t>constructor </a:t>
            </a:r>
            <a:r>
              <a:rPr lang="en"/>
              <a:t>is a function that creates a new object</a:t>
            </a:r>
            <a:endParaRPr/>
          </a:p>
          <a:p>
            <a:pPr indent="-342900" lvl="0" marL="457200" rtl="0" algn="l">
              <a:spcBef>
                <a:spcPts val="0"/>
              </a:spcBef>
              <a:spcAft>
                <a:spcPts val="0"/>
              </a:spcAft>
              <a:buSzPts val="1800"/>
              <a:buChar char="●"/>
            </a:pPr>
            <a:r>
              <a:rPr lang="en"/>
              <a:t>All types other than the built-in fundamental types have constructors</a:t>
            </a:r>
            <a:endParaRPr/>
          </a:p>
          <a:p>
            <a:pPr indent="-342900" lvl="0" marL="457200" rtl="0" algn="l">
              <a:spcBef>
                <a:spcPts val="0"/>
              </a:spcBef>
              <a:spcAft>
                <a:spcPts val="0"/>
              </a:spcAft>
              <a:buSzPts val="1800"/>
              <a:buChar char="●"/>
            </a:pPr>
            <a:r>
              <a:rPr lang="en"/>
              <a:t>A constructor that takes no arguments is the </a:t>
            </a:r>
            <a:r>
              <a:rPr b="1" lang="en"/>
              <a:t>default constructor</a:t>
            </a:r>
            <a:endParaRPr b="1"/>
          </a:p>
          <a:p>
            <a:pPr indent="-342900" lvl="0" marL="457200" rtl="0" algn="l">
              <a:spcBef>
                <a:spcPts val="0"/>
              </a:spcBef>
              <a:spcAft>
                <a:spcPts val="0"/>
              </a:spcAft>
              <a:buSzPts val="1800"/>
              <a:buChar char="●"/>
            </a:pPr>
            <a:r>
              <a:rPr lang="en"/>
              <a:t>A constructor is called when the object is declared - if no arguments are given, the default constructor is used</a:t>
            </a:r>
            <a:endParaRPr/>
          </a:p>
          <a:p>
            <a:pPr indent="0" lvl="0" marL="0" rtl="0" algn="l">
              <a:spcBef>
                <a:spcPts val="1200"/>
              </a:spcBef>
              <a:spcAft>
                <a:spcPts val="1200"/>
              </a:spcAft>
              <a:buNone/>
            </a:pPr>
            <a:r>
              <a:t/>
            </a:r>
            <a:endParaRPr/>
          </a:p>
        </p:txBody>
      </p:sp>
      <p:sp>
        <p:nvSpPr>
          <p:cNvPr id="265" name="Google Shape;265;p42"/>
          <p:cNvSpPr txBox="1"/>
          <p:nvPr/>
        </p:nvSpPr>
        <p:spPr>
          <a:xfrm>
            <a:off x="5425525" y="1419750"/>
            <a:ext cx="31788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Courier New"/>
                <a:ea typeface="Courier New"/>
                <a:cs typeface="Courier New"/>
                <a:sym typeface="Courier New"/>
              </a:rPr>
              <a:t>Person p1 = Person(); // This calls the default constructor for Person class</a:t>
            </a:r>
            <a:endParaRPr sz="1700">
              <a:latin typeface="Courier New"/>
              <a:ea typeface="Courier New"/>
              <a:cs typeface="Courier New"/>
              <a:sym typeface="Courier New"/>
            </a:endParaRPr>
          </a:p>
          <a:p>
            <a:pPr indent="0" lvl="0" marL="0" rtl="0" algn="l">
              <a:spcBef>
                <a:spcPts val="0"/>
              </a:spcBef>
              <a:spcAft>
                <a:spcPts val="0"/>
              </a:spcAft>
              <a:buNone/>
            </a:pPr>
            <a:r>
              <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Person p2;  // This also calls the default constructor for Person class</a:t>
            </a:r>
            <a:endParaRPr sz="17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Constructor definition</a:t>
            </a:r>
            <a:endParaRPr/>
          </a:p>
        </p:txBody>
      </p:sp>
      <p:sp>
        <p:nvSpPr>
          <p:cNvPr id="271" name="Google Shape;271;p43"/>
          <p:cNvSpPr txBox="1"/>
          <p:nvPr>
            <p:ph idx="1" type="body"/>
          </p:nvPr>
        </p:nvSpPr>
        <p:spPr>
          <a:xfrm>
            <a:off x="311700" y="1266325"/>
            <a:ext cx="44391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compiler automatically creates a default constructor that creates an object with the default values for each of its member types</a:t>
            </a:r>
            <a:endParaRPr/>
          </a:p>
          <a:p>
            <a:pPr indent="-342900" lvl="0" marL="457200" rtl="0" algn="l">
              <a:spcBef>
                <a:spcPts val="0"/>
              </a:spcBef>
              <a:spcAft>
                <a:spcPts val="0"/>
              </a:spcAft>
              <a:buSzPts val="1800"/>
              <a:buChar char="●"/>
            </a:pPr>
            <a:r>
              <a:rPr lang="en"/>
              <a:t>You can also define constructors, both the default constructor and other constructors with arguments</a:t>
            </a:r>
            <a:endParaRPr/>
          </a:p>
          <a:p>
            <a:pPr indent="-342900" lvl="0" marL="457200" rtl="0" algn="l">
              <a:spcBef>
                <a:spcPts val="0"/>
              </a:spcBef>
              <a:spcAft>
                <a:spcPts val="0"/>
              </a:spcAft>
              <a:buSzPts val="1800"/>
              <a:buChar char="●"/>
            </a:pPr>
            <a:r>
              <a:rPr lang="en"/>
              <a:t>The constructor definition has the same name as the class and has no return type</a:t>
            </a:r>
            <a:endParaRPr/>
          </a:p>
        </p:txBody>
      </p:sp>
      <p:sp>
        <p:nvSpPr>
          <p:cNvPr id="272" name="Google Shape;272;p43"/>
          <p:cNvSpPr txBox="1"/>
          <p:nvPr/>
        </p:nvSpPr>
        <p:spPr>
          <a:xfrm>
            <a:off x="5149200" y="1385275"/>
            <a:ext cx="39948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Courier New"/>
                <a:ea typeface="Courier New"/>
                <a:cs typeface="Courier New"/>
                <a:sym typeface="Courier New"/>
              </a:rPr>
              <a:t>Person(){ </a:t>
            </a:r>
            <a:endParaRPr sz="2000">
              <a:latin typeface="Courier New"/>
              <a:ea typeface="Courier New"/>
              <a:cs typeface="Courier New"/>
              <a:sym typeface="Courier New"/>
            </a:endParaRPr>
          </a:p>
          <a:p>
            <a:pPr indent="0" lvl="0" marL="0" rtl="0" algn="l">
              <a:spcBef>
                <a:spcPts val="0"/>
              </a:spcBef>
              <a:spcAft>
                <a:spcPts val="0"/>
              </a:spcAft>
              <a:buNone/>
            </a:pPr>
            <a:r>
              <a:rPr lang="en" sz="2000">
                <a:latin typeface="Courier New"/>
                <a:ea typeface="Courier New"/>
                <a:cs typeface="Courier New"/>
                <a:sym typeface="Courier New"/>
              </a:rPr>
              <a:t>    Name = "Janet";</a:t>
            </a:r>
            <a:endParaRPr sz="2000">
              <a:latin typeface="Courier New"/>
              <a:ea typeface="Courier New"/>
              <a:cs typeface="Courier New"/>
              <a:sym typeface="Courier New"/>
            </a:endParaRPr>
          </a:p>
          <a:p>
            <a:pPr indent="0" lvl="0" marL="0" rtl="0" algn="l">
              <a:spcBef>
                <a:spcPts val="0"/>
              </a:spcBef>
              <a:spcAft>
                <a:spcPts val="0"/>
              </a:spcAft>
              <a:buNone/>
            </a:pPr>
            <a:r>
              <a:rPr lang="en" sz="2000">
                <a:latin typeface="Courier New"/>
                <a:ea typeface="Courier New"/>
                <a:cs typeface="Courier New"/>
                <a:sym typeface="Courier New"/>
              </a:rPr>
              <a:t>    Age = 99;</a:t>
            </a:r>
            <a:endParaRPr sz="2000">
              <a:latin typeface="Courier New"/>
              <a:ea typeface="Courier New"/>
              <a:cs typeface="Courier New"/>
              <a:sym typeface="Courier New"/>
            </a:endParaRPr>
          </a:p>
          <a:p>
            <a:pPr indent="0" lvl="0" marL="0" rtl="0" algn="l">
              <a:spcBef>
                <a:spcPts val="0"/>
              </a:spcBef>
              <a:spcAft>
                <a:spcPts val="0"/>
              </a:spcAft>
              <a:buNone/>
            </a:pPr>
            <a:r>
              <a:rPr lang="en" sz="2000">
                <a:latin typeface="Courier New"/>
                <a:ea typeface="Courier New"/>
                <a:cs typeface="Courier New"/>
                <a:sym typeface="Courier New"/>
              </a:rPr>
              <a:t>}</a:t>
            </a:r>
            <a:endParaRPr sz="2000">
              <a:latin typeface="Courier New"/>
              <a:ea typeface="Courier New"/>
              <a:cs typeface="Courier New"/>
              <a:sym typeface="Courier New"/>
            </a:endParaRPr>
          </a:p>
          <a:p>
            <a:pPr indent="0" lvl="0" marL="0" rtl="0" algn="l">
              <a:spcBef>
                <a:spcPts val="0"/>
              </a:spcBef>
              <a:spcAft>
                <a:spcPts val="0"/>
              </a:spcAft>
              <a:buNone/>
            </a:pPr>
            <a:r>
              <a:t/>
            </a:r>
            <a:endParaRPr sz="2000">
              <a:latin typeface="Courier New"/>
              <a:ea typeface="Courier New"/>
              <a:cs typeface="Courier New"/>
              <a:sym typeface="Courier New"/>
            </a:endParaRPr>
          </a:p>
          <a:p>
            <a:pPr indent="0" lvl="0" marL="0" rtl="0" algn="l">
              <a:spcBef>
                <a:spcPts val="0"/>
              </a:spcBef>
              <a:spcAft>
                <a:spcPts val="0"/>
              </a:spcAft>
              <a:buNone/>
            </a:pPr>
            <a:r>
              <a:rPr lang="en" sz="2000">
                <a:latin typeface="Courier New"/>
                <a:ea typeface="Courier New"/>
                <a:cs typeface="Courier New"/>
                <a:sym typeface="Courier New"/>
              </a:rPr>
              <a:t>Person(string name){</a:t>
            </a:r>
            <a:endParaRPr sz="2000">
              <a:latin typeface="Courier New"/>
              <a:ea typeface="Courier New"/>
              <a:cs typeface="Courier New"/>
              <a:sym typeface="Courier New"/>
            </a:endParaRPr>
          </a:p>
          <a:p>
            <a:pPr indent="0" lvl="0" marL="0" rtl="0" algn="l">
              <a:spcBef>
                <a:spcPts val="0"/>
              </a:spcBef>
              <a:spcAft>
                <a:spcPts val="0"/>
              </a:spcAft>
              <a:buNone/>
            </a:pPr>
            <a:r>
              <a:rPr lang="en" sz="2000">
                <a:latin typeface="Courier New"/>
                <a:ea typeface="Courier New"/>
                <a:cs typeface="Courier New"/>
                <a:sym typeface="Courier New"/>
              </a:rPr>
              <a:t>    Name = name;</a:t>
            </a:r>
            <a:endParaRPr sz="2000">
              <a:latin typeface="Courier New"/>
              <a:ea typeface="Courier New"/>
              <a:cs typeface="Courier New"/>
              <a:sym typeface="Courier New"/>
            </a:endParaRPr>
          </a:p>
          <a:p>
            <a:pPr indent="0" lvl="0" marL="0" rtl="0" algn="l">
              <a:spcBef>
                <a:spcPts val="0"/>
              </a:spcBef>
              <a:spcAft>
                <a:spcPts val="0"/>
              </a:spcAft>
              <a:buNone/>
            </a:pPr>
            <a:r>
              <a:rPr lang="en" sz="2000">
                <a:latin typeface="Courier New"/>
                <a:ea typeface="Courier New"/>
                <a:cs typeface="Courier New"/>
                <a:sym typeface="Courier New"/>
              </a:rPr>
              <a:t>}</a:t>
            </a:r>
            <a:endParaRPr sz="2000">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Initialization list in constructors</a:t>
            </a:r>
            <a:endParaRPr/>
          </a:p>
        </p:txBody>
      </p:sp>
      <p:sp>
        <p:nvSpPr>
          <p:cNvPr id="278" name="Google Shape;278;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It is very common to initialize data members inside of the constructor</a:t>
            </a:r>
            <a:endParaRPr/>
          </a:p>
          <a:p>
            <a:pPr indent="-342900" lvl="0" marL="457200" rtl="0" algn="l">
              <a:spcBef>
                <a:spcPts val="0"/>
              </a:spcBef>
              <a:spcAft>
                <a:spcPts val="0"/>
              </a:spcAft>
              <a:buSzPts val="1800"/>
              <a:buChar char="●"/>
            </a:pPr>
            <a:r>
              <a:rPr lang="en"/>
              <a:t>C++ provides another syntax for initializing data members - the initialization list</a:t>
            </a:r>
            <a:endParaRPr/>
          </a:p>
          <a:p>
            <a:pPr indent="-342900" lvl="0" marL="457200" rtl="0" algn="l">
              <a:spcBef>
                <a:spcPts val="0"/>
              </a:spcBef>
              <a:spcAft>
                <a:spcPts val="0"/>
              </a:spcAft>
              <a:buSzPts val="1800"/>
              <a:buChar char="●"/>
            </a:pPr>
            <a:r>
              <a:rPr lang="en"/>
              <a:t>Using the initialization list avoids a call to the default constructor (constructor with no arguments) when one is not necessary</a:t>
            </a:r>
            <a:endParaRPr/>
          </a:p>
          <a:p>
            <a:pPr indent="-342900" lvl="0" marL="457200" rtl="0" algn="l">
              <a:spcBef>
                <a:spcPts val="0"/>
              </a:spcBef>
              <a:spcAft>
                <a:spcPts val="0"/>
              </a:spcAft>
              <a:buSzPts val="1800"/>
              <a:buChar char="●"/>
            </a:pPr>
            <a:r>
              <a:rPr lang="en"/>
              <a:t>One case where using the initialization list is required, is if you are defining a child class constructor that needs to create the parent class with a non-default constructor</a:t>
            </a:r>
            <a:endParaRPr/>
          </a:p>
          <a:p>
            <a:pPr indent="-342900" lvl="0" marL="457200" rtl="0" algn="l">
              <a:spcBef>
                <a:spcPts val="0"/>
              </a:spcBef>
              <a:spcAft>
                <a:spcPts val="0"/>
              </a:spcAft>
              <a:buSzPts val="1800"/>
              <a:buChar char="●"/>
            </a:pPr>
            <a:r>
              <a:rPr lang="en"/>
              <a:t>For more details on cases where initialization lists are necessary, see </a:t>
            </a:r>
            <a:r>
              <a:rPr lang="en" u="sng">
                <a:solidFill>
                  <a:schemeClr val="hlink"/>
                </a:solidFill>
                <a:hlinkClick r:id="rId3"/>
              </a:rPr>
              <a:t>https://www.geeksforgeeks.org/when-do-we-use-initializer-list-in-c/</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Destructors</a:t>
            </a:r>
            <a:endParaRPr/>
          </a:p>
        </p:txBody>
      </p:sp>
      <p:sp>
        <p:nvSpPr>
          <p:cNvPr id="284" name="Google Shape;284;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Classes have a special function called a </a:t>
            </a:r>
            <a:r>
              <a:rPr b="1" lang="en"/>
              <a:t>destructor</a:t>
            </a:r>
            <a:r>
              <a:rPr lang="en"/>
              <a:t> that is called when an object is destroyed (either explicitly through the delete keyword or when the object goes out of scope)</a:t>
            </a:r>
            <a:endParaRPr/>
          </a:p>
          <a:p>
            <a:pPr indent="-342900" lvl="0" marL="457200" rtl="0" algn="l">
              <a:spcBef>
                <a:spcPts val="0"/>
              </a:spcBef>
              <a:spcAft>
                <a:spcPts val="0"/>
              </a:spcAft>
              <a:buSzPts val="1800"/>
              <a:buChar char="●"/>
            </a:pPr>
            <a:r>
              <a:rPr lang="en"/>
              <a:t>Destructors use the special name ~ClassName() - for example if your class is named </a:t>
            </a:r>
            <a:r>
              <a:rPr lang="en">
                <a:latin typeface="Courier New"/>
                <a:ea typeface="Courier New"/>
                <a:cs typeface="Courier New"/>
                <a:sym typeface="Courier New"/>
              </a:rPr>
              <a:t>MyClass</a:t>
            </a:r>
            <a:r>
              <a:rPr lang="en"/>
              <a:t>, your destructor is named </a:t>
            </a:r>
            <a:r>
              <a:rPr lang="en">
                <a:latin typeface="Courier New"/>
                <a:ea typeface="Courier New"/>
                <a:cs typeface="Courier New"/>
                <a:sym typeface="Courier New"/>
              </a:rPr>
              <a:t>~MyClass()</a:t>
            </a:r>
            <a:endParaRPr>
              <a:latin typeface="Courier New"/>
              <a:ea typeface="Courier New"/>
              <a:cs typeface="Courier New"/>
              <a:sym typeface="Courier New"/>
            </a:endParaRPr>
          </a:p>
        </p:txBody>
      </p:sp>
      <p:sp>
        <p:nvSpPr>
          <p:cNvPr id="285" name="Google Shape;285;p45"/>
          <p:cNvSpPr txBox="1"/>
          <p:nvPr/>
        </p:nvSpPr>
        <p:spPr>
          <a:xfrm>
            <a:off x="1490650" y="2981500"/>
            <a:ext cx="74907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class Data{</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public:</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~Data();</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Data::~Data(){</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Destructors</a:t>
            </a:r>
            <a:endParaRPr/>
          </a:p>
        </p:txBody>
      </p:sp>
      <p:sp>
        <p:nvSpPr>
          <p:cNvPr id="291" name="Google Shape;291;p46"/>
          <p:cNvSpPr txBox="1"/>
          <p:nvPr>
            <p:ph idx="1" type="body"/>
          </p:nvPr>
        </p:nvSpPr>
        <p:spPr>
          <a:xfrm>
            <a:off x="311700" y="1266325"/>
            <a:ext cx="8520600" cy="130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Just like the compiler creates a simple constructor if you don’t define one, the compiler creates a simple destructor.  In most cases you won’t need to define a destructor.  The exception is if your class is using dynamic memory on the heap - aka the new keyword.  Then a destructor is mandatory so that you may delete the memory you’ve allocated.</a:t>
            </a:r>
            <a:endParaRPr sz="1600"/>
          </a:p>
        </p:txBody>
      </p:sp>
      <p:sp>
        <p:nvSpPr>
          <p:cNvPr id="292" name="Google Shape;292;p46"/>
          <p:cNvSpPr txBox="1"/>
          <p:nvPr/>
        </p:nvSpPr>
        <p:spPr>
          <a:xfrm>
            <a:off x="773700" y="2703625"/>
            <a:ext cx="7596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class Data{</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public:</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Data();</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~Data();</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private:</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int* myHeapInt;</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293" name="Google Shape;293;p46"/>
          <p:cNvSpPr txBox="1"/>
          <p:nvPr/>
        </p:nvSpPr>
        <p:spPr>
          <a:xfrm>
            <a:off x="4172400" y="2703625"/>
            <a:ext cx="49716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Data::Data(){</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myHeapInt = new int;</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Data::~Data(){</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delete myHeapInt;</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Initialization list</a:t>
            </a:r>
            <a:endParaRPr/>
          </a:p>
        </p:txBody>
      </p:sp>
      <p:sp>
        <p:nvSpPr>
          <p:cNvPr id="299" name="Google Shape;299;p47"/>
          <p:cNvSpPr txBox="1"/>
          <p:nvPr/>
        </p:nvSpPr>
        <p:spPr>
          <a:xfrm>
            <a:off x="422350" y="1523500"/>
            <a:ext cx="40488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Class definition, in Person.h:</a:t>
            </a:r>
            <a:endParaRPr sz="1500">
              <a:latin typeface="Open Sans"/>
              <a:ea typeface="Open Sans"/>
              <a:cs typeface="Open Sans"/>
              <a:sym typeface="Open Sans"/>
            </a:endParaRPr>
          </a:p>
          <a:p>
            <a:pPr indent="0" lvl="0" marL="0" rtl="0" algn="l">
              <a:spcBef>
                <a:spcPts val="0"/>
              </a:spcBef>
              <a:spcAft>
                <a:spcPts val="0"/>
              </a:spcAft>
              <a:buNone/>
            </a:pPr>
            <a:r>
              <a:rPr lang="en" sz="1500">
                <a:latin typeface="Courier New"/>
                <a:ea typeface="Courier New"/>
                <a:cs typeface="Courier New"/>
                <a:sym typeface="Courier New"/>
              </a:rPr>
              <a:t>class Person {</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public:</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Person();</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Person(std::string name, int age);</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private:</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std::string Name;</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int Age;</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a:t>
            </a:r>
            <a:endParaRPr sz="1500">
              <a:latin typeface="Courier New"/>
              <a:ea typeface="Courier New"/>
              <a:cs typeface="Courier New"/>
              <a:sym typeface="Courier New"/>
            </a:endParaRPr>
          </a:p>
        </p:txBody>
      </p:sp>
      <p:sp>
        <p:nvSpPr>
          <p:cNvPr id="300" name="Google Shape;300;p47"/>
          <p:cNvSpPr txBox="1"/>
          <p:nvPr/>
        </p:nvSpPr>
        <p:spPr>
          <a:xfrm>
            <a:off x="4393725" y="1523500"/>
            <a:ext cx="4615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Open Sans"/>
                <a:ea typeface="Open Sans"/>
                <a:cs typeface="Open Sans"/>
                <a:sym typeface="Open Sans"/>
              </a:rPr>
              <a:t>Constructor definitions, in Person.cpp:</a:t>
            </a:r>
            <a:endParaRPr sz="1500">
              <a:latin typeface="Open Sans"/>
              <a:ea typeface="Open Sans"/>
              <a:cs typeface="Open Sans"/>
              <a:sym typeface="Open Sans"/>
            </a:endParaRPr>
          </a:p>
          <a:p>
            <a:pPr indent="0" lvl="0" marL="0" rtl="0" algn="l">
              <a:spcBef>
                <a:spcPts val="0"/>
              </a:spcBef>
              <a:spcAft>
                <a:spcPts val="0"/>
              </a:spcAft>
              <a:buNone/>
            </a:pPr>
            <a:r>
              <a:rPr lang="en" sz="1500">
                <a:latin typeface="Courier New"/>
                <a:ea typeface="Courier New"/>
                <a:cs typeface="Courier New"/>
                <a:sym typeface="Courier New"/>
              </a:rPr>
              <a:t>Person::Person(): Name(“Janet”), Age(99){</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 Nothing else to do</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a:t>
            </a:r>
            <a:endParaRPr sz="1500">
              <a:latin typeface="Courier New"/>
              <a:ea typeface="Courier New"/>
              <a:cs typeface="Courier New"/>
              <a:sym typeface="Courier New"/>
            </a:endParaRPr>
          </a:p>
          <a:p>
            <a:pPr indent="0" lvl="0" marL="0" rtl="0" algn="l">
              <a:spcBef>
                <a:spcPts val="0"/>
              </a:spcBef>
              <a:spcAft>
                <a:spcPts val="0"/>
              </a:spcAft>
              <a:buNone/>
            </a:pPr>
            <a:r>
              <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Person::Person(string input_name, int input_age)</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 Name(input_name), Age(input_age) {</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 Nothing else to do</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a:t>
            </a:r>
            <a:endParaRPr sz="1500">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Getters / Setters</a:t>
            </a:r>
            <a:endParaRPr/>
          </a:p>
        </p:txBody>
      </p:sp>
      <p:sp>
        <p:nvSpPr>
          <p:cNvPr id="306" name="Google Shape;306;p48"/>
          <p:cNvSpPr txBox="1"/>
          <p:nvPr>
            <p:ph idx="1" type="body"/>
          </p:nvPr>
        </p:nvSpPr>
        <p:spPr>
          <a:xfrm>
            <a:off x="311700" y="1266325"/>
            <a:ext cx="3948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Getters and setters are public functions that allow some access to the class’s data members</a:t>
            </a:r>
            <a:endParaRPr/>
          </a:p>
          <a:p>
            <a:pPr indent="-342900" lvl="0" marL="457200" rtl="0" algn="l">
              <a:spcBef>
                <a:spcPts val="0"/>
              </a:spcBef>
              <a:spcAft>
                <a:spcPts val="0"/>
              </a:spcAft>
              <a:buSzPts val="1800"/>
              <a:buChar char="●"/>
            </a:pPr>
            <a:r>
              <a:rPr lang="en"/>
              <a:t>Getters ‘get’ the value of the member, setters ‘set’ the value of the member</a:t>
            </a:r>
            <a:endParaRPr/>
          </a:p>
        </p:txBody>
      </p:sp>
      <p:sp>
        <p:nvSpPr>
          <p:cNvPr id="307" name="Google Shape;307;p48"/>
          <p:cNvSpPr txBox="1"/>
          <p:nvPr/>
        </p:nvSpPr>
        <p:spPr>
          <a:xfrm>
            <a:off x="4471225" y="1306575"/>
            <a:ext cx="46947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In Person.h:</a:t>
            </a:r>
            <a:endParaRPr>
              <a:latin typeface="Open Sans"/>
              <a:ea typeface="Open Sans"/>
              <a:cs typeface="Open Sans"/>
              <a:sym typeface="Open Sans"/>
            </a:endParaRPr>
          </a:p>
          <a:p>
            <a:pPr indent="0" lvl="0" marL="0" rtl="0" algn="l">
              <a:spcBef>
                <a:spcPts val="0"/>
              </a:spcBef>
              <a:spcAft>
                <a:spcPts val="0"/>
              </a:spcAft>
              <a:buNone/>
            </a:pPr>
            <a:r>
              <a:rPr lang="en">
                <a:latin typeface="Courier New"/>
                <a:ea typeface="Courier New"/>
                <a:cs typeface="Courier New"/>
                <a:sym typeface="Courier New"/>
              </a:rPr>
              <a:t>class Person{</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public:</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std::string GetName();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void SetName(std::string name);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private: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std::string name;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In Person.cpp:</a:t>
            </a:r>
            <a:endParaRPr>
              <a:latin typeface="Open Sans"/>
              <a:ea typeface="Open Sans"/>
              <a:cs typeface="Open Sans"/>
              <a:sym typeface="Open Sans"/>
            </a:endParaRPr>
          </a:p>
          <a:p>
            <a:pPr indent="0" lvl="0" marL="0" rtl="0" algn="l">
              <a:spcBef>
                <a:spcPts val="0"/>
              </a:spcBef>
              <a:spcAft>
                <a:spcPts val="0"/>
              </a:spcAft>
              <a:buNone/>
            </a:pPr>
            <a:r>
              <a:rPr lang="en">
                <a:latin typeface="Courier New"/>
                <a:ea typeface="Courier New"/>
                <a:cs typeface="Courier New"/>
                <a:sym typeface="Courier New"/>
              </a:rPr>
              <a:t>string Person::GetName(){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return name;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void Person::SetName(string setName){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name = setName;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data members using ‘this’ implicit parameter</a:t>
            </a:r>
            <a:endParaRPr/>
          </a:p>
        </p:txBody>
      </p:sp>
      <p:sp>
        <p:nvSpPr>
          <p:cNvPr id="313" name="Google Shape;313;p49"/>
          <p:cNvSpPr txBox="1"/>
          <p:nvPr>
            <p:ph idx="1" type="body"/>
          </p:nvPr>
        </p:nvSpPr>
        <p:spPr>
          <a:xfrm>
            <a:off x="311700" y="1266325"/>
            <a:ext cx="8520600" cy="1688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Inside of a class member function, you can access the class object itself by using ‘this’ </a:t>
            </a:r>
            <a:endParaRPr/>
          </a:p>
          <a:p>
            <a:pPr indent="-342900" lvl="0" marL="457200" rtl="0" algn="l">
              <a:spcBef>
                <a:spcPts val="0"/>
              </a:spcBef>
              <a:spcAft>
                <a:spcPts val="0"/>
              </a:spcAft>
              <a:buSzPts val="1800"/>
              <a:buChar char="●"/>
            </a:pPr>
            <a:r>
              <a:rPr lang="en"/>
              <a:t>‘this’ is implemented as a </a:t>
            </a:r>
            <a:r>
              <a:rPr b="1" lang="en"/>
              <a:t>pointer </a:t>
            </a:r>
            <a:r>
              <a:rPr lang="en"/>
              <a:t>to the object itself</a:t>
            </a:r>
            <a:endParaRPr/>
          </a:p>
          <a:p>
            <a:pPr indent="-342900" lvl="0" marL="457200" rtl="0" algn="l">
              <a:spcBef>
                <a:spcPts val="0"/>
              </a:spcBef>
              <a:spcAft>
                <a:spcPts val="0"/>
              </a:spcAft>
              <a:buSzPts val="1800"/>
              <a:buChar char="●"/>
            </a:pPr>
            <a:r>
              <a:rPr lang="en"/>
              <a:t>For an object, you use the dot (.) operator to access a data member - for a pointer to an object, you use the arrow (-&gt;) operator</a:t>
            </a:r>
            <a:endParaRPr/>
          </a:p>
        </p:txBody>
      </p:sp>
      <p:sp>
        <p:nvSpPr>
          <p:cNvPr id="314" name="Google Shape;314;p49"/>
          <p:cNvSpPr txBox="1"/>
          <p:nvPr/>
        </p:nvSpPr>
        <p:spPr>
          <a:xfrm>
            <a:off x="985625" y="2955025"/>
            <a:ext cx="73719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Courier New"/>
                <a:ea typeface="Courier New"/>
                <a:cs typeface="Courier New"/>
                <a:sym typeface="Courier New"/>
              </a:rPr>
              <a:t>void Person::Print(){</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     cout &lt;&lt; this-&gt;Name &lt;&lt; “, “ &lt;&lt; this-&gt;Age &lt;&lt; endl;</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    // cout &lt;&lt; (*this.)Name &lt;&lt; “, “ &lt;&lt; Age &lt;&lt; endl;</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    // exactly the same as below</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    // cout &lt;&lt; Name &lt;&lt; “, “ &lt;&lt; Age &lt;&lt; endl;</a:t>
            </a:r>
            <a:endParaRPr sz="1700">
              <a:latin typeface="Courier New"/>
              <a:ea typeface="Courier New"/>
              <a:cs typeface="Courier New"/>
              <a:sym typeface="Courier New"/>
            </a:endParaRPr>
          </a:p>
          <a:p>
            <a:pPr indent="0" lvl="0" marL="0" rtl="0" algn="l">
              <a:spcBef>
                <a:spcPts val="0"/>
              </a:spcBef>
              <a:spcAft>
                <a:spcPts val="0"/>
              </a:spcAft>
              <a:buNone/>
            </a:pPr>
            <a:r>
              <a:rPr lang="en" sz="1700">
                <a:latin typeface="Courier New"/>
                <a:ea typeface="Courier New"/>
                <a:cs typeface="Courier New"/>
                <a:sym typeface="Courier New"/>
              </a:rPr>
              <a:t>}</a:t>
            </a:r>
            <a:endParaRPr sz="1700">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320" name="Google Shape;320;p50"/>
          <p:cNvSpPr txBox="1"/>
          <p:nvPr>
            <p:ph idx="1" type="body"/>
          </p:nvPr>
        </p:nvSpPr>
        <p:spPr>
          <a:xfrm>
            <a:off x="311700" y="1266325"/>
            <a:ext cx="45948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 allows classes to </a:t>
            </a:r>
            <a:r>
              <a:rPr b="1" lang="en"/>
              <a:t>inherit </a:t>
            </a:r>
            <a:r>
              <a:rPr lang="en"/>
              <a:t> from other classes</a:t>
            </a:r>
            <a:endParaRPr/>
          </a:p>
          <a:p>
            <a:pPr indent="-342900" lvl="0" marL="457200" rtl="0" algn="l">
              <a:spcBef>
                <a:spcPts val="0"/>
              </a:spcBef>
              <a:spcAft>
                <a:spcPts val="0"/>
              </a:spcAft>
              <a:buSzPts val="1800"/>
              <a:buChar char="●"/>
            </a:pPr>
            <a:r>
              <a:rPr lang="en"/>
              <a:t>A class that inherits from another class is called a </a:t>
            </a:r>
            <a:r>
              <a:rPr b="1" lang="en"/>
              <a:t>sub-class </a:t>
            </a:r>
            <a:r>
              <a:rPr lang="en"/>
              <a:t>or </a:t>
            </a:r>
            <a:r>
              <a:rPr b="1" lang="en"/>
              <a:t>child class</a:t>
            </a:r>
            <a:endParaRPr b="1"/>
          </a:p>
          <a:p>
            <a:pPr indent="-342900" lvl="0" marL="457200" rtl="0" algn="l">
              <a:spcBef>
                <a:spcPts val="0"/>
              </a:spcBef>
              <a:spcAft>
                <a:spcPts val="0"/>
              </a:spcAft>
              <a:buSzPts val="1800"/>
              <a:buChar char="●"/>
            </a:pPr>
            <a:r>
              <a:rPr lang="en"/>
              <a:t>The class that is inherited from is called a </a:t>
            </a:r>
            <a:r>
              <a:rPr b="1" lang="en"/>
              <a:t>base class </a:t>
            </a:r>
            <a:r>
              <a:rPr lang="en"/>
              <a:t>or </a:t>
            </a:r>
            <a:r>
              <a:rPr b="1" lang="en"/>
              <a:t>parent class</a:t>
            </a:r>
            <a:endParaRPr b="1"/>
          </a:p>
        </p:txBody>
      </p:sp>
      <p:cxnSp>
        <p:nvCxnSpPr>
          <p:cNvPr id="321" name="Google Shape;321;p50"/>
          <p:cNvCxnSpPr>
            <a:stCxn id="322" idx="2"/>
            <a:endCxn id="323" idx="0"/>
          </p:cNvCxnSpPr>
          <p:nvPr/>
        </p:nvCxnSpPr>
        <p:spPr>
          <a:xfrm flipH="1" rot="-5400000">
            <a:off x="7586225" y="1554475"/>
            <a:ext cx="292800" cy="965100"/>
          </a:xfrm>
          <a:prstGeom prst="bentConnector3">
            <a:avLst>
              <a:gd fmla="val 50004" name="adj1"/>
            </a:avLst>
          </a:prstGeom>
          <a:noFill/>
          <a:ln cap="flat" cmpd="sng" w="19050">
            <a:solidFill>
              <a:srgbClr val="C2C2C2"/>
            </a:solidFill>
            <a:prstDash val="solid"/>
            <a:miter lim="8000"/>
            <a:headEnd len="sm" w="sm" type="none"/>
            <a:tailEnd len="sm" w="sm" type="none"/>
          </a:ln>
        </p:spPr>
      </p:cxnSp>
      <p:cxnSp>
        <p:nvCxnSpPr>
          <p:cNvPr id="324" name="Google Shape;324;p50"/>
          <p:cNvCxnSpPr>
            <a:stCxn id="325" idx="0"/>
            <a:endCxn id="322" idx="2"/>
          </p:cNvCxnSpPr>
          <p:nvPr/>
        </p:nvCxnSpPr>
        <p:spPr>
          <a:xfrm rot="-5400000">
            <a:off x="6729175" y="1662650"/>
            <a:ext cx="292800" cy="748800"/>
          </a:xfrm>
          <a:prstGeom prst="bentConnector3">
            <a:avLst>
              <a:gd fmla="val 50004" name="adj1"/>
            </a:avLst>
          </a:prstGeom>
          <a:noFill/>
          <a:ln cap="flat" cmpd="sng" w="19050">
            <a:solidFill>
              <a:srgbClr val="C2C2C2"/>
            </a:solidFill>
            <a:prstDash val="solid"/>
            <a:miter lim="8000"/>
            <a:headEnd len="sm" w="sm" type="none"/>
            <a:tailEnd len="sm" w="sm" type="none"/>
          </a:ln>
        </p:spPr>
      </p:cxnSp>
      <p:cxnSp>
        <p:nvCxnSpPr>
          <p:cNvPr id="326" name="Google Shape;326;p50"/>
          <p:cNvCxnSpPr>
            <a:stCxn id="325" idx="2"/>
            <a:endCxn id="327" idx="0"/>
          </p:cNvCxnSpPr>
          <p:nvPr/>
        </p:nvCxnSpPr>
        <p:spPr>
          <a:xfrm flipH="1" rot="-5400000">
            <a:off x="6798175" y="2768750"/>
            <a:ext cx="292800" cy="886800"/>
          </a:xfrm>
          <a:prstGeom prst="bentConnector3">
            <a:avLst>
              <a:gd fmla="val 50004" name="adj1"/>
            </a:avLst>
          </a:prstGeom>
          <a:noFill/>
          <a:ln cap="flat" cmpd="sng" w="19050">
            <a:solidFill>
              <a:srgbClr val="C2C2C2"/>
            </a:solidFill>
            <a:prstDash val="solid"/>
            <a:miter lim="8000"/>
            <a:headEnd len="sm" w="sm" type="none"/>
            <a:tailEnd len="sm" w="sm" type="none"/>
          </a:ln>
        </p:spPr>
      </p:cxnSp>
      <p:cxnSp>
        <p:nvCxnSpPr>
          <p:cNvPr id="328" name="Google Shape;328;p50"/>
          <p:cNvCxnSpPr>
            <a:stCxn id="329" idx="0"/>
            <a:endCxn id="325" idx="2"/>
          </p:cNvCxnSpPr>
          <p:nvPr/>
        </p:nvCxnSpPr>
        <p:spPr>
          <a:xfrm rot="-5400000">
            <a:off x="5934425" y="2791800"/>
            <a:ext cx="292800" cy="840900"/>
          </a:xfrm>
          <a:prstGeom prst="bentConnector3">
            <a:avLst>
              <a:gd fmla="val 50017" name="adj1"/>
            </a:avLst>
          </a:prstGeom>
          <a:noFill/>
          <a:ln cap="flat" cmpd="sng" w="19050">
            <a:solidFill>
              <a:srgbClr val="C2C2C2"/>
            </a:solidFill>
            <a:prstDash val="solid"/>
            <a:miter lim="8000"/>
            <a:headEnd len="sm" w="sm" type="none"/>
            <a:tailEnd len="sm" w="sm" type="none"/>
          </a:ln>
        </p:spPr>
      </p:cxnSp>
      <p:sp>
        <p:nvSpPr>
          <p:cNvPr id="322" name="Google Shape;322;p50"/>
          <p:cNvSpPr txBox="1"/>
          <p:nvPr/>
        </p:nvSpPr>
        <p:spPr>
          <a:xfrm>
            <a:off x="6479825" y="658225"/>
            <a:ext cx="1540500" cy="12324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A72A1E"/>
                </a:solidFill>
                <a:latin typeface="Roboto"/>
                <a:ea typeface="Roboto"/>
                <a:cs typeface="Roboto"/>
                <a:sym typeface="Roboto"/>
              </a:rPr>
              <a:t>Animal</a:t>
            </a:r>
            <a:endParaRPr>
              <a:solidFill>
                <a:srgbClr val="A72A1E"/>
              </a:solidFill>
              <a:latin typeface="Roboto"/>
              <a:ea typeface="Roboto"/>
              <a:cs typeface="Roboto"/>
              <a:sym typeface="Roboto"/>
            </a:endParaRPr>
          </a:p>
          <a:p>
            <a:pPr indent="0" lvl="0" marL="0" rtl="0" algn="ctr">
              <a:spcBef>
                <a:spcPts val="0"/>
              </a:spcBef>
              <a:spcAft>
                <a:spcPts val="0"/>
              </a:spcAft>
              <a:buNone/>
            </a:pPr>
            <a:r>
              <a:t/>
            </a:r>
            <a:endParaRPr>
              <a:solidFill>
                <a:srgbClr val="A72A1E"/>
              </a:solidFill>
              <a:latin typeface="Roboto"/>
              <a:ea typeface="Roboto"/>
              <a:cs typeface="Roboto"/>
              <a:sym typeface="Roboto"/>
            </a:endParaRPr>
          </a:p>
          <a:p>
            <a:pPr indent="0" lvl="0" marL="0" rtl="0" algn="l">
              <a:spcBef>
                <a:spcPts val="0"/>
              </a:spcBef>
              <a:spcAft>
                <a:spcPts val="0"/>
              </a:spcAft>
              <a:buNone/>
            </a:pPr>
            <a:r>
              <a:rPr lang="en">
                <a:solidFill>
                  <a:srgbClr val="A72A1E"/>
                </a:solidFill>
                <a:latin typeface="Roboto"/>
                <a:ea typeface="Roboto"/>
                <a:cs typeface="Roboto"/>
                <a:sym typeface="Roboto"/>
              </a:rPr>
              <a:t>void Feed();</a:t>
            </a:r>
            <a:endParaRPr>
              <a:solidFill>
                <a:srgbClr val="A72A1E"/>
              </a:solidFill>
              <a:latin typeface="Roboto"/>
              <a:ea typeface="Roboto"/>
              <a:cs typeface="Roboto"/>
              <a:sym typeface="Roboto"/>
            </a:endParaRPr>
          </a:p>
          <a:p>
            <a:pPr indent="0" lvl="0" marL="0" rtl="0" algn="l">
              <a:spcBef>
                <a:spcPts val="0"/>
              </a:spcBef>
              <a:spcAft>
                <a:spcPts val="0"/>
              </a:spcAft>
              <a:buNone/>
            </a:pPr>
            <a:r>
              <a:rPr lang="en">
                <a:solidFill>
                  <a:srgbClr val="A72A1E"/>
                </a:solidFill>
                <a:latin typeface="Roboto"/>
                <a:ea typeface="Roboto"/>
                <a:cs typeface="Roboto"/>
                <a:sym typeface="Roboto"/>
              </a:rPr>
              <a:t>double age;</a:t>
            </a:r>
            <a:endParaRPr>
              <a:solidFill>
                <a:srgbClr val="A72A1E"/>
              </a:solidFill>
              <a:latin typeface="Roboto"/>
              <a:ea typeface="Roboto"/>
              <a:cs typeface="Roboto"/>
              <a:sym typeface="Roboto"/>
            </a:endParaRPr>
          </a:p>
        </p:txBody>
      </p:sp>
      <p:sp>
        <p:nvSpPr>
          <p:cNvPr id="325" name="Google Shape;325;p50"/>
          <p:cNvSpPr txBox="1"/>
          <p:nvPr/>
        </p:nvSpPr>
        <p:spPr>
          <a:xfrm>
            <a:off x="5732125" y="2183450"/>
            <a:ext cx="1538100" cy="882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A72A1E"/>
                </a:solidFill>
                <a:latin typeface="Roboto"/>
                <a:ea typeface="Roboto"/>
                <a:cs typeface="Roboto"/>
                <a:sym typeface="Roboto"/>
              </a:rPr>
              <a:t>Pet</a:t>
            </a:r>
            <a:endParaRPr>
              <a:solidFill>
                <a:srgbClr val="A72A1E"/>
              </a:solidFill>
              <a:latin typeface="Roboto"/>
              <a:ea typeface="Roboto"/>
              <a:cs typeface="Roboto"/>
              <a:sym typeface="Roboto"/>
            </a:endParaRPr>
          </a:p>
          <a:p>
            <a:pPr indent="0" lvl="0" marL="0" rtl="0" algn="ctr">
              <a:spcBef>
                <a:spcPts val="0"/>
              </a:spcBef>
              <a:spcAft>
                <a:spcPts val="0"/>
              </a:spcAft>
              <a:buNone/>
            </a:pPr>
            <a:r>
              <a:t/>
            </a:r>
            <a:endParaRPr>
              <a:solidFill>
                <a:srgbClr val="A72A1E"/>
              </a:solidFill>
              <a:latin typeface="Roboto"/>
              <a:ea typeface="Roboto"/>
              <a:cs typeface="Roboto"/>
              <a:sym typeface="Roboto"/>
            </a:endParaRPr>
          </a:p>
          <a:p>
            <a:pPr indent="0" lvl="0" marL="0" rtl="0" algn="l">
              <a:spcBef>
                <a:spcPts val="0"/>
              </a:spcBef>
              <a:spcAft>
                <a:spcPts val="0"/>
              </a:spcAft>
              <a:buNone/>
            </a:pPr>
            <a:r>
              <a:rPr lang="en">
                <a:solidFill>
                  <a:srgbClr val="A72A1E"/>
                </a:solidFill>
                <a:latin typeface="Roboto"/>
                <a:ea typeface="Roboto"/>
                <a:cs typeface="Roboto"/>
                <a:sym typeface="Roboto"/>
              </a:rPr>
              <a:t>void PlayWith();</a:t>
            </a:r>
            <a:endParaRPr>
              <a:solidFill>
                <a:srgbClr val="A72A1E"/>
              </a:solidFill>
              <a:latin typeface="Roboto"/>
              <a:ea typeface="Roboto"/>
              <a:cs typeface="Roboto"/>
              <a:sym typeface="Roboto"/>
            </a:endParaRPr>
          </a:p>
          <a:p>
            <a:pPr indent="0" lvl="0" marL="0" rtl="0" algn="l">
              <a:spcBef>
                <a:spcPts val="0"/>
              </a:spcBef>
              <a:spcAft>
                <a:spcPts val="0"/>
              </a:spcAft>
              <a:buNone/>
            </a:pPr>
            <a:r>
              <a:rPr lang="en">
                <a:solidFill>
                  <a:srgbClr val="A72A1E"/>
                </a:solidFill>
                <a:latin typeface="Roboto"/>
                <a:ea typeface="Roboto"/>
                <a:cs typeface="Roboto"/>
                <a:sym typeface="Roboto"/>
              </a:rPr>
              <a:t>string owner;</a:t>
            </a:r>
            <a:endParaRPr>
              <a:solidFill>
                <a:srgbClr val="A72A1E"/>
              </a:solidFill>
              <a:latin typeface="Roboto"/>
              <a:ea typeface="Roboto"/>
              <a:cs typeface="Roboto"/>
              <a:sym typeface="Roboto"/>
            </a:endParaRPr>
          </a:p>
        </p:txBody>
      </p:sp>
      <p:sp>
        <p:nvSpPr>
          <p:cNvPr id="323" name="Google Shape;323;p50"/>
          <p:cNvSpPr txBox="1"/>
          <p:nvPr/>
        </p:nvSpPr>
        <p:spPr>
          <a:xfrm>
            <a:off x="7446000" y="2183450"/>
            <a:ext cx="1538100" cy="882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A72A1E"/>
                </a:solidFill>
                <a:latin typeface="Roboto"/>
                <a:ea typeface="Roboto"/>
                <a:cs typeface="Roboto"/>
                <a:sym typeface="Roboto"/>
              </a:rPr>
              <a:t>Wild Animal</a:t>
            </a:r>
            <a:endParaRPr>
              <a:solidFill>
                <a:srgbClr val="A72A1E"/>
              </a:solidFill>
              <a:latin typeface="Roboto"/>
              <a:ea typeface="Roboto"/>
              <a:cs typeface="Roboto"/>
              <a:sym typeface="Roboto"/>
            </a:endParaRPr>
          </a:p>
          <a:p>
            <a:pPr indent="0" lvl="0" marL="0" rtl="0" algn="ctr">
              <a:spcBef>
                <a:spcPts val="0"/>
              </a:spcBef>
              <a:spcAft>
                <a:spcPts val="0"/>
              </a:spcAft>
              <a:buNone/>
            </a:pPr>
            <a:r>
              <a:t/>
            </a:r>
            <a:endParaRPr>
              <a:solidFill>
                <a:srgbClr val="A72A1E"/>
              </a:solidFill>
              <a:latin typeface="Roboto"/>
              <a:ea typeface="Roboto"/>
              <a:cs typeface="Roboto"/>
              <a:sym typeface="Roboto"/>
            </a:endParaRPr>
          </a:p>
          <a:p>
            <a:pPr indent="0" lvl="0" marL="0" rtl="0" algn="l">
              <a:spcBef>
                <a:spcPts val="0"/>
              </a:spcBef>
              <a:spcAft>
                <a:spcPts val="0"/>
              </a:spcAft>
              <a:buNone/>
            </a:pPr>
            <a:r>
              <a:rPr lang="en">
                <a:solidFill>
                  <a:srgbClr val="A72A1E"/>
                </a:solidFill>
                <a:latin typeface="Roboto"/>
                <a:ea typeface="Roboto"/>
                <a:cs typeface="Roboto"/>
                <a:sym typeface="Roboto"/>
              </a:rPr>
              <a:t>void Tag();</a:t>
            </a:r>
            <a:endParaRPr>
              <a:solidFill>
                <a:srgbClr val="A72A1E"/>
              </a:solidFill>
              <a:latin typeface="Roboto"/>
              <a:ea typeface="Roboto"/>
              <a:cs typeface="Roboto"/>
              <a:sym typeface="Roboto"/>
            </a:endParaRPr>
          </a:p>
          <a:p>
            <a:pPr indent="0" lvl="0" marL="0" rtl="0" algn="l">
              <a:spcBef>
                <a:spcPts val="0"/>
              </a:spcBef>
              <a:spcAft>
                <a:spcPts val="0"/>
              </a:spcAft>
              <a:buNone/>
            </a:pPr>
            <a:r>
              <a:rPr lang="en">
                <a:solidFill>
                  <a:srgbClr val="A72A1E"/>
                </a:solidFill>
                <a:latin typeface="Roboto"/>
                <a:ea typeface="Roboto"/>
                <a:cs typeface="Roboto"/>
                <a:sym typeface="Roboto"/>
              </a:rPr>
              <a:t>string habitat;</a:t>
            </a:r>
            <a:endParaRPr>
              <a:solidFill>
                <a:srgbClr val="A72A1E"/>
              </a:solidFill>
              <a:latin typeface="Roboto"/>
              <a:ea typeface="Roboto"/>
              <a:cs typeface="Roboto"/>
              <a:sym typeface="Roboto"/>
            </a:endParaRPr>
          </a:p>
        </p:txBody>
      </p:sp>
      <p:sp>
        <p:nvSpPr>
          <p:cNvPr id="327" name="Google Shape;327;p50"/>
          <p:cNvSpPr txBox="1"/>
          <p:nvPr/>
        </p:nvSpPr>
        <p:spPr>
          <a:xfrm>
            <a:off x="6560900" y="3358575"/>
            <a:ext cx="1654200" cy="9699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A72A1E"/>
                </a:solidFill>
                <a:latin typeface="Roboto"/>
                <a:ea typeface="Roboto"/>
                <a:cs typeface="Roboto"/>
                <a:sym typeface="Roboto"/>
              </a:rPr>
              <a:t>Fish</a:t>
            </a:r>
            <a:endParaRPr>
              <a:solidFill>
                <a:srgbClr val="A72A1E"/>
              </a:solidFill>
              <a:latin typeface="Roboto"/>
              <a:ea typeface="Roboto"/>
              <a:cs typeface="Roboto"/>
              <a:sym typeface="Roboto"/>
            </a:endParaRPr>
          </a:p>
          <a:p>
            <a:pPr indent="0" lvl="0" marL="0" rtl="0" algn="ctr">
              <a:spcBef>
                <a:spcPts val="0"/>
              </a:spcBef>
              <a:spcAft>
                <a:spcPts val="0"/>
              </a:spcAft>
              <a:buNone/>
            </a:pPr>
            <a:r>
              <a:t/>
            </a:r>
            <a:endParaRPr>
              <a:solidFill>
                <a:srgbClr val="A72A1E"/>
              </a:solidFill>
              <a:latin typeface="Roboto"/>
              <a:ea typeface="Roboto"/>
              <a:cs typeface="Roboto"/>
              <a:sym typeface="Roboto"/>
            </a:endParaRPr>
          </a:p>
          <a:p>
            <a:pPr indent="0" lvl="0" marL="0" rtl="0" algn="l">
              <a:spcBef>
                <a:spcPts val="0"/>
              </a:spcBef>
              <a:spcAft>
                <a:spcPts val="0"/>
              </a:spcAft>
              <a:buNone/>
            </a:pPr>
            <a:r>
              <a:rPr lang="en">
                <a:solidFill>
                  <a:srgbClr val="A72A1E"/>
                </a:solidFill>
                <a:latin typeface="Roboto"/>
                <a:ea typeface="Roboto"/>
                <a:cs typeface="Roboto"/>
                <a:sym typeface="Roboto"/>
              </a:rPr>
              <a:t>void CleanTank();</a:t>
            </a:r>
            <a:endParaRPr>
              <a:solidFill>
                <a:srgbClr val="A72A1E"/>
              </a:solidFill>
              <a:latin typeface="Roboto"/>
              <a:ea typeface="Roboto"/>
              <a:cs typeface="Roboto"/>
              <a:sym typeface="Roboto"/>
            </a:endParaRPr>
          </a:p>
        </p:txBody>
      </p:sp>
      <p:sp>
        <p:nvSpPr>
          <p:cNvPr id="329" name="Google Shape;329;p50"/>
          <p:cNvSpPr txBox="1"/>
          <p:nvPr/>
        </p:nvSpPr>
        <p:spPr>
          <a:xfrm>
            <a:off x="4840925" y="3358650"/>
            <a:ext cx="1638900" cy="9699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A72A1E"/>
              </a:solidFill>
              <a:latin typeface="Roboto"/>
              <a:ea typeface="Roboto"/>
              <a:cs typeface="Roboto"/>
              <a:sym typeface="Roboto"/>
            </a:endParaRPr>
          </a:p>
          <a:p>
            <a:pPr indent="0" lvl="0" marL="0" rtl="0" algn="ctr">
              <a:spcBef>
                <a:spcPts val="0"/>
              </a:spcBef>
              <a:spcAft>
                <a:spcPts val="0"/>
              </a:spcAft>
              <a:buNone/>
            </a:pPr>
            <a:r>
              <a:t/>
            </a:r>
            <a:endParaRPr sz="1000">
              <a:solidFill>
                <a:srgbClr val="A72A1E"/>
              </a:solidFill>
              <a:latin typeface="Roboto"/>
              <a:ea typeface="Roboto"/>
              <a:cs typeface="Roboto"/>
              <a:sym typeface="Roboto"/>
            </a:endParaRPr>
          </a:p>
          <a:p>
            <a:pPr indent="0" lvl="0" marL="0" rtl="0" algn="ctr">
              <a:spcBef>
                <a:spcPts val="0"/>
              </a:spcBef>
              <a:spcAft>
                <a:spcPts val="0"/>
              </a:spcAft>
              <a:buNone/>
            </a:pPr>
            <a:r>
              <a:rPr lang="en">
                <a:solidFill>
                  <a:srgbClr val="A72A1E"/>
                </a:solidFill>
                <a:latin typeface="Roboto"/>
                <a:ea typeface="Roboto"/>
                <a:cs typeface="Roboto"/>
                <a:sym typeface="Roboto"/>
              </a:rPr>
              <a:t>Dog</a:t>
            </a:r>
            <a:endParaRPr>
              <a:solidFill>
                <a:srgbClr val="A72A1E"/>
              </a:solidFill>
              <a:latin typeface="Roboto"/>
              <a:ea typeface="Roboto"/>
              <a:cs typeface="Roboto"/>
              <a:sym typeface="Roboto"/>
            </a:endParaRPr>
          </a:p>
          <a:p>
            <a:pPr indent="0" lvl="0" marL="0" rtl="0" algn="ctr">
              <a:spcBef>
                <a:spcPts val="0"/>
              </a:spcBef>
              <a:spcAft>
                <a:spcPts val="0"/>
              </a:spcAft>
              <a:buNone/>
            </a:pPr>
            <a:r>
              <a:t/>
            </a:r>
            <a:endParaRPr>
              <a:solidFill>
                <a:srgbClr val="A72A1E"/>
              </a:solidFill>
              <a:latin typeface="Roboto"/>
              <a:ea typeface="Roboto"/>
              <a:cs typeface="Roboto"/>
              <a:sym typeface="Roboto"/>
            </a:endParaRPr>
          </a:p>
          <a:p>
            <a:pPr indent="0" lvl="0" marL="0" rtl="0" algn="l">
              <a:spcBef>
                <a:spcPts val="0"/>
              </a:spcBef>
              <a:spcAft>
                <a:spcPts val="0"/>
              </a:spcAft>
              <a:buNone/>
            </a:pPr>
            <a:r>
              <a:rPr lang="en">
                <a:solidFill>
                  <a:srgbClr val="A72A1E"/>
                </a:solidFill>
                <a:latin typeface="Roboto"/>
                <a:ea typeface="Roboto"/>
                <a:cs typeface="Roboto"/>
                <a:sym typeface="Roboto"/>
              </a:rPr>
              <a:t>void Walk();</a:t>
            </a:r>
            <a:endParaRPr>
              <a:solidFill>
                <a:srgbClr val="A72A1E"/>
              </a:solidFill>
              <a:latin typeface="Roboto"/>
              <a:ea typeface="Roboto"/>
              <a:cs typeface="Roboto"/>
              <a:sym typeface="Roboto"/>
            </a:endParaRPr>
          </a:p>
          <a:p>
            <a:pPr indent="0" lvl="0" marL="0" rtl="0" algn="l">
              <a:spcBef>
                <a:spcPts val="0"/>
              </a:spcBef>
              <a:spcAft>
                <a:spcPts val="0"/>
              </a:spcAft>
              <a:buNone/>
            </a:pPr>
            <a:r>
              <a:rPr lang="en">
                <a:solidFill>
                  <a:srgbClr val="A72A1E"/>
                </a:solidFill>
                <a:latin typeface="Roboto"/>
                <a:ea typeface="Roboto"/>
                <a:cs typeface="Roboto"/>
                <a:sym typeface="Roboto"/>
              </a:rPr>
              <a:t>bool hasFleas;</a:t>
            </a:r>
            <a:endParaRPr>
              <a:solidFill>
                <a:srgbClr val="A72A1E"/>
              </a:solidFill>
              <a:latin typeface="Roboto"/>
              <a:ea typeface="Roboto"/>
              <a:cs typeface="Roboto"/>
              <a:sym typeface="Roboto"/>
            </a:endParaRPr>
          </a:p>
          <a:p>
            <a:pPr indent="0" lvl="0" marL="0" rtl="0" algn="ctr">
              <a:spcBef>
                <a:spcPts val="0"/>
              </a:spcBef>
              <a:spcAft>
                <a:spcPts val="0"/>
              </a:spcAft>
              <a:buNone/>
            </a:pPr>
            <a:r>
              <a:t/>
            </a:r>
            <a:endParaRPr sz="1000">
              <a:solidFill>
                <a:srgbClr val="A72A1E"/>
              </a:solidFill>
              <a:latin typeface="Roboto"/>
              <a:ea typeface="Roboto"/>
              <a:cs typeface="Roboto"/>
              <a:sym typeface="Roboto"/>
            </a:endParaRPr>
          </a:p>
          <a:p>
            <a:pPr indent="0" lvl="0" marL="0" rtl="0" algn="l">
              <a:spcBef>
                <a:spcPts val="0"/>
              </a:spcBef>
              <a:spcAft>
                <a:spcPts val="0"/>
              </a:spcAft>
              <a:buNone/>
            </a:pPr>
            <a:r>
              <a:t/>
            </a:r>
            <a:endParaRPr sz="1000">
              <a:solidFill>
                <a:srgbClr val="A72A1E"/>
              </a:solidFill>
              <a:latin typeface="Roboto"/>
              <a:ea typeface="Roboto"/>
              <a:cs typeface="Roboto"/>
              <a:sym typeface="Roboto"/>
            </a:endParaRPr>
          </a:p>
        </p:txBody>
      </p:sp>
      <p:sp>
        <p:nvSpPr>
          <p:cNvPr id="330" name="Google Shape;330;p50"/>
          <p:cNvSpPr txBox="1"/>
          <p:nvPr/>
        </p:nvSpPr>
        <p:spPr>
          <a:xfrm>
            <a:off x="773700" y="3601375"/>
            <a:ext cx="3644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class Pet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class Dog: public Pet{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Public / protected / private members</a:t>
            </a:r>
            <a:endParaRPr/>
          </a:p>
        </p:txBody>
      </p:sp>
      <p:sp>
        <p:nvSpPr>
          <p:cNvPr id="336" name="Google Shape;336;p51"/>
          <p:cNvSpPr txBox="1"/>
          <p:nvPr>
            <p:ph idx="1" type="body"/>
          </p:nvPr>
        </p:nvSpPr>
        <p:spPr>
          <a:xfrm>
            <a:off x="311700" y="1266325"/>
            <a:ext cx="52278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Public members are accessible to everybody, within or outside the class</a:t>
            </a:r>
            <a:endParaRPr/>
          </a:p>
          <a:p>
            <a:pPr indent="-342900" lvl="0" marL="457200" rtl="0" algn="l">
              <a:spcBef>
                <a:spcPts val="0"/>
              </a:spcBef>
              <a:spcAft>
                <a:spcPts val="0"/>
              </a:spcAft>
              <a:buSzPts val="1800"/>
              <a:buChar char="●"/>
            </a:pPr>
            <a:r>
              <a:rPr lang="en"/>
              <a:t>Private members are accessible only inside the class itself</a:t>
            </a:r>
            <a:endParaRPr/>
          </a:p>
          <a:p>
            <a:pPr indent="-342900" lvl="0" marL="457200" rtl="0" algn="l">
              <a:spcBef>
                <a:spcPts val="0"/>
              </a:spcBef>
              <a:spcAft>
                <a:spcPts val="0"/>
              </a:spcAft>
              <a:buSzPts val="1800"/>
              <a:buChar char="●"/>
            </a:pPr>
            <a:r>
              <a:rPr lang="en"/>
              <a:t>Protected members not accessible outside of the class, but they are accessible to the class itself and any class that inherits from it</a:t>
            </a:r>
            <a:endParaRPr/>
          </a:p>
        </p:txBody>
      </p:sp>
      <p:sp>
        <p:nvSpPr>
          <p:cNvPr id="337" name="Google Shape;337;p51"/>
          <p:cNvSpPr txBox="1"/>
          <p:nvPr/>
        </p:nvSpPr>
        <p:spPr>
          <a:xfrm>
            <a:off x="5961525" y="1424600"/>
            <a:ext cx="6237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urier New"/>
                <a:ea typeface="Courier New"/>
                <a:cs typeface="Courier New"/>
                <a:sym typeface="Courier New"/>
              </a:rPr>
              <a:t>class MyClass{</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public:</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  int dataA;</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protected:</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  int dataB;</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private:</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  int dataC;</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display1() v. display2()</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550">
                <a:highlight>
                  <a:srgbClr val="FFFFFF"/>
                </a:highlight>
                <a:latin typeface="Courier New"/>
                <a:ea typeface="Courier New"/>
                <a:cs typeface="Courier New"/>
                <a:sym typeface="Courier New"/>
              </a:rPr>
              <a:t>void display1(int l, int m, int n, int o, int* p)</a:t>
            </a:r>
            <a:endParaRPr sz="15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highlight>
                  <a:srgbClr val="FFFFFF"/>
                </a:highlight>
                <a:latin typeface="Courier New"/>
                <a:ea typeface="Courier New"/>
                <a:cs typeface="Courier New"/>
                <a:sym typeface="Courier New"/>
              </a:rPr>
              <a:t>void display2(int l, int m, int n, int o, int&amp; p)</a:t>
            </a:r>
            <a:endParaRPr sz="15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5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highlight>
                  <a:srgbClr val="FFFFFF"/>
                </a:highlight>
                <a:latin typeface="Courier New"/>
                <a:ea typeface="Courier New"/>
                <a:cs typeface="Courier New"/>
                <a:sym typeface="Courier New"/>
              </a:rPr>
              <a:t>  int a = 3;</a:t>
            </a:r>
            <a:endParaRPr sz="15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highlight>
                  <a:srgbClr val="FFFFFF"/>
                </a:highlight>
                <a:latin typeface="Courier New"/>
                <a:ea typeface="Courier New"/>
                <a:cs typeface="Courier New"/>
                <a:sym typeface="Courier New"/>
              </a:rPr>
              <a:t>  int* aPtr, bPtr;</a:t>
            </a:r>
            <a:endParaRPr sz="15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highlight>
                  <a:srgbClr val="FFFFFF"/>
                </a:highlight>
                <a:latin typeface="Courier New"/>
                <a:ea typeface="Courier New"/>
                <a:cs typeface="Courier New"/>
                <a:sym typeface="Courier New"/>
              </a:rPr>
              <a:t>  aPtr = &amp;a;</a:t>
            </a:r>
            <a:endParaRPr sz="15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5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highlight>
                  <a:srgbClr val="FFFFFF"/>
                </a:highlight>
                <a:latin typeface="Courier New"/>
                <a:ea typeface="Courier New"/>
                <a:cs typeface="Courier New"/>
                <a:sym typeface="Courier New"/>
              </a:rPr>
              <a:t>  display2(a, b, c, d, bPtr);</a:t>
            </a:r>
            <a:endParaRPr sz="15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highlight>
                  <a:srgbClr val="FFFFFF"/>
                </a:highlight>
                <a:latin typeface="Courier New"/>
                <a:ea typeface="Courier New"/>
                <a:cs typeface="Courier New"/>
                <a:sym typeface="Courier New"/>
              </a:rPr>
              <a:t>  display2(a, b, c, d, a);</a:t>
            </a:r>
            <a:endParaRPr sz="15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highlight>
                  <a:srgbClr val="FFFFFF"/>
                </a:highlight>
                <a:latin typeface="Courier New"/>
                <a:ea typeface="Courier New"/>
                <a:cs typeface="Courier New"/>
                <a:sym typeface="Courier New"/>
              </a:rPr>
              <a:t>  display2(a, b, c, d, *aPtr;</a:t>
            </a:r>
            <a:endParaRPr sz="1350">
              <a:highlight>
                <a:srgbClr val="FFFFFF"/>
              </a:highlight>
              <a:latin typeface="Courier New"/>
              <a:ea typeface="Courier New"/>
              <a:cs typeface="Courier New"/>
              <a:sym typeface="Courier New"/>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Public / protected / private inheritance</a:t>
            </a:r>
            <a:endParaRPr/>
          </a:p>
        </p:txBody>
      </p:sp>
      <p:sp>
        <p:nvSpPr>
          <p:cNvPr id="343" name="Google Shape;343;p52"/>
          <p:cNvSpPr txBox="1"/>
          <p:nvPr>
            <p:ph idx="1" type="body"/>
          </p:nvPr>
        </p:nvSpPr>
        <p:spPr>
          <a:xfrm>
            <a:off x="311700" y="1266325"/>
            <a:ext cx="8520600" cy="352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the inherited class is declared, it can be declared with public, protected or private inheritance.  </a:t>
            </a:r>
            <a:endParaRPr/>
          </a:p>
          <a:p>
            <a:pPr indent="-342900" lvl="0" marL="457200" rtl="0" algn="l">
              <a:spcBef>
                <a:spcPts val="0"/>
              </a:spcBef>
              <a:spcAft>
                <a:spcPts val="0"/>
              </a:spcAft>
              <a:buSzPts val="1800"/>
              <a:buChar char="●"/>
            </a:pPr>
            <a:r>
              <a:rPr lang="en"/>
              <a:t>Member access is determined by the more conservative of the inheritance and access specifier within the base class</a:t>
            </a:r>
            <a:endParaRPr/>
          </a:p>
          <a:p>
            <a:pPr indent="-342900" lvl="0" marL="457200" rtl="0" algn="l">
              <a:spcBef>
                <a:spcPts val="0"/>
              </a:spcBef>
              <a:spcAft>
                <a:spcPts val="0"/>
              </a:spcAft>
              <a:buSzPts val="1800"/>
              <a:buChar char="●"/>
            </a:pPr>
            <a:r>
              <a:rPr lang="en"/>
              <a:t>That is, if the inheritance is protected, the public members of the base class will become protected</a:t>
            </a:r>
            <a:endParaRPr/>
          </a:p>
          <a:p>
            <a:pPr indent="-342900" lvl="0" marL="457200" rtl="0" algn="l">
              <a:spcBef>
                <a:spcPts val="0"/>
              </a:spcBef>
              <a:spcAft>
                <a:spcPts val="0"/>
              </a:spcAft>
              <a:buSzPts val="1800"/>
              <a:buChar char="●"/>
            </a:pPr>
            <a:r>
              <a:rPr lang="en"/>
              <a:t>If the inheritance is private, the public and protected members of the base class will become private. </a:t>
            </a:r>
            <a:endParaRPr/>
          </a:p>
          <a:p>
            <a:pPr indent="-342900" lvl="0" marL="457200" rtl="0" algn="l">
              <a:spcBef>
                <a:spcPts val="0"/>
              </a:spcBef>
              <a:spcAft>
                <a:spcPts val="0"/>
              </a:spcAft>
              <a:buSzPts val="1800"/>
              <a:buChar char="●"/>
            </a:pPr>
            <a:r>
              <a:rPr lang="en"/>
              <a:t>If no inheritance keyword is used, private inheritance is used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Compile-time polymorphism</a:t>
            </a:r>
            <a:endParaRPr/>
          </a:p>
        </p:txBody>
      </p:sp>
      <p:sp>
        <p:nvSpPr>
          <p:cNvPr id="349" name="Google Shape;349;p5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child class is a subtype of the parent class.  That is, something that is a Pet is also an Animal.  </a:t>
            </a:r>
            <a:endParaRPr/>
          </a:p>
          <a:p>
            <a:pPr indent="-342900" lvl="0" marL="457200" rtl="0" algn="l">
              <a:spcBef>
                <a:spcPts val="0"/>
              </a:spcBef>
              <a:spcAft>
                <a:spcPts val="0"/>
              </a:spcAft>
              <a:buSzPts val="1800"/>
              <a:buChar char="●"/>
            </a:pPr>
            <a:r>
              <a:rPr lang="en"/>
              <a:t>The same does not work in reverse, that is, a Animal does not need to be a Pet, so a generic Animal cannot be used as a Pet.</a:t>
            </a:r>
            <a:endParaRPr/>
          </a:p>
          <a:p>
            <a:pPr indent="-342900" lvl="0" marL="457200" rtl="0" algn="l">
              <a:spcBef>
                <a:spcPts val="0"/>
              </a:spcBef>
              <a:spcAft>
                <a:spcPts val="0"/>
              </a:spcAft>
              <a:buSzPts val="1800"/>
              <a:buChar char="●"/>
            </a:pPr>
            <a:r>
              <a:rPr lang="en"/>
              <a:t>A Pet can be treated as a Pet or an Animal.  But if you declare it to be an Animal, you will no longer be able to do Pet specific things.</a:t>
            </a:r>
            <a:endParaRPr/>
          </a:p>
        </p:txBody>
      </p:sp>
      <p:sp>
        <p:nvSpPr>
          <p:cNvPr id="350" name="Google Shape;350;p53"/>
          <p:cNvSpPr txBox="1"/>
          <p:nvPr/>
        </p:nvSpPr>
        <p:spPr>
          <a:xfrm>
            <a:off x="5750500" y="1649475"/>
            <a:ext cx="243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classes</a:t>
            </a:r>
            <a:endParaRPr/>
          </a:p>
        </p:txBody>
      </p:sp>
      <p:sp>
        <p:nvSpPr>
          <p:cNvPr id="356" name="Google Shape;356;p54"/>
          <p:cNvSpPr txBox="1"/>
          <p:nvPr>
            <p:ph idx="1" type="body"/>
          </p:nvPr>
        </p:nvSpPr>
        <p:spPr>
          <a:xfrm>
            <a:off x="311700" y="1266325"/>
            <a:ext cx="8520600" cy="3522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Sometimes you want to make a category of classes, but the category itself should not be an object</a:t>
            </a:r>
            <a:endParaRPr/>
          </a:p>
          <a:p>
            <a:pPr indent="-342900" lvl="0" marL="457200" rtl="0" algn="l">
              <a:spcBef>
                <a:spcPts val="0"/>
              </a:spcBef>
              <a:spcAft>
                <a:spcPts val="0"/>
              </a:spcAft>
              <a:buSzPts val="1800"/>
              <a:buChar char="●"/>
            </a:pPr>
            <a:r>
              <a:rPr lang="en"/>
              <a:t>The classic example of this is Shapes: there are many different shapes, like Circle, and Square, and they share many attributes, like you can calculate area, or draw the shape.  But you can’t do any of these things with a generic “Shape”</a:t>
            </a:r>
            <a:endParaRPr/>
          </a:p>
          <a:p>
            <a:pPr indent="-342900" lvl="0" marL="457200" rtl="0" algn="l">
              <a:spcBef>
                <a:spcPts val="0"/>
              </a:spcBef>
              <a:spcAft>
                <a:spcPts val="0"/>
              </a:spcAft>
              <a:buSzPts val="1800"/>
              <a:buChar char="●"/>
            </a:pPr>
            <a:r>
              <a:rPr lang="en"/>
              <a:t>An abstract class is implemented by defining a </a:t>
            </a:r>
            <a:r>
              <a:rPr b="1" lang="en"/>
              <a:t>pure virtual function</a:t>
            </a:r>
            <a:r>
              <a:rPr lang="en"/>
              <a:t>, a function that does not have a definition, in the base class</a:t>
            </a:r>
            <a:endParaRPr/>
          </a:p>
          <a:p>
            <a:pPr indent="-342900" lvl="0" marL="457200" rtl="0" algn="l">
              <a:spcBef>
                <a:spcPts val="0"/>
              </a:spcBef>
              <a:spcAft>
                <a:spcPts val="0"/>
              </a:spcAft>
              <a:buSzPts val="1800"/>
              <a:buChar char="●"/>
            </a:pPr>
            <a:r>
              <a:rPr lang="en"/>
              <a:t>An abstract class is also called an </a:t>
            </a:r>
            <a:r>
              <a:rPr b="1" lang="en"/>
              <a:t>interface</a:t>
            </a:r>
            <a:r>
              <a:rPr lang="en"/>
              <a:t>.  Interfaces are common software patterns and many languages have ways to implement interfaces.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classes</a:t>
            </a:r>
            <a:endParaRPr/>
          </a:p>
        </p:txBody>
      </p:sp>
      <p:sp>
        <p:nvSpPr>
          <p:cNvPr id="362" name="Google Shape;362;p55"/>
          <p:cNvSpPr txBox="1"/>
          <p:nvPr>
            <p:ph idx="1" type="body"/>
          </p:nvPr>
        </p:nvSpPr>
        <p:spPr>
          <a:xfrm>
            <a:off x="311700" y="1266325"/>
            <a:ext cx="35793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pure virtual function is declared with the virtual keyword and the function = 0</a:t>
            </a:r>
            <a:endParaRPr/>
          </a:p>
          <a:p>
            <a:pPr indent="-342900" lvl="0" marL="457200" rtl="0" algn="l">
              <a:spcBef>
                <a:spcPts val="0"/>
              </a:spcBef>
              <a:spcAft>
                <a:spcPts val="0"/>
              </a:spcAft>
              <a:buSzPts val="1800"/>
              <a:buChar char="●"/>
            </a:pPr>
            <a:r>
              <a:rPr lang="en"/>
              <a:t>If even one of the classes’s functions is a pure virtual function, the entire class is abstract</a:t>
            </a:r>
            <a:endParaRPr/>
          </a:p>
          <a:p>
            <a:pPr indent="-342900" lvl="0" marL="457200" rtl="0" algn="l">
              <a:spcBef>
                <a:spcPts val="0"/>
              </a:spcBef>
              <a:spcAft>
                <a:spcPts val="0"/>
              </a:spcAft>
              <a:buSzPts val="1800"/>
              <a:buChar char="●"/>
            </a:pPr>
            <a:r>
              <a:rPr lang="en"/>
              <a:t>You cannot make an object of an abstract type</a:t>
            </a:r>
            <a:endParaRPr/>
          </a:p>
        </p:txBody>
      </p:sp>
      <p:sp>
        <p:nvSpPr>
          <p:cNvPr id="363" name="Google Shape;363;p55"/>
          <p:cNvSpPr txBox="1"/>
          <p:nvPr/>
        </p:nvSpPr>
        <p:spPr>
          <a:xfrm>
            <a:off x="4066850" y="870475"/>
            <a:ext cx="5380500" cy="409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Courier New"/>
                <a:ea typeface="Courier New"/>
                <a:cs typeface="Courier New"/>
                <a:sym typeface="Courier New"/>
              </a:rPr>
              <a:t>class Shape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virtual double CalculateArea() = 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class Triangle : public Shape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public:</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double CalculateArea() override;</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private:</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double height = 1;</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double width = 1;</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double Triangle::CalculateArea(){</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return 0.5*height*width;</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Overloading</a:t>
            </a:r>
            <a:endParaRPr/>
          </a:p>
        </p:txBody>
      </p:sp>
      <p:sp>
        <p:nvSpPr>
          <p:cNvPr id="369" name="Google Shape;369;p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Overloading means to use the same function with different parameters</a:t>
            </a:r>
            <a:endParaRPr/>
          </a:p>
          <a:p>
            <a:pPr indent="-342900" lvl="0" marL="457200" rtl="0" algn="l">
              <a:spcBef>
                <a:spcPts val="0"/>
              </a:spcBef>
              <a:spcAft>
                <a:spcPts val="0"/>
              </a:spcAft>
              <a:buSzPts val="1800"/>
              <a:buChar char="●"/>
            </a:pPr>
            <a:r>
              <a:rPr lang="en"/>
              <a:t>The compiler will choose the best one - it will convert types if it needs to</a:t>
            </a:r>
            <a:endParaRPr/>
          </a:p>
          <a:p>
            <a:pPr indent="-342900" lvl="0" marL="457200" rtl="0" algn="l">
              <a:spcBef>
                <a:spcPts val="0"/>
              </a:spcBef>
              <a:spcAft>
                <a:spcPts val="0"/>
              </a:spcAft>
              <a:buSzPts val="1800"/>
              <a:buChar char="●"/>
            </a:pPr>
            <a:r>
              <a:rPr lang="en"/>
              <a:t>When the compiler can’t choose - you will see output showing what it considered</a:t>
            </a:r>
            <a:endParaRPr/>
          </a:p>
          <a:p>
            <a:pPr indent="0" lvl="0" marL="0" rtl="0" algn="l">
              <a:spcBef>
                <a:spcPts val="1200"/>
              </a:spcBef>
              <a:spcAft>
                <a:spcPts val="1200"/>
              </a:spcAft>
              <a:buNone/>
            </a:pPr>
            <a:r>
              <a:t/>
            </a:r>
            <a:endParaRPr/>
          </a:p>
        </p:txBody>
      </p:sp>
      <p:sp>
        <p:nvSpPr>
          <p:cNvPr id="370" name="Google Shape;370;p56"/>
          <p:cNvSpPr txBox="1"/>
          <p:nvPr/>
        </p:nvSpPr>
        <p:spPr>
          <a:xfrm>
            <a:off x="462500" y="2634825"/>
            <a:ext cx="7332600" cy="22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Overloaded constructor:</a:t>
            </a:r>
            <a:endParaRPr/>
          </a:p>
          <a:p>
            <a:pPr indent="0" lvl="0" marL="0" rtl="0" algn="l">
              <a:lnSpc>
                <a:spcPct val="135714"/>
              </a:lnSpc>
              <a:spcBef>
                <a:spcPts val="0"/>
              </a:spcBef>
              <a:spcAft>
                <a:spcPts val="0"/>
              </a:spcAft>
              <a:buClr>
                <a:schemeClr val="dk1"/>
              </a:buClr>
              <a:buSzPts val="1100"/>
              <a:buFont typeface="Arial"/>
              <a:buNone/>
            </a:pPr>
            <a:r>
              <a:rPr lang="en" sz="1550">
                <a:solidFill>
                  <a:schemeClr val="dk2"/>
                </a:solidFill>
                <a:highlight>
                  <a:srgbClr val="FFFFFF"/>
                </a:highlight>
                <a:latin typeface="Courier New"/>
                <a:ea typeface="Courier New"/>
                <a:cs typeface="Courier New"/>
                <a:sym typeface="Courier New"/>
              </a:rPr>
              <a:t>A::A(){}</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A::A(string name) : n(name){}</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chemeClr val="dk2"/>
                </a:solidFill>
                <a:highlight>
                  <a:srgbClr val="FFFFFF"/>
                </a:highlight>
                <a:latin typeface="Courier New"/>
                <a:ea typeface="Courier New"/>
                <a:cs typeface="Courier New"/>
                <a:sym typeface="Courier New"/>
              </a:rPr>
              <a:t>A myA1 = A();</a:t>
            </a:r>
            <a:endParaRPr sz="15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550">
                <a:solidFill>
                  <a:schemeClr val="dk2"/>
                </a:solidFill>
                <a:highlight>
                  <a:srgbClr val="FFFFFF"/>
                </a:highlight>
                <a:latin typeface="Courier New"/>
                <a:ea typeface="Courier New"/>
                <a:cs typeface="Courier New"/>
                <a:sym typeface="Courier New"/>
              </a:rPr>
              <a:t>A myA2 = A(“name”);</a:t>
            </a:r>
            <a:endParaRPr sz="1550">
              <a:solidFill>
                <a:schemeClr val="dk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371" name="Google Shape;371;p56"/>
          <p:cNvSpPr txBox="1"/>
          <p:nvPr/>
        </p:nvSpPr>
        <p:spPr>
          <a:xfrm>
            <a:off x="4260550" y="2571750"/>
            <a:ext cx="7332600" cy="25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Overloaded (regular) function:</a:t>
            </a:r>
            <a:endParaRPr/>
          </a:p>
          <a:p>
            <a:pPr indent="0" lvl="0" marL="0" rtl="0" algn="l">
              <a:spcBef>
                <a:spcPts val="0"/>
              </a:spcBef>
              <a:spcAft>
                <a:spcPts val="0"/>
              </a:spcAft>
              <a:buNone/>
            </a:pPr>
            <a:r>
              <a:t/>
            </a:r>
            <a:endParaRPr sz="1700"/>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int add(int a, int b) { // stuff }</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double add(double a, double b) { // stuff }</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int x = add(4, 5);</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double y = add(4.5, 6.5);</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3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Exceptions: throw, try &amp; catch</a:t>
            </a:r>
            <a:endParaRPr/>
          </a:p>
        </p:txBody>
      </p:sp>
      <p:sp>
        <p:nvSpPr>
          <p:cNvPr id="377" name="Google Shape;377;p57"/>
          <p:cNvSpPr txBox="1"/>
          <p:nvPr>
            <p:ph idx="1" type="body"/>
          </p:nvPr>
        </p:nvSpPr>
        <p:spPr>
          <a:xfrm>
            <a:off x="311700" y="1152425"/>
            <a:ext cx="8520600" cy="300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the program encounters something it can’t handle, it can ‘throw’ an exception: </a:t>
            </a:r>
            <a:r>
              <a:rPr lang="en" sz="1450">
                <a:highlight>
                  <a:srgbClr val="FFFFFF"/>
                </a:highlight>
                <a:latin typeface="Courier New"/>
                <a:ea typeface="Courier New"/>
                <a:cs typeface="Courier New"/>
                <a:sym typeface="Courier New"/>
              </a:rPr>
              <a:t>throw std::invalid_argument("Invalid input");</a:t>
            </a:r>
            <a:endParaRPr sz="1450">
              <a:highlight>
                <a:srgbClr val="FFFFFF"/>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a:t>If the exception is not caught, the program will end</a:t>
            </a:r>
            <a:endParaRPr/>
          </a:p>
          <a:p>
            <a:pPr indent="-342900" lvl="0" marL="457200" rtl="0" algn="l">
              <a:spcBef>
                <a:spcPts val="0"/>
              </a:spcBef>
              <a:spcAft>
                <a:spcPts val="0"/>
              </a:spcAft>
              <a:buSzPts val="1800"/>
              <a:buChar char="●"/>
            </a:pPr>
            <a:r>
              <a:rPr lang="en"/>
              <a:t>Your program can “fail gracefully” by ‘trying’ something that could fail and ‘catching’ the exception and handling it</a:t>
            </a:r>
            <a:endParaRPr/>
          </a:p>
          <a:p>
            <a:pPr indent="0" lvl="0" marL="0" rtl="0" algn="l">
              <a:lnSpc>
                <a:spcPct val="135714"/>
              </a:lnSpc>
              <a:spcBef>
                <a:spcPts val="1200"/>
              </a:spcBef>
              <a:spcAft>
                <a:spcPts val="0"/>
              </a:spcAft>
              <a:buNone/>
            </a:pPr>
            <a:r>
              <a:t/>
            </a:r>
            <a:endParaRPr sz="1675">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1"/>
                </a:solidFill>
                <a:highlight>
                  <a:srgbClr val="FFFFFF"/>
                </a:highlight>
                <a:latin typeface="Courier New"/>
                <a:ea typeface="Courier New"/>
                <a:cs typeface="Courier New"/>
                <a:sym typeface="Courier New"/>
              </a:rPr>
              <a:t>    }</a:t>
            </a:r>
            <a:endParaRPr sz="145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1200"/>
              </a:spcAft>
              <a:buNone/>
            </a:pPr>
            <a:r>
              <a:t/>
            </a:r>
            <a:endParaRPr/>
          </a:p>
        </p:txBody>
      </p:sp>
      <p:sp>
        <p:nvSpPr>
          <p:cNvPr id="378" name="Google Shape;378;p57"/>
          <p:cNvSpPr txBox="1"/>
          <p:nvPr/>
        </p:nvSpPr>
        <p:spPr>
          <a:xfrm>
            <a:off x="365500" y="2816550"/>
            <a:ext cx="10327200" cy="2193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75">
                <a:solidFill>
                  <a:schemeClr val="dk1"/>
                </a:solidFill>
                <a:highlight>
                  <a:schemeClr val="lt1"/>
                </a:highlight>
                <a:latin typeface="Courier New"/>
                <a:ea typeface="Courier New"/>
                <a:cs typeface="Courier New"/>
                <a:sym typeface="Courier New"/>
              </a:rPr>
              <a:t> </a:t>
            </a:r>
            <a:r>
              <a:rPr lang="en" sz="1675">
                <a:solidFill>
                  <a:schemeClr val="dk1"/>
                </a:solidFill>
                <a:highlight>
                  <a:schemeClr val="lt1"/>
                </a:highlight>
                <a:latin typeface="Courier New"/>
                <a:ea typeface="Courier New"/>
                <a:cs typeface="Courier New"/>
                <a:sym typeface="Courier New"/>
              </a:rPr>
              <a:t>  </a:t>
            </a:r>
            <a:r>
              <a:rPr lang="en" sz="1675">
                <a:solidFill>
                  <a:schemeClr val="dk2"/>
                </a:solidFill>
                <a:highlight>
                  <a:schemeClr val="lt1"/>
                </a:highlight>
                <a:latin typeface="Courier New"/>
                <a:ea typeface="Courier New"/>
                <a:cs typeface="Courier New"/>
                <a:sym typeface="Courier New"/>
              </a:rPr>
              <a:t> try {</a:t>
            </a:r>
            <a:endParaRPr sz="1675">
              <a:solidFill>
                <a:schemeClr val="dk2"/>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75">
                <a:solidFill>
                  <a:schemeClr val="dk2"/>
                </a:solidFill>
                <a:highlight>
                  <a:schemeClr val="lt1"/>
                </a:highlight>
                <a:latin typeface="Courier New"/>
                <a:ea typeface="Courier New"/>
                <a:cs typeface="Courier New"/>
                <a:sym typeface="Courier New"/>
              </a:rPr>
              <a:t>        myA.setValue(-100, 5);</a:t>
            </a:r>
            <a:endParaRPr sz="1675">
              <a:solidFill>
                <a:schemeClr val="dk2"/>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75">
                <a:solidFill>
                  <a:schemeClr val="dk2"/>
                </a:solidFill>
                <a:highlight>
                  <a:schemeClr val="lt1"/>
                </a:highlight>
                <a:latin typeface="Courier New"/>
                <a:ea typeface="Courier New"/>
                <a:cs typeface="Courier New"/>
                <a:sym typeface="Courier New"/>
              </a:rPr>
              <a:t>    }</a:t>
            </a:r>
            <a:endParaRPr sz="1675">
              <a:solidFill>
                <a:schemeClr val="dk2"/>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75">
                <a:solidFill>
                  <a:schemeClr val="dk2"/>
                </a:solidFill>
                <a:highlight>
                  <a:schemeClr val="lt1"/>
                </a:highlight>
                <a:latin typeface="Courier New"/>
                <a:ea typeface="Courier New"/>
                <a:cs typeface="Courier New"/>
                <a:sym typeface="Courier New"/>
              </a:rPr>
              <a:t>    catch (const std::exception &amp;e) {</a:t>
            </a:r>
            <a:endParaRPr sz="1675">
              <a:solidFill>
                <a:schemeClr val="dk2"/>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75">
                <a:solidFill>
                  <a:schemeClr val="dk2"/>
                </a:solidFill>
                <a:highlight>
                  <a:schemeClr val="lt1"/>
                </a:highlight>
                <a:latin typeface="Courier New"/>
                <a:ea typeface="Courier New"/>
                <a:cs typeface="Courier New"/>
                <a:sym typeface="Courier New"/>
              </a:rPr>
              <a:t>        cout &lt;&lt; "Caught exception: " &lt;&lt; e.what() &lt;&lt; endl;</a:t>
            </a:r>
            <a:endParaRPr sz="1675">
              <a:solidFill>
                <a:schemeClr val="dk2"/>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75">
                <a:solidFill>
                  <a:schemeClr val="dk2"/>
                </a:solidFill>
                <a:highlight>
                  <a:schemeClr val="lt1"/>
                </a:highlight>
                <a:latin typeface="Courier New"/>
                <a:ea typeface="Courier New"/>
                <a:cs typeface="Courier New"/>
                <a:sym typeface="Courier New"/>
              </a:rPr>
              <a:t>    }</a:t>
            </a:r>
            <a:endParaRPr sz="1675">
              <a:solidFill>
                <a:schemeClr val="dk2"/>
              </a:solidFill>
              <a:highlight>
                <a:schemeClr val="lt1"/>
              </a:highlight>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scope</a:t>
            </a:r>
            <a:endParaRPr/>
          </a:p>
        </p:txBody>
      </p:sp>
      <p:sp>
        <p:nvSpPr>
          <p:cNvPr id="384" name="Google Shape;384;p58"/>
          <p:cNvSpPr txBox="1"/>
          <p:nvPr>
            <p:ph idx="1" type="body"/>
          </p:nvPr>
        </p:nvSpPr>
        <p:spPr>
          <a:xfrm>
            <a:off x="311700" y="1266325"/>
            <a:ext cx="42603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variable is only valid when it is within scope, from declaration until the close brace ‘}’ of a code block</a:t>
            </a:r>
            <a:endParaRPr/>
          </a:p>
          <a:p>
            <a:pPr indent="-342900" lvl="0" marL="457200" rtl="0" algn="l">
              <a:spcBef>
                <a:spcPts val="0"/>
              </a:spcBef>
              <a:spcAft>
                <a:spcPts val="0"/>
              </a:spcAft>
              <a:buSzPts val="1800"/>
              <a:buChar char="●"/>
            </a:pPr>
            <a:r>
              <a:rPr lang="en"/>
              <a:t>Nested blocks can access variables from outer blocks</a:t>
            </a:r>
            <a:endParaRPr/>
          </a:p>
          <a:p>
            <a:pPr indent="-342900" lvl="0" marL="457200" rtl="0" algn="l">
              <a:spcBef>
                <a:spcPts val="0"/>
              </a:spcBef>
              <a:spcAft>
                <a:spcPts val="0"/>
              </a:spcAft>
              <a:buSzPts val="1800"/>
              <a:buChar char="●"/>
            </a:pPr>
            <a:r>
              <a:rPr lang="en"/>
              <a:t>A function’s arguments are within the scope of the function</a:t>
            </a:r>
            <a:endParaRPr/>
          </a:p>
          <a:p>
            <a:pPr indent="-317500" lvl="1" marL="914400" rtl="0" algn="l">
              <a:spcBef>
                <a:spcPts val="0"/>
              </a:spcBef>
              <a:spcAft>
                <a:spcPts val="0"/>
              </a:spcAft>
              <a:buSzPts val="1400"/>
              <a:buChar char="○"/>
            </a:pPr>
            <a:r>
              <a:rPr lang="en"/>
              <a:t>This is how to allow variables to be accessed from different scopes</a:t>
            </a:r>
            <a:endParaRPr/>
          </a:p>
        </p:txBody>
      </p:sp>
      <p:sp>
        <p:nvSpPr>
          <p:cNvPr id="385" name="Google Shape;385;p58"/>
          <p:cNvSpPr txBox="1"/>
          <p:nvPr/>
        </p:nvSpPr>
        <p:spPr>
          <a:xfrm>
            <a:off x="4998750" y="1332325"/>
            <a:ext cx="5749800" cy="317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ourier New"/>
                <a:ea typeface="Courier New"/>
                <a:cs typeface="Courier New"/>
                <a:sym typeface="Courier New"/>
              </a:rPr>
              <a:t>  // x doesn't exist</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int x; // x is declared</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 x can be used here</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 y doesn't exist </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int y; // y is declared</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 y exists</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 // y goes out of scope</a:t>
            </a:r>
            <a:endParaRPr sz="1500">
              <a:latin typeface="Courier New"/>
              <a:ea typeface="Courier New"/>
              <a:cs typeface="Courier New"/>
              <a:sym typeface="Courier New"/>
            </a:endParaRPr>
          </a:p>
          <a:p>
            <a:pPr indent="0" lvl="0" marL="0" rtl="0" algn="l">
              <a:spcBef>
                <a:spcPts val="0"/>
              </a:spcBef>
              <a:spcAft>
                <a:spcPts val="0"/>
              </a:spcAft>
              <a:buNone/>
            </a:pPr>
            <a:r>
              <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 x can be used here</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 y cannot be used here</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a:t>
            </a:r>
            <a:endParaRPr sz="1500">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 - what happens?</a:t>
            </a:r>
            <a:endParaRPr/>
          </a:p>
        </p:txBody>
      </p:sp>
      <p:pic>
        <p:nvPicPr>
          <p:cNvPr id="391" name="Google Shape;391;p59"/>
          <p:cNvPicPr preferRelativeResize="0"/>
          <p:nvPr/>
        </p:nvPicPr>
        <p:blipFill>
          <a:blip r:embed="rId3">
            <a:alphaModFix/>
          </a:blip>
          <a:stretch>
            <a:fillRect/>
          </a:stretch>
        </p:blipFill>
        <p:spPr>
          <a:xfrm>
            <a:off x="836700" y="231575"/>
            <a:ext cx="8133350" cy="53242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stack</a:t>
            </a:r>
            <a:endParaRPr/>
          </a:p>
        </p:txBody>
      </p:sp>
      <p:sp>
        <p:nvSpPr>
          <p:cNvPr id="397" name="Google Shape;397;p6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stack </a:t>
            </a:r>
            <a:r>
              <a:rPr lang="en"/>
              <a:t>is a data structure, where the last item added is the first one taken out.  The analogy is a stack of plates – you always set new plates on the top of the pile, and also take a plate off the top of the pile.  You will only reach the bottom plate if you first use all the plates above it.</a:t>
            </a:r>
            <a:endParaRPr/>
          </a:p>
          <a:p>
            <a:pPr indent="-342900" lvl="0" marL="457200" rtl="0" algn="l">
              <a:spcBef>
                <a:spcPts val="0"/>
              </a:spcBef>
              <a:spcAft>
                <a:spcPts val="0"/>
              </a:spcAft>
              <a:buSzPts val="1800"/>
              <a:buChar char="●"/>
            </a:pPr>
            <a:r>
              <a:rPr lang="en"/>
              <a:t>Functions are called in a stack.  The first function into the stack is the main() function.  When you call a function F1(), F1() is added to the function stack.  If F1() calls F2(), F2() will also be added to the stack, “atop” F1().  When F2() completes, it will be removed from the stack, and the execution will go back to F1().  When F1() completes, F1() is removed, and the execution will go back to main().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stack</a:t>
            </a:r>
            <a:endParaRPr/>
          </a:p>
        </p:txBody>
      </p:sp>
      <p:pic>
        <p:nvPicPr>
          <p:cNvPr id="403" name="Google Shape;403;p61"/>
          <p:cNvPicPr preferRelativeResize="0"/>
          <p:nvPr/>
        </p:nvPicPr>
        <p:blipFill>
          <a:blip r:embed="rId3">
            <a:alphaModFix/>
          </a:blip>
          <a:stretch>
            <a:fillRect/>
          </a:stretch>
        </p:blipFill>
        <p:spPr>
          <a:xfrm>
            <a:off x="719100" y="1235274"/>
            <a:ext cx="7044901" cy="328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2: function pointers</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Function pointers allow you to pass a function like it is an object</a:t>
            </a:r>
            <a:endParaRPr/>
          </a:p>
        </p:txBody>
      </p:sp>
      <p:sp>
        <p:nvSpPr>
          <p:cNvPr id="92" name="Google Shape;92;p17"/>
          <p:cNvSpPr txBox="1"/>
          <p:nvPr/>
        </p:nvSpPr>
        <p:spPr>
          <a:xfrm>
            <a:off x="1169150" y="1741425"/>
            <a:ext cx="6626400" cy="2217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typedef double (*functionType)(double x);</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void displayFVal(functionType f, double input)</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  cout &lt;&lt; "f(" &lt;&lt; input &lt;&lt; ") = " &lt;&lt; f(input) &lt;&lt; endl;</a:t>
            </a:r>
            <a:endParaRPr sz="14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2"/>
                </a:solidFill>
                <a:highlight>
                  <a:srgbClr val="FFFFFF"/>
                </a:highlight>
                <a:latin typeface="Courier New"/>
                <a:ea typeface="Courier New"/>
                <a:cs typeface="Courier New"/>
                <a:sym typeface="Courier New"/>
              </a:rPr>
              <a:t>}</a:t>
            </a:r>
            <a:endParaRPr sz="1450">
              <a:solidFill>
                <a:schemeClr val="dk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93" name="Google Shape;93;p17"/>
          <p:cNvSpPr txBox="1"/>
          <p:nvPr/>
        </p:nvSpPr>
        <p:spPr>
          <a:xfrm>
            <a:off x="455700" y="3861025"/>
            <a:ext cx="6371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Open Sans"/>
                <a:ea typeface="Open Sans"/>
                <a:cs typeface="Open Sans"/>
                <a:sym typeface="Open Sans"/>
              </a:rPr>
              <a:t>Most compilers will let you do this:</a:t>
            </a:r>
            <a:endParaRPr sz="1700">
              <a:solidFill>
                <a:schemeClr val="dk2"/>
              </a:solidFill>
              <a:latin typeface="Open Sans"/>
              <a:ea typeface="Open Sans"/>
              <a:cs typeface="Open Sans"/>
              <a:sym typeface="Open Sans"/>
            </a:endParaRPr>
          </a:p>
          <a:p>
            <a:pPr indent="0" lvl="0" marL="0" rtl="0" algn="l">
              <a:spcBef>
                <a:spcPts val="0"/>
              </a:spcBef>
              <a:spcAft>
                <a:spcPts val="0"/>
              </a:spcAft>
              <a:buNone/>
            </a:pPr>
            <a:r>
              <a:rPr lang="en" sz="1700">
                <a:solidFill>
                  <a:schemeClr val="dk2"/>
                </a:solidFill>
                <a:latin typeface="Courier New"/>
                <a:ea typeface="Courier New"/>
                <a:cs typeface="Courier New"/>
                <a:sym typeface="Courier New"/>
              </a:rPr>
              <a:t>c</a:t>
            </a:r>
            <a:r>
              <a:rPr lang="en" sz="1700">
                <a:solidFill>
                  <a:schemeClr val="dk2"/>
                </a:solidFill>
                <a:latin typeface="Courier New"/>
                <a:ea typeface="Courier New"/>
                <a:cs typeface="Courier New"/>
                <a:sym typeface="Courier New"/>
              </a:rPr>
              <a:t>out &lt;&lt; getValue &lt;&lt; endl;</a:t>
            </a:r>
            <a:endParaRPr sz="1700">
              <a:solidFill>
                <a:schemeClr val="dk2"/>
              </a:solidFill>
              <a:latin typeface="Courier New"/>
              <a:ea typeface="Courier New"/>
              <a:cs typeface="Courier New"/>
              <a:sym typeface="Courier New"/>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a:t>
            </a:r>
            <a:endParaRPr/>
          </a:p>
        </p:txBody>
      </p:sp>
      <p:sp>
        <p:nvSpPr>
          <p:cNvPr id="409" name="Google Shape;409;p6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static variable exists from declaration until then end of the program - it does not get deleted when it goes out of scope!</a:t>
            </a:r>
            <a:endParaRPr/>
          </a:p>
          <a:p>
            <a:pPr indent="-342900" lvl="0" marL="457200" rtl="0" algn="l">
              <a:spcBef>
                <a:spcPts val="0"/>
              </a:spcBef>
              <a:spcAft>
                <a:spcPts val="0"/>
              </a:spcAft>
              <a:buSzPts val="1800"/>
              <a:buChar char="●"/>
            </a:pPr>
            <a:r>
              <a:rPr lang="en"/>
              <a:t>Classes can have static member types - but all instances of a class share the same data member</a:t>
            </a:r>
            <a:endParaRPr/>
          </a:p>
          <a:p>
            <a:pPr indent="-342900" lvl="0" marL="457200" rtl="0" algn="l">
              <a:spcBef>
                <a:spcPts val="0"/>
              </a:spcBef>
              <a:spcAft>
                <a:spcPts val="0"/>
              </a:spcAft>
              <a:buSzPts val="1800"/>
              <a:buChar char="●"/>
            </a:pPr>
            <a:r>
              <a:rPr lang="en"/>
              <a:t>Likewise, a static member function applies to the class itself, not the individual instance of the class</a:t>
            </a:r>
            <a:endParaRPr/>
          </a:p>
          <a:p>
            <a:pPr indent="-317500" lvl="1" marL="914400" rtl="0" algn="l">
              <a:spcBef>
                <a:spcPts val="0"/>
              </a:spcBef>
              <a:spcAft>
                <a:spcPts val="0"/>
              </a:spcAft>
              <a:buSzPts val="1400"/>
              <a:buChar char="○"/>
            </a:pPr>
            <a:r>
              <a:rPr lang="en"/>
              <a:t>You can call as MyClass.staticFunction() or myObjectOfTypeClass.staticFunction()</a:t>
            </a:r>
            <a:endParaRPr/>
          </a:p>
          <a:p>
            <a:pPr indent="-317500" lvl="1" marL="914400" rtl="0" algn="l">
              <a:spcBef>
                <a:spcPts val="0"/>
              </a:spcBef>
              <a:spcAft>
                <a:spcPts val="0"/>
              </a:spcAft>
              <a:buSzPts val="1400"/>
              <a:buChar char="○"/>
            </a:pPr>
            <a:r>
              <a:rPr lang="en"/>
              <a:t>Static functions can only use static data members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onst keyword</a:t>
            </a:r>
            <a:endParaRPr/>
          </a:p>
        </p:txBody>
      </p:sp>
      <p:sp>
        <p:nvSpPr>
          <p:cNvPr id="415" name="Google Shape;415;p63"/>
          <p:cNvSpPr txBox="1"/>
          <p:nvPr>
            <p:ph idx="1" type="body"/>
          </p:nvPr>
        </p:nvSpPr>
        <p:spPr>
          <a:xfrm>
            <a:off x="311700" y="1266325"/>
            <a:ext cx="8520600" cy="3563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a:t>
            </a:r>
            <a:r>
              <a:rPr lang="en">
                <a:latin typeface="Courier New"/>
                <a:ea typeface="Courier New"/>
                <a:cs typeface="Courier New"/>
                <a:sym typeface="Courier New"/>
              </a:rPr>
              <a:t>const </a:t>
            </a:r>
            <a:r>
              <a:rPr lang="en"/>
              <a:t>keyword is short for constant, and it makes something </a:t>
            </a:r>
            <a:r>
              <a:rPr b="1" lang="en"/>
              <a:t>immutable </a:t>
            </a:r>
            <a:r>
              <a:rPr lang="en"/>
              <a:t>(that is, unable to be changed)</a:t>
            </a:r>
            <a:endParaRPr/>
          </a:p>
          <a:p>
            <a:pPr indent="-342900" lvl="0" marL="457200" rtl="0" algn="l">
              <a:spcBef>
                <a:spcPts val="0"/>
              </a:spcBef>
              <a:spcAft>
                <a:spcPts val="0"/>
              </a:spcAft>
              <a:buSzPts val="1800"/>
              <a:buChar char="●"/>
            </a:pPr>
            <a:r>
              <a:rPr lang="en"/>
              <a:t>A const variable is a variable that can only be initialized, and never changed.  A const variable is also called simply a </a:t>
            </a:r>
            <a:r>
              <a:rPr b="1" lang="en"/>
              <a:t>constant</a:t>
            </a:r>
            <a:r>
              <a:rPr lang="en"/>
              <a:t>.</a:t>
            </a:r>
            <a:endParaRPr/>
          </a:p>
          <a:p>
            <a:pPr indent="-342900" lvl="0" marL="457200" rtl="0" algn="l">
              <a:spcBef>
                <a:spcPts val="0"/>
              </a:spcBef>
              <a:spcAft>
                <a:spcPts val="0"/>
              </a:spcAft>
              <a:buSzPts val="1800"/>
              <a:buChar char="●"/>
            </a:pPr>
            <a:r>
              <a:rPr lang="en"/>
              <a:t>The const keyword can go 3 different places in a function signature, each one indicating something different</a:t>
            </a:r>
            <a:endParaRPr/>
          </a:p>
          <a:p>
            <a:pPr indent="-342900" lvl="0" marL="457200" rtl="0" algn="l">
              <a:spcBef>
                <a:spcPts val="0"/>
              </a:spcBef>
              <a:spcAft>
                <a:spcPts val="0"/>
              </a:spcAft>
              <a:buSzPts val="1800"/>
              <a:buChar char="●"/>
            </a:pPr>
            <a:r>
              <a:rPr lang="en"/>
              <a:t>Before the function name, this will make the return value const</a:t>
            </a:r>
            <a:endParaRPr/>
          </a:p>
          <a:p>
            <a:pPr indent="-342900" lvl="0" marL="457200" rtl="0" algn="l">
              <a:spcBef>
                <a:spcPts val="0"/>
              </a:spcBef>
              <a:spcAft>
                <a:spcPts val="0"/>
              </a:spcAft>
              <a:buSzPts val="1800"/>
              <a:buChar char="●"/>
            </a:pPr>
            <a:r>
              <a:rPr lang="en"/>
              <a:t>After the function name, this will make the function const.  The function cannot change any of the classes’ data members</a:t>
            </a:r>
            <a:endParaRPr/>
          </a:p>
          <a:p>
            <a:pPr indent="-342900" lvl="0" marL="457200" rtl="0" algn="l">
              <a:spcBef>
                <a:spcPts val="0"/>
              </a:spcBef>
              <a:spcAft>
                <a:spcPts val="0"/>
              </a:spcAft>
              <a:buSzPts val="1800"/>
              <a:buChar char="●"/>
            </a:pPr>
            <a:r>
              <a:rPr lang="en"/>
              <a:t>In the argument list, this will make the argument const.  The function cannot change the argument value.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lvalue &amp; rvalue</a:t>
            </a:r>
            <a:endParaRPr/>
          </a:p>
        </p:txBody>
      </p:sp>
      <p:sp>
        <p:nvSpPr>
          <p:cNvPr id="421" name="Google Shape;421;p6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Loosely, the “left” and “right” values in an assignment</a:t>
            </a:r>
            <a:endParaRPr/>
          </a:p>
          <a:p>
            <a:pPr indent="-336550" lvl="1" marL="914400" rtl="0" algn="l">
              <a:lnSpc>
                <a:spcPct val="135714"/>
              </a:lnSpc>
              <a:spcBef>
                <a:spcPts val="0"/>
              </a:spcBef>
              <a:spcAft>
                <a:spcPts val="0"/>
              </a:spcAft>
              <a:buSzPts val="1700"/>
              <a:buChar char="○"/>
            </a:pPr>
            <a:r>
              <a:rPr lang="en" sz="1350">
                <a:highlight>
                  <a:srgbClr val="FFFFFF"/>
                </a:highlight>
                <a:latin typeface="Courier New"/>
                <a:ea typeface="Courier New"/>
                <a:cs typeface="Courier New"/>
                <a:sym typeface="Courier New"/>
              </a:rPr>
              <a:t>int x = 4;  //x is the lvalue, 4 is the rvalue</a:t>
            </a:r>
            <a:endParaRPr sz="1350">
              <a:highlight>
                <a:srgbClr val="FFFFFF"/>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a:t>Only lvalues can be assigned to</a:t>
            </a:r>
            <a:endParaRPr/>
          </a:p>
          <a:p>
            <a:pPr indent="-342900" lvl="0" marL="457200" rtl="0" algn="l">
              <a:spcBef>
                <a:spcPts val="0"/>
              </a:spcBef>
              <a:spcAft>
                <a:spcPts val="0"/>
              </a:spcAft>
              <a:buSzPts val="1800"/>
              <a:buChar char="●"/>
            </a:pPr>
            <a:r>
              <a:rPr lang="en"/>
              <a:t>lvalues can often be cast implicitly to a rvalue</a:t>
            </a:r>
            <a:endParaRPr/>
          </a:p>
          <a:p>
            <a:pPr indent="-330200" lvl="1" marL="914400" rtl="0" algn="l">
              <a:lnSpc>
                <a:spcPct val="135714"/>
              </a:lnSpc>
              <a:spcBef>
                <a:spcPts val="0"/>
              </a:spcBef>
              <a:spcAft>
                <a:spcPts val="0"/>
              </a:spcAft>
              <a:buSzPts val="1600"/>
              <a:buChar char="○"/>
            </a:pPr>
            <a:r>
              <a:rPr lang="en" sz="1250">
                <a:highlight>
                  <a:srgbClr val="FFFFFF"/>
                </a:highlight>
                <a:latin typeface="Courier New"/>
                <a:ea typeface="Courier New"/>
                <a:cs typeface="Courier New"/>
                <a:sym typeface="Courier New"/>
              </a:rPr>
              <a:t>int y = x; //x is an lvalue, cast to the rvalue of 4</a:t>
            </a:r>
            <a:endParaRPr sz="1250">
              <a:highlight>
                <a:srgbClr val="FFFFFF"/>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a:t>lvalues exist in a specific place in memory</a:t>
            </a:r>
            <a:endParaRPr/>
          </a:p>
          <a:p>
            <a:pPr indent="-342900" lvl="0" marL="457200" rtl="0" algn="l">
              <a:spcBef>
                <a:spcPts val="0"/>
              </a:spcBef>
              <a:spcAft>
                <a:spcPts val="0"/>
              </a:spcAft>
              <a:buSzPts val="1800"/>
              <a:buChar char="●"/>
            </a:pPr>
            <a:r>
              <a:rPr lang="en"/>
              <a:t>rvalues are temporary when used</a:t>
            </a:r>
            <a:endParaRPr/>
          </a:p>
          <a:p>
            <a:pPr indent="-342900" lvl="0" marL="457200" rtl="0" algn="l">
              <a:spcBef>
                <a:spcPts val="0"/>
              </a:spcBef>
              <a:spcAft>
                <a:spcPts val="0"/>
              </a:spcAft>
              <a:buSzPts val="1800"/>
              <a:buChar char="●"/>
            </a:pPr>
            <a:r>
              <a:rPr lang="en"/>
              <a:t>Anything that is an lvalue can be assigned to</a:t>
            </a:r>
            <a:endParaRPr/>
          </a:p>
          <a:p>
            <a:pPr indent="0" lvl="0" marL="0" rtl="0" algn="l">
              <a:spcBef>
                <a:spcPts val="1200"/>
              </a:spcBef>
              <a:spcAft>
                <a:spcPts val="1200"/>
              </a:spcAft>
              <a:buNone/>
            </a:pPr>
            <a:r>
              <a:t/>
            </a:r>
            <a:endParaRPr/>
          </a:p>
        </p:txBody>
      </p:sp>
      <p:sp>
        <p:nvSpPr>
          <p:cNvPr id="422" name="Google Shape;422;p64"/>
          <p:cNvSpPr txBox="1"/>
          <p:nvPr/>
        </p:nvSpPr>
        <p:spPr>
          <a:xfrm>
            <a:off x="1583675" y="3770025"/>
            <a:ext cx="7332600" cy="1238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int&amp; sum(int a, int b){</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    return this.sum + a + b;</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350">
                <a:solidFill>
                  <a:schemeClr val="dk2"/>
                </a:solidFill>
                <a:highlight>
                  <a:srgbClr val="FFFFFF"/>
                </a:highlight>
                <a:latin typeface="Courier New"/>
                <a:ea typeface="Courier New"/>
                <a:cs typeface="Courier New"/>
                <a:sym typeface="Courier New"/>
              </a:rPr>
              <a:t>}</a:t>
            </a:r>
            <a:endParaRPr sz="1350">
              <a:solidFill>
                <a:schemeClr val="dk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chemeClr val="dk2"/>
                </a:solidFill>
                <a:highlight>
                  <a:srgbClr val="FFFFFF"/>
                </a:highlight>
                <a:latin typeface="Courier New"/>
                <a:ea typeface="Courier New"/>
                <a:cs typeface="Courier New"/>
                <a:sym typeface="Courier New"/>
              </a:rPr>
              <a:t>myClass.sum() = 10;</a:t>
            </a:r>
            <a:endParaRPr sz="17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3: dynamic memory allocation</a:t>
            </a:r>
            <a:endParaRPr/>
          </a:p>
        </p:txBody>
      </p:sp>
      <p:sp>
        <p:nvSpPr>
          <p:cNvPr id="99" name="Google Shape;99;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happens when you allocate an array of size 0?</a:t>
            </a:r>
            <a:endParaRPr/>
          </a:p>
          <a:p>
            <a:pPr indent="-342900" lvl="0" marL="457200" rtl="0" algn="l">
              <a:spcBef>
                <a:spcPts val="0"/>
              </a:spcBef>
              <a:spcAft>
                <a:spcPts val="0"/>
              </a:spcAft>
              <a:buSzPts val="1800"/>
              <a:buChar char="●"/>
            </a:pPr>
            <a:r>
              <a:rPr lang="en"/>
              <a:t>What happens when you allocate an array with negative size?</a:t>
            </a:r>
            <a:endParaRPr/>
          </a:p>
          <a:p>
            <a:pPr indent="-317500" lvl="1" marL="914400" rtl="0" algn="l">
              <a:spcBef>
                <a:spcPts val="0"/>
              </a:spcBef>
              <a:spcAft>
                <a:spcPts val="0"/>
              </a:spcAft>
              <a:buSzPts val="1400"/>
              <a:buChar char="○"/>
            </a:pPr>
            <a:r>
              <a:rPr lang="en"/>
              <a:t>What is a bad malloc?</a:t>
            </a:r>
            <a:endParaRPr/>
          </a:p>
          <a:p>
            <a:pPr indent="-342900" lvl="0" marL="457200" rtl="0" algn="l">
              <a:spcBef>
                <a:spcPts val="0"/>
              </a:spcBef>
              <a:spcAft>
                <a:spcPts val="0"/>
              </a:spcAft>
              <a:buSzPts val="1800"/>
              <a:buChar char="●"/>
            </a:pPr>
            <a:r>
              <a:rPr lang="en"/>
              <a:t>Once you delete (free) some memory, it is available to use again</a:t>
            </a:r>
            <a:endParaRPr/>
          </a:p>
          <a:p>
            <a:pPr indent="-317500" lvl="1" marL="914400" rtl="0" algn="l">
              <a:spcBef>
                <a:spcPts val="0"/>
              </a:spcBef>
              <a:spcAft>
                <a:spcPts val="0"/>
              </a:spcAft>
              <a:buSzPts val="1400"/>
              <a:buChar char="○"/>
            </a:pPr>
            <a:r>
              <a:rPr lang="en"/>
              <a:t>But it is a new variable and new pointer pointing to it!</a:t>
            </a:r>
            <a:endParaRPr/>
          </a:p>
          <a:p>
            <a:pPr indent="-342900" lvl="0" marL="457200" rtl="0" algn="l">
              <a:spcBef>
                <a:spcPts val="0"/>
              </a:spcBef>
              <a:spcAft>
                <a:spcPts val="0"/>
              </a:spcAft>
              <a:buSzPts val="1800"/>
              <a:buChar char="●"/>
            </a:pPr>
            <a:r>
              <a:rPr lang="en"/>
              <a:t>Every new should be paired with a delete</a:t>
            </a:r>
            <a:endParaRPr/>
          </a:p>
          <a:p>
            <a:pPr indent="-342900" lvl="0" marL="457200" rtl="0" algn="l">
              <a:spcBef>
                <a:spcPts val="0"/>
              </a:spcBef>
              <a:spcAft>
                <a:spcPts val="0"/>
              </a:spcAft>
              <a:buSzPts val="1800"/>
              <a:buChar char="●"/>
            </a:pPr>
            <a:r>
              <a:rPr lang="en"/>
              <a:t>You can run valgrind to test if your program has any leaks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practices</a:t>
            </a:r>
            <a:endParaRPr/>
          </a:p>
        </p:txBody>
      </p:sp>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best practice is a pattern or a habit that can prevent mistakes or help make mistakes more obvious</a:t>
            </a:r>
            <a:endParaRPr/>
          </a:p>
          <a:p>
            <a:pPr indent="-342900" lvl="0" marL="457200" rtl="0" algn="l">
              <a:spcBef>
                <a:spcPts val="0"/>
              </a:spcBef>
              <a:spcAft>
                <a:spcPts val="0"/>
              </a:spcAft>
              <a:buSzPts val="1800"/>
              <a:buChar char="●"/>
            </a:pPr>
            <a:r>
              <a:rPr lang="en"/>
              <a:t>Best practices are not enforced by the program and do not make a difference to the execution of the program - they are for humans!</a:t>
            </a:r>
            <a:endParaRPr/>
          </a:p>
          <a:p>
            <a:pPr indent="-342900" lvl="0" marL="457200" rtl="0" algn="l">
              <a:spcBef>
                <a:spcPts val="0"/>
              </a:spcBef>
              <a:spcAft>
                <a:spcPts val="0"/>
              </a:spcAft>
              <a:buSzPts val="1800"/>
              <a:buChar char="●"/>
            </a:pPr>
            <a:r>
              <a:rPr lang="en"/>
              <a:t>Best practices are developed over time as a solution to common errors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memory allocator</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Under the hood, something called the memory allocator is implementing the functions malloc and free</a:t>
            </a:r>
            <a:endParaRPr/>
          </a:p>
          <a:p>
            <a:pPr indent="-317500" lvl="1" marL="914400" rtl="0" algn="l">
              <a:spcBef>
                <a:spcPts val="0"/>
              </a:spcBef>
              <a:spcAft>
                <a:spcPts val="0"/>
              </a:spcAft>
              <a:buSzPts val="1400"/>
              <a:buChar char="○"/>
            </a:pPr>
            <a:r>
              <a:rPr lang="en"/>
              <a:t>These are C concepts</a:t>
            </a:r>
            <a:endParaRPr/>
          </a:p>
          <a:p>
            <a:pPr indent="-317500" lvl="1" marL="914400" rtl="0" algn="l">
              <a:spcBef>
                <a:spcPts val="0"/>
              </a:spcBef>
              <a:spcAft>
                <a:spcPts val="0"/>
              </a:spcAft>
              <a:buSzPts val="1400"/>
              <a:buChar char="○"/>
            </a:pPr>
            <a:r>
              <a:rPr lang="en"/>
              <a:t>You can also use malloc and free directly, but it will only allocate/free the memory, it will not do anything else in the constructor / destructor</a:t>
            </a:r>
            <a:endParaRPr/>
          </a:p>
          <a:p>
            <a:pPr indent="-342900" lvl="0" marL="457200" rtl="0" algn="l">
              <a:spcBef>
                <a:spcPts val="0"/>
              </a:spcBef>
              <a:spcAft>
                <a:spcPts val="0"/>
              </a:spcAft>
              <a:buSzPts val="1800"/>
              <a:buChar char="●"/>
            </a:pPr>
            <a:r>
              <a:rPr lang="en"/>
              <a:t>When you get a “bad_alloc” error, that means the allocator tried to give you memory but could not for some reason</a:t>
            </a:r>
            <a:endParaRPr/>
          </a:p>
          <a:p>
            <a:pPr indent="-317500" lvl="1" marL="914400" rtl="0" algn="l">
              <a:spcBef>
                <a:spcPts val="0"/>
              </a:spcBef>
              <a:spcAft>
                <a:spcPts val="0"/>
              </a:spcAft>
              <a:buSzPts val="1400"/>
              <a:buChar char="○"/>
            </a:pPr>
            <a:r>
              <a:rPr lang="en"/>
              <a:t>This is a very serious class of bug!  A bad_alloc is the least dangerous outcome</a:t>
            </a:r>
            <a:endParaRPr/>
          </a:p>
          <a:p>
            <a:pPr indent="-342900" lvl="0" marL="457200" rtl="0" algn="l">
              <a:spcBef>
                <a:spcPts val="0"/>
              </a:spcBef>
              <a:spcAft>
                <a:spcPts val="0"/>
              </a:spcAft>
              <a:buSzPts val="1800"/>
              <a:buChar char="●"/>
            </a:pPr>
            <a:r>
              <a:rPr lang="en"/>
              <a:t>There are many different implementations of memory allocators, but the one we are using is the one in glibc</a:t>
            </a:r>
            <a:endParaRPr/>
          </a:p>
          <a:p>
            <a:pPr indent="0" lvl="0" marL="0" rtl="0" algn="l">
              <a:spcBef>
                <a:spcPts val="1200"/>
              </a:spcBef>
              <a:spcAft>
                <a:spcPts val="1200"/>
              </a:spcAft>
              <a:buNone/>
            </a:pPr>
            <a:r>
              <a:t/>
            </a:r>
            <a:endParaRPr/>
          </a:p>
        </p:txBody>
      </p:sp>
      <p:sp>
        <p:nvSpPr>
          <p:cNvPr id="112" name="Google Shape;112;p20"/>
          <p:cNvSpPr txBox="1"/>
          <p:nvPr/>
        </p:nvSpPr>
        <p:spPr>
          <a:xfrm>
            <a:off x="967050" y="4204500"/>
            <a:ext cx="733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Sources: </a:t>
            </a:r>
            <a:r>
              <a:rPr lang="en" u="sng">
                <a:solidFill>
                  <a:schemeClr val="hlink"/>
                </a:solidFill>
                <a:hlinkClick r:id="rId3"/>
              </a:rPr>
              <a:t>https://sourceware.org/glibc/wiki/MallocInternals</a:t>
            </a:r>
            <a:r>
              <a:rPr lang="en"/>
              <a:t>, </a:t>
            </a:r>
            <a:r>
              <a:rPr lang="en" u="sng">
                <a:solidFill>
                  <a:schemeClr val="hlink"/>
                </a:solidFill>
                <a:hlinkClick r:id="rId4"/>
              </a:rPr>
              <a:t>https://www.geeksforgeeks.org/dynamic-memory-allocation-in-c-using-malloc-calloc-free-and-realloc/</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allocated chunk (glibc specific) </a:t>
            </a:r>
            <a:endParaRPr/>
          </a:p>
        </p:txBody>
      </p:sp>
      <p:sp>
        <p:nvSpPr>
          <p:cNvPr id="118" name="Google Shape;118;p21"/>
          <p:cNvSpPr txBox="1"/>
          <p:nvPr/>
        </p:nvSpPr>
        <p:spPr>
          <a:xfrm>
            <a:off x="6545000" y="1177250"/>
            <a:ext cx="25989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payload is the array that you allocated using new</a:t>
            </a:r>
            <a:endParaRPr/>
          </a:p>
          <a:p>
            <a:pPr indent="-317500" lvl="0" marL="457200" rtl="0" algn="l">
              <a:spcBef>
                <a:spcPts val="0"/>
              </a:spcBef>
              <a:spcAft>
                <a:spcPts val="0"/>
              </a:spcAft>
              <a:buSzPts val="1400"/>
              <a:buChar char="●"/>
            </a:pPr>
            <a:r>
              <a:rPr lang="en"/>
              <a:t>The pointer from the allocation points to the memory at the beginning of the payload</a:t>
            </a:r>
            <a:endParaRPr/>
          </a:p>
          <a:p>
            <a:pPr indent="-317500" lvl="0" marL="457200" rtl="0" algn="l">
              <a:spcBef>
                <a:spcPts val="0"/>
              </a:spcBef>
              <a:spcAft>
                <a:spcPts val="0"/>
              </a:spcAft>
              <a:buSzPts val="1400"/>
              <a:buChar char="●"/>
            </a:pPr>
            <a:r>
              <a:rPr lang="en"/>
              <a:t>The chunk also keeps its size and some metadata about where it is and its neighbors</a:t>
            </a:r>
            <a:endParaRPr/>
          </a:p>
        </p:txBody>
      </p:sp>
      <p:sp>
        <p:nvSpPr>
          <p:cNvPr id="119" name="Google Shape;119;p21"/>
          <p:cNvSpPr txBox="1"/>
          <p:nvPr/>
        </p:nvSpPr>
        <p:spPr>
          <a:xfrm>
            <a:off x="5844250" y="4036325"/>
            <a:ext cx="73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int* myArr = new int[5];</a:t>
            </a:r>
            <a:endParaRPr>
              <a:solidFill>
                <a:srgbClr val="FF0000"/>
              </a:solidFill>
            </a:endParaRPr>
          </a:p>
        </p:txBody>
      </p:sp>
      <p:pic>
        <p:nvPicPr>
          <p:cNvPr id="120" name="Google Shape;120;p21"/>
          <p:cNvPicPr preferRelativeResize="0"/>
          <p:nvPr/>
        </p:nvPicPr>
        <p:blipFill>
          <a:blip r:embed="rId3">
            <a:alphaModFix/>
          </a:blip>
          <a:stretch>
            <a:fillRect/>
          </a:stretch>
        </p:blipFill>
        <p:spPr>
          <a:xfrm>
            <a:off x="152400" y="1170125"/>
            <a:ext cx="5377948"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