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PT Sans Narrow"/>
      <p:regular r:id="rId45"/>
      <p:bold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PTSansNarrow-bold.fntdata"/><Relationship Id="rId45"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a14cbeaf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a14cbeaf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a14cbeaf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a14cbeaf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a14cbeaf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a14cbeaf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a14cbeaf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a14cbeaf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a14cbeaf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a14cbeaf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a14cbeaf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a14cbeaf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72ec0c9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72ec0c9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72ec0c99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72ec0c99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72ec0c99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72ec0c99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a14cbeaf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a14cbeaf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2d16eac0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2d16eac0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72ec0c997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72ec0c997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72ec0c997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72ec0c997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72ec0c997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72ec0c997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72ec0c99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72ec0c99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a14cbeaf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a14cbeaf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72ec0c99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72ec0c99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a14cbeaf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a14cbeaf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72ec0c997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372ec0c997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372ec0c997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372ec0c997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72ec0c997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372ec0c997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a14cbea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a14cbea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a14cbeaf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a14cbeaf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a14cbeaf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a14cbeaf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72ec0c997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72ec0c997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72ec0c997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72ec0c997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72ec0c997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72ec0c997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72ec0c997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72ec0c997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72ec0c997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372ec0c997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372ec0c997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372ec0c997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372ec0c997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372ec0c997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72ec0c997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372ec0c997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a14cbeaf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a14cbeaf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a14cbeaf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a14cbea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a14cbea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a14cbea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a14cbeaf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a14cbea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a14cbeaf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a14cbeaf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a14cbeaf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a14cbeaf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geeksforgeeks.org/what-are-the-operators-that-can-be-and-cannot-be-overloaded-in-cp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geeksforgeeks.org/introduction-iterators-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CSS SKL 342: Week 4</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4/21/2023</a:t>
            </a:r>
            <a:endParaRPr/>
          </a:p>
          <a:p>
            <a:pPr indent="0" lvl="0" marL="0" rtl="0" algn="ctr">
              <a:spcBef>
                <a:spcPts val="0"/>
              </a:spcBef>
              <a:spcAft>
                <a:spcPts val="0"/>
              </a:spcAft>
              <a:buNone/>
            </a:pPr>
            <a:r>
              <a:rPr lang="en"/>
              <a:t>Prof. Katie Ewing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is the difference between initializing using the initialization list and initializing inside the body of the constructor?</a:t>
            </a:r>
            <a:endParaRPr/>
          </a:p>
        </p:txBody>
      </p:sp>
      <p:sp>
        <p:nvSpPr>
          <p:cNvPr id="128" name="Google Shape;128;p22"/>
          <p:cNvSpPr txBox="1"/>
          <p:nvPr/>
        </p:nvSpPr>
        <p:spPr>
          <a:xfrm>
            <a:off x="311700" y="2681275"/>
            <a:ext cx="8771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A::A(string name, int data1) : n(name), testDataA1(data1)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"Inside A::A(string, int) for object " &lt;&lt; n &lt;&lt; 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"Inside A::A(string, int) testDataA1 is " &lt;&lt; testDataA1 &lt;&lt; 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"Inside A::A(string, int) testDataA2 is " &lt;&lt; testDataA2 &lt;&lt; 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34" name="Google Shape;13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is the difference between initializing using the initialization list and initializing inside the body of the constructor?</a:t>
            </a:r>
            <a:endParaRPr/>
          </a:p>
        </p:txBody>
      </p:sp>
      <p:sp>
        <p:nvSpPr>
          <p:cNvPr id="135" name="Google Shape;135;p23"/>
          <p:cNvSpPr txBox="1"/>
          <p:nvPr/>
        </p:nvSpPr>
        <p:spPr>
          <a:xfrm>
            <a:off x="1511850" y="2103725"/>
            <a:ext cx="8771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A::A(int data1, int data2) : testDataA1(data1)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testDataA2 = data2;</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Open Sans"/>
              <a:ea typeface="Open Sans"/>
              <a:cs typeface="Open Sans"/>
              <a:sym typeface="Open Sans"/>
            </a:endParaRPr>
          </a:p>
        </p:txBody>
      </p:sp>
      <p:sp>
        <p:nvSpPr>
          <p:cNvPr id="136" name="Google Shape;136;p23"/>
          <p:cNvSpPr txBox="1"/>
          <p:nvPr/>
        </p:nvSpPr>
        <p:spPr>
          <a:xfrm>
            <a:off x="1511850" y="3318700"/>
            <a:ext cx="6371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Initializing in the initialization list is equivalent to</a:t>
            </a:r>
            <a:endParaRPr>
              <a:latin typeface="Open Sans"/>
              <a:ea typeface="Open Sans"/>
              <a:cs typeface="Open Sans"/>
              <a:sym typeface="Open Sans"/>
            </a:endParaRPr>
          </a:p>
          <a:p>
            <a:pPr indent="0" lvl="0" marL="0" rtl="0" algn="l">
              <a:spcBef>
                <a:spcPts val="0"/>
              </a:spcBef>
              <a:spcAft>
                <a:spcPts val="0"/>
              </a:spcAft>
              <a:buNone/>
            </a:pPr>
            <a:r>
              <a:rPr lang="en" sz="1600">
                <a:latin typeface="Courier New"/>
                <a:ea typeface="Courier New"/>
                <a:cs typeface="Courier New"/>
                <a:sym typeface="Courier New"/>
              </a:rPr>
              <a:t>i</a:t>
            </a:r>
            <a:r>
              <a:rPr lang="en" sz="1600">
                <a:latin typeface="Courier New"/>
                <a:ea typeface="Courier New"/>
                <a:cs typeface="Courier New"/>
                <a:sym typeface="Courier New"/>
              </a:rPr>
              <a:t>nt testData1 = data1;</a:t>
            </a:r>
            <a:endParaRPr sz="16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Initializing in the body is equivalent to</a:t>
            </a:r>
            <a:endParaRPr>
              <a:latin typeface="Open Sans"/>
              <a:ea typeface="Open Sans"/>
              <a:cs typeface="Open Sans"/>
              <a:sym typeface="Open Sans"/>
            </a:endParaRPr>
          </a:p>
          <a:p>
            <a:pPr indent="0" lvl="0" marL="0" rtl="0" algn="l">
              <a:spcBef>
                <a:spcPts val="0"/>
              </a:spcBef>
              <a:spcAft>
                <a:spcPts val="0"/>
              </a:spcAft>
              <a:buNone/>
            </a:pPr>
            <a:r>
              <a:rPr lang="en" sz="1600">
                <a:latin typeface="Courier New"/>
                <a:ea typeface="Courier New"/>
                <a:cs typeface="Courier New"/>
                <a:sym typeface="Courier New"/>
              </a:rPr>
              <a:t>i</a:t>
            </a:r>
            <a:r>
              <a:rPr lang="en" sz="1600">
                <a:latin typeface="Courier New"/>
                <a:ea typeface="Courier New"/>
                <a:cs typeface="Courier New"/>
                <a:sym typeface="Courier New"/>
              </a:rPr>
              <a:t>nt testData1;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testData1 = data1;</a:t>
            </a:r>
            <a:endParaRPr sz="16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42" name="Google Shape;142;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class B is derived from class A, class B will have all the characteristics of class A.  </a:t>
            </a:r>
            <a:endParaRPr/>
          </a:p>
          <a:p>
            <a:pPr indent="0" lvl="0" marL="0" rtl="0" algn="l">
              <a:spcBef>
                <a:spcPts val="1200"/>
              </a:spcBef>
              <a:spcAft>
                <a:spcPts val="1200"/>
              </a:spcAft>
              <a:buNone/>
            </a:pPr>
            <a:r>
              <a:rPr lang="en"/>
              <a:t>To implement this, the class A </a:t>
            </a:r>
            <a:r>
              <a:rPr lang="en"/>
              <a:t>constructor</a:t>
            </a:r>
            <a:r>
              <a:rPr lang="en"/>
              <a:t> is called when B is created.  The default constructor will be used if not specified.</a:t>
            </a:r>
            <a:endParaRPr/>
          </a:p>
        </p:txBody>
      </p:sp>
      <p:sp>
        <p:nvSpPr>
          <p:cNvPr id="143" name="Google Shape;143;p24"/>
          <p:cNvSpPr txBox="1"/>
          <p:nvPr/>
        </p:nvSpPr>
        <p:spPr>
          <a:xfrm>
            <a:off x="378275" y="3167950"/>
            <a:ext cx="8008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B::B(string name) : A(name), testDataB(0)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"Inside B::B(string) for object " &lt;&lt; getN() &lt;&lt; endl;</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SuperInt - lvalues</a:t>
            </a:r>
            <a:endParaRPr/>
          </a:p>
        </p:txBody>
      </p:sp>
      <p:sp>
        <p:nvSpPr>
          <p:cNvPr id="149" name="Google Shape;149;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method that returns a reference can be used as an lvalue</a:t>
            </a:r>
            <a:endParaRPr/>
          </a:p>
        </p:txBody>
      </p:sp>
      <p:sp>
        <p:nvSpPr>
          <p:cNvPr id="150" name="Google Shape;150;p25"/>
          <p:cNvSpPr txBox="1"/>
          <p:nvPr/>
        </p:nvSpPr>
        <p:spPr>
          <a:xfrm>
            <a:off x="1285325" y="2017575"/>
            <a:ext cx="6371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int&amp; theValue_A();			// valid lvalue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int theValue_B();				// invalid lvalue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const int&amp; theValue_C();		// invalid lvalue</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theValue_A() = 7;				// works!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//theValue_B() = 8;			// won’t work</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//theValue_C() = 9;			// won’t work</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SuperInt - Scope</a:t>
            </a:r>
            <a:endParaRPr/>
          </a:p>
        </p:txBody>
      </p:sp>
      <p:sp>
        <p:nvSpPr>
          <p:cNvPr id="156" name="Google Shape;156;p26"/>
          <p:cNvSpPr txBox="1"/>
          <p:nvPr/>
        </p:nvSpPr>
        <p:spPr>
          <a:xfrm>
            <a:off x="2922400" y="262950"/>
            <a:ext cx="44556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Created a SuperInt called global</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Created a SuperInt called Main</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Entering top block</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Created a SuperInt called block</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Destroyed a SuperInt called block</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Exiting top block</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Entering bottom block</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Created a SuperInt called static</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Exiting bottom block</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Created a SuperInt called dynamic</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Created a SuperInt called duper</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Created a SuperDuperInt(int, char*) called duper</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At end of main()</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Destroyed a SuperDuperInt called duper</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Destroyed a SuperInt called duper</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Destroyed a SuperInt called Main</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Destroyed a SuperInt called static</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Destroyed a SuperInt called global</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SuperInt - scope</a:t>
            </a:r>
            <a:endParaRPr/>
          </a:p>
        </p:txBody>
      </p:sp>
      <p:sp>
        <p:nvSpPr>
          <p:cNvPr id="162" name="Google Shape;16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static variable gets deleted after the main() function finishes, not when the variable goes out of scope</a:t>
            </a:r>
            <a:endParaRPr/>
          </a:p>
          <a:p>
            <a:pPr indent="-342900" lvl="0" marL="457200" rtl="0" algn="l">
              <a:spcBef>
                <a:spcPts val="0"/>
              </a:spcBef>
              <a:spcAft>
                <a:spcPts val="0"/>
              </a:spcAft>
              <a:buSzPts val="1800"/>
              <a:buChar char="●"/>
            </a:pPr>
            <a:r>
              <a:rPr lang="en"/>
              <a:t>A global variable gets created before main() starts, and gets deleted last</a:t>
            </a:r>
            <a:endParaRPr/>
          </a:p>
          <a:p>
            <a:pPr indent="-342900" lvl="0" marL="457200" rtl="0" algn="l">
              <a:spcBef>
                <a:spcPts val="0"/>
              </a:spcBef>
              <a:spcAft>
                <a:spcPts val="0"/>
              </a:spcAft>
              <a:buSzPts val="1800"/>
              <a:buChar char="●"/>
            </a:pPr>
            <a:r>
              <a:rPr lang="en"/>
              <a:t>A class in an inherited object creates from “top to bottom” and deletes from “bottom to top”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 Constructor</a:t>
            </a:r>
            <a:endParaRPr/>
          </a:p>
        </p:txBody>
      </p:sp>
      <p:sp>
        <p:nvSpPr>
          <p:cNvPr id="168" name="Google Shape;168;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function to create a new object from an existing object of the same type</a:t>
            </a:r>
            <a:endParaRPr/>
          </a:p>
          <a:p>
            <a:pPr indent="-342900" lvl="0" marL="457200" rtl="0" algn="l">
              <a:spcBef>
                <a:spcPts val="0"/>
              </a:spcBef>
              <a:spcAft>
                <a:spcPts val="0"/>
              </a:spcAft>
              <a:buSzPts val="1800"/>
              <a:buChar char="●"/>
            </a:pPr>
            <a:r>
              <a:rPr lang="en"/>
              <a:t>You will have two resulting objects that have the same data</a:t>
            </a:r>
            <a:endParaRPr/>
          </a:p>
        </p:txBody>
      </p:sp>
      <p:sp>
        <p:nvSpPr>
          <p:cNvPr id="169" name="Google Shape;169;p28"/>
          <p:cNvSpPr txBox="1"/>
          <p:nvPr/>
        </p:nvSpPr>
        <p:spPr>
          <a:xfrm>
            <a:off x="420450" y="2298475"/>
            <a:ext cx="7332600" cy="2648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copy constructor</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MyClass(const MyClass&amp; orig);</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MyClass::MyClass(const MyClass&amp; orig)</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 copy data members</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myData = orig.myData;</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myName = orig.myName;</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a:t>
            </a:r>
            <a:endParaRPr sz="1700">
              <a:solidFill>
                <a:schemeClr val="dk2"/>
              </a:solidFill>
            </a:endParaRPr>
          </a:p>
        </p:txBody>
      </p:sp>
      <p:sp>
        <p:nvSpPr>
          <p:cNvPr id="170" name="Google Shape;170;p28"/>
          <p:cNvSpPr txBox="1"/>
          <p:nvPr/>
        </p:nvSpPr>
        <p:spPr>
          <a:xfrm>
            <a:off x="4572000" y="2298475"/>
            <a:ext cx="7332600" cy="2938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 create object m1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 using default constructor</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MyClass m1;</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 create object m2 from m1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 using copy constructor</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MyClass m2(m1);</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 create object m3 from m1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 using copy constructor</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MyClass m3 = m1;</a:t>
            </a:r>
            <a:endParaRPr sz="13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methods</a:t>
            </a:r>
            <a:endParaRPr/>
          </a:p>
        </p:txBody>
      </p:sp>
      <p:sp>
        <p:nvSpPr>
          <p:cNvPr id="176" name="Google Shape;17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 will the compiler do for you? </a:t>
            </a:r>
            <a:endParaRPr/>
          </a:p>
          <a:p>
            <a:pPr indent="-317500" lvl="1" marL="914400" rtl="0" algn="l">
              <a:spcBef>
                <a:spcPts val="0"/>
              </a:spcBef>
              <a:spcAft>
                <a:spcPts val="0"/>
              </a:spcAft>
              <a:buSzPts val="1400"/>
              <a:buChar char="○"/>
            </a:pPr>
            <a:r>
              <a:rPr lang="en"/>
              <a:t>Default constructor and destructor</a:t>
            </a:r>
            <a:endParaRPr/>
          </a:p>
          <a:p>
            <a:pPr indent="-317500" lvl="1" marL="914400" rtl="0" algn="l">
              <a:spcBef>
                <a:spcPts val="0"/>
              </a:spcBef>
              <a:spcAft>
                <a:spcPts val="0"/>
              </a:spcAft>
              <a:buSzPts val="1400"/>
              <a:buChar char="○"/>
            </a:pPr>
            <a:r>
              <a:rPr lang="en"/>
              <a:t>Default copy constructor</a:t>
            </a:r>
            <a:endParaRPr/>
          </a:p>
          <a:p>
            <a:pPr indent="-317500" lvl="1" marL="914400" rtl="0" algn="l">
              <a:spcBef>
                <a:spcPts val="0"/>
              </a:spcBef>
              <a:spcAft>
                <a:spcPts val="0"/>
              </a:spcAft>
              <a:buSzPts val="1400"/>
              <a:buChar char="○"/>
            </a:pPr>
            <a:r>
              <a:rPr lang="en"/>
              <a:t>Default assignment operator</a:t>
            </a:r>
            <a:endParaRPr/>
          </a:p>
          <a:p>
            <a:pPr indent="-342900" lvl="0" marL="457200" rtl="0" algn="l">
              <a:spcBef>
                <a:spcPts val="0"/>
              </a:spcBef>
              <a:spcAft>
                <a:spcPts val="0"/>
              </a:spcAft>
              <a:buSzPts val="1800"/>
              <a:buChar char="●"/>
            </a:pPr>
            <a:r>
              <a:rPr lang="en"/>
              <a:t>You always have the option to overload and rewrite</a:t>
            </a:r>
            <a:endParaRPr/>
          </a:p>
          <a:p>
            <a:pPr indent="-342900" lvl="0" marL="457200" rtl="0" algn="l">
              <a:spcBef>
                <a:spcPts val="0"/>
              </a:spcBef>
              <a:spcAft>
                <a:spcPts val="0"/>
              </a:spcAft>
              <a:buSzPts val="1800"/>
              <a:buChar char="●"/>
            </a:pPr>
            <a:r>
              <a:rPr lang="en"/>
              <a:t>Default methods work well when the member types’  methods do what you want</a:t>
            </a:r>
            <a:endParaRPr/>
          </a:p>
          <a:p>
            <a:pPr indent="-317500" lvl="1" marL="914400" rtl="0" algn="l">
              <a:spcBef>
                <a:spcPts val="0"/>
              </a:spcBef>
              <a:spcAft>
                <a:spcPts val="0"/>
              </a:spcAft>
              <a:buSzPts val="1400"/>
              <a:buChar char="○"/>
            </a:pPr>
            <a:r>
              <a:rPr lang="en"/>
              <a:t>E.g., Default constructor uses default constructors for member types, Default assignment operator uses default assignment for member types</a:t>
            </a:r>
            <a:endParaRPr/>
          </a:p>
          <a:p>
            <a:pPr indent="-342900" lvl="0" marL="457200" rtl="0" algn="l">
              <a:spcBef>
                <a:spcPts val="0"/>
              </a:spcBef>
              <a:spcAft>
                <a:spcPts val="0"/>
              </a:spcAft>
              <a:buSzPts val="1800"/>
              <a:buChar char="●"/>
            </a:pPr>
            <a:r>
              <a:rPr lang="en"/>
              <a:t>Default methods DO NOT work well when you need to more involved construction or copy</a:t>
            </a:r>
            <a:endParaRPr/>
          </a:p>
          <a:p>
            <a:pPr indent="-317500" lvl="1" marL="914400" rtl="0" algn="l">
              <a:spcBef>
                <a:spcPts val="0"/>
              </a:spcBef>
              <a:spcAft>
                <a:spcPts val="0"/>
              </a:spcAft>
              <a:buSzPts val="1400"/>
              <a:buChar char="○"/>
            </a:pPr>
            <a:r>
              <a:rPr lang="en"/>
              <a:t>For example when using dynamic memory or pointers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 constructors with pointer data</a:t>
            </a:r>
            <a:endParaRPr/>
          </a:p>
        </p:txBody>
      </p:sp>
      <p:sp>
        <p:nvSpPr>
          <p:cNvPr id="182" name="Google Shape;182;p30"/>
          <p:cNvSpPr txBox="1"/>
          <p:nvPr>
            <p:ph idx="1" type="body"/>
          </p:nvPr>
        </p:nvSpPr>
        <p:spPr>
          <a:xfrm>
            <a:off x="311700" y="1266325"/>
            <a:ext cx="43179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Typically the compiler-created copy constructor is good enough, and you don’t need to define one.  The exception to this is if the class has a pointer data member</a:t>
            </a:r>
            <a:endParaRPr/>
          </a:p>
          <a:p>
            <a:pPr indent="-325755" lvl="0" marL="457200" rtl="0" algn="l">
              <a:spcBef>
                <a:spcPts val="0"/>
              </a:spcBef>
              <a:spcAft>
                <a:spcPts val="0"/>
              </a:spcAft>
              <a:buSzPct val="100000"/>
              <a:buChar char="●"/>
            </a:pPr>
            <a:r>
              <a:rPr lang="en"/>
              <a:t>The default copy constructor will simply copy the pointer itself, not the data that the pointer is pointing to.  This will mean you have two (or more) objects pointing to the same data block</a:t>
            </a:r>
            <a:endParaRPr/>
          </a:p>
          <a:p>
            <a:pPr indent="-325755" lvl="0" marL="457200" rtl="0" algn="l">
              <a:spcBef>
                <a:spcPts val="0"/>
              </a:spcBef>
              <a:spcAft>
                <a:spcPts val="0"/>
              </a:spcAft>
              <a:buSzPct val="100000"/>
              <a:buChar char="●"/>
            </a:pPr>
            <a:r>
              <a:rPr lang="en"/>
              <a:t>Instead, the copy constructor should allocate a new data object and copy the data that is in the object.  It should get the pointer to the new data</a:t>
            </a:r>
            <a:endParaRPr/>
          </a:p>
        </p:txBody>
      </p:sp>
      <p:sp>
        <p:nvSpPr>
          <p:cNvPr id="183" name="Google Shape;183;p30"/>
          <p:cNvSpPr txBox="1"/>
          <p:nvPr/>
        </p:nvSpPr>
        <p:spPr>
          <a:xfrm>
            <a:off x="4572000" y="1678675"/>
            <a:ext cx="47478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IntV::IntV(const IntV&amp; origObj){</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this-&gt;size = origObj.size;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this-&gt;data = new int[this-&gt;size];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for (int i = 0; i &lt; this-&gt;size; i++){</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this-&gt;data[i] = origObj.data[i];</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 constructor</a:t>
            </a:r>
            <a:endParaRPr/>
          </a:p>
        </p:txBody>
      </p:sp>
      <p:sp>
        <p:nvSpPr>
          <p:cNvPr id="189" name="Google Shape;189;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use the copy constructor in situations you might not expect</a:t>
            </a:r>
            <a:endParaRPr/>
          </a:p>
          <a:p>
            <a:pPr indent="-342900" lvl="0" marL="457200" rtl="0" algn="l">
              <a:spcBef>
                <a:spcPts val="0"/>
              </a:spcBef>
              <a:spcAft>
                <a:spcPts val="0"/>
              </a:spcAft>
              <a:buSzPts val="1800"/>
              <a:buChar char="●"/>
            </a:pPr>
            <a:r>
              <a:rPr lang="en"/>
              <a:t>Passing an object by value uses the copy constructor</a:t>
            </a:r>
            <a:endParaRPr/>
          </a:p>
          <a:p>
            <a:pPr indent="-342900" lvl="0" marL="457200" rtl="0" algn="l">
              <a:spcBef>
                <a:spcPts val="0"/>
              </a:spcBef>
              <a:spcAft>
                <a:spcPts val="0"/>
              </a:spcAft>
              <a:buSzPts val="1800"/>
              <a:buChar char="●"/>
            </a:pPr>
            <a:r>
              <a:rPr lang="en"/>
              <a:t>Returning an object by value uses the copy constructor</a:t>
            </a:r>
            <a:endParaRPr/>
          </a:p>
        </p:txBody>
      </p:sp>
      <p:sp>
        <p:nvSpPr>
          <p:cNvPr id="190" name="Google Shape;190;p31"/>
          <p:cNvSpPr txBox="1"/>
          <p:nvPr/>
        </p:nvSpPr>
        <p:spPr>
          <a:xfrm>
            <a:off x="311700" y="2502025"/>
            <a:ext cx="8616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v</a:t>
            </a:r>
            <a:r>
              <a:rPr lang="en">
                <a:latin typeface="Courier New"/>
                <a:ea typeface="Courier New"/>
                <a:cs typeface="Courier New"/>
                <a:sym typeface="Courier New"/>
              </a:rPr>
              <a:t>oid function(MyObj myObj){</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myObj is a local copy, made using the copy constructor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MyObj function()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A temporary object is copy constructed in order to return the value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r</a:t>
            </a:r>
            <a:r>
              <a:rPr lang="en">
                <a:latin typeface="Courier New"/>
                <a:ea typeface="Courier New"/>
                <a:cs typeface="Courier New"/>
                <a:sym typeface="Courier New"/>
              </a:rPr>
              <a:t>eturn MyObj();</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topics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Learnings from lab 3</a:t>
            </a:r>
            <a:endParaRPr/>
          </a:p>
          <a:p>
            <a:pPr indent="-342900" lvl="0" marL="457200" rtl="0" algn="l">
              <a:spcBef>
                <a:spcPts val="0"/>
              </a:spcBef>
              <a:spcAft>
                <a:spcPts val="0"/>
              </a:spcAft>
              <a:buSzPts val="1800"/>
              <a:buChar char="●"/>
            </a:pPr>
            <a:r>
              <a:rPr lang="en"/>
              <a:t>Copy constructor</a:t>
            </a:r>
            <a:endParaRPr/>
          </a:p>
          <a:p>
            <a:pPr indent="-342900" lvl="0" marL="457200" rtl="0" algn="l">
              <a:spcBef>
                <a:spcPts val="0"/>
              </a:spcBef>
              <a:spcAft>
                <a:spcPts val="0"/>
              </a:spcAft>
              <a:buSzPts val="1800"/>
              <a:buChar char="●"/>
            </a:pPr>
            <a:r>
              <a:rPr lang="en"/>
              <a:t>Assignment operator</a:t>
            </a:r>
            <a:endParaRPr/>
          </a:p>
          <a:p>
            <a:pPr indent="-342900" lvl="0" marL="457200" rtl="0" algn="l">
              <a:spcBef>
                <a:spcPts val="0"/>
              </a:spcBef>
              <a:spcAft>
                <a:spcPts val="0"/>
              </a:spcAft>
              <a:buSzPts val="1800"/>
              <a:buChar char="●"/>
            </a:pPr>
            <a:r>
              <a:rPr lang="en"/>
              <a:t>Deep and shallow copy</a:t>
            </a:r>
            <a:endParaRPr/>
          </a:p>
          <a:p>
            <a:pPr indent="-342900" lvl="0" marL="457200" rtl="0" algn="l">
              <a:spcBef>
                <a:spcPts val="0"/>
              </a:spcBef>
              <a:spcAft>
                <a:spcPts val="0"/>
              </a:spcAft>
              <a:buSzPts val="1800"/>
              <a:buChar char="●"/>
            </a:pPr>
            <a:r>
              <a:rPr lang="en"/>
              <a:t>Templates</a:t>
            </a:r>
            <a:endParaRPr/>
          </a:p>
          <a:p>
            <a:pPr indent="-342900" lvl="0" marL="457200" rtl="0" algn="l">
              <a:spcBef>
                <a:spcPts val="0"/>
              </a:spcBef>
              <a:spcAft>
                <a:spcPts val="0"/>
              </a:spcAft>
              <a:buSzPts val="1800"/>
              <a:buChar char="●"/>
            </a:pPr>
            <a:r>
              <a:rPr lang="en"/>
              <a:t>Operator overload</a:t>
            </a:r>
            <a:endParaRPr/>
          </a:p>
          <a:p>
            <a:pPr indent="-342900" lvl="0" marL="457200" rtl="0" algn="l">
              <a:spcBef>
                <a:spcPts val="0"/>
              </a:spcBef>
              <a:spcAft>
                <a:spcPts val="0"/>
              </a:spcAft>
              <a:buSzPts val="1800"/>
              <a:buChar char="●"/>
            </a:pPr>
            <a:r>
              <a:rPr lang="en"/>
              <a:t>Friend keyword</a:t>
            </a:r>
            <a:endParaRPr/>
          </a:p>
          <a:p>
            <a:pPr indent="-342900" lvl="0" marL="457200" rtl="0" algn="l">
              <a:spcBef>
                <a:spcPts val="0"/>
              </a:spcBef>
              <a:spcAft>
                <a:spcPts val="0"/>
              </a:spcAft>
              <a:buSzPts val="1800"/>
              <a:buChar char="●"/>
            </a:pPr>
            <a:r>
              <a:rPr lang="en"/>
              <a:t>Iterators</a:t>
            </a:r>
            <a:endParaRPr/>
          </a:p>
          <a:p>
            <a:pPr indent="-342900" lvl="0" marL="457200" rtl="0" algn="l">
              <a:spcBef>
                <a:spcPts val="0"/>
              </a:spcBef>
              <a:spcAft>
                <a:spcPts val="0"/>
              </a:spcAft>
              <a:buSzPts val="1800"/>
              <a:buChar char="●"/>
            </a:pPr>
            <a:r>
              <a:rPr lang="en"/>
              <a:t>Work on lab 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a:t>
            </a:r>
            <a:endParaRPr/>
          </a:p>
        </p:txBody>
      </p:sp>
      <p:sp>
        <p:nvSpPr>
          <p:cNvPr id="196" name="Google Shape;196;p32"/>
          <p:cNvSpPr txBox="1"/>
          <p:nvPr>
            <p:ph idx="1" type="body"/>
          </p:nvPr>
        </p:nvSpPr>
        <p:spPr>
          <a:xfrm>
            <a:off x="311700" y="1152425"/>
            <a:ext cx="8520600" cy="382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 has a number of built-in special functions called </a:t>
            </a:r>
            <a:r>
              <a:rPr b="1" lang="en"/>
              <a:t>operators</a:t>
            </a:r>
            <a:r>
              <a:rPr lang="en"/>
              <a:t> that work on the fundamental types</a:t>
            </a:r>
            <a:endParaRPr/>
          </a:p>
          <a:p>
            <a:pPr indent="-342900" lvl="0" marL="457200" rtl="0" algn="l">
              <a:spcBef>
                <a:spcPts val="0"/>
              </a:spcBef>
              <a:spcAft>
                <a:spcPts val="0"/>
              </a:spcAft>
              <a:buSzPts val="1800"/>
              <a:buChar char="●"/>
            </a:pPr>
            <a:r>
              <a:rPr lang="en"/>
              <a:t>Arithmetic operators: </a:t>
            </a:r>
            <a:r>
              <a:rPr i="1" lang="en"/>
              <a:t>addition (+), subtraction (-), multiplication (*), division (/), modulo (%), increment (++), decrement (--)</a:t>
            </a:r>
            <a:endParaRPr i="1"/>
          </a:p>
          <a:p>
            <a:pPr indent="-342900" lvl="0" marL="457200" rtl="0" algn="l">
              <a:spcBef>
                <a:spcPts val="0"/>
              </a:spcBef>
              <a:spcAft>
                <a:spcPts val="0"/>
              </a:spcAft>
              <a:buSzPts val="1800"/>
              <a:buChar char="●"/>
            </a:pPr>
            <a:r>
              <a:rPr lang="en"/>
              <a:t>Assignment operators: </a:t>
            </a:r>
            <a:r>
              <a:rPr i="1" lang="en"/>
              <a:t>assignment (=), compound addition (+=), compound subtraction (-=), compound multiplication (*=), compound division (/=)</a:t>
            </a:r>
            <a:endParaRPr i="1"/>
          </a:p>
          <a:p>
            <a:pPr indent="-342900" lvl="0" marL="457200" rtl="0" algn="l">
              <a:spcBef>
                <a:spcPts val="0"/>
              </a:spcBef>
              <a:spcAft>
                <a:spcPts val="0"/>
              </a:spcAft>
              <a:buSzPts val="1800"/>
              <a:buChar char="●"/>
            </a:pPr>
            <a:r>
              <a:rPr lang="en"/>
              <a:t>Comparison operators: </a:t>
            </a:r>
            <a:r>
              <a:rPr i="1" lang="en"/>
              <a:t>equals (==), not equals (!=), greater than (&gt;), less than (&lt;), greater than or equal (&gt;=), less than or equal (&lt;=)</a:t>
            </a:r>
            <a:endParaRPr i="1"/>
          </a:p>
          <a:p>
            <a:pPr indent="-342900" lvl="0" marL="457200" rtl="0" algn="l">
              <a:spcBef>
                <a:spcPts val="0"/>
              </a:spcBef>
              <a:spcAft>
                <a:spcPts val="0"/>
              </a:spcAft>
              <a:buSzPts val="1800"/>
              <a:buChar char="●"/>
            </a:pPr>
            <a:r>
              <a:rPr lang="en"/>
              <a:t>Logical operators: </a:t>
            </a:r>
            <a:r>
              <a:rPr i="1" lang="en"/>
              <a:t>logical and (&amp;&amp;), logical or (||), logical not (!)</a:t>
            </a:r>
            <a:endParaRPr i="1"/>
          </a:p>
          <a:p>
            <a:pPr indent="-342900" lvl="0" marL="457200" rtl="0" algn="l">
              <a:spcBef>
                <a:spcPts val="0"/>
              </a:spcBef>
              <a:spcAft>
                <a:spcPts val="0"/>
              </a:spcAft>
              <a:buSzPts val="1800"/>
              <a:buChar char="●"/>
            </a:pPr>
            <a:r>
              <a:rPr lang="en"/>
              <a:t>Bitwise operators: </a:t>
            </a:r>
            <a:r>
              <a:rPr i="1" lang="en"/>
              <a:t>bitwise and (&amp;), bitwise or (|), bitwise not (~), bitwise xor (^)</a:t>
            </a:r>
            <a:endParaRPr i="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 Overload</a:t>
            </a:r>
            <a:endParaRPr/>
          </a:p>
        </p:txBody>
      </p:sp>
      <p:sp>
        <p:nvSpPr>
          <p:cNvPr id="202" name="Google Shape;202;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Just like other functions, operator functions can be overloaded</a:t>
            </a:r>
            <a:endParaRPr/>
          </a:p>
          <a:p>
            <a:pPr indent="-342900" lvl="0" marL="457200" rtl="0" algn="l">
              <a:spcBef>
                <a:spcPts val="0"/>
              </a:spcBef>
              <a:spcAft>
                <a:spcPts val="0"/>
              </a:spcAft>
              <a:buSzPts val="1800"/>
              <a:buChar char="●"/>
            </a:pPr>
            <a:r>
              <a:rPr lang="en"/>
              <a:t>Most operators can be overloaded</a:t>
            </a:r>
            <a:endParaRPr/>
          </a:p>
          <a:p>
            <a:pPr indent="-317500" lvl="1" marL="914400" rtl="0" algn="l">
              <a:spcBef>
                <a:spcPts val="0"/>
              </a:spcBef>
              <a:spcAft>
                <a:spcPts val="0"/>
              </a:spcAft>
              <a:buSzPts val="1400"/>
              <a:buChar char="○"/>
            </a:pPr>
            <a:r>
              <a:rPr lang="en"/>
              <a:t>Some that can’t: scope resolution (::), member access (.), size of operator (sizeof)</a:t>
            </a:r>
            <a:endParaRPr/>
          </a:p>
          <a:p>
            <a:pPr indent="-342900" lvl="0" marL="457200" rtl="0" algn="l">
              <a:spcBef>
                <a:spcPts val="0"/>
              </a:spcBef>
              <a:spcAft>
                <a:spcPts val="0"/>
              </a:spcAft>
              <a:buSzPts val="1800"/>
              <a:buChar char="●"/>
            </a:pPr>
            <a:r>
              <a:rPr lang="en"/>
              <a:t>To overload an operator, the function signatures must match</a:t>
            </a:r>
            <a:endParaRPr/>
          </a:p>
          <a:p>
            <a:pPr indent="-317500" lvl="1" marL="914400" rtl="0" algn="l">
              <a:spcBef>
                <a:spcPts val="0"/>
              </a:spcBef>
              <a:spcAft>
                <a:spcPts val="0"/>
              </a:spcAft>
              <a:buSzPts val="1400"/>
              <a:buChar char="○"/>
            </a:pPr>
            <a:r>
              <a:rPr lang="en"/>
              <a:t>You may need to look this up for each operator</a:t>
            </a:r>
            <a:endParaRPr/>
          </a:p>
        </p:txBody>
      </p:sp>
      <p:sp>
        <p:nvSpPr>
          <p:cNvPr id="203" name="Google Shape;203;p33"/>
          <p:cNvSpPr txBox="1"/>
          <p:nvPr/>
        </p:nvSpPr>
        <p:spPr>
          <a:xfrm>
            <a:off x="4908000" y="4017900"/>
            <a:ext cx="405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3"/>
              </a:rPr>
              <a:t>https://www.geeksforgeeks.org/what-are-the-operators-that-can-be-and-cannot-be-overloaded-in-cpp/</a:t>
            </a:r>
            <a:r>
              <a:rPr lang="en"/>
              <a:t> </a:t>
            </a:r>
            <a:endParaRPr/>
          </a:p>
        </p:txBody>
      </p:sp>
      <p:sp>
        <p:nvSpPr>
          <p:cNvPr id="204" name="Google Shape;204;p33"/>
          <p:cNvSpPr txBox="1"/>
          <p:nvPr/>
        </p:nvSpPr>
        <p:spPr>
          <a:xfrm>
            <a:off x="448475" y="2666700"/>
            <a:ext cx="7332600" cy="239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friend bool operator==(MyClass &amp;a, MyClass &amp;b);</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bool operator== (MyClass &amp;a, MyClass &amp;b)</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    return a.myData == b.myData;</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a:t>
            </a:r>
            <a:endParaRPr sz="12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 overloading example</a:t>
            </a:r>
            <a:endParaRPr/>
          </a:p>
        </p:txBody>
      </p:sp>
      <p:sp>
        <p:nvSpPr>
          <p:cNvPr id="210" name="Google Shape;210;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Consider a class </a:t>
            </a:r>
            <a:r>
              <a:rPr lang="en">
                <a:latin typeface="Courier New"/>
                <a:ea typeface="Courier New"/>
                <a:cs typeface="Courier New"/>
                <a:sym typeface="Courier New"/>
              </a:rPr>
              <a:t>GroceryList</a:t>
            </a:r>
            <a:r>
              <a:rPr lang="en"/>
              <a:t>, that has two members: </a:t>
            </a:r>
            <a:r>
              <a:rPr lang="en">
                <a:latin typeface="Courier New"/>
                <a:ea typeface="Courier New"/>
                <a:cs typeface="Courier New"/>
                <a:sym typeface="Courier New"/>
              </a:rPr>
              <a:t>vector&lt;string&gt; items</a:t>
            </a:r>
            <a:r>
              <a:rPr lang="en"/>
              <a:t>, and </a:t>
            </a:r>
            <a:r>
              <a:rPr lang="en">
                <a:latin typeface="Courier New"/>
                <a:ea typeface="Courier New"/>
                <a:cs typeface="Courier New"/>
                <a:sym typeface="Courier New"/>
              </a:rPr>
              <a:t>double totalCost. </a:t>
            </a:r>
            <a:r>
              <a:rPr lang="en"/>
              <a:t>To add two </a:t>
            </a:r>
            <a:r>
              <a:rPr lang="en">
                <a:latin typeface="Courier New"/>
                <a:ea typeface="Courier New"/>
                <a:cs typeface="Courier New"/>
                <a:sym typeface="Courier New"/>
              </a:rPr>
              <a:t>GroceryLists</a:t>
            </a:r>
            <a:r>
              <a:rPr lang="en"/>
              <a:t> together, we will want to merge both the item list and the cost tracker.</a:t>
            </a:r>
            <a:endParaRPr/>
          </a:p>
        </p:txBody>
      </p:sp>
      <p:sp>
        <p:nvSpPr>
          <p:cNvPr id="211" name="Google Shape;211;p34"/>
          <p:cNvSpPr txBox="1"/>
          <p:nvPr/>
        </p:nvSpPr>
        <p:spPr>
          <a:xfrm>
            <a:off x="1007200" y="2348450"/>
            <a:ext cx="7345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GroceryList GroceryList::operator+(GroceryList const&amp; secondList){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GroceryList combinedList;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combinedList.items = this-&gt;items;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(int i = 0; i &lt; secondList.items.size(); 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combinedList.items.push_back(secondList.items.at(i));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combinedList.totalCost = this-&gt;totalCost + secondList.totalCost;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combinedList;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operator</a:t>
            </a:r>
            <a:endParaRPr/>
          </a:p>
        </p:txBody>
      </p:sp>
      <p:sp>
        <p:nvSpPr>
          <p:cNvPr id="217" name="Google Shape;217;p35"/>
          <p:cNvSpPr txBox="1"/>
          <p:nvPr>
            <p:ph idx="1" type="body"/>
          </p:nvPr>
        </p:nvSpPr>
        <p:spPr>
          <a:xfrm>
            <a:off x="311700" y="1266325"/>
            <a:ext cx="45021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function to assign the value of an object to another object of the same type</a:t>
            </a:r>
            <a:endParaRPr/>
          </a:p>
          <a:p>
            <a:pPr indent="-342900" lvl="0" marL="457200" rtl="0" algn="l">
              <a:spcBef>
                <a:spcPts val="0"/>
              </a:spcBef>
              <a:spcAft>
                <a:spcPts val="0"/>
              </a:spcAft>
              <a:buSzPts val="1800"/>
              <a:buChar char="●"/>
            </a:pPr>
            <a:r>
              <a:rPr lang="en"/>
              <a:t>It returns a reference to the assigned object</a:t>
            </a:r>
            <a:endParaRPr/>
          </a:p>
          <a:p>
            <a:pPr indent="-342900" lvl="0" marL="457200" rtl="0" algn="l">
              <a:spcBef>
                <a:spcPts val="0"/>
              </a:spcBef>
              <a:spcAft>
                <a:spcPts val="0"/>
              </a:spcAft>
              <a:buSzPts val="1800"/>
              <a:buChar char="●"/>
            </a:pPr>
            <a:r>
              <a:rPr lang="en"/>
              <a:t>The existing data in the left hand object is overwritten</a:t>
            </a:r>
            <a:endParaRPr/>
          </a:p>
          <a:p>
            <a:pPr indent="-342900" lvl="0" marL="457200" rtl="0" algn="l">
              <a:spcBef>
                <a:spcPts val="0"/>
              </a:spcBef>
              <a:spcAft>
                <a:spcPts val="0"/>
              </a:spcAft>
              <a:buSzPts val="1800"/>
              <a:buChar char="●"/>
            </a:pPr>
            <a:r>
              <a:rPr lang="en"/>
              <a:t>A default assignment operator is created by the compiler, but you may want to write your own</a:t>
            </a:r>
            <a:endParaRPr/>
          </a:p>
        </p:txBody>
      </p:sp>
      <p:sp>
        <p:nvSpPr>
          <p:cNvPr id="218" name="Google Shape;218;p35"/>
          <p:cNvSpPr txBox="1"/>
          <p:nvPr/>
        </p:nvSpPr>
        <p:spPr>
          <a:xfrm>
            <a:off x="5206350" y="1152425"/>
            <a:ext cx="7332600" cy="3042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 create object m1</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 using default constructor</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MyClass m1;</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MyClass m2;</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update existing object m2</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 using assignment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m2 = m1;</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operator</a:t>
            </a:r>
            <a:endParaRPr/>
          </a:p>
        </p:txBody>
      </p:sp>
      <p:sp>
        <p:nvSpPr>
          <p:cNvPr id="224" name="Google Shape;224;p36"/>
          <p:cNvSpPr txBox="1"/>
          <p:nvPr/>
        </p:nvSpPr>
        <p:spPr>
          <a:xfrm>
            <a:off x="798375" y="1297025"/>
            <a:ext cx="7332600" cy="3784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MyClass&amp; operator=(const MyClass&amp; orig);</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MyClass&amp; MyClass::operator=(const MyClass&amp; orig)</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 a = a is a legal assignment, and shouldn't do anything</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if (this != &amp;orig)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 if they are different objects, copy data members</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this-&gt;myData = orig.myData;</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this-&gt;myName = orig.myName;</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return *this;</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a:t>
            </a:r>
            <a:endParaRPr sz="13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 constructor v. Assignment operator</a:t>
            </a:r>
            <a:endParaRPr/>
          </a:p>
        </p:txBody>
      </p:sp>
      <p:sp>
        <p:nvSpPr>
          <p:cNvPr id="230" name="Google Shape;230;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Copy constructor is called when a new object is created from an existing object, as a copy of the existing object.</a:t>
            </a:r>
            <a:endParaRPr/>
          </a:p>
          <a:p>
            <a:pPr indent="-342900" lvl="0" marL="457200" rtl="0" algn="l">
              <a:spcBef>
                <a:spcPts val="0"/>
              </a:spcBef>
              <a:spcAft>
                <a:spcPts val="0"/>
              </a:spcAft>
              <a:buSzPts val="1800"/>
              <a:buChar char="●"/>
            </a:pPr>
            <a:r>
              <a:rPr lang="en"/>
              <a:t>Assignment operator is called when an already initialized object is assigned a new value from another existing object. </a:t>
            </a:r>
            <a:endParaRPr/>
          </a:p>
        </p:txBody>
      </p:sp>
      <p:sp>
        <p:nvSpPr>
          <p:cNvPr id="231" name="Google Shape;231;p37"/>
          <p:cNvSpPr txBox="1"/>
          <p:nvPr/>
        </p:nvSpPr>
        <p:spPr>
          <a:xfrm>
            <a:off x="433600" y="2662850"/>
            <a:ext cx="8462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2"/>
                </a:solidFill>
                <a:latin typeface="Courier New"/>
                <a:ea typeface="Courier New"/>
                <a:cs typeface="Courier New"/>
                <a:sym typeface="Courier New"/>
              </a:rPr>
              <a:t>T t1, t2;  // calls default constructor</a:t>
            </a:r>
            <a:endParaRPr sz="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chemeClr val="dk2"/>
                </a:solidFill>
                <a:latin typeface="Courier New"/>
                <a:ea typeface="Courier New"/>
                <a:cs typeface="Courier New"/>
                <a:sym typeface="Courier New"/>
              </a:rPr>
              <a:t>T t3(t1);  // calls copy constructor</a:t>
            </a:r>
            <a:endParaRPr sz="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chemeClr val="dk2"/>
                </a:solidFill>
                <a:latin typeface="Courier New"/>
                <a:ea typeface="Courier New"/>
                <a:cs typeface="Courier New"/>
                <a:sym typeface="Courier New"/>
              </a:rPr>
              <a:t>t2 = t1;   // calls assignment operator, same as"t2.operator=(t1);“</a:t>
            </a:r>
            <a:endParaRPr sz="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chemeClr val="dk2"/>
                </a:solidFill>
                <a:latin typeface="Courier New"/>
                <a:ea typeface="Courier New"/>
                <a:cs typeface="Courier New"/>
                <a:sym typeface="Courier New"/>
              </a:rPr>
              <a:t>T t4 = t1; // calls </a:t>
            </a:r>
            <a:r>
              <a:rPr b="1" lang="en" sz="1600">
                <a:solidFill>
                  <a:schemeClr val="dk2"/>
                </a:solidFill>
                <a:latin typeface="Courier New"/>
                <a:ea typeface="Courier New"/>
                <a:cs typeface="Courier New"/>
                <a:sym typeface="Courier New"/>
              </a:rPr>
              <a:t>copy constructor</a:t>
            </a:r>
            <a:r>
              <a:rPr lang="en" sz="1600">
                <a:solidFill>
                  <a:schemeClr val="dk2"/>
                </a:solidFill>
                <a:latin typeface="Courier New"/>
                <a:ea typeface="Courier New"/>
                <a:cs typeface="Courier New"/>
                <a:sym typeface="Courier New"/>
              </a:rPr>
              <a:t>, same as "T t4(t1);"</a:t>
            </a:r>
            <a:r>
              <a:rPr lang="en" sz="2000">
                <a:solidFill>
                  <a:schemeClr val="dk2"/>
                </a:solidFill>
                <a:latin typeface="Courier New"/>
                <a:ea typeface="Courier New"/>
                <a:cs typeface="Courier New"/>
                <a:sym typeface="Courier New"/>
              </a:rPr>
              <a:t> </a:t>
            </a:r>
            <a:endParaRPr sz="1000">
              <a:solidFill>
                <a:schemeClr val="dk2"/>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with copy constructor and assignment operator</a:t>
            </a:r>
            <a:endParaRPr/>
          </a:p>
        </p:txBody>
      </p:sp>
      <p:sp>
        <p:nvSpPr>
          <p:cNvPr id="237" name="Google Shape;237;p38"/>
          <p:cNvSpPr txBox="1"/>
          <p:nvPr>
            <p:ph idx="1" type="body"/>
          </p:nvPr>
        </p:nvSpPr>
        <p:spPr>
          <a:xfrm>
            <a:off x="256375" y="1091400"/>
            <a:ext cx="8520600" cy="2618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you are using dynamic memory inside your object, you will need to define your copy constructor and assignment operator to avoid memory leaks and double-free bugs</a:t>
            </a:r>
            <a:endParaRPr/>
          </a:p>
          <a:p>
            <a:pPr indent="-342900" lvl="0" marL="457200" rtl="0" algn="l">
              <a:spcBef>
                <a:spcPts val="0"/>
              </a:spcBef>
              <a:spcAft>
                <a:spcPts val="0"/>
              </a:spcAft>
              <a:buSzPts val="1800"/>
              <a:buChar char="●"/>
            </a:pPr>
            <a:r>
              <a:rPr lang="en"/>
              <a:t>For a copy constructor, a new object is being created and will need to have its own memory allocated</a:t>
            </a:r>
            <a:endParaRPr/>
          </a:p>
          <a:p>
            <a:pPr indent="-342900" lvl="0" marL="457200" rtl="0" algn="l">
              <a:spcBef>
                <a:spcPts val="0"/>
              </a:spcBef>
              <a:spcAft>
                <a:spcPts val="0"/>
              </a:spcAft>
              <a:buSzPts val="1800"/>
              <a:buChar char="●"/>
            </a:pPr>
            <a:r>
              <a:rPr lang="en"/>
              <a:t>For an assignment operator, the left hand object is being overwritten, meaning it no longer exists!  So the left hand object’s memory will need to be deallocated</a:t>
            </a:r>
            <a:endParaRPr/>
          </a:p>
        </p:txBody>
      </p:sp>
      <p:sp>
        <p:nvSpPr>
          <p:cNvPr id="238" name="Google Shape;238;p38"/>
          <p:cNvSpPr txBox="1"/>
          <p:nvPr/>
        </p:nvSpPr>
        <p:spPr>
          <a:xfrm>
            <a:off x="466550" y="3599350"/>
            <a:ext cx="882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MyClass 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MyClass  b  = a;   // b is a brand new object and need to be allocated!</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MyClass c;</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MyClass c = a;     // c is gone and re-assigned to a! </a:t>
            </a:r>
            <a:r>
              <a:rPr lang="en">
                <a:latin typeface="Courier New"/>
                <a:ea typeface="Courier New"/>
                <a:cs typeface="Courier New"/>
                <a:sym typeface="Courier New"/>
              </a:rPr>
              <a:t>c</a:t>
            </a:r>
            <a:r>
              <a:rPr lang="en">
                <a:latin typeface="Courier New"/>
                <a:ea typeface="Courier New"/>
                <a:cs typeface="Courier New"/>
                <a:sym typeface="Courier New"/>
              </a:rPr>
              <a:t> needs to be deallocated</a:t>
            </a:r>
            <a:endParaRPr>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vs. Shallow copy</a:t>
            </a:r>
            <a:endParaRPr/>
          </a:p>
        </p:txBody>
      </p:sp>
      <p:sp>
        <p:nvSpPr>
          <p:cNvPr id="244" name="Google Shape;244;p39"/>
          <p:cNvSpPr txBox="1"/>
          <p:nvPr>
            <p:ph idx="1" type="body"/>
          </p:nvPr>
        </p:nvSpPr>
        <p:spPr>
          <a:xfrm>
            <a:off x="367775" y="11104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copy of a pointer is a copy of the pointer itself, not the values in the memory it points to</a:t>
            </a:r>
            <a:endParaRPr/>
          </a:p>
          <a:p>
            <a:pPr indent="-342900" lvl="0" marL="457200" rtl="0" algn="l">
              <a:spcBef>
                <a:spcPts val="0"/>
              </a:spcBef>
              <a:spcAft>
                <a:spcPts val="0"/>
              </a:spcAft>
              <a:buSzPts val="1800"/>
              <a:buChar char="●"/>
            </a:pPr>
            <a:r>
              <a:rPr lang="en"/>
              <a:t>A deep copy copies the values as well</a:t>
            </a:r>
            <a:endParaRPr/>
          </a:p>
          <a:p>
            <a:pPr indent="-342900" lvl="0" marL="457200" rtl="0" algn="l">
              <a:spcBef>
                <a:spcPts val="0"/>
              </a:spcBef>
              <a:spcAft>
                <a:spcPts val="0"/>
              </a:spcAft>
              <a:buSzPts val="1800"/>
              <a:buChar char="●"/>
            </a:pPr>
            <a:r>
              <a:rPr lang="en"/>
              <a:t>Compiler-generated default constructor, copy constructor, and assignment operator do shallow copy only</a:t>
            </a:r>
            <a:endParaRPr/>
          </a:p>
        </p:txBody>
      </p:sp>
      <p:sp>
        <p:nvSpPr>
          <p:cNvPr id="245" name="Google Shape;245;p39"/>
          <p:cNvSpPr txBox="1"/>
          <p:nvPr/>
        </p:nvSpPr>
        <p:spPr>
          <a:xfrm>
            <a:off x="1387475" y="3027225"/>
            <a:ext cx="7332600" cy="1914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int* myArray = new int[SIZE];</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int* deepCopy = new int[SIZE];</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for(size_t i = 0; i &lt; SIZE; ++i){</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    deepCopy[i] = myArray[i];</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operator&lt;&lt; overload</a:t>
            </a:r>
            <a:endParaRPr/>
          </a:p>
        </p:txBody>
      </p:sp>
      <p:sp>
        <p:nvSpPr>
          <p:cNvPr id="251" name="Google Shape;251;p40"/>
          <p:cNvSpPr txBox="1"/>
          <p:nvPr/>
        </p:nvSpPr>
        <p:spPr>
          <a:xfrm>
            <a:off x="1240050" y="3183625"/>
            <a:ext cx="73851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ostream&amp; operator&lt;&lt;(ostream&amp; os, const vector&lt;int&gt;&amp; v){</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os &lt;&lt; "Print some vector stuff” &lt;&lt; endl;</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return os;</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52" name="Google Shape;252;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ostream class has a function operator&lt;&lt; (the insertion operator) that appends characters to the stream (This is what we use when we do cout &lt;&lt; “print stuff”)</a:t>
            </a:r>
            <a:endParaRPr/>
          </a:p>
          <a:p>
            <a:pPr indent="-342900" lvl="0" marL="457200" rtl="0" algn="l">
              <a:spcBef>
                <a:spcPts val="0"/>
              </a:spcBef>
              <a:spcAft>
                <a:spcPts val="0"/>
              </a:spcAft>
              <a:buSzPts val="1800"/>
              <a:buChar char="●"/>
            </a:pPr>
            <a:r>
              <a:rPr lang="en"/>
              <a:t>There are many overloaded versions of this operator - every type that we have been able to print using cout has a corresponding operator&lt;&lt; overload</a:t>
            </a:r>
            <a:endParaRPr/>
          </a:p>
        </p:txBody>
      </p:sp>
      <p:cxnSp>
        <p:nvCxnSpPr>
          <p:cNvPr id="253" name="Google Shape;253;p40"/>
          <p:cNvCxnSpPr/>
          <p:nvPr/>
        </p:nvCxnSpPr>
        <p:spPr>
          <a:xfrm rot="10800000">
            <a:off x="2519375" y="4142100"/>
            <a:ext cx="290100" cy="342900"/>
          </a:xfrm>
          <a:prstGeom prst="straightConnector1">
            <a:avLst/>
          </a:prstGeom>
          <a:noFill/>
          <a:ln cap="flat" cmpd="sng" w="9525">
            <a:solidFill>
              <a:srgbClr val="FF0000"/>
            </a:solidFill>
            <a:prstDash val="solid"/>
            <a:round/>
            <a:headEnd len="med" w="med" type="none"/>
            <a:tailEnd len="med" w="med" type="triangle"/>
          </a:ln>
        </p:spPr>
      </p:cxnSp>
      <p:sp>
        <p:nvSpPr>
          <p:cNvPr id="254" name="Google Shape;254;p40"/>
          <p:cNvSpPr txBox="1"/>
          <p:nvPr/>
        </p:nvSpPr>
        <p:spPr>
          <a:xfrm>
            <a:off x="791650" y="4485000"/>
            <a:ext cx="62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Returns an ostream, and takes an ostream as an argument</a:t>
            </a:r>
            <a:endParaRPr>
              <a:solidFill>
                <a:srgbClr val="FF0000"/>
              </a:solidFill>
              <a:latin typeface="Open Sans"/>
              <a:ea typeface="Open Sans"/>
              <a:cs typeface="Open Sans"/>
              <a:sym typeface="Open Sans"/>
            </a:endParaRPr>
          </a:p>
        </p:txBody>
      </p:sp>
      <p:cxnSp>
        <p:nvCxnSpPr>
          <p:cNvPr id="255" name="Google Shape;255;p40"/>
          <p:cNvCxnSpPr/>
          <p:nvPr/>
        </p:nvCxnSpPr>
        <p:spPr>
          <a:xfrm flipH="1" rot="10800000">
            <a:off x="3284275" y="4128900"/>
            <a:ext cx="448500" cy="356100"/>
          </a:xfrm>
          <a:prstGeom prst="straightConnector1">
            <a:avLst/>
          </a:prstGeom>
          <a:noFill/>
          <a:ln cap="flat" cmpd="sng" w="9525">
            <a:solidFill>
              <a:srgbClr val="FF0000"/>
            </a:solidFill>
            <a:prstDash val="solid"/>
            <a:round/>
            <a:headEnd len="med" w="med" type="none"/>
            <a:tailEnd len="med" w="med" type="triangle"/>
          </a:ln>
        </p:spPr>
      </p:cxnSp>
      <p:sp>
        <p:nvSpPr>
          <p:cNvPr id="256" name="Google Shape;256;p40"/>
          <p:cNvSpPr txBox="1"/>
          <p:nvPr/>
        </p:nvSpPr>
        <p:spPr>
          <a:xfrm>
            <a:off x="6190200" y="4005750"/>
            <a:ext cx="295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The second argument is the type that will be printed</a:t>
            </a:r>
            <a:endParaRPr>
              <a:solidFill>
                <a:srgbClr val="FF0000"/>
              </a:solidFill>
              <a:latin typeface="Open Sans"/>
              <a:ea typeface="Open Sans"/>
              <a:cs typeface="Open Sans"/>
              <a:sym typeface="Open Sans"/>
            </a:endParaRPr>
          </a:p>
        </p:txBody>
      </p:sp>
      <p:cxnSp>
        <p:nvCxnSpPr>
          <p:cNvPr id="257" name="Google Shape;257;p40"/>
          <p:cNvCxnSpPr/>
          <p:nvPr/>
        </p:nvCxnSpPr>
        <p:spPr>
          <a:xfrm rot="10800000">
            <a:off x="6792400" y="3654025"/>
            <a:ext cx="0" cy="461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operator&lt;&lt; overload - friend</a:t>
            </a:r>
            <a:endParaRPr/>
          </a:p>
        </p:txBody>
      </p:sp>
      <p:sp>
        <p:nvSpPr>
          <p:cNvPr id="263" name="Google Shape;263;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operator&lt;&lt; function is not a member of your class</a:t>
            </a:r>
            <a:endParaRPr/>
          </a:p>
          <a:p>
            <a:pPr indent="-342900" lvl="0" marL="457200" rtl="0" algn="l">
              <a:spcBef>
                <a:spcPts val="0"/>
              </a:spcBef>
              <a:spcAft>
                <a:spcPts val="0"/>
              </a:spcAft>
              <a:buSzPts val="1800"/>
              <a:buChar char="●"/>
            </a:pPr>
            <a:r>
              <a:rPr lang="en"/>
              <a:t>Since it is not a part of the class you are printing, you cannot access private data members or functions</a:t>
            </a:r>
            <a:endParaRPr/>
          </a:p>
          <a:p>
            <a:pPr indent="-342900" lvl="0" marL="457200" rtl="0" algn="l">
              <a:spcBef>
                <a:spcPts val="0"/>
              </a:spcBef>
              <a:spcAft>
                <a:spcPts val="0"/>
              </a:spcAft>
              <a:buSzPts val="1800"/>
              <a:buChar char="●"/>
            </a:pPr>
            <a:r>
              <a:rPr lang="en"/>
              <a:t>You can declare the function as a </a:t>
            </a:r>
            <a:r>
              <a:rPr b="1" lang="en"/>
              <a:t>friend</a:t>
            </a:r>
            <a:r>
              <a:rPr lang="en"/>
              <a:t> function using the friend keyword.  This declaration goes inside the class definition.  Now the function can access private members of the class</a:t>
            </a:r>
            <a:endParaRPr/>
          </a:p>
        </p:txBody>
      </p:sp>
      <p:sp>
        <p:nvSpPr>
          <p:cNvPr id="264" name="Google Shape;264;p41"/>
          <p:cNvSpPr txBox="1"/>
          <p:nvPr/>
        </p:nvSpPr>
        <p:spPr>
          <a:xfrm>
            <a:off x="1385125" y="3402250"/>
            <a:ext cx="66729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class IntVector{</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public:</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friend std::ostream&amp; operator&lt;&lt;(std::ostream&amp; os, IntVector v);</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SafeArray constructor</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Make sure all the data members are initialized (including the “basic” ones)</a:t>
            </a:r>
            <a:endParaRPr/>
          </a:p>
          <a:p>
            <a:pPr indent="-342900" lvl="0" marL="457200" rtl="0" algn="l">
              <a:spcBef>
                <a:spcPts val="0"/>
              </a:spcBef>
              <a:spcAft>
                <a:spcPts val="0"/>
              </a:spcAft>
              <a:buSzPts val="1800"/>
              <a:buChar char="●"/>
            </a:pPr>
            <a:r>
              <a:rPr lang="en"/>
              <a:t>Allocate memory for anything that will live in dynamic memory</a:t>
            </a:r>
            <a:endParaRPr/>
          </a:p>
        </p:txBody>
      </p:sp>
      <p:sp>
        <p:nvSpPr>
          <p:cNvPr id="80" name="Google Shape;80;p15"/>
          <p:cNvSpPr txBox="1"/>
          <p:nvPr/>
        </p:nvSpPr>
        <p:spPr>
          <a:xfrm>
            <a:off x="699075" y="2316250"/>
            <a:ext cx="5395800" cy="177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550">
                <a:highlight>
                  <a:schemeClr val="lt1"/>
                </a:highlight>
                <a:latin typeface="Courier New"/>
                <a:ea typeface="Courier New"/>
                <a:cs typeface="Courier New"/>
                <a:sym typeface="Courier New"/>
              </a:rPr>
              <a:t>SafeArray::SafeArray(int size): mySize(size){</a:t>
            </a:r>
            <a:endParaRPr sz="1550">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highlight>
                <a:schemeClr val="lt1"/>
              </a:highlight>
            </a:endParaRPr>
          </a:p>
          <a:p>
            <a:pPr indent="0" lvl="0" marL="0" marR="0" rtl="0" algn="l">
              <a:lnSpc>
                <a:spcPct val="115000"/>
              </a:lnSpc>
              <a:spcBef>
                <a:spcPts val="0"/>
              </a:spcBef>
              <a:spcAft>
                <a:spcPts val="0"/>
              </a:spcAft>
              <a:buNone/>
            </a:pPr>
            <a:r>
              <a:rPr lang="en" sz="1550">
                <a:highlight>
                  <a:schemeClr val="lt1"/>
                </a:highlight>
                <a:latin typeface="Courier New"/>
                <a:ea typeface="Courier New"/>
                <a:cs typeface="Courier New"/>
                <a:sym typeface="Courier New"/>
              </a:rPr>
              <a:t>   myArray = new int[size];</a:t>
            </a:r>
            <a:endParaRPr sz="1550">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None/>
            </a:pPr>
            <a:r>
              <a:rPr lang="en" sz="1550">
                <a:highlight>
                  <a:schemeClr val="lt1"/>
                </a:highlight>
                <a:latin typeface="Courier New"/>
                <a:ea typeface="Courier New"/>
                <a:cs typeface="Courier New"/>
                <a:sym typeface="Courier New"/>
              </a:rPr>
              <a:t>   cout &lt;&lt; "Allocating my SafeArray with size: " &lt;&lt; size &lt;&lt; endl;</a:t>
            </a:r>
            <a:endParaRPr sz="1550">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highlight>
                <a:schemeClr val="lt1"/>
              </a:highlight>
            </a:endParaRPr>
          </a:p>
          <a:p>
            <a:pPr indent="0" lvl="0" marL="0" marR="0" rtl="0" algn="l">
              <a:lnSpc>
                <a:spcPct val="115000"/>
              </a:lnSpc>
              <a:spcBef>
                <a:spcPts val="0"/>
              </a:spcBef>
              <a:spcAft>
                <a:spcPts val="0"/>
              </a:spcAft>
              <a:buNone/>
            </a:pPr>
            <a:r>
              <a:rPr lang="en" sz="1550">
                <a:highlight>
                  <a:schemeClr val="lt1"/>
                </a:highlight>
                <a:latin typeface="Courier New"/>
                <a:ea typeface="Courier New"/>
                <a:cs typeface="Courier New"/>
                <a:sym typeface="Courier New"/>
              </a:rPr>
              <a:t>}</a:t>
            </a:r>
            <a:endParaRPr sz="1500">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classes</a:t>
            </a:r>
            <a:endParaRPr/>
          </a:p>
        </p:txBody>
      </p:sp>
      <p:sp>
        <p:nvSpPr>
          <p:cNvPr id="270" name="Google Shape;270;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Classes (or structs) can be declared within another class</a:t>
            </a:r>
            <a:endParaRPr/>
          </a:p>
          <a:p>
            <a:pPr indent="-342900" lvl="0" marL="457200" rtl="0" algn="l">
              <a:spcBef>
                <a:spcPts val="0"/>
              </a:spcBef>
              <a:spcAft>
                <a:spcPts val="0"/>
              </a:spcAft>
              <a:buSzPts val="1800"/>
              <a:buChar char="●"/>
            </a:pPr>
            <a:r>
              <a:rPr lang="en"/>
              <a:t>Nested classes have access to outer class’ private members, but not vice-versa</a:t>
            </a:r>
            <a:endParaRPr/>
          </a:p>
          <a:p>
            <a:pPr indent="0" lvl="0" marL="0" rtl="0" algn="l">
              <a:spcBef>
                <a:spcPts val="1200"/>
              </a:spcBef>
              <a:spcAft>
                <a:spcPts val="1200"/>
              </a:spcAft>
              <a:buNone/>
            </a:pPr>
            <a:r>
              <a:t/>
            </a:r>
            <a:endParaRPr/>
          </a:p>
        </p:txBody>
      </p:sp>
      <p:sp>
        <p:nvSpPr>
          <p:cNvPr id="271" name="Google Shape;271;p42"/>
          <p:cNvSpPr txBox="1"/>
          <p:nvPr/>
        </p:nvSpPr>
        <p:spPr>
          <a:xfrm>
            <a:off x="728775" y="2445175"/>
            <a:ext cx="7332600" cy="2123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650">
                <a:solidFill>
                  <a:schemeClr val="dk2"/>
                </a:solidFill>
                <a:highlight>
                  <a:srgbClr val="FFFFFF"/>
                </a:highlight>
                <a:latin typeface="Courier New"/>
                <a:ea typeface="Courier New"/>
                <a:cs typeface="Courier New"/>
                <a:sym typeface="Courier New"/>
              </a:rPr>
              <a:t>class A {</a:t>
            </a:r>
            <a:endParaRPr sz="16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650">
                <a:solidFill>
                  <a:schemeClr val="dk2"/>
                </a:solidFill>
                <a:highlight>
                  <a:srgbClr val="FFFFFF"/>
                </a:highlight>
                <a:latin typeface="Courier New"/>
                <a:ea typeface="Courier New"/>
                <a:cs typeface="Courier New"/>
                <a:sym typeface="Courier New"/>
              </a:rPr>
              <a:t>    class B {</a:t>
            </a:r>
            <a:endParaRPr sz="16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650">
                <a:solidFill>
                  <a:schemeClr val="dk2"/>
                </a:solidFill>
                <a:highlight>
                  <a:srgbClr val="FFFFFF"/>
                </a:highlight>
                <a:latin typeface="Courier New"/>
                <a:ea typeface="Courier New"/>
                <a:cs typeface="Courier New"/>
                <a:sym typeface="Courier New"/>
              </a:rPr>
              <a:t>       </a:t>
            </a:r>
            <a:endParaRPr sz="16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650">
                <a:solidFill>
                  <a:schemeClr val="dk2"/>
                </a:solidFill>
                <a:highlight>
                  <a:srgbClr val="FFFFFF"/>
                </a:highlight>
                <a:latin typeface="Courier New"/>
                <a:ea typeface="Courier New"/>
                <a:cs typeface="Courier New"/>
                <a:sym typeface="Courier New"/>
              </a:rPr>
              <a:t>    };</a:t>
            </a:r>
            <a:endParaRPr sz="16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650">
                <a:solidFill>
                  <a:schemeClr val="dk2"/>
                </a:solidFill>
                <a:highlight>
                  <a:srgbClr val="FFFFFF"/>
                </a:highlight>
                <a:latin typeface="Courier New"/>
                <a:ea typeface="Courier New"/>
                <a:cs typeface="Courier New"/>
                <a:sym typeface="Courier New"/>
              </a:rPr>
              <a:t>};</a:t>
            </a:r>
            <a:endParaRPr sz="16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Friend class</a:t>
            </a:r>
            <a:endParaRPr/>
          </a:p>
        </p:txBody>
      </p:sp>
      <p:sp>
        <p:nvSpPr>
          <p:cNvPr id="277" name="Google Shape;277;p43"/>
          <p:cNvSpPr txBox="1"/>
          <p:nvPr>
            <p:ph idx="1" type="body"/>
          </p:nvPr>
        </p:nvSpPr>
        <p:spPr>
          <a:xfrm>
            <a:off x="311700" y="1152475"/>
            <a:ext cx="6415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class can declare that another class is a “friend” class</a:t>
            </a:r>
            <a:endParaRPr/>
          </a:p>
          <a:p>
            <a:pPr indent="-342900" lvl="0" marL="457200" rtl="0" algn="l">
              <a:spcBef>
                <a:spcPts val="0"/>
              </a:spcBef>
              <a:spcAft>
                <a:spcPts val="0"/>
              </a:spcAft>
              <a:buSzPts val="1800"/>
              <a:buChar char="●"/>
            </a:pPr>
            <a:r>
              <a:rPr lang="en"/>
              <a:t>A friend class can access all privileged members of that class (e.g. private and protected)</a:t>
            </a:r>
            <a:endParaRPr/>
          </a:p>
          <a:p>
            <a:pPr indent="-342900" lvl="0" marL="457200" rtl="0" algn="l">
              <a:spcBef>
                <a:spcPts val="0"/>
              </a:spcBef>
              <a:spcAft>
                <a:spcPts val="0"/>
              </a:spcAft>
              <a:buSzPts val="1800"/>
              <a:buChar char="●"/>
            </a:pPr>
            <a:r>
              <a:rPr lang="en"/>
              <a:t>Friendship is not mutual - class A can have friend B without class B having A as a friend</a:t>
            </a:r>
            <a:endParaRPr/>
          </a:p>
          <a:p>
            <a:pPr indent="0" lvl="0" marL="0" rtl="0" algn="l">
              <a:spcBef>
                <a:spcPts val="1200"/>
              </a:spcBef>
              <a:spcAft>
                <a:spcPts val="1200"/>
              </a:spcAft>
              <a:buNone/>
            </a:pPr>
            <a:r>
              <a:t/>
            </a:r>
            <a:endParaRPr/>
          </a:p>
        </p:txBody>
      </p:sp>
      <p:sp>
        <p:nvSpPr>
          <p:cNvPr id="278" name="Google Shape;278;p43"/>
          <p:cNvSpPr txBox="1"/>
          <p:nvPr/>
        </p:nvSpPr>
        <p:spPr>
          <a:xfrm>
            <a:off x="1926050" y="3102050"/>
            <a:ext cx="8184600" cy="1831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class A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public:</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    friend class B;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Templates</a:t>
            </a:r>
            <a:endParaRPr/>
          </a:p>
        </p:txBody>
      </p:sp>
      <p:sp>
        <p:nvSpPr>
          <p:cNvPr id="284" name="Google Shape;284;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Templates allow code reuse for different types</a:t>
            </a:r>
            <a:endParaRPr/>
          </a:p>
          <a:p>
            <a:pPr indent="-342900" lvl="0" marL="457200" rtl="0" algn="l">
              <a:spcBef>
                <a:spcPts val="0"/>
              </a:spcBef>
              <a:spcAft>
                <a:spcPts val="0"/>
              </a:spcAft>
              <a:buSzPts val="1800"/>
              <a:buChar char="●"/>
            </a:pPr>
            <a:r>
              <a:rPr lang="en"/>
              <a:t>Allows multiple types to be used with the same function or class</a:t>
            </a:r>
            <a:endParaRPr/>
          </a:p>
          <a:p>
            <a:pPr indent="-342900" lvl="0" marL="457200" rtl="0" algn="l">
              <a:spcBef>
                <a:spcPts val="0"/>
              </a:spcBef>
              <a:spcAft>
                <a:spcPts val="0"/>
              </a:spcAft>
              <a:buSzPts val="1800"/>
              <a:buChar char="●"/>
            </a:pPr>
            <a:r>
              <a:rPr lang="en"/>
              <a:t>The compiler generates a new class or function with the templated item type.  This is called instantiation</a:t>
            </a:r>
            <a:endParaRPr/>
          </a:p>
          <a:p>
            <a:pPr indent="-342900" lvl="0" marL="457200" rtl="0" algn="l">
              <a:spcBef>
                <a:spcPts val="0"/>
              </a:spcBef>
              <a:spcAft>
                <a:spcPts val="0"/>
              </a:spcAft>
              <a:buSzPts val="1800"/>
              <a:buChar char="●"/>
            </a:pPr>
            <a:r>
              <a:rPr lang="en"/>
              <a:t>The template tag is put above the class or function that will be templatized.  The template tag includes a typename variable, which will be replaced with the item type used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11700" y="4339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Templated class</a:t>
            </a:r>
            <a:endParaRPr/>
          </a:p>
        </p:txBody>
      </p:sp>
      <p:sp>
        <p:nvSpPr>
          <p:cNvPr id="290" name="Google Shape;290;p45"/>
          <p:cNvSpPr txBox="1"/>
          <p:nvPr/>
        </p:nvSpPr>
        <p:spPr>
          <a:xfrm>
            <a:off x="2792100" y="694775"/>
            <a:ext cx="62769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template &lt;typename T&gt;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class MyTemplateClass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public:</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string name;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T data;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int main()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MyTemplateClass&lt;int&gt; intData;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intData.name = "five";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intData.data = 5;</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MyTemplateClass&lt;float&gt; floatData;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floatData.name = "pi";</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floatData.data = 3.14159;</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Generated code</a:t>
            </a:r>
            <a:endParaRPr/>
          </a:p>
        </p:txBody>
      </p:sp>
      <p:sp>
        <p:nvSpPr>
          <p:cNvPr id="296" name="Google Shape;296;p46"/>
          <p:cNvSpPr txBox="1"/>
          <p:nvPr>
            <p:ph idx="1" type="body"/>
          </p:nvPr>
        </p:nvSpPr>
        <p:spPr>
          <a:xfrm>
            <a:off x="311700" y="1266325"/>
            <a:ext cx="33738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compiler will generate a version of the class or function for every type that it is used with</a:t>
            </a:r>
            <a:endParaRPr/>
          </a:p>
        </p:txBody>
      </p:sp>
      <p:sp>
        <p:nvSpPr>
          <p:cNvPr id="297" name="Google Shape;297;p46"/>
          <p:cNvSpPr txBox="1"/>
          <p:nvPr/>
        </p:nvSpPr>
        <p:spPr>
          <a:xfrm>
            <a:off x="4034200" y="1101325"/>
            <a:ext cx="5838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template &lt;typename T&gt; class MyTemplateClass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public:</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std::string name;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T data;</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template&lt;&gt; class MyTemplateClass&lt;int&gt;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public:</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std::string name;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int data;</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template&lt;&gt; class MyTemplateClass&lt;float&gt;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public:</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std::string name;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float data;</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98" name="Google Shape;298;p46"/>
          <p:cNvSpPr txBox="1"/>
          <p:nvPr/>
        </p:nvSpPr>
        <p:spPr>
          <a:xfrm>
            <a:off x="366200" y="4375625"/>
            <a:ext cx="62769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Generate clang AST:</a:t>
            </a:r>
            <a:endParaRPr>
              <a:latin typeface="Open Sans"/>
              <a:ea typeface="Open Sans"/>
              <a:cs typeface="Open Sans"/>
              <a:sym typeface="Open Sans"/>
            </a:endParaRPr>
          </a:p>
          <a:p>
            <a:pPr indent="0" lvl="0" marL="0" rtl="0" algn="l">
              <a:lnSpc>
                <a:spcPct val="115000"/>
              </a:lnSpc>
              <a:spcBef>
                <a:spcPts val="0"/>
              </a:spcBef>
              <a:spcAft>
                <a:spcPts val="0"/>
              </a:spcAft>
              <a:buNone/>
            </a:pPr>
            <a:r>
              <a:rPr lang="en">
                <a:latin typeface="Open Sans"/>
                <a:ea typeface="Open Sans"/>
                <a:cs typeface="Open Sans"/>
                <a:sym typeface="Open Sans"/>
              </a:rPr>
              <a:t>clang++ -Xclang -ast-print -fsyntax-only main.cpp</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Templated functions</a:t>
            </a:r>
            <a:endParaRPr/>
          </a:p>
        </p:txBody>
      </p:sp>
      <p:sp>
        <p:nvSpPr>
          <p:cNvPr id="304" name="Google Shape;304;p47"/>
          <p:cNvSpPr txBox="1"/>
          <p:nvPr/>
        </p:nvSpPr>
        <p:spPr>
          <a:xfrm>
            <a:off x="1723925" y="1152425"/>
            <a:ext cx="6276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template &lt;typename T&gt;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void PrintVector(vector&lt;T&gt; v){</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(auto it = v.begin(); it != v.end(); it++)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*it &lt;&lt; "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 &lt;&lt; 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int main()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vector&lt;int&gt; v1 = {6, 5, 2, 3};</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PrintVector(v1);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vector&lt;string&gt; v2 = {"hi", "bye", "so long"};</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PrintVector(v2);</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Iterator</a:t>
            </a:r>
            <a:endParaRPr/>
          </a:p>
        </p:txBody>
      </p:sp>
      <p:sp>
        <p:nvSpPr>
          <p:cNvPr id="310" name="Google Shape;310;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iterator is any type that can point to an element in a range of elements and move along the range</a:t>
            </a:r>
            <a:endParaRPr/>
          </a:p>
          <a:p>
            <a:pPr indent="-342900" lvl="0" marL="457200" rtl="0" algn="l">
              <a:spcBef>
                <a:spcPts val="0"/>
              </a:spcBef>
              <a:spcAft>
                <a:spcPts val="0"/>
              </a:spcAft>
              <a:buSzPts val="1800"/>
              <a:buChar char="●"/>
            </a:pPr>
            <a:r>
              <a:rPr lang="en"/>
              <a:t>A pointer to an array is an iterator</a:t>
            </a:r>
            <a:endParaRPr/>
          </a:p>
          <a:p>
            <a:pPr indent="-317500" lvl="1" marL="914400" rtl="0" algn="l">
              <a:spcBef>
                <a:spcPts val="0"/>
              </a:spcBef>
              <a:spcAft>
                <a:spcPts val="0"/>
              </a:spcAft>
              <a:buSzPts val="1400"/>
              <a:buChar char="○"/>
            </a:pPr>
            <a:r>
              <a:rPr lang="en"/>
              <a:t>It can point to each array element, you can use ++ to move along the range</a:t>
            </a:r>
            <a:endParaRPr/>
          </a:p>
        </p:txBody>
      </p:sp>
      <p:sp>
        <p:nvSpPr>
          <p:cNvPr id="311" name="Google Shape;311;p48"/>
          <p:cNvSpPr txBox="1"/>
          <p:nvPr/>
        </p:nvSpPr>
        <p:spPr>
          <a:xfrm>
            <a:off x="434450" y="4302600"/>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3"/>
              </a:rPr>
              <a:t>https://www.geeksforgeeks.org/introduction-iterators-c/</a:t>
            </a:r>
            <a:r>
              <a:rPr lang="en"/>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Iterators</a:t>
            </a:r>
            <a:endParaRPr/>
          </a:p>
        </p:txBody>
      </p:sp>
      <p:sp>
        <p:nvSpPr>
          <p:cNvPr id="317" name="Google Shape;317;p49"/>
          <p:cNvSpPr txBox="1"/>
          <p:nvPr>
            <p:ph idx="1" type="body"/>
          </p:nvPr>
        </p:nvSpPr>
        <p:spPr>
          <a:xfrm>
            <a:off x="311700" y="1152475"/>
            <a:ext cx="43272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Input/output are the most basic iterator</a:t>
            </a:r>
            <a:endParaRPr/>
          </a:p>
          <a:p>
            <a:pPr indent="-310832" lvl="1" marL="914400" rtl="0" algn="l">
              <a:spcBef>
                <a:spcPts val="0"/>
              </a:spcBef>
              <a:spcAft>
                <a:spcPts val="0"/>
              </a:spcAft>
              <a:buSzPct val="100000"/>
              <a:buChar char="○"/>
            </a:pPr>
            <a:r>
              <a:rPr lang="en"/>
              <a:t>Single pass of the range</a:t>
            </a:r>
            <a:endParaRPr/>
          </a:p>
          <a:p>
            <a:pPr indent="-310832" lvl="1" marL="914400" rtl="0" algn="l">
              <a:spcBef>
                <a:spcPts val="0"/>
              </a:spcBef>
              <a:spcAft>
                <a:spcPts val="0"/>
              </a:spcAft>
              <a:buSzPct val="100000"/>
              <a:buChar char="○"/>
            </a:pPr>
            <a:r>
              <a:rPr lang="en"/>
              <a:t>Output to assign to the range, input to get the value of the range</a:t>
            </a:r>
            <a:endParaRPr/>
          </a:p>
          <a:p>
            <a:pPr indent="-334327" lvl="0" marL="457200" rtl="0" algn="l">
              <a:spcBef>
                <a:spcPts val="0"/>
              </a:spcBef>
              <a:spcAft>
                <a:spcPts val="0"/>
              </a:spcAft>
              <a:buSzPct val="100000"/>
              <a:buChar char="●"/>
            </a:pPr>
            <a:r>
              <a:rPr lang="en"/>
              <a:t>Forward iterators can only move forward but can do input or output</a:t>
            </a:r>
            <a:endParaRPr/>
          </a:p>
          <a:p>
            <a:pPr indent="-334327" lvl="0" marL="457200" rtl="0" algn="l">
              <a:spcBef>
                <a:spcPts val="0"/>
              </a:spcBef>
              <a:spcAft>
                <a:spcPts val="0"/>
              </a:spcAft>
              <a:buSzPct val="100000"/>
              <a:buChar char="●"/>
            </a:pPr>
            <a:r>
              <a:rPr lang="en"/>
              <a:t>Bidirectional iterators can also move backwards through the range</a:t>
            </a:r>
            <a:endParaRPr/>
          </a:p>
          <a:p>
            <a:pPr indent="-334327" lvl="0" marL="457200" rtl="0" algn="l">
              <a:spcBef>
                <a:spcPts val="0"/>
              </a:spcBef>
              <a:spcAft>
                <a:spcPts val="0"/>
              </a:spcAft>
              <a:buSzPct val="100000"/>
              <a:buChar char="●"/>
            </a:pPr>
            <a:r>
              <a:rPr lang="en"/>
              <a:t>Random access iterators can access the element at location X, e.g. array[X] or *(array + X)</a:t>
            </a:r>
            <a:endParaRPr/>
          </a:p>
        </p:txBody>
      </p:sp>
      <p:pic>
        <p:nvPicPr>
          <p:cNvPr id="318" name="Google Shape;318;p49"/>
          <p:cNvPicPr preferRelativeResize="0"/>
          <p:nvPr/>
        </p:nvPicPr>
        <p:blipFill>
          <a:blip r:embed="rId3">
            <a:alphaModFix/>
          </a:blip>
          <a:stretch>
            <a:fillRect/>
          </a:stretch>
        </p:blipFill>
        <p:spPr>
          <a:xfrm>
            <a:off x="4723050" y="1606275"/>
            <a:ext cx="4190549" cy="2300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iterators</a:t>
            </a:r>
            <a:endParaRPr/>
          </a:p>
        </p:txBody>
      </p:sp>
      <p:sp>
        <p:nvSpPr>
          <p:cNvPr id="324" name="Google Shape;324;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minimum, an iterator must implement begin(), end() and ++</a:t>
            </a:r>
            <a:endParaRPr/>
          </a:p>
          <a:p>
            <a:pPr indent="0" lvl="0" marL="0" rtl="0" algn="l">
              <a:lnSpc>
                <a:spcPct val="135714"/>
              </a:lnSpc>
              <a:spcBef>
                <a:spcPts val="1200"/>
              </a:spcBef>
              <a:spcAft>
                <a:spcPts val="0"/>
              </a:spcAft>
              <a:buNone/>
            </a:pPr>
            <a:r>
              <a:rPr lang="en" sz="1450">
                <a:highlight>
                  <a:srgbClr val="FFFFFF"/>
                </a:highlight>
                <a:latin typeface="Courier New"/>
                <a:ea typeface="Courier New"/>
                <a:cs typeface="Courier New"/>
                <a:sym typeface="Courier New"/>
              </a:rPr>
              <a:t>MyType v = {1, 2, 3};  // MyType is something that can be iterated</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MyType::iterator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 Accessing the elements using iterators</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for (i = v.begin(); i != v.end();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    // do stuff with the element at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iterators with STL containers</a:t>
            </a:r>
            <a:endParaRPr/>
          </a:p>
        </p:txBody>
      </p:sp>
      <p:sp>
        <p:nvSpPr>
          <p:cNvPr id="330" name="Google Shape;330;p51"/>
          <p:cNvSpPr txBox="1"/>
          <p:nvPr>
            <p:ph idx="1" type="body"/>
          </p:nvPr>
        </p:nvSpPr>
        <p:spPr>
          <a:xfrm>
            <a:off x="623400" y="1727100"/>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vector&lt;int&gt; v = { 1, 2, 3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Declaring an iterator</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vector&lt;int&gt;::iterator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Accessing the elements using iterators</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for (i = v.begin(); i != v.end();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cout &lt;&lt; *i &lt;&lt; "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FFFFF"/>
              </a:highlight>
              <a:latin typeface="Courier New"/>
              <a:ea typeface="Courier New"/>
              <a:cs typeface="Courier New"/>
              <a:sym typeface="Courier New"/>
            </a:endParaRPr>
          </a:p>
        </p:txBody>
      </p:sp>
      <p:sp>
        <p:nvSpPr>
          <p:cNvPr id="331" name="Google Shape;331;p51"/>
          <p:cNvSpPr txBox="1"/>
          <p:nvPr/>
        </p:nvSpPr>
        <p:spPr>
          <a:xfrm>
            <a:off x="518550" y="1017725"/>
            <a:ext cx="7332600" cy="70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Many built-in types in the Standard Template Library utilize iterators</a:t>
            </a:r>
            <a:endParaRPr sz="1700"/>
          </a:p>
          <a:p>
            <a:pPr indent="-336550" lvl="0" marL="457200" rtl="0" algn="l">
              <a:spcBef>
                <a:spcPts val="0"/>
              </a:spcBef>
              <a:spcAft>
                <a:spcPts val="0"/>
              </a:spcAft>
              <a:buSzPts val="1700"/>
              <a:buChar char="●"/>
            </a:pPr>
            <a:r>
              <a:rPr lang="en" sz="1700"/>
              <a:t>What kind of iterator is used depends on the type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SafeArray default constructor</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would happen if a user created a SafeArray object like this?</a:t>
            </a:r>
            <a:endParaRPr/>
          </a:p>
        </p:txBody>
      </p:sp>
      <p:sp>
        <p:nvSpPr>
          <p:cNvPr id="87" name="Google Shape;87;p16"/>
          <p:cNvSpPr txBox="1"/>
          <p:nvPr/>
        </p:nvSpPr>
        <p:spPr>
          <a:xfrm>
            <a:off x="776500" y="2094750"/>
            <a:ext cx="5630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ourier New"/>
                <a:ea typeface="Courier New"/>
                <a:cs typeface="Courier New"/>
                <a:sym typeface="Courier New"/>
              </a:rPr>
              <a:t>SafeArray safeArr;</a:t>
            </a:r>
            <a:endParaRPr sz="19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SafeArray default constructor</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whether you want the user to be able to create an object with no arguments</a:t>
            </a:r>
            <a:endParaRPr/>
          </a:p>
          <a:p>
            <a:pPr indent="-342900" lvl="0" marL="457200" rtl="0" algn="l">
              <a:spcBef>
                <a:spcPts val="0"/>
              </a:spcBef>
              <a:spcAft>
                <a:spcPts val="0"/>
              </a:spcAft>
              <a:buSzPts val="1800"/>
              <a:buChar char="●"/>
            </a:pPr>
            <a:r>
              <a:rPr lang="en"/>
              <a:t>If yes, override the default constructor</a:t>
            </a:r>
            <a:endParaRPr/>
          </a:p>
          <a:p>
            <a:pPr indent="-342900" lvl="0" marL="457200" rtl="0" algn="l">
              <a:spcBef>
                <a:spcPts val="0"/>
              </a:spcBef>
              <a:spcAft>
                <a:spcPts val="0"/>
              </a:spcAft>
              <a:buSzPts val="1800"/>
              <a:buChar char="●"/>
            </a:pPr>
            <a:r>
              <a:rPr lang="en"/>
              <a:t>If no, declare the default constructor as private - this way no one can use it</a:t>
            </a:r>
            <a:endParaRPr/>
          </a:p>
        </p:txBody>
      </p:sp>
      <p:sp>
        <p:nvSpPr>
          <p:cNvPr id="94" name="Google Shape;94;p17"/>
          <p:cNvSpPr txBox="1"/>
          <p:nvPr/>
        </p:nvSpPr>
        <p:spPr>
          <a:xfrm>
            <a:off x="1263200" y="3057350"/>
            <a:ext cx="756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c</a:t>
            </a:r>
            <a:r>
              <a:rPr lang="en">
                <a:latin typeface="Courier New"/>
                <a:ea typeface="Courier New"/>
                <a:cs typeface="Courier New"/>
                <a:sym typeface="Courier New"/>
              </a:rPr>
              <a:t>lass SafeArray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a:t>
            </a:r>
            <a:r>
              <a:rPr lang="en">
                <a:latin typeface="Courier New"/>
                <a:ea typeface="Courier New"/>
                <a:cs typeface="Courier New"/>
                <a:sym typeface="Courier New"/>
              </a:rPr>
              <a:t>ublic:</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SafeArray(int size);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private: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SafeArray();</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SafeArray Destructor</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delete to release the dynamic memory allocated for the object</a:t>
            </a:r>
            <a:endParaRPr/>
          </a:p>
          <a:p>
            <a:pPr indent="-342900" lvl="0" marL="457200" rtl="0" algn="l">
              <a:spcBef>
                <a:spcPts val="0"/>
              </a:spcBef>
              <a:spcAft>
                <a:spcPts val="0"/>
              </a:spcAft>
              <a:buSzPts val="1800"/>
              <a:buChar char="●"/>
            </a:pPr>
            <a:r>
              <a:rPr lang="en"/>
              <a:t>Set pointers to nullptr once their memory is gone</a:t>
            </a:r>
            <a:endParaRPr/>
          </a:p>
          <a:p>
            <a:pPr indent="-342900" lvl="0" marL="457200" rtl="0" algn="l">
              <a:spcBef>
                <a:spcPts val="0"/>
              </a:spcBef>
              <a:spcAft>
                <a:spcPts val="0"/>
              </a:spcAft>
              <a:buSzPts val="1800"/>
              <a:buChar char="●"/>
            </a:pPr>
            <a:r>
              <a:rPr lang="en"/>
              <a:t>You don’t have to do anything with the non-dynamically allocated members</a:t>
            </a:r>
            <a:endParaRPr/>
          </a:p>
          <a:p>
            <a:pPr indent="-342900" lvl="0" marL="457200" rtl="0" algn="l">
              <a:spcBef>
                <a:spcPts val="0"/>
              </a:spcBef>
              <a:spcAft>
                <a:spcPts val="0"/>
              </a:spcAft>
              <a:buSzPts val="1800"/>
              <a:buChar char="●"/>
            </a:pPr>
            <a:r>
              <a:rPr lang="en"/>
              <a:t>You don’t have to call the destructor directly</a:t>
            </a:r>
            <a:endParaRPr/>
          </a:p>
        </p:txBody>
      </p:sp>
      <p:sp>
        <p:nvSpPr>
          <p:cNvPr id="101" name="Google Shape;101;p18"/>
          <p:cNvSpPr txBox="1"/>
          <p:nvPr/>
        </p:nvSpPr>
        <p:spPr>
          <a:xfrm>
            <a:off x="1108350" y="3013100"/>
            <a:ext cx="5749800" cy="1772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550">
                <a:highlight>
                  <a:schemeClr val="lt1"/>
                </a:highlight>
                <a:latin typeface="Courier New"/>
                <a:ea typeface="Courier New"/>
                <a:cs typeface="Courier New"/>
                <a:sym typeface="Courier New"/>
              </a:rPr>
              <a:t>SafeArray::~SafeArray() {</a:t>
            </a:r>
            <a:endParaRPr sz="1500">
              <a:highlight>
                <a:schemeClr val="lt1"/>
              </a:highlight>
            </a:endParaRPr>
          </a:p>
          <a:p>
            <a:pPr indent="0" lvl="0" marL="0" marR="0" rtl="0" algn="l">
              <a:lnSpc>
                <a:spcPct val="115000"/>
              </a:lnSpc>
              <a:spcBef>
                <a:spcPts val="0"/>
              </a:spcBef>
              <a:spcAft>
                <a:spcPts val="0"/>
              </a:spcAft>
              <a:buNone/>
            </a:pPr>
            <a:r>
              <a:rPr lang="en" sz="1550">
                <a:highlight>
                  <a:schemeClr val="lt1"/>
                </a:highlight>
                <a:latin typeface="Courier New"/>
                <a:ea typeface="Courier New"/>
                <a:cs typeface="Courier New"/>
                <a:sym typeface="Courier New"/>
              </a:rPr>
              <a:t>   delete[] myArray;</a:t>
            </a:r>
            <a:endParaRPr sz="1500">
              <a:highlight>
                <a:schemeClr val="lt1"/>
              </a:highlight>
            </a:endParaRPr>
          </a:p>
          <a:p>
            <a:pPr indent="0" lvl="0" marL="0" marR="0" rtl="0" algn="l">
              <a:lnSpc>
                <a:spcPct val="115000"/>
              </a:lnSpc>
              <a:spcBef>
                <a:spcPts val="0"/>
              </a:spcBef>
              <a:spcAft>
                <a:spcPts val="0"/>
              </a:spcAft>
              <a:buNone/>
            </a:pPr>
            <a:r>
              <a:rPr lang="en" sz="1550">
                <a:highlight>
                  <a:schemeClr val="lt1"/>
                </a:highlight>
                <a:latin typeface="Courier New"/>
                <a:ea typeface="Courier New"/>
                <a:cs typeface="Courier New"/>
                <a:sym typeface="Courier New"/>
              </a:rPr>
              <a:t>   myArray = nullptr;</a:t>
            </a:r>
            <a:endParaRPr sz="1500">
              <a:highlight>
                <a:schemeClr val="lt1"/>
              </a:highlight>
            </a:endParaRPr>
          </a:p>
          <a:p>
            <a:pPr indent="0" lvl="0" marL="0" marR="0" rtl="0" algn="l">
              <a:lnSpc>
                <a:spcPct val="115000"/>
              </a:lnSpc>
              <a:spcBef>
                <a:spcPts val="0"/>
              </a:spcBef>
              <a:spcAft>
                <a:spcPts val="0"/>
              </a:spcAft>
              <a:buNone/>
            </a:pPr>
            <a:r>
              <a:rPr lang="en" sz="1550">
                <a:highlight>
                  <a:schemeClr val="lt1"/>
                </a:highlight>
                <a:latin typeface="Courier New"/>
                <a:ea typeface="Courier New"/>
                <a:cs typeface="Courier New"/>
                <a:sym typeface="Courier New"/>
              </a:rPr>
              <a:t>   cout &lt;&lt; "Deleting my SafeArray" &lt;&lt; endl;</a:t>
            </a:r>
            <a:endParaRPr sz="1500">
              <a:highlight>
                <a:schemeClr val="lt1"/>
              </a:highlight>
            </a:endParaRPr>
          </a:p>
          <a:p>
            <a:pPr indent="0" lvl="0" marL="0" marR="0" rtl="0" algn="l">
              <a:lnSpc>
                <a:spcPct val="115000"/>
              </a:lnSpc>
              <a:spcBef>
                <a:spcPts val="0"/>
              </a:spcBef>
              <a:spcAft>
                <a:spcPts val="0"/>
              </a:spcAft>
              <a:buNone/>
            </a:pPr>
            <a:r>
              <a:rPr lang="en" sz="1550">
                <a:highlight>
                  <a:schemeClr val="lt1"/>
                </a:highlight>
                <a:latin typeface="Courier New"/>
                <a:ea typeface="Courier New"/>
                <a:cs typeface="Courier New"/>
                <a:sym typeface="Courier New"/>
              </a:rPr>
              <a:t>}</a:t>
            </a:r>
            <a:endParaRPr sz="1550">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SafeArray setValue()</a:t>
            </a:r>
            <a:endParaRPr/>
          </a:p>
        </p:txBody>
      </p:sp>
      <p:sp>
        <p:nvSpPr>
          <p:cNvPr id="107" name="Google Shape;107;p19"/>
          <p:cNvSpPr txBox="1"/>
          <p:nvPr>
            <p:ph idx="1" type="body"/>
          </p:nvPr>
        </p:nvSpPr>
        <p:spPr>
          <a:xfrm>
            <a:off x="311700" y="1026500"/>
            <a:ext cx="8520600" cy="354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 arrays do not do bounds checking.  An out of bounds index access causes undefined behavior</a:t>
            </a:r>
            <a:endParaRPr/>
          </a:p>
          <a:p>
            <a:pPr indent="-342900" lvl="0" marL="457200" rtl="0" algn="l">
              <a:spcBef>
                <a:spcPts val="0"/>
              </a:spcBef>
              <a:spcAft>
                <a:spcPts val="0"/>
              </a:spcAft>
              <a:buSzPts val="1800"/>
              <a:buChar char="●"/>
            </a:pPr>
            <a:r>
              <a:rPr lang="en"/>
              <a:t>Classes like vector&lt;&gt; define functions like at() that do bounds check and throw an error for out of bounds</a:t>
            </a:r>
            <a:endParaRPr/>
          </a:p>
          <a:p>
            <a:pPr indent="-342900" lvl="0" marL="457200" rtl="0" algn="l">
              <a:spcBef>
                <a:spcPts val="0"/>
              </a:spcBef>
              <a:spcAft>
                <a:spcPts val="0"/>
              </a:spcAft>
              <a:buSzPts val="1800"/>
              <a:buChar char="●"/>
            </a:pPr>
            <a:r>
              <a:rPr lang="en"/>
              <a:t>What’s the advantage of throwing an error?</a:t>
            </a:r>
            <a:endParaRPr/>
          </a:p>
        </p:txBody>
      </p:sp>
      <p:sp>
        <p:nvSpPr>
          <p:cNvPr id="108" name="Google Shape;108;p19"/>
          <p:cNvSpPr txBox="1"/>
          <p:nvPr/>
        </p:nvSpPr>
        <p:spPr>
          <a:xfrm>
            <a:off x="953475" y="2704500"/>
            <a:ext cx="6371400" cy="2185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lang="en" sz="1450">
                <a:highlight>
                  <a:schemeClr val="lt1"/>
                </a:highlight>
                <a:latin typeface="Courier New"/>
                <a:ea typeface="Courier New"/>
                <a:cs typeface="Courier New"/>
                <a:sym typeface="Courier New"/>
              </a:rPr>
              <a:t>void SafeArray::setValue(int index, int value){</a:t>
            </a:r>
            <a:endParaRPr sz="1450">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highlight>
                <a:schemeClr val="lt1"/>
              </a:highlight>
            </a:endParaRPr>
          </a:p>
          <a:p>
            <a:pPr indent="0" lvl="0" marL="0" marR="0" rtl="0" algn="l">
              <a:spcBef>
                <a:spcPts val="0"/>
              </a:spcBef>
              <a:spcAft>
                <a:spcPts val="0"/>
              </a:spcAft>
              <a:buNone/>
            </a:pPr>
            <a:r>
              <a:rPr lang="en" sz="1450">
                <a:highlight>
                  <a:schemeClr val="lt1"/>
                </a:highlight>
                <a:latin typeface="Courier New"/>
                <a:ea typeface="Courier New"/>
                <a:cs typeface="Courier New"/>
                <a:sym typeface="Courier New"/>
              </a:rPr>
              <a:t>   if (index &gt;= 0 &amp;&amp; index &lt; mySize){</a:t>
            </a:r>
            <a:endParaRPr>
              <a:highlight>
                <a:schemeClr val="lt1"/>
              </a:highlight>
            </a:endParaRPr>
          </a:p>
          <a:p>
            <a:pPr indent="0" lvl="0" marL="0" marR="0" rtl="0" algn="l">
              <a:spcBef>
                <a:spcPts val="0"/>
              </a:spcBef>
              <a:spcAft>
                <a:spcPts val="0"/>
              </a:spcAft>
              <a:buNone/>
            </a:pPr>
            <a:r>
              <a:rPr lang="en" sz="1450">
                <a:highlight>
                  <a:schemeClr val="lt1"/>
                </a:highlight>
                <a:latin typeface="Courier New"/>
                <a:ea typeface="Courier New"/>
                <a:cs typeface="Courier New"/>
                <a:sym typeface="Courier New"/>
              </a:rPr>
              <a:t>      myArray[index] = value;</a:t>
            </a:r>
            <a:endParaRPr>
              <a:highlight>
                <a:schemeClr val="lt1"/>
              </a:highlight>
            </a:endParaRPr>
          </a:p>
          <a:p>
            <a:pPr indent="0" lvl="0" marL="0" marR="0" rtl="0" algn="l">
              <a:spcBef>
                <a:spcPts val="0"/>
              </a:spcBef>
              <a:spcAft>
                <a:spcPts val="0"/>
              </a:spcAft>
              <a:buNone/>
            </a:pPr>
            <a:r>
              <a:rPr lang="en" sz="1450">
                <a:highlight>
                  <a:schemeClr val="lt1"/>
                </a:highlight>
                <a:latin typeface="Courier New"/>
                <a:ea typeface="Courier New"/>
                <a:cs typeface="Courier New"/>
                <a:sym typeface="Courier New"/>
              </a:rPr>
              <a:t>   }  </a:t>
            </a:r>
            <a:endParaRPr sz="1450">
              <a:highlight>
                <a:schemeClr val="lt1"/>
              </a:highlight>
              <a:latin typeface="Courier New"/>
              <a:ea typeface="Courier New"/>
              <a:cs typeface="Courier New"/>
              <a:sym typeface="Courier New"/>
            </a:endParaRPr>
          </a:p>
          <a:p>
            <a:pPr indent="0" lvl="0" marL="0" marR="0" rtl="0" algn="l">
              <a:spcBef>
                <a:spcPts val="0"/>
              </a:spcBef>
              <a:spcAft>
                <a:spcPts val="0"/>
              </a:spcAft>
              <a:buNone/>
            </a:pPr>
            <a:r>
              <a:rPr lang="en" sz="1450">
                <a:highlight>
                  <a:schemeClr val="lt1"/>
                </a:highlight>
                <a:latin typeface="Courier New"/>
                <a:ea typeface="Courier New"/>
                <a:cs typeface="Courier New"/>
                <a:sym typeface="Courier New"/>
              </a:rPr>
              <a:t>   else {</a:t>
            </a:r>
            <a:endParaRPr>
              <a:highlight>
                <a:schemeClr val="lt1"/>
              </a:highlight>
            </a:endParaRPr>
          </a:p>
          <a:p>
            <a:pPr indent="0" lvl="0" marL="0" marR="0" rtl="0" algn="l">
              <a:spcBef>
                <a:spcPts val="0"/>
              </a:spcBef>
              <a:spcAft>
                <a:spcPts val="0"/>
              </a:spcAft>
              <a:buNone/>
            </a:pPr>
            <a:r>
              <a:rPr lang="en" sz="1450">
                <a:highlight>
                  <a:schemeClr val="lt1"/>
                </a:highlight>
                <a:latin typeface="Courier New"/>
                <a:ea typeface="Courier New"/>
                <a:cs typeface="Courier New"/>
                <a:sym typeface="Courier New"/>
              </a:rPr>
              <a:t>      throw std::invalid_argument("Bad index");</a:t>
            </a:r>
            <a:endParaRPr>
              <a:highlight>
                <a:schemeClr val="lt1"/>
              </a:highlight>
            </a:endParaRPr>
          </a:p>
          <a:p>
            <a:pPr indent="0" lvl="0" marL="0" marR="0" rtl="0" algn="l">
              <a:spcBef>
                <a:spcPts val="0"/>
              </a:spcBef>
              <a:spcAft>
                <a:spcPts val="0"/>
              </a:spcAft>
              <a:buNone/>
            </a:pPr>
            <a:r>
              <a:rPr lang="en" sz="1450">
                <a:highlight>
                  <a:schemeClr val="lt1"/>
                </a:highlight>
                <a:latin typeface="Courier New"/>
                <a:ea typeface="Courier New"/>
                <a:cs typeface="Courier New"/>
                <a:sym typeface="Courier New"/>
              </a:rPr>
              <a:t>   }</a:t>
            </a:r>
            <a:endParaRPr>
              <a:highlight>
                <a:schemeClr val="lt1"/>
              </a:highlight>
            </a:endParaRPr>
          </a:p>
          <a:p>
            <a:pPr indent="0" lvl="0" marL="0" marR="0" rtl="0" algn="l">
              <a:spcBef>
                <a:spcPts val="0"/>
              </a:spcBef>
              <a:spcAft>
                <a:spcPts val="0"/>
              </a:spcAft>
              <a:buNone/>
            </a:pPr>
            <a:r>
              <a:rPr lang="en" sz="1450">
                <a:highlight>
                  <a:schemeClr val="lt1"/>
                </a:highlight>
                <a:latin typeface="Courier New"/>
                <a:ea typeface="Courier New"/>
                <a:cs typeface="Courier New"/>
                <a:sym typeface="Courier New"/>
              </a:rPr>
              <a:t>}</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SafeArray getValue()</a:t>
            </a:r>
            <a:endParaRPr/>
          </a:p>
        </p:txBody>
      </p:sp>
      <p:sp>
        <p:nvSpPr>
          <p:cNvPr id="114" name="Google Shape;114;p20"/>
          <p:cNvSpPr txBox="1"/>
          <p:nvPr/>
        </p:nvSpPr>
        <p:spPr>
          <a:xfrm>
            <a:off x="953475" y="1663600"/>
            <a:ext cx="6371400" cy="2216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int SafeArray::getValue(int index){</a:t>
            </a:r>
            <a:endParaRPr sz="1600">
              <a:solidFill>
                <a:schemeClr val="dk2"/>
              </a:solidFill>
              <a:highlight>
                <a:schemeClr val="lt1"/>
              </a:highlight>
            </a:endParaRPr>
          </a:p>
          <a:p>
            <a:pPr indent="0" lvl="0" marL="0" marR="0" rtl="0" algn="l">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   </a:t>
            </a:r>
            <a:r>
              <a:rPr lang="en" sz="1650">
                <a:solidFill>
                  <a:schemeClr val="dk2"/>
                </a:solidFill>
                <a:highlight>
                  <a:schemeClr val="lt1"/>
                </a:highlight>
                <a:latin typeface="Courier New"/>
                <a:ea typeface="Courier New"/>
                <a:cs typeface="Courier New"/>
                <a:sym typeface="Courier New"/>
              </a:rPr>
              <a:t>if (index &gt;= 0 &amp;&amp; index &lt; mySize){</a:t>
            </a:r>
            <a:endParaRPr sz="1600">
              <a:solidFill>
                <a:schemeClr val="dk2"/>
              </a:solidFill>
              <a:highlight>
                <a:schemeClr val="lt1"/>
              </a:highlight>
            </a:endParaRPr>
          </a:p>
          <a:p>
            <a:pPr indent="0" lvl="0" marL="0" marR="0" rtl="0" algn="l">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      </a:t>
            </a:r>
            <a:r>
              <a:rPr lang="en" sz="1650">
                <a:solidFill>
                  <a:schemeClr val="dk2"/>
                </a:solidFill>
                <a:highlight>
                  <a:schemeClr val="lt1"/>
                </a:highlight>
                <a:latin typeface="Courier New"/>
                <a:ea typeface="Courier New"/>
                <a:cs typeface="Courier New"/>
                <a:sym typeface="Courier New"/>
              </a:rPr>
              <a:t>return myArray[index];</a:t>
            </a:r>
            <a:endParaRPr sz="1600">
              <a:solidFill>
                <a:schemeClr val="dk2"/>
              </a:solidFill>
              <a:highlight>
                <a:schemeClr val="lt1"/>
              </a:highlight>
            </a:endParaRPr>
          </a:p>
          <a:p>
            <a:pPr indent="0" lvl="0" marL="0" marR="0" rtl="0" algn="l">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   </a:t>
            </a:r>
            <a:r>
              <a:rPr lang="en" sz="1650">
                <a:solidFill>
                  <a:schemeClr val="dk2"/>
                </a:solidFill>
                <a:highlight>
                  <a:schemeClr val="lt1"/>
                </a:highlight>
                <a:latin typeface="Courier New"/>
                <a:ea typeface="Courier New"/>
                <a:cs typeface="Courier New"/>
                <a:sym typeface="Courier New"/>
              </a:rPr>
              <a:t>}</a:t>
            </a:r>
            <a:endParaRPr sz="1600">
              <a:solidFill>
                <a:schemeClr val="dk2"/>
              </a:solidFill>
              <a:highlight>
                <a:schemeClr val="lt1"/>
              </a:highlight>
            </a:endParaRPr>
          </a:p>
          <a:p>
            <a:pPr indent="0" lvl="0" marL="0" marR="0" rtl="0" algn="l">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   </a:t>
            </a:r>
            <a:r>
              <a:rPr lang="en" sz="1650">
                <a:solidFill>
                  <a:schemeClr val="dk2"/>
                </a:solidFill>
                <a:highlight>
                  <a:schemeClr val="lt1"/>
                </a:highlight>
                <a:latin typeface="Courier New"/>
                <a:ea typeface="Courier New"/>
                <a:cs typeface="Courier New"/>
                <a:sym typeface="Courier New"/>
              </a:rPr>
              <a:t>else {</a:t>
            </a:r>
            <a:endParaRPr sz="1600">
              <a:solidFill>
                <a:schemeClr val="dk2"/>
              </a:solidFill>
              <a:highlight>
                <a:schemeClr val="lt1"/>
              </a:highlight>
            </a:endParaRPr>
          </a:p>
          <a:p>
            <a:pPr indent="0" lvl="0" marL="0" marR="0" rtl="0" algn="l">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      </a:t>
            </a:r>
            <a:r>
              <a:rPr lang="en" sz="1650">
                <a:solidFill>
                  <a:schemeClr val="dk2"/>
                </a:solidFill>
                <a:highlight>
                  <a:schemeClr val="lt1"/>
                </a:highlight>
                <a:latin typeface="Courier New"/>
                <a:ea typeface="Courier New"/>
                <a:cs typeface="Courier New"/>
                <a:sym typeface="Courier New"/>
              </a:rPr>
              <a:t>throw std::invalid_argument("Bad index.");</a:t>
            </a:r>
            <a:endParaRPr sz="1600">
              <a:solidFill>
                <a:schemeClr val="dk2"/>
              </a:solidFill>
              <a:highlight>
                <a:schemeClr val="lt1"/>
              </a:highlight>
            </a:endParaRPr>
          </a:p>
          <a:p>
            <a:pPr indent="0" lvl="0" marL="0" marR="0" rtl="0" algn="l">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   </a:t>
            </a:r>
            <a:r>
              <a:rPr lang="en" sz="1650">
                <a:solidFill>
                  <a:schemeClr val="dk2"/>
                </a:solidFill>
                <a:highlight>
                  <a:schemeClr val="lt1"/>
                </a:highlight>
                <a:latin typeface="Courier New"/>
                <a:ea typeface="Courier New"/>
                <a:cs typeface="Courier New"/>
                <a:sym typeface="Courier New"/>
              </a:rPr>
              <a:t>}</a:t>
            </a:r>
            <a:endParaRPr sz="1600">
              <a:solidFill>
                <a:schemeClr val="dk2"/>
              </a:solidFill>
              <a:highlight>
                <a:schemeClr val="lt1"/>
              </a:highlight>
            </a:endParaRPr>
          </a:p>
          <a:p>
            <a:pPr indent="0" lvl="0" marL="0" marR="0" rtl="0" algn="l">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a:t>
            </a:r>
            <a:endParaRPr sz="17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happens when you initialize some data members but not others?</a:t>
            </a:r>
            <a:endParaRPr/>
          </a:p>
        </p:txBody>
      </p:sp>
      <p:sp>
        <p:nvSpPr>
          <p:cNvPr id="121" name="Google Shape;121;p21"/>
          <p:cNvSpPr txBox="1"/>
          <p:nvPr/>
        </p:nvSpPr>
        <p:spPr>
          <a:xfrm>
            <a:off x="787550" y="2283075"/>
            <a:ext cx="7322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A::A()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 = "unnamed 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testDataA2 = 29;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"Inside A::A() for object " &lt;&lt; n &lt;&lt; 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"Inside A::A() for testDataA1 " &lt;&lt; testDataA1 &lt;&lt; 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"Inside A::A() for testDataA2 " &lt;&lt; testDataA2 &lt;&lt; 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