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PT Sans Narrow"/>
      <p:regular r:id="rId70"/>
      <p:bold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AAD1ED-4B9C-4DFB-8FA8-0F374E13FB19}">
  <a:tblStyle styleId="{FDAAD1ED-4B9C-4DFB-8FA8-0F374E13FB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5.xml"/><Relationship Id="rId75" Type="http://schemas.openxmlformats.org/officeDocument/2006/relationships/font" Target="fonts/OpenSans-boldItalic.fntdata"/><Relationship Id="rId30" Type="http://schemas.openxmlformats.org/officeDocument/2006/relationships/slide" Target="slides/slide24.xml"/><Relationship Id="rId74" Type="http://schemas.openxmlformats.org/officeDocument/2006/relationships/font" Target="fonts/OpenSans-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PTSansNarrow-bold.fntdata"/><Relationship Id="rId70" Type="http://schemas.openxmlformats.org/officeDocument/2006/relationships/font" Target="fonts/PTSansNarrow-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b7be307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b7be307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b7be3071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b7be3071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b7be3071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b7be3071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b7be3071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b7be3071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b7be3071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b7be3071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b7be3071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b7be3071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b7be3071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b7be3071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b7be3071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b7be3071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b7be3071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b7be3071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b7be3071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b7be3071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b32e444c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b32e444c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b7be3071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b7be3071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b7be3071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b7be3071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b7be3071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b7be3071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b7be3071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b7be3071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b7be3071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b7be3071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b7be3071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b7be3071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b7be3071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b7be3071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b7be3071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b7be3071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b7be3071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b7be3071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b7be3071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b7be3071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b7be3071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b7be3071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b32e444c9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b32e444c9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b32e444c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b32e444c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b32e444c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b32e444c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b32e444c9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b32e444c9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b32e444c9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b32e444c9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b32e444c9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b32e444c9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b7be3071e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b7be3071e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b7be3071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b7be3071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b7be3071e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b7be3071e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b7be3071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b7be3071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b7be30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b7be30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3b7be3071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3b7be3071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b7be3071e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b7be3071e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b7be3071e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b7be3071e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b7be3071e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b7be3071e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b7be3071e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b7be3071e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3b7be3071e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3b7be3071e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b7be3071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b7be3071e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b7be3071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b7be3071e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b7be3071e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3b7be3071e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3b7be3071e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3b7be3071e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b7be307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b7be307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3b7be3071e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3b7be3071e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3b7be3071e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3b7be3071e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3b7be3071e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3b7be3071e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b7be3071e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b7be3071e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3b32e444c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3b32e444c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3b32e444c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3b32e444c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3b32e444c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3b32e444c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3b32e444c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3b32e444c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3b32e444c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3b32e444c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3b32e444c9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3b32e444c9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b7be3071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b7be307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3b32e444c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3b32e444c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3b32e444c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3b32e444c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3b32e444c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3b32e444c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3b32e444c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3b32e444c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b7be307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b7be307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b7be307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b7be307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b7be307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b7be307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hyperlink" Target="https://www.geeksforgeeks.org/c-data-typ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cplusplus.com/reference/cmath/"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cplusplus.com/reference/string/strin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CSSSKL 342: Week 5</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4/28/2023</a:t>
            </a:r>
            <a:endParaRPr/>
          </a:p>
          <a:p>
            <a:pPr indent="0" lvl="0" marL="0" rtl="0" algn="ctr">
              <a:spcBef>
                <a:spcPts val="0"/>
              </a:spcBef>
              <a:spcAft>
                <a:spcPts val="0"/>
              </a:spcAft>
              <a:buNone/>
            </a:pPr>
            <a:r>
              <a:rPr lang="en"/>
              <a:t>Prof. Katie Ewing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MySubClass</a:t>
            </a:r>
            <a:endParaRPr/>
          </a:p>
        </p:txBody>
      </p:sp>
      <p:sp>
        <p:nvSpPr>
          <p:cNvPr id="128" name="Google Shape;128;p22"/>
          <p:cNvSpPr txBox="1"/>
          <p:nvPr/>
        </p:nvSpPr>
        <p:spPr>
          <a:xfrm>
            <a:off x="1169150" y="1152425"/>
            <a:ext cx="7590900" cy="3776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class MySubClass : public MyClass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public:</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MySubClass();</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MySubClass(const MySubClass&amp; orig);</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~MySubClass(void);</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MySubClass&amp; operator=(const MySubClass&amp; rhs);</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int getSubClassData(void) const;</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void setSubClassData(int);</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private:</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int subClassData;</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a:t>
            </a:r>
            <a:endParaRPr sz="17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MySubClass</a:t>
            </a:r>
            <a:endParaRPr/>
          </a:p>
        </p:txBody>
      </p:sp>
      <p:sp>
        <p:nvSpPr>
          <p:cNvPr id="134" name="Google Shape;134;p23"/>
          <p:cNvSpPr txBox="1"/>
          <p:nvPr/>
        </p:nvSpPr>
        <p:spPr>
          <a:xfrm>
            <a:off x="714300" y="1239850"/>
            <a:ext cx="7715400" cy="3661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MySubClass::MySubClass() : subClassData(0), MyClass()</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 ip in MyClass will be initialized by calling MyClass()</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MySubClass::MySubClass(const MySubClass&amp; orig) : MyClass(orig)</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 MyClass(orig) will initialize parent's data</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subClassData = orig.subClassData;</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9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MySubClass</a:t>
            </a:r>
            <a:endParaRPr/>
          </a:p>
        </p:txBody>
      </p:sp>
      <p:sp>
        <p:nvSpPr>
          <p:cNvPr id="140" name="Google Shape;140;p24"/>
          <p:cNvSpPr txBox="1"/>
          <p:nvPr/>
        </p:nvSpPr>
        <p:spPr>
          <a:xfrm>
            <a:off x="1008450" y="1280075"/>
            <a:ext cx="6804300" cy="3134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MySubClass&amp; MySubClass::operator=(const MySubClass&amp; rhs)</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if (this != &amp;rhs)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 the following call will copy parent's data</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MyClass::operator=(rhs);</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subClassData = rhs.subClassData;</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return *this;</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8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&amp; 3: Templates &amp; header files</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Templates require the definition of the template class or function to be in the same location as the implementation</a:t>
            </a:r>
            <a:endParaRPr/>
          </a:p>
          <a:p>
            <a:pPr indent="-317500" lvl="1" marL="914400" rtl="0" algn="l">
              <a:spcBef>
                <a:spcPts val="0"/>
              </a:spcBef>
              <a:spcAft>
                <a:spcPts val="0"/>
              </a:spcAft>
              <a:buSzPts val="1400"/>
              <a:buChar char="○"/>
            </a:pPr>
            <a:r>
              <a:rPr lang="en"/>
              <a:t>This results in a blurring of the isolation between interface and implementation</a:t>
            </a:r>
            <a:endParaRPr/>
          </a:p>
          <a:p>
            <a:pPr indent="-342900" lvl="0" marL="457200" rtl="0" algn="l">
              <a:spcBef>
                <a:spcPts val="0"/>
              </a:spcBef>
              <a:spcAft>
                <a:spcPts val="0"/>
              </a:spcAft>
              <a:buSzPts val="1800"/>
              <a:buChar char="●"/>
            </a:pPr>
            <a:r>
              <a:rPr lang="en"/>
              <a:t>Your choice on the least ugly way to solve this problem</a:t>
            </a:r>
            <a:endParaRPr sz="1400"/>
          </a:p>
          <a:p>
            <a:pPr indent="-317500" lvl="1" marL="914400" rtl="0" algn="l">
              <a:spcBef>
                <a:spcPts val="0"/>
              </a:spcBef>
              <a:spcAft>
                <a:spcPts val="0"/>
              </a:spcAft>
              <a:buSzPts val="1400"/>
              <a:buChar char="○"/>
            </a:pPr>
            <a:r>
              <a:rPr lang="en" sz="1400"/>
              <a:t>You can put the template function definitions straight into the .h file</a:t>
            </a:r>
            <a:endParaRPr/>
          </a:p>
          <a:p>
            <a:pPr indent="-317500" lvl="1" marL="914400" rtl="0" algn="l">
              <a:spcBef>
                <a:spcPts val="0"/>
              </a:spcBef>
              <a:spcAft>
                <a:spcPts val="0"/>
              </a:spcAft>
              <a:buSzPts val="1400"/>
              <a:buChar char="○"/>
            </a:pPr>
            <a:r>
              <a:rPr lang="en"/>
              <a:t>You can #include “File.cpp” at the bottom of the header file</a:t>
            </a:r>
            <a:endParaRPr/>
          </a:p>
          <a:p>
            <a:pPr indent="-317500" lvl="1" marL="914400" rtl="0" algn="l">
              <a:spcBef>
                <a:spcPts val="0"/>
              </a:spcBef>
              <a:spcAft>
                <a:spcPts val="0"/>
              </a:spcAft>
              <a:buSzPts val="1400"/>
              <a:buChar char="○"/>
            </a:pPr>
            <a:r>
              <a:rPr lang="en"/>
              <a:t>You can #include “File.cpp” at the top of your driver file</a:t>
            </a:r>
            <a:endParaRPr/>
          </a:p>
          <a:p>
            <a:pPr indent="-342900" lvl="0" marL="457200" rtl="0" algn="l">
              <a:spcBef>
                <a:spcPts val="0"/>
              </a:spcBef>
              <a:spcAft>
                <a:spcPts val="0"/>
              </a:spcAft>
              <a:buSzPts val="1800"/>
              <a:buChar char="●"/>
            </a:pPr>
            <a:r>
              <a:rPr lang="en"/>
              <a:t>If you are using #include on your .cpp files, you need to put an include guard</a:t>
            </a:r>
            <a:endParaRPr/>
          </a:p>
          <a:p>
            <a:pPr indent="-317500" lvl="1" marL="914400" rtl="0" algn="l">
              <a:spcBef>
                <a:spcPts val="0"/>
              </a:spcBef>
              <a:spcAft>
                <a:spcPts val="0"/>
              </a:spcAft>
              <a:buSzPts val="1400"/>
              <a:buChar char="○"/>
            </a:pPr>
            <a:r>
              <a:rPr lang="en"/>
              <a:t>i.e. #ifndef FILE_C / #define FILE_C / #endl</a:t>
            </a:r>
            <a:endParaRPr/>
          </a:p>
          <a:p>
            <a:pPr indent="-317500" lvl="1" marL="914400" rtl="0" algn="l">
              <a:spcBef>
                <a:spcPts val="0"/>
              </a:spcBef>
              <a:spcAft>
                <a:spcPts val="0"/>
              </a:spcAft>
              <a:buSzPts val="1400"/>
              <a:buChar char="○"/>
            </a:pPr>
            <a:r>
              <a:rPr lang="en"/>
              <a:t>gcc will warn you about #pragma once</a:t>
            </a:r>
            <a:endParaRPr/>
          </a:p>
          <a:p>
            <a:pPr indent="-317500" lvl="1" marL="914400" rtl="0" algn="l">
              <a:spcBef>
                <a:spcPts val="0"/>
              </a:spcBef>
              <a:spcAft>
                <a:spcPts val="0"/>
              </a:spcAft>
              <a:buSzPts val="1400"/>
              <a:buChar char="○"/>
            </a:pPr>
            <a:r>
              <a:rPr lang="en"/>
              <a:t>Use a different global variable for your header and cpp files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template functions</a:t>
            </a:r>
            <a:endParaRPr/>
          </a:p>
        </p:txBody>
      </p:sp>
      <p:sp>
        <p:nvSpPr>
          <p:cNvPr id="152" name="Google Shape;152;p26"/>
          <p:cNvSpPr txBox="1"/>
          <p:nvPr/>
        </p:nvSpPr>
        <p:spPr>
          <a:xfrm>
            <a:off x="440725" y="1643425"/>
            <a:ext cx="8119200" cy="2478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template&lt;typename T&gt;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void MySwap(T &amp;s1, T &amp;s2)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T t = s1;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s1 = s2;</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s2 = 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53" name="Google Shape;153;p26"/>
          <p:cNvSpPr txBox="1"/>
          <p:nvPr/>
        </p:nvSpPr>
        <p:spPr>
          <a:xfrm>
            <a:off x="3962450" y="1211425"/>
            <a:ext cx="5283000" cy="309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template &lt;typename T&gt;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void MyBubbleSort(T *data, int size)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for (int i = 0; i&lt;size; i++)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for (int j = 0; j&lt;size-1-i; j++)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if (data[j] &lt; data[j+1])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MySwap(data[j], data[j+1]);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6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sort other way</a:t>
            </a:r>
            <a:endParaRPr/>
          </a:p>
        </p:txBody>
      </p:sp>
      <p:sp>
        <p:nvSpPr>
          <p:cNvPr id="159" name="Google Shape;159;p27"/>
          <p:cNvSpPr txBox="1"/>
          <p:nvPr/>
        </p:nvSpPr>
        <p:spPr>
          <a:xfrm>
            <a:off x="512350" y="1152425"/>
            <a:ext cx="7991100" cy="4042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bool Square::operator&gt;(const Square&amp; other)</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return theSize &gt; other.getSize();</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void MyBubbleSort(T *data, int size)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for (int i = 0; i&lt;size; i++)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for (int j = 0; j&lt;size-1-i; j++)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if (</a:t>
            </a:r>
            <a:r>
              <a:rPr b="1" lang="en" sz="1450">
                <a:solidFill>
                  <a:schemeClr val="dk2"/>
                </a:solidFill>
                <a:highlight>
                  <a:srgbClr val="FFFFFF"/>
                </a:highlight>
                <a:latin typeface="Courier New"/>
                <a:ea typeface="Courier New"/>
                <a:cs typeface="Courier New"/>
                <a:sym typeface="Courier New"/>
              </a:rPr>
              <a:t>data[j] &gt; data[j+1]</a:t>
            </a: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MySwap(data[j], data[j+1]);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2"/>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template class</a:t>
            </a:r>
            <a:endParaRPr/>
          </a:p>
        </p:txBody>
      </p:sp>
      <p:sp>
        <p:nvSpPr>
          <p:cNvPr id="165" name="Google Shape;165;p28"/>
          <p:cNvSpPr txBox="1"/>
          <p:nvPr/>
        </p:nvSpPr>
        <p:spPr>
          <a:xfrm>
            <a:off x="1104900" y="1152425"/>
            <a:ext cx="8039100" cy="3885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template &lt;typename T&gt;</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class Square {</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 definition of square</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function definitions need to have template keyword too</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template &lt;typename T&gt;</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void Square&lt;T&gt;::setSize(T newSize)</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    theSize = newSize;</a:t>
            </a:r>
            <a:endParaRPr sz="16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chemeClr val="dk2"/>
                </a:solidFill>
                <a:highlight>
                  <a:schemeClr val="lt1"/>
                </a:highlight>
                <a:latin typeface="Courier New"/>
                <a:ea typeface="Courier New"/>
                <a:cs typeface="Courier New"/>
                <a:sym typeface="Courier New"/>
              </a:rPr>
              <a:t>}</a:t>
            </a:r>
            <a:endParaRPr sz="18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operator&lt;&lt; throws the compiler for a loop</a:t>
            </a:r>
            <a:endParaRPr/>
          </a:p>
        </p:txBody>
      </p:sp>
      <p:sp>
        <p:nvSpPr>
          <p:cNvPr id="171" name="Google Shape;171;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template &lt;typename T&gt;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class Square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urier New"/>
                <a:ea typeface="Courier New"/>
                <a:cs typeface="Courier New"/>
                <a:sym typeface="Courier New"/>
              </a:rPr>
              <a:t>    template &lt;typename T2&gt;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highlight>
                  <a:srgbClr val="FFFFFF"/>
                </a:highlight>
                <a:latin typeface="Courier New"/>
                <a:ea typeface="Courier New"/>
                <a:cs typeface="Courier New"/>
                <a:sym typeface="Courier New"/>
              </a:rPr>
              <a:t>    friend std::ostream&amp; operator&lt;&lt;(std::ostream&amp;, const Square&lt;T2&gt;&amp;);</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349250" lvl="0" marL="457200" rtl="0" algn="l">
              <a:spcBef>
                <a:spcPts val="0"/>
              </a:spcBef>
              <a:spcAft>
                <a:spcPts val="0"/>
              </a:spcAft>
              <a:buSzPts val="1900"/>
              <a:buChar char="●"/>
            </a:pPr>
            <a:r>
              <a:rPr lang="en" sz="1900"/>
              <a:t>Without the re-declaration of the template type, the compiler assumes this function is a non-templated function</a:t>
            </a:r>
            <a:endParaRPr sz="1900"/>
          </a:p>
          <a:p>
            <a:pPr indent="-349250" lvl="0" marL="457200" rtl="0" algn="l">
              <a:spcBef>
                <a:spcPts val="0"/>
              </a:spcBef>
              <a:spcAft>
                <a:spcPts val="0"/>
              </a:spcAft>
              <a:buSzPts val="1900"/>
              <a:buChar char="●"/>
            </a:pPr>
            <a:r>
              <a:rPr lang="en" sz="1900"/>
              <a:t>When it reaches the definition of the function, it doesn’t know how to match it to the declared function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fixing the file</a:t>
            </a:r>
            <a:endParaRPr/>
          </a:p>
        </p:txBody>
      </p:sp>
      <p:sp>
        <p:nvSpPr>
          <p:cNvPr id="177" name="Google Shape;177;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here is a definition mismatch between the header file and the cpp file for the operator* (one has const and the other doesn't.) These need to match, either both const or both not. </a:t>
            </a:r>
            <a:endParaRPr/>
          </a:p>
          <a:p>
            <a:pPr indent="-342900" lvl="0" marL="457200" rtl="0" algn="l">
              <a:spcBef>
                <a:spcPts val="0"/>
              </a:spcBef>
              <a:spcAft>
                <a:spcPts val="0"/>
              </a:spcAft>
              <a:buSzPts val="1800"/>
              <a:buChar char="●"/>
            </a:pPr>
            <a:r>
              <a:rPr lang="en"/>
              <a:t>The template code needs to be all in one place (it is currently split between .h and .cpp). You can fix this by moving the definitions of the template function to the header file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iterator operator++</a:t>
            </a:r>
            <a:endParaRPr/>
          </a:p>
        </p:txBody>
      </p:sp>
      <p:sp>
        <p:nvSpPr>
          <p:cNvPr id="183" name="Google Shape;183;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1850">
                <a:solidFill>
                  <a:srgbClr val="000000"/>
                </a:solidFill>
                <a:highlight>
                  <a:srgbClr val="FFFFFF"/>
                </a:highlight>
              </a:rPr>
              <a:t>Increment operator always returns a type of the thing it is incrementing, in this case an iterator</a:t>
            </a:r>
            <a:endParaRPr sz="1850">
              <a:solidFill>
                <a:srgbClr val="000000"/>
              </a:solidFill>
              <a:highlight>
                <a:srgbClr val="FFFFFF"/>
              </a:highlight>
            </a:endParaRPr>
          </a:p>
          <a:p>
            <a:pPr indent="-346075" lvl="0" marL="457200" rtl="0" algn="l">
              <a:spcBef>
                <a:spcPts val="0"/>
              </a:spcBef>
              <a:spcAft>
                <a:spcPts val="0"/>
              </a:spcAft>
              <a:buClr>
                <a:srgbClr val="000000"/>
              </a:buClr>
              <a:buSzPts val="1850"/>
              <a:buChar char="●"/>
            </a:pPr>
            <a:r>
              <a:rPr lang="en" sz="1850">
                <a:solidFill>
                  <a:srgbClr val="000000"/>
                </a:solidFill>
                <a:highlight>
                  <a:srgbClr val="FFFFFF"/>
                </a:highlight>
              </a:rPr>
              <a:t>The postfix operator returns the iterator from before it was incremented, the prefix operator returns the iterator after it has been incremented</a:t>
            </a:r>
            <a:endParaRPr sz="1850">
              <a:solidFill>
                <a:srgbClr val="000000"/>
              </a:solidFill>
              <a:highlight>
                <a:srgbClr val="FFFFFF"/>
              </a:highlight>
            </a:endParaRPr>
          </a:p>
          <a:p>
            <a:pPr indent="-346075" lvl="0" marL="457200" rtl="0" algn="l">
              <a:spcBef>
                <a:spcPts val="0"/>
              </a:spcBef>
              <a:spcAft>
                <a:spcPts val="0"/>
              </a:spcAft>
              <a:buClr>
                <a:srgbClr val="000000"/>
              </a:buClr>
              <a:buSzPts val="1850"/>
              <a:buChar char="●"/>
            </a:pPr>
            <a:r>
              <a:rPr lang="en" sz="1850">
                <a:solidFill>
                  <a:srgbClr val="000000"/>
                </a:solidFill>
                <a:highlight>
                  <a:srgbClr val="FFFFFF"/>
                </a:highlight>
              </a:rPr>
              <a:t>The iterator that is being returned already exists before calling the  increment operator, so it does not need to be allocated again (it is returned as a pointer)</a:t>
            </a:r>
            <a:endParaRPr sz="1850">
              <a:solidFill>
                <a:srgbClr val="000000"/>
              </a:solidFill>
              <a:highlight>
                <a:srgbClr val="FFFFFF"/>
              </a:highlight>
            </a:endParaRPr>
          </a:p>
        </p:txBody>
      </p:sp>
      <p:sp>
        <p:nvSpPr>
          <p:cNvPr id="184" name="Google Shape;184;p31"/>
          <p:cNvSpPr txBox="1"/>
          <p:nvPr/>
        </p:nvSpPr>
        <p:spPr>
          <a:xfrm>
            <a:off x="2488300" y="3950800"/>
            <a:ext cx="6228300" cy="438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50">
                <a:highlight>
                  <a:srgbClr val="FFFFFF"/>
                </a:highlight>
                <a:latin typeface="Courier New"/>
                <a:ea typeface="Courier New"/>
                <a:cs typeface="Courier New"/>
                <a:sym typeface="Courier New"/>
              </a:rPr>
              <a:t>iterator operator++();</a:t>
            </a:r>
            <a:endParaRPr sz="20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topics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Lab 4 review and learnings</a:t>
            </a:r>
            <a:endParaRPr/>
          </a:p>
          <a:p>
            <a:pPr indent="-342900" lvl="0" marL="457200" rtl="0" algn="l">
              <a:spcBef>
                <a:spcPts val="0"/>
              </a:spcBef>
              <a:spcAft>
                <a:spcPts val="0"/>
              </a:spcAft>
              <a:buSzPts val="1800"/>
              <a:buChar char="●"/>
            </a:pPr>
            <a:r>
              <a:rPr lang="en"/>
              <a:t>Limits</a:t>
            </a:r>
            <a:endParaRPr/>
          </a:p>
          <a:p>
            <a:pPr indent="-342900" lvl="0" marL="457200" rtl="0" algn="l">
              <a:spcBef>
                <a:spcPts val="0"/>
              </a:spcBef>
              <a:spcAft>
                <a:spcPts val="0"/>
              </a:spcAft>
              <a:buSzPts val="1800"/>
              <a:buChar char="●"/>
            </a:pPr>
            <a:r>
              <a:rPr lang="en"/>
              <a:t>STL library</a:t>
            </a:r>
            <a:endParaRPr/>
          </a:p>
          <a:p>
            <a:pPr indent="-342900" lvl="0" marL="457200" rtl="0" algn="l">
              <a:spcBef>
                <a:spcPts val="0"/>
              </a:spcBef>
              <a:spcAft>
                <a:spcPts val="0"/>
              </a:spcAft>
              <a:buSzPts val="1800"/>
              <a:buChar char="●"/>
            </a:pPr>
            <a:r>
              <a:rPr lang="en"/>
              <a:t>Vectors</a:t>
            </a:r>
            <a:endParaRPr/>
          </a:p>
          <a:p>
            <a:pPr indent="-342900" lvl="0" marL="457200" rtl="0" algn="l">
              <a:spcBef>
                <a:spcPts val="0"/>
              </a:spcBef>
              <a:spcAft>
                <a:spcPts val="0"/>
              </a:spcAft>
              <a:buSzPts val="1800"/>
              <a:buChar char="●"/>
            </a:pPr>
            <a:r>
              <a:rPr lang="en"/>
              <a:t>Lists</a:t>
            </a:r>
            <a:endParaRPr/>
          </a:p>
          <a:p>
            <a:pPr indent="-342900" lvl="0" marL="457200" rtl="0" algn="l">
              <a:spcBef>
                <a:spcPts val="0"/>
              </a:spcBef>
              <a:spcAft>
                <a:spcPts val="0"/>
              </a:spcAft>
              <a:buSzPts val="1800"/>
              <a:buChar char="●"/>
            </a:pPr>
            <a:r>
              <a:rPr lang="en"/>
              <a:t>Sets</a:t>
            </a:r>
            <a:endParaRPr/>
          </a:p>
          <a:p>
            <a:pPr indent="-342900" lvl="0" marL="457200" rtl="0" algn="l">
              <a:spcBef>
                <a:spcPts val="0"/>
              </a:spcBef>
              <a:spcAft>
                <a:spcPts val="0"/>
              </a:spcAft>
              <a:buSzPts val="1800"/>
              <a:buChar char="●"/>
            </a:pPr>
            <a:r>
              <a:rPr lang="en"/>
              <a:t>Maps</a:t>
            </a:r>
            <a:endParaRPr/>
          </a:p>
          <a:p>
            <a:pPr indent="-342900" lvl="0" marL="457200" rtl="0" algn="l">
              <a:spcBef>
                <a:spcPts val="0"/>
              </a:spcBef>
              <a:spcAft>
                <a:spcPts val="0"/>
              </a:spcAft>
              <a:buSzPts val="1800"/>
              <a:buChar char="●"/>
            </a:pPr>
            <a:r>
              <a:rPr lang="en"/>
              <a:t>Iterators</a:t>
            </a:r>
            <a:endParaRPr/>
          </a:p>
          <a:p>
            <a:pPr indent="-342900" lvl="0" marL="457200" rtl="0" algn="l">
              <a:spcBef>
                <a:spcPts val="0"/>
              </a:spcBef>
              <a:spcAft>
                <a:spcPts val="0"/>
              </a:spcAft>
              <a:buSzPts val="1800"/>
              <a:buChar char="●"/>
            </a:pPr>
            <a:r>
              <a:rPr lang="en"/>
              <a:t>Other topics: rand(), auto, cmath, switch, character and string functions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const operator*</a:t>
            </a:r>
            <a:endParaRPr/>
          </a:p>
        </p:txBody>
      </p:sp>
      <p:sp>
        <p:nvSpPr>
          <p:cNvPr id="190" name="Google Shape;190;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Making the operator* method const (putting the const after the name of the function) is a good practice and consistent with how we use operator*. operator* should be faithfully returning the value of what is at the iterator, and not changing anything inside of the function.</a:t>
            </a:r>
            <a:endParaRPr/>
          </a:p>
          <a:p>
            <a:pPr indent="-342900" lvl="0" marL="457200" rtl="0" algn="l">
              <a:spcBef>
                <a:spcPts val="0"/>
              </a:spcBef>
              <a:spcAft>
                <a:spcPts val="0"/>
              </a:spcAft>
              <a:buSzPts val="1800"/>
              <a:buChar char="●"/>
            </a:pPr>
            <a:r>
              <a:rPr lang="en"/>
              <a:t>Making the return type for operator* const (putting the const before the return type) changes how the value can be used (it can no longer be changed). This is a valid choice in some situations, what this does is essentially make the iterator read-only.</a:t>
            </a:r>
            <a:endParaRPr/>
          </a:p>
          <a:p>
            <a:pPr indent="0" lvl="0" marL="0" rtl="0" algn="l">
              <a:spcBef>
                <a:spcPts val="1200"/>
              </a:spcBef>
              <a:spcAft>
                <a:spcPts val="1200"/>
              </a:spcAft>
              <a:buNone/>
            </a:pPr>
            <a:r>
              <a:t/>
            </a:r>
            <a:endParaRPr/>
          </a:p>
        </p:txBody>
      </p:sp>
      <p:sp>
        <p:nvSpPr>
          <p:cNvPr id="191" name="Google Shape;191;p32"/>
          <p:cNvSpPr txBox="1"/>
          <p:nvPr/>
        </p:nvSpPr>
        <p:spPr>
          <a:xfrm>
            <a:off x="1094250" y="3606000"/>
            <a:ext cx="4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92" name="Google Shape;192;p32"/>
          <p:cNvSpPr txBox="1"/>
          <p:nvPr/>
        </p:nvSpPr>
        <p:spPr>
          <a:xfrm>
            <a:off x="1687125" y="4099525"/>
            <a:ext cx="6933600" cy="500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2050">
                <a:solidFill>
                  <a:schemeClr val="dk2"/>
                </a:solidFill>
                <a:highlight>
                  <a:srgbClr val="FFFFFF"/>
                </a:highlight>
                <a:latin typeface="Courier New"/>
                <a:ea typeface="Courier New"/>
                <a:cs typeface="Courier New"/>
                <a:sym typeface="Courier New"/>
              </a:rPr>
              <a:t>        T&amp; operator*() const;</a:t>
            </a:r>
            <a:endParaRPr sz="16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have we learned? (week 1)</a:t>
            </a:r>
            <a:endParaRPr/>
          </a:p>
        </p:txBody>
      </p:sp>
      <p:sp>
        <p:nvSpPr>
          <p:cNvPr id="198" name="Google Shape;198;p33"/>
          <p:cNvSpPr txBox="1"/>
          <p:nvPr>
            <p:ph idx="1" type="body"/>
          </p:nvPr>
        </p:nvSpPr>
        <p:spPr>
          <a:xfrm>
            <a:off x="311700" y="1152475"/>
            <a:ext cx="8520600" cy="375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linux command line usage</a:t>
            </a:r>
            <a:endParaRPr/>
          </a:p>
          <a:p>
            <a:pPr indent="-342900" lvl="0" marL="457200" rtl="0" algn="l">
              <a:spcBef>
                <a:spcPts val="0"/>
              </a:spcBef>
              <a:spcAft>
                <a:spcPts val="0"/>
              </a:spcAft>
              <a:buSzPts val="1800"/>
              <a:buChar char="●"/>
            </a:pPr>
            <a:r>
              <a:rPr lang="en"/>
              <a:t>How to SSH to another machine</a:t>
            </a:r>
            <a:endParaRPr/>
          </a:p>
          <a:p>
            <a:pPr indent="-342900" lvl="0" marL="457200" rtl="0" algn="l">
              <a:spcBef>
                <a:spcPts val="0"/>
              </a:spcBef>
              <a:spcAft>
                <a:spcPts val="0"/>
              </a:spcAft>
              <a:buSzPts val="1800"/>
              <a:buChar char="●"/>
            </a:pPr>
            <a:r>
              <a:rPr lang="en"/>
              <a:t>How to compile a c++ program</a:t>
            </a:r>
            <a:endParaRPr/>
          </a:p>
          <a:p>
            <a:pPr indent="-342900" lvl="0" marL="457200" rtl="0" algn="l">
              <a:spcBef>
                <a:spcPts val="0"/>
              </a:spcBef>
              <a:spcAft>
                <a:spcPts val="0"/>
              </a:spcAft>
              <a:buSzPts val="1800"/>
              <a:buChar char="●"/>
            </a:pPr>
            <a:r>
              <a:rPr lang="en"/>
              <a:t>How to run a c++ program</a:t>
            </a:r>
            <a:endParaRPr/>
          </a:p>
          <a:p>
            <a:pPr indent="-342900" lvl="0" marL="457200" rtl="0" algn="l">
              <a:spcBef>
                <a:spcPts val="0"/>
              </a:spcBef>
              <a:spcAft>
                <a:spcPts val="0"/>
              </a:spcAft>
              <a:buSzPts val="1800"/>
              <a:buChar char="●"/>
            </a:pPr>
            <a:r>
              <a:rPr lang="en"/>
              <a:t>The main() function</a:t>
            </a:r>
            <a:endParaRPr/>
          </a:p>
          <a:p>
            <a:pPr indent="-342900" lvl="0" marL="457200" rtl="0" algn="l">
              <a:spcBef>
                <a:spcPts val="0"/>
              </a:spcBef>
              <a:spcAft>
                <a:spcPts val="0"/>
              </a:spcAft>
              <a:buSzPts val="1800"/>
              <a:buChar char="●"/>
            </a:pPr>
            <a:r>
              <a:rPr lang="en"/>
              <a:t>The difference between pass by value and pass by reference</a:t>
            </a:r>
            <a:endParaRPr/>
          </a:p>
          <a:p>
            <a:pPr indent="-342900" lvl="0" marL="457200" rtl="0" algn="l">
              <a:spcBef>
                <a:spcPts val="0"/>
              </a:spcBef>
              <a:spcAft>
                <a:spcPts val="0"/>
              </a:spcAft>
              <a:buSzPts val="1800"/>
              <a:buChar char="●"/>
            </a:pPr>
            <a:r>
              <a:rPr lang="en"/>
              <a:t>How to implicitly and explicitly cast types</a:t>
            </a:r>
            <a:endParaRPr/>
          </a:p>
          <a:p>
            <a:pPr indent="-342900" lvl="0" marL="457200" rtl="0" algn="l">
              <a:spcBef>
                <a:spcPts val="0"/>
              </a:spcBef>
              <a:spcAft>
                <a:spcPts val="0"/>
              </a:spcAft>
              <a:buSzPts val="1800"/>
              <a:buChar char="●"/>
            </a:pPr>
            <a:r>
              <a:rPr lang="en"/>
              <a:t>How to take input from standard in</a:t>
            </a:r>
            <a:endParaRPr/>
          </a:p>
          <a:p>
            <a:pPr indent="-342900" lvl="0" marL="457200" rtl="0" algn="l">
              <a:spcBef>
                <a:spcPts val="0"/>
              </a:spcBef>
              <a:spcAft>
                <a:spcPts val="0"/>
              </a:spcAft>
              <a:buSzPts val="1800"/>
              <a:buChar char="●"/>
            </a:pPr>
            <a:r>
              <a:rPr lang="en"/>
              <a:t>How to print to standard out</a:t>
            </a:r>
            <a:endParaRPr/>
          </a:p>
          <a:p>
            <a:pPr indent="-342900" lvl="0" marL="457200" rtl="0" algn="l">
              <a:spcBef>
                <a:spcPts val="0"/>
              </a:spcBef>
              <a:spcAft>
                <a:spcPts val="0"/>
              </a:spcAft>
              <a:buSzPts val="1800"/>
              <a:buChar char="●"/>
            </a:pPr>
            <a:r>
              <a:rPr lang="en"/>
              <a:t>How to read from a file</a:t>
            </a:r>
            <a:endParaRPr/>
          </a:p>
          <a:p>
            <a:pPr indent="-342900" lvl="0" marL="457200" rtl="0" algn="l">
              <a:spcBef>
                <a:spcPts val="0"/>
              </a:spcBef>
              <a:spcAft>
                <a:spcPts val="0"/>
              </a:spcAft>
              <a:buSzPts val="1800"/>
              <a:buChar char="●"/>
            </a:pPr>
            <a:r>
              <a:rPr lang="en"/>
              <a:t>Newline and carriage return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have we learned? (week 2)</a:t>
            </a:r>
            <a:endParaRPr/>
          </a:p>
        </p:txBody>
      </p:sp>
      <p:sp>
        <p:nvSpPr>
          <p:cNvPr id="204" name="Google Shape;204;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What is a pointer?</a:t>
            </a:r>
            <a:endParaRPr/>
          </a:p>
          <a:p>
            <a:pPr indent="-334327" lvl="0" marL="457200" rtl="0" algn="l">
              <a:spcBef>
                <a:spcPts val="0"/>
              </a:spcBef>
              <a:spcAft>
                <a:spcPts val="0"/>
              </a:spcAft>
              <a:buSzPct val="100000"/>
              <a:buChar char="●"/>
            </a:pPr>
            <a:r>
              <a:rPr lang="en"/>
              <a:t>How to manipulate pointers</a:t>
            </a:r>
            <a:endParaRPr/>
          </a:p>
          <a:p>
            <a:pPr indent="-334327" lvl="0" marL="457200" rtl="0" algn="l">
              <a:spcBef>
                <a:spcPts val="0"/>
              </a:spcBef>
              <a:spcAft>
                <a:spcPts val="0"/>
              </a:spcAft>
              <a:buSzPct val="100000"/>
              <a:buChar char="●"/>
            </a:pPr>
            <a:r>
              <a:rPr lang="en"/>
              <a:t>How to dereference a pointer and how to find the address of a variable</a:t>
            </a:r>
            <a:endParaRPr/>
          </a:p>
          <a:p>
            <a:pPr indent="-334327" lvl="0" marL="457200" rtl="0" algn="l">
              <a:spcBef>
                <a:spcPts val="0"/>
              </a:spcBef>
              <a:spcAft>
                <a:spcPts val="0"/>
              </a:spcAft>
              <a:buSzPct val="100000"/>
              <a:buChar char="●"/>
            </a:pPr>
            <a:r>
              <a:rPr lang="en"/>
              <a:t>C++ arrays</a:t>
            </a:r>
            <a:endParaRPr/>
          </a:p>
          <a:p>
            <a:pPr indent="-334327" lvl="0" marL="457200" rtl="0" algn="l">
              <a:spcBef>
                <a:spcPts val="0"/>
              </a:spcBef>
              <a:spcAft>
                <a:spcPts val="0"/>
              </a:spcAft>
              <a:buSzPct val="100000"/>
              <a:buChar char="●"/>
            </a:pPr>
            <a:r>
              <a:rPr lang="en"/>
              <a:t>The heap vs. the stack</a:t>
            </a:r>
            <a:endParaRPr/>
          </a:p>
          <a:p>
            <a:pPr indent="-334327" lvl="0" marL="457200" rtl="0" algn="l">
              <a:spcBef>
                <a:spcPts val="0"/>
              </a:spcBef>
              <a:spcAft>
                <a:spcPts val="0"/>
              </a:spcAft>
              <a:buSzPct val="100000"/>
              <a:buChar char="●"/>
            </a:pPr>
            <a:r>
              <a:rPr lang="en"/>
              <a:t>How to allocate memory dynamically (new)</a:t>
            </a:r>
            <a:endParaRPr/>
          </a:p>
          <a:p>
            <a:pPr indent="-334327" lvl="0" marL="457200" rtl="0" algn="l">
              <a:spcBef>
                <a:spcPts val="0"/>
              </a:spcBef>
              <a:spcAft>
                <a:spcPts val="0"/>
              </a:spcAft>
              <a:buSzPct val="100000"/>
              <a:buChar char="●"/>
            </a:pPr>
            <a:r>
              <a:rPr lang="en"/>
              <a:t>How to deallocate memory (delete)</a:t>
            </a:r>
            <a:endParaRPr/>
          </a:p>
          <a:p>
            <a:pPr indent="-334327" lvl="0" marL="457200" rtl="0" algn="l">
              <a:spcBef>
                <a:spcPts val="0"/>
              </a:spcBef>
              <a:spcAft>
                <a:spcPts val="0"/>
              </a:spcAft>
              <a:buSzPct val="100000"/>
              <a:buChar char="●"/>
            </a:pPr>
            <a:r>
              <a:rPr lang="en"/>
              <a:t>How to prevent memory leaks</a:t>
            </a:r>
            <a:endParaRPr/>
          </a:p>
          <a:p>
            <a:pPr indent="-334327" lvl="0" marL="457200" rtl="0" algn="l">
              <a:spcBef>
                <a:spcPts val="0"/>
              </a:spcBef>
              <a:spcAft>
                <a:spcPts val="0"/>
              </a:spcAft>
              <a:buSzPct val="100000"/>
              <a:buChar char="●"/>
            </a:pPr>
            <a:r>
              <a:rPr lang="en"/>
              <a:t>How to detect memory leaks</a:t>
            </a:r>
            <a:endParaRPr/>
          </a:p>
          <a:p>
            <a:pPr indent="-334327" lvl="0" marL="457200" rtl="0" algn="l">
              <a:spcBef>
                <a:spcPts val="0"/>
              </a:spcBef>
              <a:spcAft>
                <a:spcPts val="0"/>
              </a:spcAft>
              <a:buSzPct val="100000"/>
              <a:buChar char="●"/>
            </a:pPr>
            <a:r>
              <a:rPr lang="en"/>
              <a:t>Basic testing principles</a:t>
            </a:r>
            <a:endParaRPr/>
          </a:p>
          <a:p>
            <a:pPr indent="-334327" lvl="0" marL="457200" rtl="0" algn="l">
              <a:spcBef>
                <a:spcPts val="0"/>
              </a:spcBef>
              <a:spcAft>
                <a:spcPts val="0"/>
              </a:spcAft>
              <a:buSzPct val="100000"/>
              <a:buChar char="●"/>
            </a:pPr>
            <a:r>
              <a:rPr lang="en"/>
              <a:t>How to create a class and a struct</a:t>
            </a:r>
            <a:endParaRPr/>
          </a:p>
          <a:p>
            <a:pPr indent="-334327" lvl="0" marL="457200" rtl="0" algn="l">
              <a:spcBef>
                <a:spcPts val="0"/>
              </a:spcBef>
              <a:spcAft>
                <a:spcPts val="0"/>
              </a:spcAft>
              <a:buSzPct val="100000"/>
              <a:buChar char="●"/>
            </a:pPr>
            <a:r>
              <a:rPr lang="en"/>
              <a:t>Conditional directives: #ifdef DEBUG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have we learned? (week 3)</a:t>
            </a:r>
            <a:endParaRPr/>
          </a:p>
        </p:txBody>
      </p:sp>
      <p:sp>
        <p:nvSpPr>
          <p:cNvPr id="210" name="Google Shape;210;p35"/>
          <p:cNvSpPr txBox="1"/>
          <p:nvPr>
            <p:ph idx="1" type="body"/>
          </p:nvPr>
        </p:nvSpPr>
        <p:spPr>
          <a:xfrm>
            <a:off x="311700" y="1152475"/>
            <a:ext cx="8520600" cy="354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How the memory allocator works</a:t>
            </a:r>
            <a:endParaRPr/>
          </a:p>
          <a:p>
            <a:pPr indent="-325755" lvl="0" marL="457200" rtl="0" algn="l">
              <a:spcBef>
                <a:spcPts val="0"/>
              </a:spcBef>
              <a:spcAft>
                <a:spcPts val="0"/>
              </a:spcAft>
              <a:buSzPct val="100000"/>
              <a:buChar char="●"/>
            </a:pPr>
            <a:r>
              <a:rPr lang="en"/>
              <a:t>Memory addressability - what is the value you get for a memory address?</a:t>
            </a:r>
            <a:endParaRPr/>
          </a:p>
          <a:p>
            <a:pPr indent="-325755" lvl="0" marL="457200" rtl="0" algn="l">
              <a:spcBef>
                <a:spcPts val="0"/>
              </a:spcBef>
              <a:spcAft>
                <a:spcPts val="0"/>
              </a:spcAft>
              <a:buSzPct val="100000"/>
              <a:buChar char="●"/>
            </a:pPr>
            <a:r>
              <a:rPr lang="en"/>
              <a:t>Basic readability principles</a:t>
            </a:r>
            <a:endParaRPr/>
          </a:p>
          <a:p>
            <a:pPr indent="-325755" lvl="0" marL="457200" rtl="0" algn="l">
              <a:spcBef>
                <a:spcPts val="0"/>
              </a:spcBef>
              <a:spcAft>
                <a:spcPts val="0"/>
              </a:spcAft>
              <a:buSzPct val="100000"/>
              <a:buChar char="●"/>
            </a:pPr>
            <a:r>
              <a:rPr lang="en"/>
              <a:t>Header files</a:t>
            </a:r>
            <a:endParaRPr/>
          </a:p>
          <a:p>
            <a:pPr indent="-325755" lvl="0" marL="457200" rtl="0" algn="l">
              <a:spcBef>
                <a:spcPts val="0"/>
              </a:spcBef>
              <a:spcAft>
                <a:spcPts val="0"/>
              </a:spcAft>
              <a:buSzPct val="100000"/>
              <a:buChar char="●"/>
            </a:pPr>
            <a:r>
              <a:rPr lang="en"/>
              <a:t>Preprocessing directives: include guards</a:t>
            </a:r>
            <a:endParaRPr/>
          </a:p>
          <a:p>
            <a:pPr indent="-325755" lvl="0" marL="457200" rtl="0" algn="l">
              <a:spcBef>
                <a:spcPts val="0"/>
              </a:spcBef>
              <a:spcAft>
                <a:spcPts val="0"/>
              </a:spcAft>
              <a:buSzPct val="100000"/>
              <a:buChar char="●"/>
            </a:pPr>
            <a:r>
              <a:rPr lang="en"/>
              <a:t>Constructors</a:t>
            </a:r>
            <a:endParaRPr/>
          </a:p>
          <a:p>
            <a:pPr indent="-325755" lvl="0" marL="457200" rtl="0" algn="l">
              <a:spcBef>
                <a:spcPts val="0"/>
              </a:spcBef>
              <a:spcAft>
                <a:spcPts val="0"/>
              </a:spcAft>
              <a:buSzPct val="100000"/>
              <a:buChar char="●"/>
            </a:pPr>
            <a:r>
              <a:rPr lang="en"/>
              <a:t>How to initialize data members</a:t>
            </a:r>
            <a:endParaRPr/>
          </a:p>
          <a:p>
            <a:pPr indent="-325755" lvl="0" marL="457200" rtl="0" algn="l">
              <a:spcBef>
                <a:spcPts val="0"/>
              </a:spcBef>
              <a:spcAft>
                <a:spcPts val="0"/>
              </a:spcAft>
              <a:buSzPct val="100000"/>
              <a:buChar char="●"/>
            </a:pPr>
            <a:r>
              <a:rPr lang="en"/>
              <a:t>Destructors</a:t>
            </a:r>
            <a:endParaRPr/>
          </a:p>
          <a:p>
            <a:pPr indent="-325755" lvl="0" marL="457200" rtl="0" algn="l">
              <a:spcBef>
                <a:spcPts val="0"/>
              </a:spcBef>
              <a:spcAft>
                <a:spcPts val="0"/>
              </a:spcAft>
              <a:buSzPct val="100000"/>
              <a:buChar char="●"/>
            </a:pPr>
            <a:r>
              <a:rPr lang="en"/>
              <a:t>Function overloading</a:t>
            </a:r>
            <a:endParaRPr/>
          </a:p>
          <a:p>
            <a:pPr indent="-325755" lvl="0" marL="457200" rtl="0" algn="l">
              <a:spcBef>
                <a:spcPts val="0"/>
              </a:spcBef>
              <a:spcAft>
                <a:spcPts val="0"/>
              </a:spcAft>
              <a:buSzPct val="100000"/>
              <a:buChar char="●"/>
            </a:pPr>
            <a:r>
              <a:rPr lang="en"/>
              <a:t>Class inheritance</a:t>
            </a:r>
            <a:endParaRPr/>
          </a:p>
          <a:p>
            <a:pPr indent="-325755" lvl="0" marL="457200" rtl="0" algn="l">
              <a:spcBef>
                <a:spcPts val="0"/>
              </a:spcBef>
              <a:spcAft>
                <a:spcPts val="0"/>
              </a:spcAft>
              <a:buSzPct val="100000"/>
              <a:buChar char="●"/>
            </a:pPr>
            <a:r>
              <a:rPr lang="en"/>
              <a:t>Variable lifespan</a:t>
            </a:r>
            <a:endParaRPr/>
          </a:p>
          <a:p>
            <a:pPr indent="-325755" lvl="0" marL="457200" rtl="0" algn="l">
              <a:spcBef>
                <a:spcPts val="0"/>
              </a:spcBef>
              <a:spcAft>
                <a:spcPts val="0"/>
              </a:spcAft>
              <a:buSzPct val="100000"/>
              <a:buChar char="●"/>
            </a:pPr>
            <a:r>
              <a:rPr lang="en"/>
              <a:t>Static keyword</a:t>
            </a:r>
            <a:endParaRPr/>
          </a:p>
          <a:p>
            <a:pPr indent="-325755" lvl="0" marL="457200" rtl="0" algn="l">
              <a:spcBef>
                <a:spcPts val="0"/>
              </a:spcBef>
              <a:spcAft>
                <a:spcPts val="0"/>
              </a:spcAft>
              <a:buSzPct val="100000"/>
              <a:buChar char="●"/>
            </a:pPr>
            <a:r>
              <a:rPr lang="en"/>
              <a:t>Exceptions</a:t>
            </a:r>
            <a:endParaRPr/>
          </a:p>
          <a:p>
            <a:pPr indent="-325755" lvl="0" marL="457200" rtl="0" algn="l">
              <a:spcBef>
                <a:spcPts val="0"/>
              </a:spcBef>
              <a:spcAft>
                <a:spcPts val="0"/>
              </a:spcAft>
              <a:buSzPct val="100000"/>
              <a:buChar char="●"/>
            </a:pPr>
            <a:r>
              <a:rPr lang="en"/>
              <a:t>Lvalues and rvalues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have we learned? (week 4)</a:t>
            </a:r>
            <a:endParaRPr/>
          </a:p>
        </p:txBody>
      </p:sp>
      <p:sp>
        <p:nvSpPr>
          <p:cNvPr id="216" name="Google Shape;216;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Header files best practices</a:t>
            </a:r>
            <a:endParaRPr/>
          </a:p>
          <a:p>
            <a:pPr indent="-325755" lvl="0" marL="457200" rtl="0" algn="l">
              <a:spcBef>
                <a:spcPts val="0"/>
              </a:spcBef>
              <a:spcAft>
                <a:spcPts val="0"/>
              </a:spcAft>
              <a:buSzPct val="100000"/>
              <a:buChar char="●"/>
            </a:pPr>
            <a:r>
              <a:rPr lang="en"/>
              <a:t>How to debug compiler messages</a:t>
            </a:r>
            <a:endParaRPr/>
          </a:p>
          <a:p>
            <a:pPr indent="-325755" lvl="0" marL="457200" rtl="0" algn="l">
              <a:spcBef>
                <a:spcPts val="0"/>
              </a:spcBef>
              <a:spcAft>
                <a:spcPts val="0"/>
              </a:spcAft>
              <a:buSzPct val="100000"/>
              <a:buChar char="●"/>
            </a:pPr>
            <a:r>
              <a:rPr lang="en"/>
              <a:t>Public / protected / private inheritance</a:t>
            </a:r>
            <a:endParaRPr/>
          </a:p>
          <a:p>
            <a:pPr indent="-325755" lvl="0" marL="457200" rtl="0" algn="l">
              <a:spcBef>
                <a:spcPts val="0"/>
              </a:spcBef>
              <a:spcAft>
                <a:spcPts val="0"/>
              </a:spcAft>
              <a:buSzPct val="100000"/>
              <a:buChar char="●"/>
            </a:pPr>
            <a:r>
              <a:rPr lang="en"/>
              <a:t>Using this from inside a class</a:t>
            </a:r>
            <a:endParaRPr/>
          </a:p>
          <a:p>
            <a:pPr indent="-325755" lvl="0" marL="457200" rtl="0" algn="l">
              <a:spcBef>
                <a:spcPts val="0"/>
              </a:spcBef>
              <a:spcAft>
                <a:spcPts val="0"/>
              </a:spcAft>
              <a:buSzPct val="100000"/>
              <a:buChar char="●"/>
            </a:pPr>
            <a:r>
              <a:rPr lang="en"/>
              <a:t>Using the scope :: operator</a:t>
            </a:r>
            <a:endParaRPr/>
          </a:p>
          <a:p>
            <a:pPr indent="-325755" lvl="0" marL="457200" rtl="0" algn="l">
              <a:spcBef>
                <a:spcPts val="0"/>
              </a:spcBef>
              <a:spcAft>
                <a:spcPts val="0"/>
              </a:spcAft>
              <a:buSzPct val="100000"/>
              <a:buChar char="●"/>
            </a:pPr>
            <a:r>
              <a:rPr lang="en"/>
              <a:t>Copy constructors</a:t>
            </a:r>
            <a:endParaRPr/>
          </a:p>
          <a:p>
            <a:pPr indent="-325755" lvl="0" marL="457200" rtl="0" algn="l">
              <a:spcBef>
                <a:spcPts val="0"/>
              </a:spcBef>
              <a:spcAft>
                <a:spcPts val="0"/>
              </a:spcAft>
              <a:buSzPct val="100000"/>
              <a:buChar char="●"/>
            </a:pPr>
            <a:r>
              <a:rPr lang="en"/>
              <a:t>Assignment operators</a:t>
            </a:r>
            <a:endParaRPr/>
          </a:p>
          <a:p>
            <a:pPr indent="-325755" lvl="0" marL="457200" rtl="0" algn="l">
              <a:spcBef>
                <a:spcPts val="0"/>
              </a:spcBef>
              <a:spcAft>
                <a:spcPts val="0"/>
              </a:spcAft>
              <a:buSzPct val="100000"/>
              <a:buChar char="●"/>
            </a:pPr>
            <a:r>
              <a:rPr lang="en"/>
              <a:t>Deep &amp; shallow copy</a:t>
            </a:r>
            <a:endParaRPr/>
          </a:p>
          <a:p>
            <a:pPr indent="-325755" lvl="0" marL="457200" rtl="0" algn="l">
              <a:spcBef>
                <a:spcPts val="0"/>
              </a:spcBef>
              <a:spcAft>
                <a:spcPts val="0"/>
              </a:spcAft>
              <a:buSzPct val="100000"/>
              <a:buChar char="●"/>
            </a:pPr>
            <a:r>
              <a:rPr lang="en"/>
              <a:t>How to write template classes and template functions</a:t>
            </a:r>
            <a:endParaRPr/>
          </a:p>
          <a:p>
            <a:pPr indent="-325755" lvl="0" marL="457200" rtl="0" algn="l">
              <a:spcBef>
                <a:spcPts val="0"/>
              </a:spcBef>
              <a:spcAft>
                <a:spcPts val="0"/>
              </a:spcAft>
              <a:buSzPct val="100000"/>
              <a:buChar char="●"/>
            </a:pPr>
            <a:r>
              <a:rPr lang="en"/>
              <a:t>Operator overload</a:t>
            </a:r>
            <a:endParaRPr/>
          </a:p>
          <a:p>
            <a:pPr indent="-325755" lvl="0" marL="457200" rtl="0" algn="l">
              <a:spcBef>
                <a:spcPts val="0"/>
              </a:spcBef>
              <a:spcAft>
                <a:spcPts val="0"/>
              </a:spcAft>
              <a:buSzPct val="100000"/>
              <a:buChar char="●"/>
            </a:pPr>
            <a:r>
              <a:rPr lang="en"/>
              <a:t>Nested classes</a:t>
            </a:r>
            <a:endParaRPr/>
          </a:p>
          <a:p>
            <a:pPr indent="-325755" lvl="0" marL="457200" rtl="0" algn="l">
              <a:spcBef>
                <a:spcPts val="0"/>
              </a:spcBef>
              <a:spcAft>
                <a:spcPts val="0"/>
              </a:spcAft>
              <a:buSzPct val="100000"/>
              <a:buChar char="●"/>
            </a:pPr>
            <a:r>
              <a:rPr lang="en"/>
              <a:t>Friend classes</a:t>
            </a:r>
            <a:endParaRPr/>
          </a:p>
          <a:p>
            <a:pPr indent="-325755" lvl="0" marL="457200" rtl="0" algn="l">
              <a:spcBef>
                <a:spcPts val="0"/>
              </a:spcBef>
              <a:spcAft>
                <a:spcPts val="0"/>
              </a:spcAft>
              <a:buSzPct val="100000"/>
              <a:buChar char="●"/>
            </a:pPr>
            <a:r>
              <a:rPr lang="en"/>
              <a:t>Iterators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Primitive types</a:t>
            </a:r>
            <a:endParaRPr/>
          </a:p>
        </p:txBody>
      </p:sp>
      <p:sp>
        <p:nvSpPr>
          <p:cNvPr id="222" name="Google Shape;222;p37"/>
          <p:cNvSpPr txBox="1"/>
          <p:nvPr>
            <p:ph idx="1" type="body"/>
          </p:nvPr>
        </p:nvSpPr>
        <p:spPr>
          <a:xfrm>
            <a:off x="311700" y="1152475"/>
            <a:ext cx="29331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Integer (int)</a:t>
            </a:r>
            <a:endParaRPr/>
          </a:p>
          <a:p>
            <a:pPr indent="-317500" lvl="1" marL="914400" rtl="0" algn="l">
              <a:spcBef>
                <a:spcPts val="0"/>
              </a:spcBef>
              <a:spcAft>
                <a:spcPts val="0"/>
              </a:spcAft>
              <a:buSzPts val="1400"/>
              <a:buChar char="○"/>
            </a:pPr>
            <a:r>
              <a:rPr lang="en"/>
              <a:t>short, long</a:t>
            </a:r>
            <a:endParaRPr/>
          </a:p>
          <a:p>
            <a:pPr indent="-317500" lvl="1" marL="914400" rtl="0" algn="l">
              <a:spcBef>
                <a:spcPts val="0"/>
              </a:spcBef>
              <a:spcAft>
                <a:spcPts val="0"/>
              </a:spcAft>
              <a:buSzPts val="1400"/>
              <a:buChar char="○"/>
            </a:pPr>
            <a:r>
              <a:rPr lang="en"/>
              <a:t>signed, unsigned</a:t>
            </a:r>
            <a:endParaRPr/>
          </a:p>
          <a:p>
            <a:pPr indent="-342900" lvl="0" marL="457200" rtl="0" algn="l">
              <a:spcBef>
                <a:spcPts val="0"/>
              </a:spcBef>
              <a:spcAft>
                <a:spcPts val="0"/>
              </a:spcAft>
              <a:buSzPts val="1800"/>
              <a:buChar char="●"/>
            </a:pPr>
            <a:r>
              <a:rPr lang="en"/>
              <a:t>Character (char)</a:t>
            </a:r>
            <a:endParaRPr/>
          </a:p>
          <a:p>
            <a:pPr indent="-317500" lvl="1" marL="914400" rtl="0" algn="l">
              <a:spcBef>
                <a:spcPts val="0"/>
              </a:spcBef>
              <a:spcAft>
                <a:spcPts val="0"/>
              </a:spcAft>
              <a:buSzPts val="1400"/>
              <a:buChar char="○"/>
            </a:pPr>
            <a:r>
              <a:rPr lang="en"/>
              <a:t>signed, unsigned</a:t>
            </a:r>
            <a:endParaRPr/>
          </a:p>
          <a:p>
            <a:pPr indent="-342900" lvl="0" marL="457200" rtl="0" algn="l">
              <a:spcBef>
                <a:spcPts val="0"/>
              </a:spcBef>
              <a:spcAft>
                <a:spcPts val="0"/>
              </a:spcAft>
              <a:buSzPts val="1800"/>
              <a:buChar char="●"/>
            </a:pPr>
            <a:r>
              <a:rPr lang="en"/>
              <a:t>Boolean (bool)</a:t>
            </a:r>
            <a:endParaRPr/>
          </a:p>
          <a:p>
            <a:pPr indent="-342900" lvl="0" marL="457200" rtl="0" algn="l">
              <a:spcBef>
                <a:spcPts val="0"/>
              </a:spcBef>
              <a:spcAft>
                <a:spcPts val="0"/>
              </a:spcAft>
              <a:buSzPts val="1800"/>
              <a:buChar char="●"/>
            </a:pPr>
            <a:r>
              <a:rPr lang="en"/>
              <a:t>Floating point (float)</a:t>
            </a:r>
            <a:endParaRPr/>
          </a:p>
          <a:p>
            <a:pPr indent="-342900" lvl="0" marL="457200" rtl="0" algn="l">
              <a:spcBef>
                <a:spcPts val="0"/>
              </a:spcBef>
              <a:spcAft>
                <a:spcPts val="0"/>
              </a:spcAft>
              <a:buSzPts val="1800"/>
              <a:buChar char="●"/>
            </a:pPr>
            <a:r>
              <a:rPr lang="en"/>
              <a:t>Double floating point (double)</a:t>
            </a:r>
            <a:endParaRPr/>
          </a:p>
          <a:p>
            <a:pPr indent="-317500" lvl="1" marL="914400" rtl="0" algn="l">
              <a:spcBef>
                <a:spcPts val="0"/>
              </a:spcBef>
              <a:spcAft>
                <a:spcPts val="0"/>
              </a:spcAft>
              <a:buSzPts val="1400"/>
              <a:buChar char="○"/>
            </a:pPr>
            <a:r>
              <a:rPr lang="en"/>
              <a:t>Long</a:t>
            </a:r>
            <a:endParaRPr/>
          </a:p>
          <a:p>
            <a:pPr indent="-342900" lvl="0" marL="457200" rtl="0" algn="l">
              <a:spcBef>
                <a:spcPts val="0"/>
              </a:spcBef>
              <a:spcAft>
                <a:spcPts val="0"/>
              </a:spcAft>
              <a:buSzPts val="1800"/>
              <a:buChar char="●"/>
            </a:pPr>
            <a:r>
              <a:rPr lang="en"/>
              <a:t>Wide character (wchar)</a:t>
            </a:r>
            <a:endParaRPr/>
          </a:p>
        </p:txBody>
      </p:sp>
      <p:pic>
        <p:nvPicPr>
          <p:cNvPr id="223" name="Google Shape;223;p37"/>
          <p:cNvPicPr preferRelativeResize="0"/>
          <p:nvPr/>
        </p:nvPicPr>
        <p:blipFill>
          <a:blip r:embed="rId3">
            <a:alphaModFix/>
          </a:blip>
          <a:stretch>
            <a:fillRect/>
          </a:stretch>
        </p:blipFill>
        <p:spPr>
          <a:xfrm>
            <a:off x="3350650" y="415100"/>
            <a:ext cx="5188374" cy="4153776"/>
          </a:xfrm>
          <a:prstGeom prst="rect">
            <a:avLst/>
          </a:prstGeom>
          <a:noFill/>
          <a:ln>
            <a:noFill/>
          </a:ln>
        </p:spPr>
      </p:pic>
      <p:sp>
        <p:nvSpPr>
          <p:cNvPr id="224" name="Google Shape;224;p37"/>
          <p:cNvSpPr txBox="1"/>
          <p:nvPr/>
        </p:nvSpPr>
        <p:spPr>
          <a:xfrm>
            <a:off x="3194600" y="47215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4"/>
              </a:rPr>
              <a:t>https://www.geeksforgeeks.org/c-data-types/</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Overflow / underflow</a:t>
            </a:r>
            <a:endParaRPr/>
          </a:p>
        </p:txBody>
      </p:sp>
      <p:sp>
        <p:nvSpPr>
          <p:cNvPr id="230" name="Google Shape;230;p38"/>
          <p:cNvSpPr txBox="1"/>
          <p:nvPr>
            <p:ph idx="1" type="body"/>
          </p:nvPr>
        </p:nvSpPr>
        <p:spPr>
          <a:xfrm>
            <a:off x="311700" y="1266325"/>
            <a:ext cx="8520600" cy="2016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Every primitive has a minimum and maximum value it can represent</a:t>
            </a:r>
            <a:endParaRPr/>
          </a:p>
          <a:p>
            <a:pPr indent="-334327" lvl="0" marL="457200" rtl="0" algn="l">
              <a:spcBef>
                <a:spcPts val="0"/>
              </a:spcBef>
              <a:spcAft>
                <a:spcPts val="0"/>
              </a:spcAft>
              <a:buSzPct val="100000"/>
              <a:buChar char="●"/>
            </a:pPr>
            <a:r>
              <a:rPr lang="en"/>
              <a:t>int is often represented in 32 bits, 31 are used for data and 1 is used for sign</a:t>
            </a:r>
            <a:endParaRPr/>
          </a:p>
          <a:p>
            <a:pPr indent="-334327" lvl="0" marL="457200" rtl="0" algn="l">
              <a:spcBef>
                <a:spcPts val="0"/>
              </a:spcBef>
              <a:spcAft>
                <a:spcPts val="0"/>
              </a:spcAft>
              <a:buSzPct val="100000"/>
              <a:buChar char="●"/>
            </a:pPr>
            <a:r>
              <a:rPr lang="en"/>
              <a:t>int (32 bit): max 2^31 - 1 = 2,147,483,647, min -(2^31) -2,147,483,648</a:t>
            </a:r>
            <a:endParaRPr/>
          </a:p>
          <a:p>
            <a:pPr indent="-334327" lvl="0" marL="457200" rtl="0" algn="l">
              <a:spcBef>
                <a:spcPts val="0"/>
              </a:spcBef>
              <a:spcAft>
                <a:spcPts val="0"/>
              </a:spcAft>
              <a:buSzPct val="100000"/>
              <a:buChar char="●"/>
            </a:pPr>
            <a:r>
              <a:rPr lang="en"/>
              <a:t>If you go past the maximum value, it will “loop” back to the minimum value (think of an old school odometer rolling over)</a:t>
            </a:r>
            <a:endParaRPr/>
          </a:p>
          <a:p>
            <a:pPr indent="0" lvl="0" marL="0" rtl="0" algn="l">
              <a:spcBef>
                <a:spcPts val="1200"/>
              </a:spcBef>
              <a:spcAft>
                <a:spcPts val="1200"/>
              </a:spcAft>
              <a:buNone/>
            </a:pPr>
            <a:r>
              <a:t/>
            </a:r>
            <a:endParaRPr/>
          </a:p>
        </p:txBody>
      </p:sp>
      <p:sp>
        <p:nvSpPr>
          <p:cNvPr id="231" name="Google Shape;231;p38"/>
          <p:cNvSpPr txBox="1"/>
          <p:nvPr/>
        </p:nvSpPr>
        <p:spPr>
          <a:xfrm>
            <a:off x="4159000" y="2883175"/>
            <a:ext cx="6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32" name="Google Shape;232;p38"/>
          <p:cNvPicPr preferRelativeResize="0"/>
          <p:nvPr/>
        </p:nvPicPr>
        <p:blipFill>
          <a:blip r:embed="rId3">
            <a:alphaModFix/>
          </a:blip>
          <a:stretch>
            <a:fillRect/>
          </a:stretch>
        </p:blipFill>
        <p:spPr>
          <a:xfrm>
            <a:off x="1617400" y="2812575"/>
            <a:ext cx="5910724" cy="206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numerical_limits&lt;&gt;</a:t>
            </a:r>
            <a:endParaRPr/>
          </a:p>
        </p:txBody>
      </p:sp>
      <p:sp>
        <p:nvSpPr>
          <p:cNvPr id="238" name="Google Shape;238;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library &lt;limits&gt;</a:t>
            </a:r>
            <a:endParaRPr/>
          </a:p>
          <a:p>
            <a:pPr indent="-342900" lvl="0" marL="457200" rtl="0" algn="l">
              <a:spcBef>
                <a:spcPts val="0"/>
              </a:spcBef>
              <a:spcAft>
                <a:spcPts val="0"/>
              </a:spcAft>
              <a:buSzPts val="1800"/>
              <a:buChar char="●"/>
            </a:pPr>
            <a:r>
              <a:rPr lang="en"/>
              <a:t>min() - minimum value supported by type</a:t>
            </a:r>
            <a:endParaRPr/>
          </a:p>
          <a:p>
            <a:pPr indent="-342900" lvl="0" marL="457200" rtl="0" algn="l">
              <a:spcBef>
                <a:spcPts val="0"/>
              </a:spcBef>
              <a:spcAft>
                <a:spcPts val="0"/>
              </a:spcAft>
              <a:buSzPts val="1800"/>
              <a:buChar char="●"/>
            </a:pPr>
            <a:r>
              <a:rPr lang="en"/>
              <a:t>max()- maximum value supported by type</a:t>
            </a:r>
            <a:endParaRPr/>
          </a:p>
          <a:p>
            <a:pPr indent="-342900" lvl="0" marL="457200" rtl="0" algn="l">
              <a:spcBef>
                <a:spcPts val="0"/>
              </a:spcBef>
              <a:spcAft>
                <a:spcPts val="0"/>
              </a:spcAft>
              <a:buSzPts val="1800"/>
              <a:buChar char="●"/>
            </a:pPr>
            <a:r>
              <a:rPr lang="en"/>
              <a:t>digits10 - number of digits that are guaranteed to be accurately represented</a:t>
            </a:r>
            <a:endParaRPr/>
          </a:p>
          <a:p>
            <a:pPr indent="-342900" lvl="0" marL="457200" rtl="0" algn="l">
              <a:spcBef>
                <a:spcPts val="0"/>
              </a:spcBef>
              <a:spcAft>
                <a:spcPts val="0"/>
              </a:spcAft>
              <a:buSzPts val="1800"/>
              <a:buChar char="●"/>
            </a:pPr>
            <a:r>
              <a:rPr lang="en"/>
              <a:t>is_signed - true if type is signed</a:t>
            </a:r>
            <a:endParaRPr/>
          </a:p>
          <a:p>
            <a:pPr indent="-342900" lvl="0" marL="457200" rtl="0" algn="l">
              <a:spcBef>
                <a:spcPts val="0"/>
              </a:spcBef>
              <a:spcAft>
                <a:spcPts val="0"/>
              </a:spcAft>
              <a:buSzPts val="1800"/>
              <a:buChar char="●"/>
            </a:pPr>
            <a:r>
              <a:rPr lang="en"/>
              <a:t>is_integer - true if type is an integer</a:t>
            </a:r>
            <a:endParaRPr/>
          </a:p>
        </p:txBody>
      </p:sp>
      <p:sp>
        <p:nvSpPr>
          <p:cNvPr id="239" name="Google Shape;239;p39"/>
          <p:cNvSpPr txBox="1"/>
          <p:nvPr/>
        </p:nvSpPr>
        <p:spPr>
          <a:xfrm>
            <a:off x="311700" y="3603950"/>
            <a:ext cx="8103300" cy="1371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cout &lt;&lt; "max of int is " &lt;&lt; numeric_limits&lt;int&gt;::max() &lt;&lt; endl;</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550">
                <a:solidFill>
                  <a:schemeClr val="dk2"/>
                </a:solidFill>
                <a:highlight>
                  <a:srgbClr val="FFFFFF"/>
                </a:highlight>
                <a:latin typeface="Courier New"/>
                <a:ea typeface="Courier New"/>
                <a:cs typeface="Courier New"/>
                <a:sym typeface="Courier New"/>
              </a:rPr>
              <a:t>cout &lt;&lt; "digits for float is " &lt;&lt; numeric_limits&lt;float&gt;::digits10 &lt;&lt; endl;</a:t>
            </a:r>
            <a:endParaRPr sz="15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40" name="Google Shape;240;p39"/>
          <p:cNvSpPr txBox="1"/>
          <p:nvPr/>
        </p:nvSpPr>
        <p:spPr>
          <a:xfrm>
            <a:off x="3481750" y="4463550"/>
            <a:ext cx="56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https://en.cppreference.com/w/cpp/types/numeric_limits</a:t>
            </a: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 Template Library (STL)</a:t>
            </a:r>
            <a:endParaRPr/>
          </a:p>
        </p:txBody>
      </p:sp>
      <p:sp>
        <p:nvSpPr>
          <p:cNvPr id="246" name="Google Shape;246;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We’ve learned how to create template classes and functions, now we get to use them</a:t>
            </a:r>
            <a:endParaRPr/>
          </a:p>
          <a:p>
            <a:pPr indent="-342900" lvl="0" marL="457200" rtl="0" algn="l">
              <a:spcBef>
                <a:spcPts val="0"/>
              </a:spcBef>
              <a:spcAft>
                <a:spcPts val="0"/>
              </a:spcAft>
              <a:buSzPts val="1800"/>
              <a:buChar char="●"/>
            </a:pPr>
            <a:r>
              <a:rPr lang="en"/>
              <a:t>Containers (not a complete list!)</a:t>
            </a:r>
            <a:endParaRPr/>
          </a:p>
          <a:p>
            <a:pPr indent="-317500" lvl="1" marL="914400" rtl="0" algn="l">
              <a:spcBef>
                <a:spcPts val="0"/>
              </a:spcBef>
              <a:spcAft>
                <a:spcPts val="0"/>
              </a:spcAft>
              <a:buSzPts val="1400"/>
              <a:buChar char="○"/>
            </a:pPr>
            <a:r>
              <a:rPr lang="en"/>
              <a:t>Sequence containers: </a:t>
            </a:r>
            <a:r>
              <a:rPr b="1" lang="en"/>
              <a:t>list</a:t>
            </a:r>
            <a:r>
              <a:rPr lang="en"/>
              <a:t>, </a:t>
            </a:r>
            <a:r>
              <a:rPr b="1" lang="en"/>
              <a:t>vector</a:t>
            </a:r>
            <a:r>
              <a:rPr lang="en"/>
              <a:t>, array, deque, forward_list</a:t>
            </a:r>
            <a:endParaRPr/>
          </a:p>
          <a:p>
            <a:pPr indent="-317500" lvl="1" marL="914400" rtl="0" algn="l">
              <a:spcBef>
                <a:spcPts val="0"/>
              </a:spcBef>
              <a:spcAft>
                <a:spcPts val="0"/>
              </a:spcAft>
              <a:buSzPts val="1400"/>
              <a:buChar char="○"/>
            </a:pPr>
            <a:r>
              <a:rPr lang="en"/>
              <a:t>Container adaptors: queue, priority_queue, stack</a:t>
            </a:r>
            <a:endParaRPr/>
          </a:p>
          <a:p>
            <a:pPr indent="-317500" lvl="1" marL="914400" rtl="0" algn="l">
              <a:spcBef>
                <a:spcPts val="0"/>
              </a:spcBef>
              <a:spcAft>
                <a:spcPts val="0"/>
              </a:spcAft>
              <a:buSzPts val="1400"/>
              <a:buChar char="○"/>
            </a:pPr>
            <a:r>
              <a:rPr lang="en"/>
              <a:t>Associative containers: </a:t>
            </a:r>
            <a:r>
              <a:rPr b="1" lang="en"/>
              <a:t>set</a:t>
            </a:r>
            <a:r>
              <a:rPr lang="en"/>
              <a:t>, unsorted_set, multiset, </a:t>
            </a:r>
            <a:r>
              <a:rPr b="1" lang="en"/>
              <a:t>map</a:t>
            </a:r>
            <a:r>
              <a:rPr lang="en"/>
              <a:t>, multimap, unordered_map</a:t>
            </a:r>
            <a:endParaRPr/>
          </a:p>
          <a:p>
            <a:pPr indent="-342900" lvl="0" marL="457200" rtl="0" algn="l">
              <a:spcBef>
                <a:spcPts val="0"/>
              </a:spcBef>
              <a:spcAft>
                <a:spcPts val="0"/>
              </a:spcAft>
              <a:buSzPts val="1800"/>
              <a:buChar char="●"/>
            </a:pPr>
            <a:r>
              <a:rPr lang="en"/>
              <a:t>Iterators</a:t>
            </a:r>
            <a:endParaRPr/>
          </a:p>
          <a:p>
            <a:pPr indent="-342900" lvl="0" marL="457200" rtl="0" algn="l">
              <a:spcBef>
                <a:spcPts val="0"/>
              </a:spcBef>
              <a:spcAft>
                <a:spcPts val="0"/>
              </a:spcAft>
              <a:buSzPts val="1800"/>
              <a:buChar char="●"/>
            </a:pPr>
            <a:r>
              <a:rPr lang="en"/>
              <a:t>Algorithms</a:t>
            </a:r>
            <a:endParaRPr/>
          </a:p>
          <a:p>
            <a:pPr indent="-317500" lvl="1" marL="914400" rtl="0" algn="l">
              <a:spcBef>
                <a:spcPts val="0"/>
              </a:spcBef>
              <a:spcAft>
                <a:spcPts val="0"/>
              </a:spcAft>
              <a:buSzPts val="1400"/>
              <a:buChar char="○"/>
            </a:pPr>
            <a:r>
              <a:rPr b="1" lang="en"/>
              <a:t>sort</a:t>
            </a:r>
            <a:r>
              <a:rPr lang="en"/>
              <a:t>, reverse, swap, sample, min_element, max_element, copy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 - big-O basics</a:t>
            </a:r>
            <a:endParaRPr/>
          </a:p>
        </p:txBody>
      </p:sp>
      <p:sp>
        <p:nvSpPr>
          <p:cNvPr id="252" name="Google Shape;252;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 the size of the data gets larger, does the amount of computation needed increase?  And by how much?</a:t>
            </a:r>
            <a:endParaRPr/>
          </a:p>
          <a:p>
            <a:pPr indent="-342900" lvl="0" marL="457200" rtl="0" algn="l">
              <a:spcBef>
                <a:spcPts val="0"/>
              </a:spcBef>
              <a:spcAft>
                <a:spcPts val="0"/>
              </a:spcAft>
              <a:buSzPts val="1800"/>
              <a:buChar char="●"/>
            </a:pPr>
            <a:r>
              <a:rPr lang="en"/>
              <a:t>Constant time O(1)- the amount of computation does not increase based on the size of the data, for example adding an element to the top of a stack</a:t>
            </a:r>
            <a:endParaRPr/>
          </a:p>
          <a:p>
            <a:pPr indent="-342900" lvl="0" marL="457200" rtl="0" algn="l">
              <a:spcBef>
                <a:spcPts val="0"/>
              </a:spcBef>
              <a:spcAft>
                <a:spcPts val="0"/>
              </a:spcAft>
              <a:buSzPts val="1800"/>
              <a:buChar char="●"/>
            </a:pPr>
            <a:r>
              <a:rPr lang="en"/>
              <a:t>Linear time O(N)- proportionate to the size of the data, for example reading every element of a list</a:t>
            </a:r>
            <a:endParaRPr/>
          </a:p>
          <a:p>
            <a:pPr indent="-342900" lvl="0" marL="457200" rtl="0" algn="l">
              <a:spcBef>
                <a:spcPts val="0"/>
              </a:spcBef>
              <a:spcAft>
                <a:spcPts val="0"/>
              </a:spcAft>
              <a:buSzPts val="1800"/>
              <a:buChar char="●"/>
            </a:pPr>
            <a:r>
              <a:rPr lang="en"/>
              <a:t>Amortized constant time - the average time over many actions is constant, but it may be big or small for any specific action, for example selective resize of an array</a:t>
            </a:r>
            <a:endParaRPr/>
          </a:p>
          <a:p>
            <a:pPr indent="-342900" lvl="0" marL="457200" rtl="0" algn="l">
              <a:spcBef>
                <a:spcPts val="0"/>
              </a:spcBef>
              <a:spcAft>
                <a:spcPts val="0"/>
              </a:spcAft>
              <a:buSzPts val="1800"/>
              <a:buChar char="●"/>
            </a:pPr>
            <a:r>
              <a:rPr lang="en"/>
              <a:t>Many complexities slower than linear - O(N^2), O(N^M), O(2^N),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deep/shallow copy</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copy() function, which is used by both the assignment operator and copy constructor, is doing a deep copy. </a:t>
            </a:r>
            <a:endParaRPr/>
          </a:p>
          <a:p>
            <a:pPr indent="-342900" lvl="0" marL="457200" rtl="0" algn="l">
              <a:spcBef>
                <a:spcPts val="0"/>
              </a:spcBef>
              <a:spcAft>
                <a:spcPts val="0"/>
              </a:spcAft>
              <a:buSzPts val="1800"/>
              <a:buChar char="●"/>
            </a:pPr>
            <a:r>
              <a:rPr lang="en"/>
              <a:t>The key is here: </a:t>
            </a:r>
            <a:r>
              <a:rPr lang="en">
                <a:latin typeface="Courier New"/>
                <a:ea typeface="Courier New"/>
                <a:cs typeface="Courier New"/>
                <a:sym typeface="Courier New"/>
              </a:rPr>
              <a:t>*ip = *(other.ip);</a:t>
            </a:r>
            <a:r>
              <a:rPr lang="en"/>
              <a:t>. Since this is copy the data at ip, instead of just the pointer ip itself, it is a deep copy.</a:t>
            </a:r>
            <a:endParaRPr/>
          </a:p>
        </p:txBody>
      </p:sp>
      <p:sp>
        <p:nvSpPr>
          <p:cNvPr id="80" name="Google Shape;80;p15"/>
          <p:cNvSpPr txBox="1"/>
          <p:nvPr/>
        </p:nvSpPr>
        <p:spPr>
          <a:xfrm>
            <a:off x="901975" y="2636900"/>
            <a:ext cx="8023200" cy="2366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void MyClass::copy(const MyClass&amp; other)</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i = other.i;</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d = other.d;</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s = other.s;</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ip = new int;</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    *ip = *(other.ip);</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a:t>
            </a:r>
            <a:endParaRPr sz="1700">
              <a:solidFill>
                <a:schemeClr val="dk2"/>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Vectors</a:t>
            </a:r>
            <a:endParaRPr/>
          </a:p>
        </p:txBody>
      </p:sp>
      <p:sp>
        <p:nvSpPr>
          <p:cNvPr id="258" name="Google Shape;258;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Use vectors by including the vector library: </a:t>
            </a:r>
            <a:r>
              <a:rPr lang="en">
                <a:solidFill>
                  <a:srgbClr val="595959"/>
                </a:solidFill>
                <a:latin typeface="Courier New"/>
                <a:ea typeface="Courier New"/>
                <a:cs typeface="Courier New"/>
                <a:sym typeface="Courier New"/>
              </a:rPr>
              <a:t>#include &lt;vector&gt;</a:t>
            </a:r>
            <a:endParaRPr>
              <a:solidFill>
                <a:srgbClr val="595959"/>
              </a:solidFill>
              <a:latin typeface="Courier New"/>
              <a:ea typeface="Courier New"/>
              <a:cs typeface="Courier New"/>
              <a:sym typeface="Courier New"/>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Vectors are lists of data of the same type</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Allows efficient random access anywhere in the list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Vectors can be resized, you can add or remove elements</a:t>
            </a:r>
            <a:endParaRPr/>
          </a:p>
        </p:txBody>
      </p:sp>
      <p:sp>
        <p:nvSpPr>
          <p:cNvPr id="259" name="Google Shape;259;p42"/>
          <p:cNvSpPr txBox="1"/>
          <p:nvPr>
            <p:ph idx="1" type="body"/>
          </p:nvPr>
        </p:nvSpPr>
        <p:spPr>
          <a:xfrm>
            <a:off x="765275" y="2834700"/>
            <a:ext cx="7807500" cy="230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Courier New"/>
                <a:ea typeface="Courier New"/>
                <a:cs typeface="Courier New"/>
                <a:sym typeface="Courier New"/>
              </a:rPr>
              <a:t>vector&lt;int&gt; a;            // make an empty int vector</a:t>
            </a:r>
            <a:endParaRPr sz="1500">
              <a:latin typeface="Courier New"/>
              <a:ea typeface="Courier New"/>
              <a:cs typeface="Courier New"/>
              <a:sym typeface="Courier New"/>
            </a:endParaRPr>
          </a:p>
          <a:p>
            <a:pPr indent="0" lvl="0" marL="0" rtl="0" algn="l">
              <a:spcBef>
                <a:spcPts val="1200"/>
              </a:spcBef>
              <a:spcAft>
                <a:spcPts val="0"/>
              </a:spcAft>
              <a:buNone/>
            </a:pPr>
            <a:r>
              <a:rPr lang="en" sz="1500">
                <a:latin typeface="Courier New"/>
                <a:ea typeface="Courier New"/>
                <a:cs typeface="Courier New"/>
                <a:sym typeface="Courier New"/>
              </a:rPr>
              <a:t>vector&lt;int&gt; b(5);         // make an int vector of size 5</a:t>
            </a:r>
            <a:endParaRPr sz="1500">
              <a:latin typeface="Courier New"/>
              <a:ea typeface="Courier New"/>
              <a:cs typeface="Courier New"/>
              <a:sym typeface="Courier New"/>
            </a:endParaRPr>
          </a:p>
          <a:p>
            <a:pPr indent="0" lvl="0" marL="0" rtl="0" algn="l">
              <a:spcBef>
                <a:spcPts val="1200"/>
              </a:spcBef>
              <a:spcAft>
                <a:spcPts val="0"/>
              </a:spcAft>
              <a:buNone/>
            </a:pPr>
            <a:r>
              <a:rPr lang="en" sz="1500">
                <a:latin typeface="Courier New"/>
                <a:ea typeface="Courier New"/>
                <a:cs typeface="Courier New"/>
                <a:sym typeface="Courier New"/>
              </a:rPr>
              <a:t>vector&lt;int&gt; c = {1,2,3};  // make an int vector with 1,2,3</a:t>
            </a:r>
            <a:endParaRPr sz="1500">
              <a:latin typeface="Courier New"/>
              <a:ea typeface="Courier New"/>
              <a:cs typeface="Courier New"/>
              <a:sym typeface="Courier New"/>
            </a:endParaRPr>
          </a:p>
          <a:p>
            <a:pPr indent="0" lvl="0" marL="0" rtl="0" algn="l">
              <a:spcBef>
                <a:spcPts val="1200"/>
              </a:spcBef>
              <a:spcAft>
                <a:spcPts val="1200"/>
              </a:spcAft>
              <a:buNone/>
            </a:pPr>
            <a:r>
              <a:rPr lang="en" sz="1500">
                <a:latin typeface="Courier New"/>
                <a:ea typeface="Courier New"/>
                <a:cs typeface="Courier New"/>
                <a:sym typeface="Courier New"/>
              </a:rPr>
              <a:t>vector&lt;int&gt; d(5, 0);      // make an int vector of size 5, with 0 in every position</a:t>
            </a:r>
            <a:endParaRPr sz="1250">
              <a:solidFill>
                <a:srgbClr val="008000"/>
              </a:solidFill>
              <a:highlight>
                <a:schemeClr val="lt1"/>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Vectors v. Arrays</a:t>
            </a:r>
            <a:endParaRPr/>
          </a:p>
        </p:txBody>
      </p:sp>
      <p:sp>
        <p:nvSpPr>
          <p:cNvPr id="265" name="Google Shape;265;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Both hold lists of data that can be randomly accessed</a:t>
            </a:r>
            <a:endParaRPr/>
          </a:p>
          <a:p>
            <a:pPr indent="-342900" lvl="0" marL="457200" rtl="0" algn="l">
              <a:spcBef>
                <a:spcPts val="0"/>
              </a:spcBef>
              <a:spcAft>
                <a:spcPts val="0"/>
              </a:spcAft>
              <a:buSzPts val="1800"/>
              <a:buChar char="●"/>
            </a:pPr>
            <a:r>
              <a:rPr lang="en"/>
              <a:t>Both hold only one data type</a:t>
            </a:r>
            <a:endParaRPr/>
          </a:p>
          <a:p>
            <a:pPr indent="-342900" lvl="0" marL="457200" rtl="0" algn="l">
              <a:spcBef>
                <a:spcPts val="0"/>
              </a:spcBef>
              <a:spcAft>
                <a:spcPts val="0"/>
              </a:spcAft>
              <a:buSzPts val="1800"/>
              <a:buChar char="●"/>
            </a:pPr>
            <a:r>
              <a:rPr lang="en"/>
              <a:t>Arrays are a fundamental type </a:t>
            </a:r>
            <a:endParaRPr/>
          </a:p>
          <a:p>
            <a:pPr indent="-317500" lvl="1" marL="914400" rtl="0" algn="l">
              <a:spcBef>
                <a:spcPts val="0"/>
              </a:spcBef>
              <a:spcAft>
                <a:spcPts val="0"/>
              </a:spcAft>
              <a:buSzPts val="1400"/>
              <a:buChar char="○"/>
            </a:pPr>
            <a:r>
              <a:rPr lang="en"/>
              <a:t>You don’t need a library</a:t>
            </a:r>
            <a:endParaRPr/>
          </a:p>
          <a:p>
            <a:pPr indent="-342900" lvl="0" marL="457200" rtl="0" algn="l">
              <a:spcBef>
                <a:spcPts val="0"/>
              </a:spcBef>
              <a:spcAft>
                <a:spcPts val="0"/>
              </a:spcAft>
              <a:buSzPts val="1800"/>
              <a:buChar char="●"/>
            </a:pPr>
            <a:r>
              <a:rPr lang="en"/>
              <a:t>Arrays are backwards compatible with C, vectors are not</a:t>
            </a:r>
            <a:endParaRPr/>
          </a:p>
          <a:p>
            <a:pPr indent="-342900" lvl="0" marL="457200" rtl="0" algn="l">
              <a:spcBef>
                <a:spcPts val="0"/>
              </a:spcBef>
              <a:spcAft>
                <a:spcPts val="0"/>
              </a:spcAft>
              <a:buSzPts val="1800"/>
              <a:buChar char="●"/>
            </a:pPr>
            <a:r>
              <a:rPr lang="en"/>
              <a:t>Vectors are a templated type in the vector library</a:t>
            </a:r>
            <a:endParaRPr/>
          </a:p>
          <a:p>
            <a:pPr indent="-342900" lvl="0" marL="457200" rtl="0" algn="l">
              <a:spcBef>
                <a:spcPts val="0"/>
              </a:spcBef>
              <a:spcAft>
                <a:spcPts val="0"/>
              </a:spcAft>
              <a:buSzPts val="1800"/>
              <a:buChar char="●"/>
            </a:pPr>
            <a:r>
              <a:rPr lang="en"/>
              <a:t>Vectors have a lot of built-in functions that make them easier to work with</a:t>
            </a:r>
            <a:endParaRPr/>
          </a:p>
          <a:p>
            <a:pPr indent="-342900" lvl="0" marL="457200" rtl="0" algn="l">
              <a:spcBef>
                <a:spcPts val="0"/>
              </a:spcBef>
              <a:spcAft>
                <a:spcPts val="0"/>
              </a:spcAft>
              <a:buSzPts val="1800"/>
              <a:buChar char="●"/>
            </a:pPr>
            <a:r>
              <a:rPr lang="en"/>
              <a:t>Vectors can change size (they are </a:t>
            </a:r>
            <a:r>
              <a:rPr b="1" lang="en"/>
              <a:t>dynamically sized</a:t>
            </a:r>
            <a:r>
              <a:rPr lang="en"/>
              <a:t>)</a:t>
            </a:r>
            <a:endParaRPr/>
          </a:p>
          <a:p>
            <a:pPr indent="-342900" lvl="0" marL="457200" rtl="0" algn="l">
              <a:spcBef>
                <a:spcPts val="0"/>
              </a:spcBef>
              <a:spcAft>
                <a:spcPts val="0"/>
              </a:spcAft>
              <a:buSzPts val="1800"/>
              <a:buChar char="●"/>
            </a:pPr>
            <a:r>
              <a:rPr lang="en"/>
              <a:t>Vectors are Standard Template Library (STL) containers - this means that they work with many standard algorithms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access operations</a:t>
            </a:r>
            <a:endParaRPr/>
          </a:p>
        </p:txBody>
      </p:sp>
      <p:sp>
        <p:nvSpPr>
          <p:cNvPr id="271" name="Google Shape;271;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Just like arrays, you can access an array using the [] operator</a:t>
            </a:r>
            <a:endParaRPr/>
          </a:p>
          <a:p>
            <a:pPr indent="-342900" lvl="0" marL="457200" rtl="0" algn="l">
              <a:spcBef>
                <a:spcPts val="0"/>
              </a:spcBef>
              <a:spcAft>
                <a:spcPts val="0"/>
              </a:spcAft>
              <a:buSzPts val="1800"/>
              <a:buChar char="●"/>
            </a:pPr>
            <a:r>
              <a:rPr lang="en"/>
              <a:t>Vectors also have an .at() function</a:t>
            </a:r>
            <a:endParaRPr/>
          </a:p>
          <a:p>
            <a:pPr indent="-342900" lvl="0" marL="457200" rtl="0" algn="l">
              <a:spcBef>
                <a:spcPts val="0"/>
              </a:spcBef>
              <a:spcAft>
                <a:spcPts val="0"/>
              </a:spcAft>
              <a:buSzPts val="1800"/>
              <a:buChar char="●"/>
            </a:pPr>
            <a:r>
              <a:rPr lang="en"/>
              <a:t>Just like .at() and [] for strings, .at() does bound checking while [] does not</a:t>
            </a:r>
            <a:endParaRPr/>
          </a:p>
          <a:p>
            <a:pPr indent="-317500" lvl="1" marL="914400" rtl="0" algn="l">
              <a:spcBef>
                <a:spcPts val="0"/>
              </a:spcBef>
              <a:spcAft>
                <a:spcPts val="0"/>
              </a:spcAft>
              <a:buSzPts val="1400"/>
              <a:buChar char="○"/>
            </a:pPr>
            <a:r>
              <a:rPr lang="en"/>
              <a:t>Generally, this makes .at() a better choice!</a:t>
            </a:r>
            <a:endParaRPr/>
          </a:p>
        </p:txBody>
      </p:sp>
      <p:sp>
        <p:nvSpPr>
          <p:cNvPr id="272" name="Google Shape;272;p44"/>
          <p:cNvSpPr txBox="1"/>
          <p:nvPr/>
        </p:nvSpPr>
        <p:spPr>
          <a:xfrm>
            <a:off x="1596125" y="2717725"/>
            <a:ext cx="66336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urier New"/>
                <a:ea typeface="Courier New"/>
                <a:cs typeface="Courier New"/>
                <a:sym typeface="Courier New"/>
              </a:rPr>
              <a:t>vector&lt;int&gt; v = {8, 10, 12, 14};</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cout &lt;&lt; v.at(0); // print 8</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cout &lt;&lt; v[0]; // print 8</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cout &lt;&lt; v.at(10); // out of bounds ERROR</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cout &lt;&lt; v[10]; // behaviour undefined</a:t>
            </a:r>
            <a:endParaRPr sz="17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functions - size() and empty()</a:t>
            </a:r>
            <a:endParaRPr/>
          </a:p>
        </p:txBody>
      </p:sp>
      <p:sp>
        <p:nvSpPr>
          <p:cNvPr id="278" name="Google Shape;278;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Courier New"/>
                <a:ea typeface="Courier New"/>
                <a:cs typeface="Courier New"/>
                <a:sym typeface="Courier New"/>
              </a:rPr>
              <a:t>int vector.size()</a:t>
            </a:r>
            <a:r>
              <a:rPr lang="en"/>
              <a:t> - gets the number of elements in the vector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bool vector.empty()</a:t>
            </a:r>
            <a:r>
              <a:rPr lang="en"/>
              <a:t> - returns true if the vector has no elements, false if there is at least one element</a:t>
            </a:r>
            <a:endParaRPr/>
          </a:p>
        </p:txBody>
      </p:sp>
      <p:sp>
        <p:nvSpPr>
          <p:cNvPr id="279" name="Google Shape;279;p45"/>
          <p:cNvSpPr txBox="1"/>
          <p:nvPr/>
        </p:nvSpPr>
        <p:spPr>
          <a:xfrm>
            <a:off x="1541975" y="2571750"/>
            <a:ext cx="6637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vector&lt;int&gt; e;</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size = e.size(); // size is 0</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isEmpty = e.empty(); // true</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vector&lt;int&gt; v = {1,2,3,4,5};</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int size = v.size(); // size is 5</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bool isEmpty = v.empty(); // false</a:t>
            </a:r>
            <a:endParaRPr sz="18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push_back(), pop_back()</a:t>
            </a:r>
            <a:endParaRPr/>
          </a:p>
        </p:txBody>
      </p:sp>
      <p:sp>
        <p:nvSpPr>
          <p:cNvPr id="285" name="Google Shape;28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Vectors are designed to be efficient (amortized constant time) when adding or accessing elements at the end of the vector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vector.push_back(T elem)</a:t>
            </a:r>
            <a:r>
              <a:rPr lang="en"/>
              <a:t> will add the element elem to the end </a:t>
            </a:r>
            <a:endParaRPr/>
          </a:p>
          <a:p>
            <a:pPr indent="-342900" lvl="0" marL="457200" rtl="0" algn="l">
              <a:spcBef>
                <a:spcPts val="0"/>
              </a:spcBef>
              <a:spcAft>
                <a:spcPts val="0"/>
              </a:spcAft>
              <a:buSzPts val="1800"/>
              <a:buChar char="●"/>
            </a:pPr>
            <a:r>
              <a:rPr lang="en"/>
              <a:t>vector.back() will return the last element of the vector</a:t>
            </a:r>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vector.pop_back() </a:t>
            </a:r>
            <a:r>
              <a:rPr lang="en"/>
              <a:t>will remove the last element of  the vector</a:t>
            </a:r>
            <a:endParaRPr/>
          </a:p>
        </p:txBody>
      </p:sp>
      <p:sp>
        <p:nvSpPr>
          <p:cNvPr id="286" name="Google Shape;286;p46"/>
          <p:cNvSpPr txBox="1"/>
          <p:nvPr/>
        </p:nvSpPr>
        <p:spPr>
          <a:xfrm>
            <a:off x="2186850" y="2832375"/>
            <a:ext cx="6983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vector&lt;int&gt; v = {1, 2, 3, 4, 5};</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v.push_back(6); // add 6 to the end of the vector</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v.push_back(7); // {1, 2, 3, 4, 5, 6, 7}</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int lastInt = v.back();</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cout &lt;&lt; lastInt; // lastInt is 7</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v.pop_back();   // v is {1, 2, 3, 4, 5, 6}</a:t>
            </a:r>
            <a:endParaRPr sz="180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(multi-dimensional) vectors</a:t>
            </a:r>
            <a:endParaRPr/>
          </a:p>
        </p:txBody>
      </p:sp>
      <p:sp>
        <p:nvSpPr>
          <p:cNvPr id="292" name="Google Shape;292;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vector can hold a list of any other data type, including other vectors</a:t>
            </a:r>
            <a:endParaRPr/>
          </a:p>
          <a:p>
            <a:pPr indent="-342900" lvl="0" marL="457200" rtl="0" algn="l">
              <a:spcBef>
                <a:spcPts val="0"/>
              </a:spcBef>
              <a:spcAft>
                <a:spcPts val="0"/>
              </a:spcAft>
              <a:buSzPts val="1800"/>
              <a:buChar char="●"/>
            </a:pPr>
            <a:r>
              <a:rPr lang="en"/>
              <a:t>A two-dimensional vector, which is a vector of vectors, can be used to hold a grid of data</a:t>
            </a:r>
            <a:endParaRPr/>
          </a:p>
          <a:p>
            <a:pPr indent="0" lvl="0" marL="457200" rtl="0" algn="l">
              <a:spcBef>
                <a:spcPts val="1200"/>
              </a:spcBef>
              <a:spcAft>
                <a:spcPts val="1200"/>
              </a:spcAft>
              <a:buNone/>
            </a:pPr>
            <a:r>
              <a:t/>
            </a:r>
            <a:endParaRPr>
              <a:latin typeface="Courier New"/>
              <a:ea typeface="Courier New"/>
              <a:cs typeface="Courier New"/>
              <a:sym typeface="Courier New"/>
            </a:endParaRPr>
          </a:p>
        </p:txBody>
      </p:sp>
      <p:sp>
        <p:nvSpPr>
          <p:cNvPr id="293" name="Google Shape;293;p47"/>
          <p:cNvSpPr txBox="1"/>
          <p:nvPr/>
        </p:nvSpPr>
        <p:spPr>
          <a:xfrm>
            <a:off x="1464225" y="2414125"/>
            <a:ext cx="6620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  </a:t>
            </a:r>
            <a:r>
              <a:rPr lang="en" sz="1600">
                <a:latin typeface="Courier New"/>
                <a:ea typeface="Courier New"/>
                <a:cs typeface="Courier New"/>
                <a:sym typeface="Courier New"/>
              </a:rPr>
              <a:t>vector&lt;vector&lt;int&gt;&gt; square(3, vector&lt;int&gt;(3, 0));</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for (int i = 0; i &lt; 3; i++){</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for (int j = 0; j &lt; 3; j++){</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square.at(i).at(j) &lt;&lt;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endl;</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a:t>
            </a:r>
            <a:endParaRPr sz="16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List&lt;&gt;</a:t>
            </a:r>
            <a:endParaRPr/>
          </a:p>
        </p:txBody>
      </p:sp>
      <p:sp>
        <p:nvSpPr>
          <p:cNvPr id="299" name="Google Shape;299;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library &lt;list&gt;</a:t>
            </a:r>
            <a:endParaRPr/>
          </a:p>
          <a:p>
            <a:pPr indent="-342900" lvl="0" marL="457200" rtl="0" algn="l">
              <a:spcBef>
                <a:spcPts val="0"/>
              </a:spcBef>
              <a:spcAft>
                <a:spcPts val="0"/>
              </a:spcAft>
              <a:buSzPts val="1800"/>
              <a:buChar char="●"/>
            </a:pPr>
            <a:r>
              <a:rPr lang="en"/>
              <a:t>A sequence container</a:t>
            </a:r>
            <a:endParaRPr/>
          </a:p>
          <a:p>
            <a:pPr indent="-342900" lvl="0" marL="457200" rtl="0" algn="l">
              <a:spcBef>
                <a:spcPts val="0"/>
              </a:spcBef>
              <a:spcAft>
                <a:spcPts val="0"/>
              </a:spcAft>
              <a:buSzPts val="1800"/>
              <a:buChar char="●"/>
            </a:pPr>
            <a:r>
              <a:rPr lang="en"/>
              <a:t>Implemented as a doubly-linked list</a:t>
            </a:r>
            <a:endParaRPr/>
          </a:p>
          <a:p>
            <a:pPr indent="-342900" lvl="0" marL="457200" rtl="0" algn="l">
              <a:spcBef>
                <a:spcPts val="0"/>
              </a:spcBef>
              <a:spcAft>
                <a:spcPts val="0"/>
              </a:spcAft>
              <a:buSzPts val="1800"/>
              <a:buChar char="●"/>
            </a:pPr>
            <a:r>
              <a:rPr lang="en"/>
              <a:t>Allows efficient (constant time) insert and erase anywhere in the list</a:t>
            </a:r>
            <a:endParaRPr/>
          </a:p>
          <a:p>
            <a:pPr indent="-342900" lvl="0" marL="457200" rtl="0" algn="l">
              <a:spcBef>
                <a:spcPts val="0"/>
              </a:spcBef>
              <a:spcAft>
                <a:spcPts val="0"/>
              </a:spcAft>
              <a:buSzPts val="1800"/>
              <a:buChar char="●"/>
            </a:pPr>
            <a:r>
              <a:rPr lang="en"/>
              <a:t>Supports bidirectional iterators (can traverse backwards and forwards)</a:t>
            </a:r>
            <a:endParaRPr/>
          </a:p>
          <a:p>
            <a:pPr indent="-342900" lvl="0" marL="457200" rtl="0" algn="l">
              <a:spcBef>
                <a:spcPts val="0"/>
              </a:spcBef>
              <a:spcAft>
                <a:spcPts val="0"/>
              </a:spcAft>
              <a:buSzPts val="1800"/>
              <a:buChar char="●"/>
            </a:pPr>
            <a:r>
              <a:rPr lang="en"/>
              <a:t>Less efficient when looking for specific items inside the list, you have to traverse the full list</a:t>
            </a:r>
            <a:endParaRPr/>
          </a:p>
          <a:p>
            <a:pPr indent="-342900" lvl="0" marL="457200" rtl="0" algn="l">
              <a:spcBef>
                <a:spcPts val="0"/>
              </a:spcBef>
              <a:spcAft>
                <a:spcPts val="0"/>
              </a:spcAft>
              <a:buSzPts val="1800"/>
              <a:buChar char="●"/>
            </a:pPr>
            <a:r>
              <a:rPr lang="en"/>
              <a:t>No random access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lists</a:t>
            </a:r>
            <a:endParaRPr/>
          </a:p>
        </p:txBody>
      </p:sp>
      <p:sp>
        <p:nvSpPr>
          <p:cNvPr id="305" name="Google Shape;305;p49"/>
          <p:cNvSpPr txBox="1"/>
          <p:nvPr/>
        </p:nvSpPr>
        <p:spPr>
          <a:xfrm>
            <a:off x="-88050" y="1124450"/>
            <a:ext cx="9320100" cy="180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950">
                <a:solidFill>
                  <a:schemeClr val="dk2"/>
                </a:solidFill>
                <a:highlight>
                  <a:srgbClr val="FFFFFF"/>
                </a:highlight>
                <a:latin typeface="Courier New"/>
                <a:ea typeface="Courier New"/>
                <a:cs typeface="Courier New"/>
                <a:sym typeface="Courier New"/>
              </a:rPr>
              <a:t>  </a:t>
            </a:r>
            <a:r>
              <a:rPr lang="en" sz="1550">
                <a:solidFill>
                  <a:schemeClr val="dk2"/>
                </a:solidFill>
                <a:highlight>
                  <a:srgbClr val="FFFFFF"/>
                </a:highlight>
                <a:latin typeface="Courier New"/>
                <a:ea typeface="Courier New"/>
                <a:cs typeface="Courier New"/>
                <a:sym typeface="Courier New"/>
              </a:rPr>
              <a:t> list&lt;int&gt; a;                                // empty int list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list&lt;int&gt; b = list&lt;int&gt;(10);                // int list of size 10</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list&lt;int&gt; c{20,22,25};                      // int list with elements</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list&lt;int&gt; d = list&lt;int&gt;{20,22,25};          // same as previous</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list&lt;string&gt; e = list&lt;string&gt;{"hi","bye"};  // list with strings</a:t>
            </a:r>
            <a:endParaRPr sz="17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lists</a:t>
            </a:r>
            <a:endParaRPr/>
          </a:p>
        </p:txBody>
      </p:sp>
      <p:sp>
        <p:nvSpPr>
          <p:cNvPr id="311" name="Google Shape;311;p50"/>
          <p:cNvSpPr txBox="1"/>
          <p:nvPr>
            <p:ph idx="1" type="body"/>
          </p:nvPr>
        </p:nvSpPr>
        <p:spPr>
          <a:xfrm>
            <a:off x="311700" y="1152475"/>
            <a:ext cx="8520600" cy="3808800"/>
          </a:xfrm>
          <a:prstGeom prst="rect">
            <a:avLst/>
          </a:prstGeom>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lang="en" sz="2025">
                <a:highlight>
                  <a:srgbClr val="FFFFFF"/>
                </a:highlight>
                <a:latin typeface="Courier New"/>
                <a:ea typeface="Courier New"/>
                <a:cs typeface="Courier New"/>
                <a:sym typeface="Courier New"/>
              </a:rPr>
              <a:t>    list&lt;int&gt; a;  </a:t>
            </a:r>
            <a:endParaRPr sz="3007">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138"/>
              <a:buFont typeface="Arial"/>
              <a:buNone/>
            </a:pPr>
            <a:r>
              <a:rPr lang="en" sz="2031">
                <a:highlight>
                  <a:srgbClr val="FFFFFF"/>
                </a:highlight>
                <a:latin typeface="Courier New"/>
                <a:ea typeface="Courier New"/>
                <a:cs typeface="Courier New"/>
                <a:sym typeface="Courier New"/>
              </a:rPr>
              <a:t>    list&lt;int&gt; c{20,22,25};</a:t>
            </a:r>
            <a:endParaRPr sz="2031">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138"/>
              <a:buFont typeface="Arial"/>
              <a:buNone/>
            </a:pPr>
            <a:r>
              <a:rPr lang="en" sz="2031">
                <a:highlight>
                  <a:srgbClr val="FFFFFF"/>
                </a:highlight>
                <a:latin typeface="Courier New"/>
                <a:ea typeface="Courier New"/>
                <a:cs typeface="Courier New"/>
                <a:sym typeface="Courier New"/>
              </a:rPr>
              <a:t>    a.front();       // get first element</a:t>
            </a:r>
            <a:endParaRPr sz="2031">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138"/>
              <a:buFont typeface="Arial"/>
              <a:buNone/>
            </a:pPr>
            <a:r>
              <a:rPr lang="en" sz="2031">
                <a:highlight>
                  <a:srgbClr val="FFFFFF"/>
                </a:highlight>
                <a:latin typeface="Courier New"/>
                <a:ea typeface="Courier New"/>
                <a:cs typeface="Courier New"/>
                <a:sym typeface="Courier New"/>
              </a:rPr>
              <a:t>    a.back();        // get last element</a:t>
            </a:r>
            <a:endParaRPr sz="2031">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a.push_back(5);  // adds 5 to back of list -&gt; {5}</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a.push_front(7); // adds 7 to front of list -&gt; {7,5}</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a.pop_front();   // removes the front element of the list -&gt; {5}</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a.pop_back();    // removes the back element of the list -&gt; {}</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//a.pop_back();    // removing too many items! Run-time error</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c.insert(++c.begin(), 34);  // adds 34 as the second element of the list</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//int g = d[2]; // ERROR, no random access</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 use iterators to traverse the list</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for (list&lt;int&gt;::iterator it = c.begin(); it != c.end(); it++){</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4313"/>
              <a:buFont typeface="Arial"/>
              <a:buNone/>
            </a:pPr>
            <a:r>
              <a:rPr lang="en" sz="2025">
                <a:highlight>
                  <a:srgbClr val="FFFFFF"/>
                </a:highlight>
                <a:latin typeface="Courier New"/>
                <a:ea typeface="Courier New"/>
                <a:cs typeface="Courier New"/>
                <a:sym typeface="Courier New"/>
              </a:rPr>
              <a:t>        cout &lt;&lt; *it &lt;&lt; endl;</a:t>
            </a:r>
            <a:endParaRPr sz="202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81">
                <a:solidFill>
                  <a:schemeClr val="dk1"/>
                </a:solidFill>
                <a:highlight>
                  <a:srgbClr val="FFFFFF"/>
                </a:highlight>
                <a:latin typeface="Courier New"/>
                <a:ea typeface="Courier New"/>
                <a:cs typeface="Courier New"/>
                <a:sym typeface="Courier New"/>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methods</a:t>
            </a:r>
            <a:endParaRPr/>
          </a:p>
        </p:txBody>
      </p:sp>
      <p:sp>
        <p:nvSpPr>
          <p:cNvPr id="317" name="Google Shape;317;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size() - gets the number of elements in the list</a:t>
            </a:r>
            <a:endParaRPr/>
          </a:p>
          <a:p>
            <a:pPr indent="-334327" lvl="0" marL="457200" rtl="0" algn="l">
              <a:spcBef>
                <a:spcPts val="0"/>
              </a:spcBef>
              <a:spcAft>
                <a:spcPts val="0"/>
              </a:spcAft>
              <a:buSzPct val="100000"/>
              <a:buChar char="●"/>
            </a:pPr>
            <a:r>
              <a:rPr lang="en"/>
              <a:t>sort() - sorts the list</a:t>
            </a:r>
            <a:endParaRPr/>
          </a:p>
          <a:p>
            <a:pPr indent="-334327" lvl="0" marL="457200" rtl="0" algn="l">
              <a:spcBef>
                <a:spcPts val="0"/>
              </a:spcBef>
              <a:spcAft>
                <a:spcPts val="0"/>
              </a:spcAft>
              <a:buSzPct val="100000"/>
              <a:buChar char="●"/>
            </a:pPr>
            <a:r>
              <a:rPr lang="en"/>
              <a:t>reverse() - reverses the order of the list</a:t>
            </a:r>
            <a:endParaRPr/>
          </a:p>
          <a:p>
            <a:pPr indent="-334327" lvl="0" marL="457200" rtl="0" algn="l">
              <a:spcBef>
                <a:spcPts val="0"/>
              </a:spcBef>
              <a:spcAft>
                <a:spcPts val="0"/>
              </a:spcAft>
              <a:buSzPct val="100000"/>
              <a:buChar char="●"/>
            </a:pPr>
            <a:r>
              <a:rPr lang="en"/>
              <a:t>empty() - returns a bool, whether the list is empty or not</a:t>
            </a:r>
            <a:endParaRPr/>
          </a:p>
          <a:p>
            <a:pPr indent="-334327" lvl="0" marL="457200" rtl="0" algn="l">
              <a:spcBef>
                <a:spcPts val="0"/>
              </a:spcBef>
              <a:spcAft>
                <a:spcPts val="0"/>
              </a:spcAft>
              <a:buSzPct val="100000"/>
              <a:buChar char="●"/>
            </a:pPr>
            <a:r>
              <a:rPr lang="en"/>
              <a:t>unique() - removes all duplicate elements from the list</a:t>
            </a:r>
            <a:endParaRPr/>
          </a:p>
          <a:p>
            <a:pPr indent="-334327" lvl="0" marL="457200" rtl="0" algn="l">
              <a:spcBef>
                <a:spcPts val="0"/>
              </a:spcBef>
              <a:spcAft>
                <a:spcPts val="0"/>
              </a:spcAft>
              <a:buSzPct val="100000"/>
              <a:buChar char="●"/>
            </a:pPr>
            <a:r>
              <a:rPr lang="en"/>
              <a:t>insert() - inserts an element at the list at the position indicated by the iterator</a:t>
            </a:r>
            <a:endParaRPr/>
          </a:p>
          <a:p>
            <a:pPr indent="-334327" lvl="0" marL="457200" rtl="0" algn="l">
              <a:spcBef>
                <a:spcPts val="0"/>
              </a:spcBef>
              <a:spcAft>
                <a:spcPts val="0"/>
              </a:spcAft>
              <a:buSzPct val="100000"/>
              <a:buChar char="●"/>
            </a:pPr>
            <a:r>
              <a:rPr lang="en"/>
              <a:t>erase() - removes an element from the list at the position indicated by the iterator</a:t>
            </a:r>
            <a:endParaRPr/>
          </a:p>
          <a:p>
            <a:pPr indent="-334327" lvl="0" marL="457200" rtl="0" algn="l">
              <a:spcBef>
                <a:spcPts val="0"/>
              </a:spcBef>
              <a:spcAft>
                <a:spcPts val="0"/>
              </a:spcAft>
              <a:buSzPct val="100000"/>
              <a:buChar char="●"/>
            </a:pPr>
            <a:r>
              <a:rPr lang="en"/>
              <a:t>remove() - removes all elements from the list that are equal to the given element</a:t>
            </a:r>
            <a:endParaRPr/>
          </a:p>
          <a:p>
            <a:pPr indent="-334327" lvl="0" marL="457200" rtl="0" algn="l">
              <a:spcBef>
                <a:spcPts val="0"/>
              </a:spcBef>
              <a:spcAft>
                <a:spcPts val="0"/>
              </a:spcAft>
              <a:buSzPct val="100000"/>
              <a:buChar char="●"/>
            </a:pPr>
            <a:r>
              <a:rPr lang="en"/>
              <a:t>remove_if() - remove all elements that satisfy a given condition</a:t>
            </a:r>
            <a:endParaRPr/>
          </a:p>
          <a:p>
            <a:pPr indent="-334327" lvl="0" marL="457200" rtl="0" algn="l">
              <a:spcBef>
                <a:spcPts val="0"/>
              </a:spcBef>
              <a:spcAft>
                <a:spcPts val="0"/>
              </a:spcAft>
              <a:buSzPct val="100000"/>
              <a:buChar char="●"/>
            </a:pPr>
            <a:r>
              <a:rPr lang="en"/>
              <a:t>splice() - transfer a range of elements from one list to another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memory leak</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you ran valgrind on the initial code, you should’ve seen that there was a memory leak!</a:t>
            </a:r>
            <a:endParaRPr/>
          </a:p>
        </p:txBody>
      </p:sp>
      <p:sp>
        <p:nvSpPr>
          <p:cNvPr id="87" name="Google Shape;87;p16"/>
          <p:cNvSpPr txBox="1"/>
          <p:nvPr/>
        </p:nvSpPr>
        <p:spPr>
          <a:xfrm>
            <a:off x="780725" y="2204275"/>
            <a:ext cx="7715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valgrind --leak-check=full ./a.out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HEAP SUMMARY:</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in use at exit: 4 bytes in 1 blocks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LEAK SUMMARY:</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definitely lost: 4 bytes in 1 blocks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indirectly lost: 0 bytes in 0 blocks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possibly lost: 0 bytes in 0 blocks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still reachable: 0 bytes in 0 blocks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==1905198==         suppressed: 0 bytes in 0 blocks</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a:t>
            </a:r>
            <a:endParaRPr/>
          </a:p>
        </p:txBody>
      </p:sp>
      <p:sp>
        <p:nvSpPr>
          <p:cNvPr id="323" name="Google Shape;323;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Pair is a templatized class that associates two objects together, which may be different types</a:t>
            </a:r>
            <a:endParaRPr/>
          </a:p>
          <a:p>
            <a:pPr indent="-342900" lvl="0" marL="457200" rtl="0" algn="l">
              <a:spcBef>
                <a:spcPts val="0"/>
              </a:spcBef>
              <a:spcAft>
                <a:spcPts val="0"/>
              </a:spcAft>
              <a:buSzPts val="1800"/>
              <a:buChar char="●"/>
            </a:pPr>
            <a:r>
              <a:rPr lang="en"/>
              <a:t>Pair is in the &lt;utility&gt; library</a:t>
            </a:r>
            <a:endParaRPr/>
          </a:p>
          <a:p>
            <a:pPr indent="-342900" lvl="0" marL="457200" rtl="0" algn="l">
              <a:spcBef>
                <a:spcPts val="0"/>
              </a:spcBef>
              <a:spcAft>
                <a:spcPts val="0"/>
              </a:spcAft>
              <a:buSzPts val="1800"/>
              <a:buChar char="●"/>
            </a:pPr>
            <a:r>
              <a:rPr lang="en"/>
              <a:t>The two objects in the pair can be obtained with the first and second members</a:t>
            </a:r>
            <a:endParaRPr/>
          </a:p>
        </p:txBody>
      </p:sp>
      <p:sp>
        <p:nvSpPr>
          <p:cNvPr id="324" name="Google Shape;324;p52"/>
          <p:cNvSpPr txBox="1"/>
          <p:nvPr/>
        </p:nvSpPr>
        <p:spPr>
          <a:xfrm>
            <a:off x="2159825" y="3166750"/>
            <a:ext cx="62769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urier New"/>
                <a:ea typeface="Courier New"/>
                <a:cs typeface="Courier New"/>
                <a:sym typeface="Courier New"/>
              </a:rPr>
              <a:t>pair&lt;string, int&gt; p1 = {"hello", 5};</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cout &lt;&lt; "Pair first: " &lt;&lt; p1.first &lt;&lt; endl;</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cout &lt;&lt; "Pair second: " &lt;&lt; p1.second &lt;&lt; endl;</a:t>
            </a:r>
            <a:endParaRPr sz="17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Sets</a:t>
            </a:r>
            <a:endParaRPr/>
          </a:p>
        </p:txBody>
      </p:sp>
      <p:sp>
        <p:nvSpPr>
          <p:cNvPr id="330" name="Google Shape;330;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Sets are defined in the &lt;set&gt; library</a:t>
            </a:r>
            <a:endParaRPr/>
          </a:p>
          <a:p>
            <a:pPr indent="-342900" lvl="0" marL="457200" rtl="0" algn="l">
              <a:spcBef>
                <a:spcPts val="0"/>
              </a:spcBef>
              <a:spcAft>
                <a:spcPts val="0"/>
              </a:spcAft>
              <a:buSzPts val="1800"/>
              <a:buChar char="●"/>
            </a:pPr>
            <a:r>
              <a:rPr lang="en"/>
              <a:t>A set is an associative container, where elements are identified by their key instead of their order</a:t>
            </a:r>
            <a:endParaRPr/>
          </a:p>
          <a:p>
            <a:pPr indent="-342900" lvl="0" marL="457200" rtl="0" algn="l">
              <a:spcBef>
                <a:spcPts val="0"/>
              </a:spcBef>
              <a:spcAft>
                <a:spcPts val="0"/>
              </a:spcAft>
              <a:buSzPts val="1800"/>
              <a:buChar char="●"/>
            </a:pPr>
            <a:r>
              <a:rPr lang="en"/>
              <a:t>Each element must be unique and the elements are held in sorted order</a:t>
            </a:r>
            <a:endParaRPr/>
          </a:p>
          <a:p>
            <a:pPr indent="-342900" lvl="0" marL="457200" rtl="0" algn="l">
              <a:spcBef>
                <a:spcPts val="0"/>
              </a:spcBef>
              <a:spcAft>
                <a:spcPts val="0"/>
              </a:spcAft>
              <a:buSzPts val="1800"/>
              <a:buChar char="●"/>
            </a:pPr>
            <a:r>
              <a:rPr lang="en"/>
              <a:t>Sets support insert(), erase() and find() in log(N) time</a:t>
            </a:r>
            <a:endParaRPr/>
          </a:p>
          <a:p>
            <a:pPr indent="-342900" lvl="0" marL="457200" rtl="0" algn="l">
              <a:spcBef>
                <a:spcPts val="0"/>
              </a:spcBef>
              <a:spcAft>
                <a:spcPts val="0"/>
              </a:spcAft>
              <a:buSzPts val="1800"/>
              <a:buChar char="●"/>
            </a:pPr>
            <a:r>
              <a:rPr lang="en"/>
              <a:t>Sets have iterators to obtain the values from the set</a:t>
            </a:r>
            <a:endParaRPr/>
          </a:p>
          <a:p>
            <a:pPr indent="0" lvl="0" marL="0" rtl="0" algn="l">
              <a:spcBef>
                <a:spcPts val="1200"/>
              </a:spcBef>
              <a:spcAft>
                <a:spcPts val="1200"/>
              </a:spcAft>
              <a:buNone/>
            </a:pPr>
            <a:r>
              <a:t/>
            </a:r>
            <a:endParaRPr/>
          </a:p>
        </p:txBody>
      </p:sp>
      <p:sp>
        <p:nvSpPr>
          <p:cNvPr id="331" name="Google Shape;331;p53"/>
          <p:cNvSpPr txBox="1"/>
          <p:nvPr/>
        </p:nvSpPr>
        <p:spPr>
          <a:xfrm>
            <a:off x="2552125" y="3297500"/>
            <a:ext cx="627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set&lt;int&gt; s = {6, 7, 2, 10, 3};</a:t>
            </a:r>
            <a:endParaRPr sz="18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insert()</a:t>
            </a:r>
            <a:endParaRPr/>
          </a:p>
        </p:txBody>
      </p:sp>
      <p:sp>
        <p:nvSpPr>
          <p:cNvPr id="337" name="Google Shape;337;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insert() function can be used to insert a single element</a:t>
            </a:r>
            <a:endParaRPr/>
          </a:p>
          <a:p>
            <a:pPr indent="-342900" lvl="0" marL="457200" rtl="0" algn="l">
              <a:spcBef>
                <a:spcPts val="0"/>
              </a:spcBef>
              <a:spcAft>
                <a:spcPts val="0"/>
              </a:spcAft>
              <a:buSzPts val="1800"/>
              <a:buChar char="●"/>
            </a:pPr>
            <a:r>
              <a:rPr lang="en"/>
              <a:t>insert() will add the element if it is not already in the set, if it is already present it will do nothing</a:t>
            </a:r>
            <a:endParaRPr/>
          </a:p>
          <a:p>
            <a:pPr indent="-342900" lvl="0" marL="457200" rtl="0" algn="l">
              <a:spcBef>
                <a:spcPts val="0"/>
              </a:spcBef>
              <a:spcAft>
                <a:spcPts val="0"/>
              </a:spcAft>
              <a:buSzPts val="1800"/>
              <a:buChar char="●"/>
            </a:pPr>
            <a:r>
              <a:rPr lang="en"/>
              <a:t>insert() returns a pair&lt;set&lt;T&gt;::iterator, bool&gt; ( a Pair with a set iterator and a bool)</a:t>
            </a:r>
            <a:endParaRPr/>
          </a:p>
          <a:p>
            <a:pPr indent="-317500" lvl="1" marL="914400" rtl="0" algn="l">
              <a:spcBef>
                <a:spcPts val="0"/>
              </a:spcBef>
              <a:spcAft>
                <a:spcPts val="0"/>
              </a:spcAft>
              <a:buSzPts val="1400"/>
              <a:buChar char="○"/>
            </a:pPr>
            <a:r>
              <a:rPr lang="en"/>
              <a:t>The set iterator points to the newly inserted element, or the existing element if an insertion was not done</a:t>
            </a:r>
            <a:endParaRPr/>
          </a:p>
          <a:p>
            <a:pPr indent="-317500" lvl="1" marL="914400" rtl="0" algn="l">
              <a:spcBef>
                <a:spcPts val="0"/>
              </a:spcBef>
              <a:spcAft>
                <a:spcPts val="0"/>
              </a:spcAft>
              <a:buSzPts val="1400"/>
              <a:buChar char="○"/>
            </a:pPr>
            <a:r>
              <a:rPr lang="en"/>
              <a:t>The bool is true if a element was inserted, false if no action was taken</a:t>
            </a:r>
            <a:endParaRPr/>
          </a:p>
        </p:txBody>
      </p:sp>
      <p:sp>
        <p:nvSpPr>
          <p:cNvPr id="338" name="Google Shape;338;p54"/>
          <p:cNvSpPr txBox="1"/>
          <p:nvPr/>
        </p:nvSpPr>
        <p:spPr>
          <a:xfrm>
            <a:off x="2159825" y="3755200"/>
            <a:ext cx="627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set&lt;int&gt; s = {6, 7, 2, 10, 3};</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s.insert(15);</a:t>
            </a:r>
            <a:endParaRPr sz="1600">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find() and count()</a:t>
            </a:r>
            <a:endParaRPr/>
          </a:p>
        </p:txBody>
      </p:sp>
      <p:sp>
        <p:nvSpPr>
          <p:cNvPr id="344" name="Google Shape;344;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takes the value of an element, and returns an iterator to the element in the set.  If the element does not appear in the set, an iterator equal to set.end() is returned</a:t>
            </a:r>
            <a:endParaRPr/>
          </a:p>
          <a:p>
            <a:pPr indent="-342900" lvl="0" marL="457200" rtl="0" algn="l">
              <a:spcBef>
                <a:spcPts val="0"/>
              </a:spcBef>
              <a:spcAft>
                <a:spcPts val="0"/>
              </a:spcAft>
              <a:buSzPts val="1800"/>
              <a:buChar char="●"/>
            </a:pPr>
            <a:r>
              <a:rPr lang="en"/>
              <a:t>count() takes the value of an element, and returns 1 if the element is in the set and 0 if it is not</a:t>
            </a:r>
            <a:endParaRPr/>
          </a:p>
        </p:txBody>
      </p:sp>
      <p:sp>
        <p:nvSpPr>
          <p:cNvPr id="345" name="Google Shape;345;p55"/>
          <p:cNvSpPr txBox="1"/>
          <p:nvPr/>
        </p:nvSpPr>
        <p:spPr>
          <a:xfrm>
            <a:off x="1094700" y="2890975"/>
            <a:ext cx="6954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  set&lt;int&gt;::iterator find_it = s.find(7);</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 (find_it != s.end())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"Value at iterator: " &lt;&lt; *find_it &lt;&lt; 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else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"Value wasn't found" &lt;&lt;endl;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int count = s.count(70);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cout &lt;&lt; ((count == 1) ? "Value found" : "Not found") &lt;&lt; endl;</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erase()</a:t>
            </a:r>
            <a:endParaRPr/>
          </a:p>
        </p:txBody>
      </p:sp>
      <p:sp>
        <p:nvSpPr>
          <p:cNvPr id="351" name="Google Shape;351;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erase() removes elements from the set</a:t>
            </a:r>
            <a:endParaRPr/>
          </a:p>
          <a:p>
            <a:pPr indent="-342900" lvl="0" marL="457200" rtl="0" algn="l">
              <a:spcBef>
                <a:spcPts val="0"/>
              </a:spcBef>
              <a:spcAft>
                <a:spcPts val="0"/>
              </a:spcAft>
              <a:buSzPts val="1800"/>
              <a:buChar char="●"/>
            </a:pPr>
            <a:r>
              <a:rPr lang="en"/>
              <a:t>There are several versions of erase()</a:t>
            </a:r>
            <a:endParaRPr/>
          </a:p>
          <a:p>
            <a:pPr indent="-317500" lvl="1" marL="914400" rtl="0" algn="l">
              <a:spcBef>
                <a:spcPts val="0"/>
              </a:spcBef>
              <a:spcAft>
                <a:spcPts val="0"/>
              </a:spcAft>
              <a:buSzPts val="1400"/>
              <a:buChar char="○"/>
            </a:pPr>
            <a:r>
              <a:rPr lang="en"/>
              <a:t>erase(T value), with the value you want to remove.  Function will return an int, with the number of elements removed (either 0 or 1)</a:t>
            </a:r>
            <a:endParaRPr/>
          </a:p>
          <a:p>
            <a:pPr indent="-317500" lvl="1" marL="914400" rtl="0" algn="l">
              <a:spcBef>
                <a:spcPts val="0"/>
              </a:spcBef>
              <a:spcAft>
                <a:spcPts val="0"/>
              </a:spcAft>
              <a:buSzPts val="1400"/>
              <a:buChar char="○"/>
            </a:pPr>
            <a:r>
              <a:rPr lang="en"/>
              <a:t>erase(set&lt;T&gt;::iterator pos),  with an iterator to the position of the element you want to remove</a:t>
            </a:r>
            <a:endParaRPr/>
          </a:p>
          <a:p>
            <a:pPr indent="-317500" lvl="1" marL="914400" rtl="0" algn="l">
              <a:spcBef>
                <a:spcPts val="0"/>
              </a:spcBef>
              <a:spcAft>
                <a:spcPts val="0"/>
              </a:spcAft>
              <a:buSzPts val="1400"/>
              <a:buChar char="○"/>
            </a:pPr>
            <a:r>
              <a:rPr lang="en"/>
              <a:t>erase(set&lt;T&gt;::iterator begin, set&lt;T&gt;::iterator end),or two iterators, to indicate the beginning and end of a range to be erased</a:t>
            </a:r>
            <a:endParaRPr/>
          </a:p>
        </p:txBody>
      </p:sp>
      <p:sp>
        <p:nvSpPr>
          <p:cNvPr id="352" name="Google Shape;352;p56"/>
          <p:cNvSpPr txBox="1"/>
          <p:nvPr/>
        </p:nvSpPr>
        <p:spPr>
          <a:xfrm>
            <a:off x="1767525" y="3460950"/>
            <a:ext cx="6276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  s.erase(7);  // remove 7</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PrintSet(s);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s.erase(s.begin()); // remove first element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PrintSet(s);</a:t>
            </a:r>
            <a:endParaRPr>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map&lt;,&gt;</a:t>
            </a:r>
            <a:endParaRPr/>
          </a:p>
        </p:txBody>
      </p:sp>
      <p:sp>
        <p:nvSpPr>
          <p:cNvPr id="358" name="Google Shape;358;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&lt;map&gt; library</a:t>
            </a:r>
            <a:endParaRPr/>
          </a:p>
          <a:p>
            <a:pPr indent="-342900" lvl="0" marL="457200" rtl="0" algn="l">
              <a:spcBef>
                <a:spcPts val="0"/>
              </a:spcBef>
              <a:spcAft>
                <a:spcPts val="0"/>
              </a:spcAft>
              <a:buSzPts val="1800"/>
              <a:buChar char="●"/>
            </a:pPr>
            <a:r>
              <a:rPr lang="en"/>
              <a:t>An associative container, key/value pairs</a:t>
            </a:r>
            <a:endParaRPr/>
          </a:p>
          <a:p>
            <a:pPr indent="-342900" lvl="0" marL="457200" rtl="0" algn="l">
              <a:spcBef>
                <a:spcPts val="0"/>
              </a:spcBef>
              <a:spcAft>
                <a:spcPts val="0"/>
              </a:spcAft>
              <a:buSzPts val="1800"/>
              <a:buChar char="●"/>
            </a:pPr>
            <a:r>
              <a:rPr lang="en"/>
              <a:t>Key and value do not need to be the same type</a:t>
            </a:r>
            <a:endParaRPr/>
          </a:p>
          <a:p>
            <a:pPr indent="-342900" lvl="0" marL="457200" rtl="0" algn="l">
              <a:spcBef>
                <a:spcPts val="0"/>
              </a:spcBef>
              <a:spcAft>
                <a:spcPts val="0"/>
              </a:spcAft>
              <a:buSzPts val="1800"/>
              <a:buChar char="●"/>
            </a:pPr>
            <a:r>
              <a:rPr lang="en"/>
              <a:t>(Typically) implemented as a binary search tree</a:t>
            </a:r>
            <a:endParaRPr/>
          </a:p>
          <a:p>
            <a:pPr indent="-342900" lvl="0" marL="457200" rtl="0" algn="l">
              <a:spcBef>
                <a:spcPts val="0"/>
              </a:spcBef>
              <a:spcAft>
                <a:spcPts val="0"/>
              </a:spcAft>
              <a:buSzPts val="1800"/>
              <a:buChar char="●"/>
            </a:pPr>
            <a:r>
              <a:rPr lang="en"/>
              <a:t>Efficient (constant time) insertion of pairs</a:t>
            </a:r>
            <a:endParaRPr/>
          </a:p>
          <a:p>
            <a:pPr indent="-342900" lvl="0" marL="457200" rtl="0" algn="l">
              <a:spcBef>
                <a:spcPts val="0"/>
              </a:spcBef>
              <a:spcAft>
                <a:spcPts val="0"/>
              </a:spcAft>
              <a:buSzPts val="1800"/>
              <a:buChar char="●"/>
            </a:pPr>
            <a:r>
              <a:rPr lang="en"/>
              <a:t>Allows efficient (constant time) finding of values by key</a:t>
            </a:r>
            <a:endParaRPr/>
          </a:p>
          <a:p>
            <a:pPr indent="-342900" lvl="0" marL="457200" rtl="0" algn="l">
              <a:spcBef>
                <a:spcPts val="0"/>
              </a:spcBef>
              <a:spcAft>
                <a:spcPts val="0"/>
              </a:spcAft>
              <a:buSzPts val="1800"/>
              <a:buChar char="●"/>
            </a:pPr>
            <a:r>
              <a:rPr lang="en"/>
              <a:t>Supports bidirectional iterators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maps</a:t>
            </a:r>
            <a:endParaRPr/>
          </a:p>
        </p:txBody>
      </p:sp>
      <p:sp>
        <p:nvSpPr>
          <p:cNvPr id="364" name="Google Shape;364;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map&lt;string, string&gt; m1;</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m1.insert(pair&lt;string, string&gt;("Washington", "Olympia"));</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m1.insert(pair&lt;string, string&gt;("Colorado", "Denver"));</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m1.insert(pair&lt;string, string&gt;("Oregon", "Salem"));</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cout &lt;&lt; "The Capital of Washington is: " &lt;&lt; m1["Washington"] &lt;&lt; endl;</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map&lt;string, int&gt; m2{{"Washington", 1889}, {"Colorado", 1876}};</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cout &lt;&lt; "The year Washington became a state is: " &lt;&lt; m2["Washington"] &lt;&lt; endl;</a:t>
            </a:r>
            <a:endParaRPr sz="1450">
              <a:highlight>
                <a:srgbClr val="FFFFFF"/>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Maps - insert(), erase(), find(), count()</a:t>
            </a:r>
            <a:endParaRPr/>
          </a:p>
        </p:txBody>
      </p:sp>
      <p:sp>
        <p:nvSpPr>
          <p:cNvPr id="370" name="Google Shape;370;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insert() - insert a key value pair.  If the key already exists, do nothing.  Returns a pair with an iterator to the element and bool indicating if an element was added</a:t>
            </a:r>
            <a:endParaRPr/>
          </a:p>
          <a:p>
            <a:pPr indent="-342900" lvl="0" marL="457200" rtl="0" algn="l">
              <a:spcBef>
                <a:spcPts val="0"/>
              </a:spcBef>
              <a:spcAft>
                <a:spcPts val="0"/>
              </a:spcAft>
              <a:buSzPts val="1800"/>
              <a:buChar char="●"/>
            </a:pPr>
            <a:r>
              <a:rPr lang="en"/>
              <a:t>erase() - remove a key value pair.  Can take a key, an iterator, or a start and end iterator</a:t>
            </a:r>
            <a:endParaRPr/>
          </a:p>
          <a:p>
            <a:pPr indent="-342900" lvl="0" marL="457200" rtl="0" algn="l">
              <a:spcBef>
                <a:spcPts val="0"/>
              </a:spcBef>
              <a:spcAft>
                <a:spcPts val="0"/>
              </a:spcAft>
              <a:buSzPts val="1800"/>
              <a:buChar char="●"/>
            </a:pPr>
            <a:r>
              <a:rPr lang="en"/>
              <a:t>find() takes the a key, and returns an iterator to the element in the map.  If the key does not appear in the map, an iterator equal to map.end() is returned</a:t>
            </a:r>
            <a:endParaRPr/>
          </a:p>
          <a:p>
            <a:pPr indent="-342900" lvl="0" marL="457200" rtl="0" algn="l">
              <a:spcBef>
                <a:spcPts val="0"/>
              </a:spcBef>
              <a:spcAft>
                <a:spcPts val="0"/>
              </a:spcAft>
              <a:buSzPts val="1800"/>
              <a:buChar char="●"/>
            </a:pPr>
            <a:r>
              <a:rPr lang="en"/>
              <a:t>count() takes a key, and returns 1 if the key is in the map and 0 if it is not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unordered_map, unordered_set</a:t>
            </a:r>
            <a:endParaRPr/>
          </a:p>
        </p:txBody>
      </p:sp>
      <p:sp>
        <p:nvSpPr>
          <p:cNvPr id="376" name="Google Shape;376;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Ordered maps and sets are implemented using binary search trees, and do all the main functions in log(N) time</a:t>
            </a:r>
            <a:endParaRPr/>
          </a:p>
          <a:p>
            <a:pPr indent="-342900" lvl="0" marL="457200" rtl="0" algn="l">
              <a:spcBef>
                <a:spcPts val="0"/>
              </a:spcBef>
              <a:spcAft>
                <a:spcPts val="0"/>
              </a:spcAft>
              <a:buSzPts val="1800"/>
              <a:buChar char="●"/>
            </a:pPr>
            <a:r>
              <a:rPr lang="en"/>
              <a:t>You can also create unordered versions of these objects, which are called unordered_map and unordered_set.  They are in the &lt;unordered_map&gt; and &lt;unordered_set&gt; libraries, respectively.</a:t>
            </a:r>
            <a:endParaRPr/>
          </a:p>
          <a:p>
            <a:pPr indent="-342900" lvl="0" marL="457200" rtl="0" algn="l">
              <a:spcBef>
                <a:spcPts val="0"/>
              </a:spcBef>
              <a:spcAft>
                <a:spcPts val="0"/>
              </a:spcAft>
              <a:buSzPts val="1800"/>
              <a:buChar char="●"/>
            </a:pPr>
            <a:r>
              <a:rPr lang="en"/>
              <a:t>The unordered objects use hashing to find keys in amortized O(1) time.  Ordered maps/sets are helpful if iterating over the set in order is part of your workflow.  If your workflow is very lookup heavy, the unordered versions are probably better.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Iterators</a:t>
            </a:r>
            <a:endParaRPr/>
          </a:p>
        </p:txBody>
      </p:sp>
      <p:sp>
        <p:nvSpPr>
          <p:cNvPr id="382" name="Google Shape;382;p61"/>
          <p:cNvSpPr txBox="1"/>
          <p:nvPr>
            <p:ph idx="1" type="body"/>
          </p:nvPr>
        </p:nvSpPr>
        <p:spPr>
          <a:xfrm>
            <a:off x="311700" y="1152475"/>
            <a:ext cx="43272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Input/output are the most basic iterator</a:t>
            </a:r>
            <a:endParaRPr/>
          </a:p>
          <a:p>
            <a:pPr indent="-310832" lvl="1" marL="914400" rtl="0" algn="l">
              <a:spcBef>
                <a:spcPts val="0"/>
              </a:spcBef>
              <a:spcAft>
                <a:spcPts val="0"/>
              </a:spcAft>
              <a:buSzPct val="100000"/>
              <a:buChar char="○"/>
            </a:pPr>
            <a:r>
              <a:rPr lang="en"/>
              <a:t>Single pass of the range</a:t>
            </a:r>
            <a:endParaRPr/>
          </a:p>
          <a:p>
            <a:pPr indent="-310832" lvl="1" marL="914400" rtl="0" algn="l">
              <a:spcBef>
                <a:spcPts val="0"/>
              </a:spcBef>
              <a:spcAft>
                <a:spcPts val="0"/>
              </a:spcAft>
              <a:buSzPct val="100000"/>
              <a:buChar char="○"/>
            </a:pPr>
            <a:r>
              <a:rPr lang="en"/>
              <a:t>Output to assign to the range, input to get the value of the range</a:t>
            </a:r>
            <a:endParaRPr/>
          </a:p>
          <a:p>
            <a:pPr indent="-334327" lvl="0" marL="457200" rtl="0" algn="l">
              <a:spcBef>
                <a:spcPts val="0"/>
              </a:spcBef>
              <a:spcAft>
                <a:spcPts val="0"/>
              </a:spcAft>
              <a:buSzPct val="100000"/>
              <a:buChar char="●"/>
            </a:pPr>
            <a:r>
              <a:rPr lang="en"/>
              <a:t>Forward iterators can only move forward but can do input or output</a:t>
            </a:r>
            <a:endParaRPr/>
          </a:p>
          <a:p>
            <a:pPr indent="-334327" lvl="0" marL="457200" rtl="0" algn="l">
              <a:spcBef>
                <a:spcPts val="0"/>
              </a:spcBef>
              <a:spcAft>
                <a:spcPts val="0"/>
              </a:spcAft>
              <a:buSzPct val="100000"/>
              <a:buChar char="●"/>
            </a:pPr>
            <a:r>
              <a:rPr lang="en"/>
              <a:t>Bidirectional iterators can also move backwards through the range</a:t>
            </a:r>
            <a:endParaRPr/>
          </a:p>
          <a:p>
            <a:pPr indent="-334327" lvl="0" marL="457200" rtl="0" algn="l">
              <a:spcBef>
                <a:spcPts val="0"/>
              </a:spcBef>
              <a:spcAft>
                <a:spcPts val="0"/>
              </a:spcAft>
              <a:buSzPct val="100000"/>
              <a:buChar char="●"/>
            </a:pPr>
            <a:r>
              <a:rPr lang="en"/>
              <a:t>Random access iterators can access the element at location X, e.g. array[X] or *(array + X)</a:t>
            </a:r>
            <a:endParaRPr/>
          </a:p>
        </p:txBody>
      </p:sp>
      <p:pic>
        <p:nvPicPr>
          <p:cNvPr id="383" name="Google Shape;383;p61"/>
          <p:cNvPicPr preferRelativeResize="0"/>
          <p:nvPr/>
        </p:nvPicPr>
        <p:blipFill>
          <a:blip r:embed="rId3">
            <a:alphaModFix/>
          </a:blip>
          <a:stretch>
            <a:fillRect/>
          </a:stretch>
        </p:blipFill>
        <p:spPr>
          <a:xfrm>
            <a:off x="4723050" y="1606275"/>
            <a:ext cx="4190549" cy="230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memory leak</a:t>
            </a:r>
            <a:endParaRPr/>
          </a:p>
        </p:txBody>
      </p:sp>
      <p:sp>
        <p:nvSpPr>
          <p:cNvPr id="93" name="Google Shape;93;p17"/>
          <p:cNvSpPr txBox="1"/>
          <p:nvPr>
            <p:ph idx="1" type="body"/>
          </p:nvPr>
        </p:nvSpPr>
        <p:spPr>
          <a:xfrm>
            <a:off x="311700" y="1078825"/>
            <a:ext cx="8520600" cy="1702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t>
            </a:r>
            <a:r>
              <a:rPr lang="en">
                <a:latin typeface="Courier New"/>
                <a:ea typeface="Courier New"/>
                <a:cs typeface="Courier New"/>
                <a:sym typeface="Courier New"/>
              </a:rPr>
              <a:t>ip </a:t>
            </a:r>
            <a:r>
              <a:rPr lang="en"/>
              <a:t>data member is an </a:t>
            </a:r>
            <a:r>
              <a:rPr lang="en">
                <a:latin typeface="Courier New"/>
                <a:ea typeface="Courier New"/>
                <a:cs typeface="Courier New"/>
                <a:sym typeface="Courier New"/>
              </a:rPr>
              <a:t>int *</a:t>
            </a:r>
            <a:r>
              <a:rPr lang="en"/>
              <a:t> created using </a:t>
            </a:r>
            <a:r>
              <a:rPr lang="en">
                <a:latin typeface="Courier New"/>
                <a:ea typeface="Courier New"/>
                <a:cs typeface="Courier New"/>
                <a:sym typeface="Courier New"/>
              </a:rPr>
              <a:t>new</a:t>
            </a:r>
            <a:r>
              <a:rPr lang="en"/>
              <a:t>.  Therefore, it must be deleted using </a:t>
            </a:r>
            <a:r>
              <a:rPr lang="en">
                <a:latin typeface="Courier New"/>
                <a:ea typeface="Courier New"/>
                <a:cs typeface="Courier New"/>
                <a:sym typeface="Courier New"/>
              </a:rPr>
              <a:t>delete</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When the assignment operator is called, the left hand object is being overwritten by the right hand object.  The left hand object will no longer exist, so it needs to have all its resources released</a:t>
            </a:r>
            <a:endParaRPr/>
          </a:p>
        </p:txBody>
      </p:sp>
      <p:sp>
        <p:nvSpPr>
          <p:cNvPr id="94" name="Google Shape;94;p17"/>
          <p:cNvSpPr txBox="1"/>
          <p:nvPr/>
        </p:nvSpPr>
        <p:spPr>
          <a:xfrm>
            <a:off x="1316475" y="2954375"/>
            <a:ext cx="7715400" cy="1517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800">
                <a:solidFill>
                  <a:srgbClr val="008000"/>
                </a:solidFill>
                <a:highlight>
                  <a:srgbClr val="FFFFFF"/>
                </a:highlight>
                <a:latin typeface="Courier New"/>
                <a:ea typeface="Courier New"/>
                <a:cs typeface="Courier New"/>
                <a:sym typeface="Courier New"/>
              </a:rPr>
              <a:t>// assign m2 to m1, overwriting m1</a:t>
            </a:r>
            <a:endParaRPr sz="18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highlight>
                  <a:srgbClr val="FFFFFF"/>
                </a:highlight>
                <a:latin typeface="Courier New"/>
                <a:ea typeface="Courier New"/>
                <a:cs typeface="Courier New"/>
                <a:sym typeface="Courier New"/>
              </a:rPr>
              <a:t>m1 = m2;</a:t>
            </a:r>
            <a:endParaRPr sz="18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7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iterators</a:t>
            </a:r>
            <a:endParaRPr/>
          </a:p>
        </p:txBody>
      </p:sp>
      <p:sp>
        <p:nvSpPr>
          <p:cNvPr id="389" name="Google Shape;389;p6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minimum, an iterator must implement begin(), end() and ++</a:t>
            </a:r>
            <a:endParaRPr/>
          </a:p>
          <a:p>
            <a:pPr indent="0" lvl="0" marL="0" rtl="0" algn="l">
              <a:lnSpc>
                <a:spcPct val="135714"/>
              </a:lnSpc>
              <a:spcBef>
                <a:spcPts val="1200"/>
              </a:spcBef>
              <a:spcAft>
                <a:spcPts val="0"/>
              </a:spcAft>
              <a:buNone/>
            </a:pPr>
            <a:r>
              <a:rPr lang="en" sz="1450">
                <a:highlight>
                  <a:srgbClr val="FFFFFF"/>
                </a:highlight>
                <a:latin typeface="Courier New"/>
                <a:ea typeface="Courier New"/>
                <a:cs typeface="Courier New"/>
                <a:sym typeface="Courier New"/>
              </a:rPr>
              <a:t>MyType v = {1, 2, 3};  // MyType is something that can be iterated</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MyType::iterator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 Accessing the elements using iterators</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for (i = v.begin(); i != v.end();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    // do stuff with the element at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iterators with STL containers</a:t>
            </a:r>
            <a:endParaRPr/>
          </a:p>
        </p:txBody>
      </p:sp>
      <p:sp>
        <p:nvSpPr>
          <p:cNvPr id="395" name="Google Shape;395;p63"/>
          <p:cNvSpPr txBox="1"/>
          <p:nvPr>
            <p:ph idx="1" type="body"/>
          </p:nvPr>
        </p:nvSpPr>
        <p:spPr>
          <a:xfrm>
            <a:off x="623400" y="172710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vector&lt;int&gt; v = { 1, 2, 3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Declaring an iterator</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vector&lt;int&gt;::iterator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Accessing the elements using iterators</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for (i = v.begin(); i != v.end();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cout &lt;&lt; *i &lt;&lt; "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p:txBody>
      </p:sp>
      <p:sp>
        <p:nvSpPr>
          <p:cNvPr id="396" name="Google Shape;396;p63"/>
          <p:cNvSpPr txBox="1"/>
          <p:nvPr/>
        </p:nvSpPr>
        <p:spPr>
          <a:xfrm>
            <a:off x="518550" y="1017725"/>
            <a:ext cx="7332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Many built-in types in the Standard Template Library utilize iterators</a:t>
            </a:r>
            <a:endParaRPr sz="1700"/>
          </a:p>
          <a:p>
            <a:pPr indent="-336550" lvl="0" marL="457200" rtl="0" algn="l">
              <a:spcBef>
                <a:spcPts val="0"/>
              </a:spcBef>
              <a:spcAft>
                <a:spcPts val="0"/>
              </a:spcAft>
              <a:buSzPts val="1700"/>
              <a:buChar char="●"/>
            </a:pPr>
            <a:r>
              <a:rPr lang="en" sz="1700"/>
              <a:t>What kind of iterator is used depends on the type</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a:t>
            </a:r>
            <a:endParaRPr/>
          </a:p>
        </p:txBody>
      </p:sp>
      <p:sp>
        <p:nvSpPr>
          <p:cNvPr id="402" name="Google Shape;402;p64"/>
          <p:cNvSpPr txBox="1"/>
          <p:nvPr>
            <p:ph idx="1" type="body"/>
          </p:nvPr>
        </p:nvSpPr>
        <p:spPr>
          <a:xfrm>
            <a:off x="311700" y="1152475"/>
            <a:ext cx="8448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&lt;algorithm&gt; library</a:t>
            </a:r>
            <a:endParaRPr/>
          </a:p>
          <a:p>
            <a:pPr indent="-342900" lvl="0" marL="457200" rtl="0" algn="l">
              <a:spcBef>
                <a:spcPts val="0"/>
              </a:spcBef>
              <a:spcAft>
                <a:spcPts val="0"/>
              </a:spcAft>
              <a:buSzPts val="1800"/>
              <a:buChar char="●"/>
            </a:pPr>
            <a:r>
              <a:rPr lang="en"/>
              <a:t>Sort any container that implements iterator and object inside of iterator that implements &lt;</a:t>
            </a:r>
            <a:endParaRPr/>
          </a:p>
          <a:p>
            <a:pPr indent="-342900" lvl="0" marL="457200" rtl="0" algn="l">
              <a:spcBef>
                <a:spcPts val="0"/>
              </a:spcBef>
              <a:spcAft>
                <a:spcPts val="0"/>
              </a:spcAft>
              <a:buSzPts val="1800"/>
              <a:buChar char="●"/>
            </a:pPr>
            <a:r>
              <a:rPr lang="en"/>
              <a:t>Pass a different comparison functor or function pointer to change how the elements are sorted</a:t>
            </a:r>
            <a:endParaRPr/>
          </a:p>
          <a:p>
            <a:pPr indent="-342900" lvl="0" marL="457200" rtl="0" algn="l">
              <a:spcBef>
                <a:spcPts val="0"/>
              </a:spcBef>
              <a:spcAft>
                <a:spcPts val="0"/>
              </a:spcAft>
              <a:buSzPts val="1800"/>
              <a:buChar char="●"/>
            </a:pPr>
            <a:r>
              <a:rPr lang="en"/>
              <a:t>Uses a combination of quick sort, insertion sort and heap sort</a:t>
            </a:r>
            <a:endParaRPr/>
          </a:p>
        </p:txBody>
      </p:sp>
      <p:sp>
        <p:nvSpPr>
          <p:cNvPr id="403" name="Google Shape;403;p64"/>
          <p:cNvSpPr txBox="1"/>
          <p:nvPr/>
        </p:nvSpPr>
        <p:spPr>
          <a:xfrm>
            <a:off x="6469550" y="14667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4" name="Google Shape;404;p64"/>
          <p:cNvSpPr txBox="1"/>
          <p:nvPr/>
        </p:nvSpPr>
        <p:spPr>
          <a:xfrm>
            <a:off x="1866400" y="3211525"/>
            <a:ext cx="4918800" cy="1810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vector&lt;int&gt; v;</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list&lt;int&gt; l;</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sort(v.begin(), v.end());</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sort(l.begin(), l.end());</a:t>
            </a:r>
            <a:endParaRPr sz="16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sort(l.begin(), l.end(), greaterThan);</a:t>
            </a:r>
            <a:endParaRPr sz="13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 comparison functions</a:t>
            </a:r>
            <a:endParaRPr/>
          </a:p>
        </p:txBody>
      </p:sp>
      <p:sp>
        <p:nvSpPr>
          <p:cNvPr id="410" name="Google Shape;410;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 third argument is omitted, the &lt; operator will be used, sorting objects from smallest to largest</a:t>
            </a:r>
            <a:endParaRPr/>
          </a:p>
          <a:p>
            <a:pPr indent="-342900" lvl="0" marL="457200" rtl="0" algn="l">
              <a:spcBef>
                <a:spcPts val="0"/>
              </a:spcBef>
              <a:spcAft>
                <a:spcPts val="0"/>
              </a:spcAft>
              <a:buSzPts val="1800"/>
              <a:buChar char="●"/>
            </a:pPr>
            <a:r>
              <a:rPr lang="en"/>
              <a:t>A comparison function may be provided which gives the sorting algorithm a different method to determine which of two objects go first</a:t>
            </a:r>
            <a:endParaRPr/>
          </a:p>
        </p:txBody>
      </p:sp>
      <p:sp>
        <p:nvSpPr>
          <p:cNvPr id="411" name="Google Shape;411;p65"/>
          <p:cNvSpPr txBox="1"/>
          <p:nvPr/>
        </p:nvSpPr>
        <p:spPr>
          <a:xfrm>
            <a:off x="1433550" y="2861625"/>
            <a:ext cx="62769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urier New"/>
                <a:ea typeface="Courier New"/>
                <a:cs typeface="Courier New"/>
                <a:sym typeface="Courier New"/>
              </a:rPr>
              <a:t>bool greaterThan(int num1, int num2){</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return num1 &gt; num2;</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vector&lt;int&gt; v = {7, -15, 21, 4, 10, -32};</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sort(v.begin(), v.end(), greaterThan);</a:t>
            </a:r>
            <a:endParaRPr sz="15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cmath library</a:t>
            </a:r>
            <a:endParaRPr/>
          </a:p>
        </p:txBody>
      </p:sp>
      <p:sp>
        <p:nvSpPr>
          <p:cNvPr id="417" name="Google Shape;417;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cmath is a library that contains many useful math functions - use #include &lt;cmath&gt; to import the library</a:t>
            </a:r>
            <a:endParaRPr/>
          </a:p>
          <a:p>
            <a:pPr indent="-342900" lvl="0" marL="457200" rtl="0" algn="l">
              <a:spcBef>
                <a:spcPts val="0"/>
              </a:spcBef>
              <a:spcAft>
                <a:spcPts val="0"/>
              </a:spcAft>
              <a:buSzPts val="1800"/>
              <a:buChar char="●"/>
            </a:pPr>
            <a:r>
              <a:rPr lang="en"/>
              <a:t>Useful functions</a:t>
            </a:r>
            <a:endParaRPr/>
          </a:p>
          <a:p>
            <a:pPr indent="-330200" lvl="1" marL="914400" rtl="0" algn="l">
              <a:spcBef>
                <a:spcPts val="0"/>
              </a:spcBef>
              <a:spcAft>
                <a:spcPts val="0"/>
              </a:spcAft>
              <a:buSzPts val="1600"/>
              <a:buChar char="○"/>
            </a:pPr>
            <a:r>
              <a:rPr lang="en" sz="1600"/>
              <a:t>double pow(double base, double exponent) - gives you base to the power of exponent</a:t>
            </a:r>
            <a:endParaRPr sz="1600"/>
          </a:p>
          <a:p>
            <a:pPr indent="-330200" lvl="1" marL="914400" rtl="0" algn="l">
              <a:spcBef>
                <a:spcPts val="0"/>
              </a:spcBef>
              <a:spcAft>
                <a:spcPts val="0"/>
              </a:spcAft>
              <a:buSzPts val="1600"/>
              <a:buChar char="○"/>
            </a:pPr>
            <a:r>
              <a:rPr lang="en" sz="1600"/>
              <a:t>double sqrt(double x) - gives you the square root of x</a:t>
            </a:r>
            <a:endParaRPr sz="1600"/>
          </a:p>
          <a:p>
            <a:pPr indent="-330200" lvl="1" marL="914400" rtl="0" algn="l">
              <a:spcBef>
                <a:spcPts val="0"/>
              </a:spcBef>
              <a:spcAft>
                <a:spcPts val="0"/>
              </a:spcAft>
              <a:buSzPts val="1600"/>
              <a:buChar char="○"/>
            </a:pPr>
            <a:r>
              <a:rPr lang="en" sz="1600"/>
              <a:t>double round(double x) - gives you the nearest integer </a:t>
            </a:r>
            <a:endParaRPr sz="1600"/>
          </a:p>
          <a:p>
            <a:pPr indent="-330200" lvl="1" marL="914400" rtl="0" algn="l">
              <a:spcBef>
                <a:spcPts val="0"/>
              </a:spcBef>
              <a:spcAft>
                <a:spcPts val="0"/>
              </a:spcAft>
              <a:buSzPts val="1600"/>
              <a:buChar char="○"/>
            </a:pPr>
            <a:r>
              <a:rPr lang="en" sz="1600"/>
              <a:t>double ceil(double x) - gives you the next integer, rounded up</a:t>
            </a:r>
            <a:endParaRPr sz="1600"/>
          </a:p>
          <a:p>
            <a:pPr indent="-330200" lvl="1" marL="914400" rtl="0" algn="l">
              <a:spcBef>
                <a:spcPts val="0"/>
              </a:spcBef>
              <a:spcAft>
                <a:spcPts val="0"/>
              </a:spcAft>
              <a:buSzPts val="1600"/>
              <a:buChar char="○"/>
            </a:pPr>
            <a:r>
              <a:rPr lang="en" sz="1600"/>
              <a:t>double floor(double x) - gives you the next integer, rounded down</a:t>
            </a:r>
            <a:endParaRPr sz="1600"/>
          </a:p>
        </p:txBody>
      </p:sp>
      <p:sp>
        <p:nvSpPr>
          <p:cNvPr id="418" name="Google Shape;418;p66"/>
          <p:cNvSpPr txBox="1"/>
          <p:nvPr/>
        </p:nvSpPr>
        <p:spPr>
          <a:xfrm>
            <a:off x="752075" y="4300350"/>
            <a:ext cx="7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Library reference: </a:t>
            </a:r>
            <a:r>
              <a:rPr lang="en" u="sng">
                <a:solidFill>
                  <a:schemeClr val="hlink"/>
                </a:solidFill>
                <a:latin typeface="Open Sans"/>
                <a:ea typeface="Open Sans"/>
                <a:cs typeface="Open Sans"/>
                <a:sym typeface="Open Sans"/>
                <a:hlinkClick r:id="rId3"/>
              </a:rPr>
              <a:t>https://cplusplus.com/reference/cmath/</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Bitwise operators</a:t>
            </a:r>
            <a:endParaRPr/>
          </a:p>
        </p:txBody>
      </p:sp>
      <p:sp>
        <p:nvSpPr>
          <p:cNvPr id="424" name="Google Shape;424;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addition to logical operators, there are also bitwise operators, where the operator is applied to each bit one by one</a:t>
            </a:r>
            <a:endParaRPr/>
          </a:p>
          <a:p>
            <a:pPr indent="-342900" lvl="0" marL="457200" rtl="0" algn="l">
              <a:spcBef>
                <a:spcPts val="0"/>
              </a:spcBef>
              <a:spcAft>
                <a:spcPts val="0"/>
              </a:spcAft>
              <a:buSzPts val="1800"/>
              <a:buChar char="●"/>
            </a:pPr>
            <a:r>
              <a:rPr lang="en"/>
              <a:t>Bitwise operators operate on the binary representation of numbers</a:t>
            </a:r>
            <a:endParaRPr/>
          </a:p>
          <a:p>
            <a:pPr indent="-342900" lvl="0" marL="457200" rtl="0" algn="l">
              <a:spcBef>
                <a:spcPts val="0"/>
              </a:spcBef>
              <a:spcAft>
                <a:spcPts val="0"/>
              </a:spcAft>
              <a:buSzPts val="1800"/>
              <a:buChar char="●"/>
            </a:pPr>
            <a:r>
              <a:rPr lang="en"/>
              <a:t>Bitwise operators use operator syntax that is different from logical operators- AND (&amp;), OR (|) and NOT (~).  There is also a bitwise XOR (^) </a:t>
            </a:r>
            <a:endParaRPr/>
          </a:p>
          <a:p>
            <a:pPr indent="0" lvl="0" marL="0" rtl="0" algn="l">
              <a:spcBef>
                <a:spcPts val="1200"/>
              </a:spcBef>
              <a:spcAft>
                <a:spcPts val="1200"/>
              </a:spcAft>
              <a:buNone/>
            </a:pPr>
            <a:r>
              <a:t/>
            </a:r>
            <a:endParaRPr/>
          </a:p>
        </p:txBody>
      </p:sp>
      <p:graphicFrame>
        <p:nvGraphicFramePr>
          <p:cNvPr id="425" name="Google Shape;425;p67"/>
          <p:cNvGraphicFramePr/>
          <p:nvPr/>
        </p:nvGraphicFramePr>
        <p:xfrm>
          <a:off x="622838" y="3045025"/>
          <a:ext cx="3000000" cy="3000000"/>
        </p:xfrm>
        <a:graphic>
          <a:graphicData uri="http://schemas.openxmlformats.org/drawingml/2006/table">
            <a:tbl>
              <a:tblPr>
                <a:noFill/>
                <a:tableStyleId>{FDAAD1ED-4B9C-4DFB-8FA8-0F374E13FB19}</a:tableStyleId>
              </a:tblPr>
              <a:tblGrid>
                <a:gridCol w="1048275"/>
                <a:gridCol w="1048275"/>
                <a:gridCol w="642775"/>
                <a:gridCol w="642775"/>
                <a:gridCol w="642775"/>
                <a:gridCol w="642775"/>
                <a:gridCol w="642775"/>
                <a:gridCol w="642775"/>
                <a:gridCol w="642775"/>
                <a:gridCol w="642775"/>
              </a:tblGrid>
              <a:tr h="381000">
                <a:tc>
                  <a:txBody>
                    <a:bodyPr/>
                    <a:lstStyle/>
                    <a:p>
                      <a:pPr indent="0" lvl="0" marL="0" rtl="0" algn="ctr">
                        <a:spcBef>
                          <a:spcPts val="0"/>
                        </a:spcBef>
                        <a:spcAft>
                          <a:spcPts val="0"/>
                        </a:spcAft>
                        <a:buNone/>
                      </a:pPr>
                      <a:r>
                        <a:rPr lang="en"/>
                        <a:t>186</a:t>
                      </a:r>
                      <a:endParaRPr/>
                    </a:p>
                  </a:txBody>
                  <a:tcPr marT="91425" marB="91425" marR="91425" marL="91425"/>
                </a:tc>
                <a:tc>
                  <a:txBody>
                    <a:bodyPr/>
                    <a:lstStyle/>
                    <a:p>
                      <a:pPr indent="0" lvl="0" marL="0" rtl="0" algn="ctr">
                        <a:spcBef>
                          <a:spcPts val="0"/>
                        </a:spcBef>
                        <a:spcAft>
                          <a:spcPts val="0"/>
                        </a:spcAft>
                        <a:buNone/>
                      </a:pPr>
                      <a:r>
                        <a:rPr b="1" lang="en"/>
                        <a:t>10111010</a:t>
                      </a:r>
                      <a:endParaRPr b="1"/>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81000">
                <a:tc>
                  <a:txBody>
                    <a:bodyPr/>
                    <a:lstStyle/>
                    <a:p>
                      <a:pPr indent="0" lvl="0" marL="0" rtl="0" algn="ctr">
                        <a:spcBef>
                          <a:spcPts val="0"/>
                        </a:spcBef>
                        <a:spcAft>
                          <a:spcPts val="0"/>
                        </a:spcAft>
                        <a:buNone/>
                      </a:pPr>
                      <a:r>
                        <a:rPr lang="en"/>
                        <a:t>&amp;</a:t>
                      </a:r>
                      <a:endParaRPr/>
                    </a:p>
                  </a:txBody>
                  <a:tcPr marT="91425" marB="91425" marR="91425" marL="91425"/>
                </a:tc>
                <a:tc>
                  <a:txBody>
                    <a:bodyPr/>
                    <a:lstStyle/>
                    <a:p>
                      <a:pPr indent="0" lvl="0" marL="0" rtl="0" algn="ctr">
                        <a:spcBef>
                          <a:spcPts val="0"/>
                        </a:spcBef>
                        <a:spcAft>
                          <a:spcPts val="0"/>
                        </a:spcAft>
                        <a:buNone/>
                      </a:pPr>
                      <a:r>
                        <a:rPr b="1" lang="en"/>
                        <a:t>&amp;</a:t>
                      </a:r>
                      <a:endParaRPr b="1"/>
                    </a:p>
                  </a:txBody>
                  <a:tcPr marT="91425" marB="91425" marR="91425" marL="91425"/>
                </a:tc>
                <a:tc>
                  <a:txBody>
                    <a:bodyPr/>
                    <a:lstStyle/>
                    <a:p>
                      <a:pPr indent="0" lvl="0" marL="0" rtl="0" algn="ctr">
                        <a:spcBef>
                          <a:spcPts val="0"/>
                        </a:spcBef>
                        <a:spcAft>
                          <a:spcPts val="0"/>
                        </a:spcAft>
                        <a:buNone/>
                      </a:pPr>
                      <a:r>
                        <a:rPr lang="en"/>
                        <a:t>1 &amp; 0</a:t>
                      </a:r>
                      <a:endParaRPr/>
                    </a:p>
                  </a:txBody>
                  <a:tcPr marT="91425" marB="91425" marR="91425" marL="91425"/>
                </a:tc>
                <a:tc>
                  <a:txBody>
                    <a:bodyPr/>
                    <a:lstStyle/>
                    <a:p>
                      <a:pPr indent="0" lvl="0" marL="0" rtl="0" algn="ctr">
                        <a:spcBef>
                          <a:spcPts val="0"/>
                        </a:spcBef>
                        <a:spcAft>
                          <a:spcPts val="0"/>
                        </a:spcAft>
                        <a:buNone/>
                      </a:pPr>
                      <a:r>
                        <a:rPr lang="en"/>
                        <a:t>0 &amp; 1</a:t>
                      </a:r>
                      <a:endParaRPr/>
                    </a:p>
                  </a:txBody>
                  <a:tcPr marT="91425" marB="91425" marR="91425" marL="91425"/>
                </a:tc>
                <a:tc>
                  <a:txBody>
                    <a:bodyPr/>
                    <a:lstStyle/>
                    <a:p>
                      <a:pPr indent="0" lvl="0" marL="0" rtl="0" algn="ctr">
                        <a:spcBef>
                          <a:spcPts val="0"/>
                        </a:spcBef>
                        <a:spcAft>
                          <a:spcPts val="0"/>
                        </a:spcAft>
                        <a:buNone/>
                      </a:pPr>
                      <a:r>
                        <a:rPr lang="en"/>
                        <a:t>1 &amp; 1</a:t>
                      </a:r>
                      <a:endParaRPr/>
                    </a:p>
                  </a:txBody>
                  <a:tcPr marT="91425" marB="91425" marR="91425" marL="91425"/>
                </a:tc>
                <a:tc>
                  <a:txBody>
                    <a:bodyPr/>
                    <a:lstStyle/>
                    <a:p>
                      <a:pPr indent="0" lvl="0" marL="0" rtl="0" algn="ctr">
                        <a:spcBef>
                          <a:spcPts val="0"/>
                        </a:spcBef>
                        <a:spcAft>
                          <a:spcPts val="0"/>
                        </a:spcAft>
                        <a:buNone/>
                      </a:pPr>
                      <a:r>
                        <a:rPr lang="en"/>
                        <a:t>1 &amp; 1</a:t>
                      </a:r>
                      <a:endParaRPr/>
                    </a:p>
                  </a:txBody>
                  <a:tcPr marT="91425" marB="91425" marR="91425" marL="91425"/>
                </a:tc>
                <a:tc>
                  <a:txBody>
                    <a:bodyPr/>
                    <a:lstStyle/>
                    <a:p>
                      <a:pPr indent="0" lvl="0" marL="0" rtl="0" algn="ctr">
                        <a:spcBef>
                          <a:spcPts val="0"/>
                        </a:spcBef>
                        <a:spcAft>
                          <a:spcPts val="0"/>
                        </a:spcAft>
                        <a:buNone/>
                      </a:pPr>
                      <a:r>
                        <a:rPr lang="en"/>
                        <a:t>1 &amp; 0</a:t>
                      </a:r>
                      <a:endParaRPr/>
                    </a:p>
                  </a:txBody>
                  <a:tcPr marT="91425" marB="91425" marR="91425" marL="91425"/>
                </a:tc>
                <a:tc>
                  <a:txBody>
                    <a:bodyPr/>
                    <a:lstStyle/>
                    <a:p>
                      <a:pPr indent="0" lvl="0" marL="0" rtl="0" algn="ctr">
                        <a:spcBef>
                          <a:spcPts val="0"/>
                        </a:spcBef>
                        <a:spcAft>
                          <a:spcPts val="0"/>
                        </a:spcAft>
                        <a:buNone/>
                      </a:pPr>
                      <a:r>
                        <a:rPr lang="en"/>
                        <a:t>0 &amp; 0</a:t>
                      </a:r>
                      <a:endParaRPr/>
                    </a:p>
                  </a:txBody>
                  <a:tcPr marT="91425" marB="91425" marR="91425" marL="91425"/>
                </a:tc>
                <a:tc>
                  <a:txBody>
                    <a:bodyPr/>
                    <a:lstStyle/>
                    <a:p>
                      <a:pPr indent="0" lvl="0" marL="0" rtl="0" algn="ctr">
                        <a:spcBef>
                          <a:spcPts val="0"/>
                        </a:spcBef>
                        <a:spcAft>
                          <a:spcPts val="0"/>
                        </a:spcAft>
                        <a:buNone/>
                      </a:pPr>
                      <a:r>
                        <a:rPr lang="en"/>
                        <a:t>1 &amp; 1</a:t>
                      </a:r>
                      <a:endParaRPr/>
                    </a:p>
                  </a:txBody>
                  <a:tcPr marT="91425" marB="91425" marR="91425" marL="91425"/>
                </a:tc>
                <a:tc>
                  <a:txBody>
                    <a:bodyPr/>
                    <a:lstStyle/>
                    <a:p>
                      <a:pPr indent="0" lvl="0" marL="0" rtl="0" algn="ctr">
                        <a:spcBef>
                          <a:spcPts val="0"/>
                        </a:spcBef>
                        <a:spcAft>
                          <a:spcPts val="0"/>
                        </a:spcAft>
                        <a:buNone/>
                      </a:pPr>
                      <a:r>
                        <a:rPr lang="en"/>
                        <a:t>0 &amp; 1</a:t>
                      </a:r>
                      <a:endParaRPr/>
                    </a:p>
                  </a:txBody>
                  <a:tcPr marT="91425" marB="91425" marR="91425" marL="91425"/>
                </a:tc>
              </a:tr>
              <a:tr h="381000">
                <a:tc>
                  <a:txBody>
                    <a:bodyPr/>
                    <a:lstStyle/>
                    <a:p>
                      <a:pPr indent="0" lvl="0" marL="0" rtl="0" algn="ctr">
                        <a:spcBef>
                          <a:spcPts val="0"/>
                        </a:spcBef>
                        <a:spcAft>
                          <a:spcPts val="0"/>
                        </a:spcAft>
                        <a:buNone/>
                      </a:pPr>
                      <a:r>
                        <a:rPr lang="en"/>
                        <a:t>115</a:t>
                      </a:r>
                      <a:endParaRPr/>
                    </a:p>
                  </a:txBody>
                  <a:tcPr marT="91425" marB="91425" marR="91425" marL="91425"/>
                </a:tc>
                <a:tc>
                  <a:txBody>
                    <a:bodyPr/>
                    <a:lstStyle/>
                    <a:p>
                      <a:pPr indent="0" lvl="0" marL="0" rtl="0" algn="ctr">
                        <a:spcBef>
                          <a:spcPts val="0"/>
                        </a:spcBef>
                        <a:spcAft>
                          <a:spcPts val="0"/>
                        </a:spcAft>
                        <a:buNone/>
                      </a:pPr>
                      <a:r>
                        <a:rPr b="1" lang="en"/>
                        <a:t>01110011</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lang="en"/>
                        <a:t>50</a:t>
                      </a:r>
                      <a:endParaRPr/>
                    </a:p>
                  </a:txBody>
                  <a:tcPr marT="91425" marB="91425" marR="91425" marL="91425"/>
                </a:tc>
                <a:tc>
                  <a:txBody>
                    <a:bodyPr/>
                    <a:lstStyle/>
                    <a:p>
                      <a:pPr indent="0" lvl="0" marL="0" rtl="0" algn="ctr">
                        <a:spcBef>
                          <a:spcPts val="0"/>
                        </a:spcBef>
                        <a:spcAft>
                          <a:spcPts val="0"/>
                        </a:spcAft>
                        <a:buNone/>
                      </a:pPr>
                      <a:r>
                        <a:rPr b="1" lang="en"/>
                        <a:t>00110010</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a:t>
            </a:r>
            <a:endParaRPr/>
          </a:p>
        </p:txBody>
      </p:sp>
      <p:sp>
        <p:nvSpPr>
          <p:cNvPr id="431" name="Google Shape;431;p68"/>
          <p:cNvSpPr txBox="1"/>
          <p:nvPr>
            <p:ph idx="1" type="body"/>
          </p:nvPr>
        </p:nvSpPr>
        <p:spPr>
          <a:xfrm>
            <a:off x="311700" y="1266325"/>
            <a:ext cx="4692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switch statement can switch on int, char, or enum values</a:t>
            </a:r>
            <a:endParaRPr/>
          </a:p>
          <a:p>
            <a:pPr indent="-342900" lvl="0" marL="457200" rtl="0" algn="l">
              <a:spcBef>
                <a:spcPts val="0"/>
              </a:spcBef>
              <a:spcAft>
                <a:spcPts val="0"/>
              </a:spcAft>
              <a:buSzPts val="1800"/>
              <a:buChar char="●"/>
            </a:pPr>
            <a:r>
              <a:rPr lang="en"/>
              <a:t>A switch statement finds the case that matches the switch expression, and runs the code block starting from that case</a:t>
            </a:r>
            <a:endParaRPr/>
          </a:p>
          <a:p>
            <a:pPr indent="-342900" lvl="0" marL="457200" rtl="0" algn="l">
              <a:spcBef>
                <a:spcPts val="0"/>
              </a:spcBef>
              <a:spcAft>
                <a:spcPts val="0"/>
              </a:spcAft>
              <a:buSzPts val="1800"/>
              <a:buChar char="●"/>
            </a:pPr>
            <a:r>
              <a:rPr lang="en"/>
              <a:t>When ‘break’ is hit, the switch statement completes.  Otherwise, it runs from the case to the end of the switch block</a:t>
            </a:r>
            <a:endParaRPr/>
          </a:p>
        </p:txBody>
      </p:sp>
      <p:sp>
        <p:nvSpPr>
          <p:cNvPr id="432" name="Google Shape;432;p68"/>
          <p:cNvSpPr txBox="1"/>
          <p:nvPr/>
        </p:nvSpPr>
        <p:spPr>
          <a:xfrm>
            <a:off x="5647125" y="1152425"/>
            <a:ext cx="4822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int day = 3;</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switch (day){</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case 1:</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cout &lt;&lt; "Monday" &lt;&lt; endl;</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break;</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case 2:</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cout &lt;&lt; "Tuesday" &lt;&lt; endl;</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break;</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case 3:</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cout &lt;&lt; "Wednesday" &lt;&lt; endl;</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break;</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case 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cout &lt;&lt; "Thursday" &lt;&lt; endl;</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break;</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a:t>
            </a:r>
            <a:endParaRPr/>
          </a:p>
        </p:txBody>
      </p:sp>
      <p:sp>
        <p:nvSpPr>
          <p:cNvPr id="438" name="Google Shape;438;p6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 generates a pseudo-random number between 0 and RAND_MAX</a:t>
            </a:r>
            <a:endParaRPr/>
          </a:p>
          <a:p>
            <a:pPr indent="-342900" lvl="0" marL="457200" rtl="0" algn="l">
              <a:spcBef>
                <a:spcPts val="0"/>
              </a:spcBef>
              <a:spcAft>
                <a:spcPts val="0"/>
              </a:spcAft>
              <a:buSzPts val="1800"/>
              <a:buChar char="●"/>
            </a:pPr>
            <a:r>
              <a:rPr lang="en"/>
              <a:t>rand() uses a seed - you can set the seed using srand(int seed)</a:t>
            </a:r>
            <a:endParaRPr/>
          </a:p>
          <a:p>
            <a:pPr indent="-317500" lvl="1" marL="914400" rtl="0" algn="l">
              <a:spcBef>
                <a:spcPts val="0"/>
              </a:spcBef>
              <a:spcAft>
                <a:spcPts val="0"/>
              </a:spcAft>
              <a:buSzPts val="1400"/>
              <a:buChar char="○"/>
            </a:pPr>
            <a:r>
              <a:rPr lang="en"/>
              <a:t>This means that if you use the same seed repeatedly, you will get the same “random” numbers</a:t>
            </a:r>
            <a:endParaRPr/>
          </a:p>
          <a:p>
            <a:pPr indent="-317500" lvl="1" marL="914400" rtl="0" algn="l">
              <a:spcBef>
                <a:spcPts val="0"/>
              </a:spcBef>
              <a:spcAft>
                <a:spcPts val="0"/>
              </a:spcAft>
              <a:buSzPts val="1400"/>
              <a:buChar char="○"/>
            </a:pPr>
            <a:r>
              <a:rPr lang="en"/>
              <a:t>If you do not set a seed, a seed of ‘1’ will be used</a:t>
            </a:r>
            <a:endParaRPr/>
          </a:p>
          <a:p>
            <a:pPr indent="-342900" lvl="0" marL="457200" rtl="0" algn="l">
              <a:spcBef>
                <a:spcPts val="0"/>
              </a:spcBef>
              <a:spcAft>
                <a:spcPts val="0"/>
              </a:spcAft>
              <a:buSzPts val="1800"/>
              <a:buChar char="●"/>
            </a:pPr>
            <a:r>
              <a:rPr lang="en"/>
              <a:t>To pick a seed that will change every time you run a program, it is common to use srand(time(NULL));</a:t>
            </a:r>
            <a:endParaRPr/>
          </a:p>
          <a:p>
            <a:pPr indent="-317500" lvl="1" marL="914400" rtl="0" algn="l">
              <a:spcBef>
                <a:spcPts val="0"/>
              </a:spcBef>
              <a:spcAft>
                <a:spcPts val="0"/>
              </a:spcAft>
              <a:buSzPts val="1400"/>
              <a:buChar char="○"/>
            </a:pPr>
            <a:r>
              <a:rPr lang="en"/>
              <a:t>#include &lt;time.h&gt; to use time()</a:t>
            </a:r>
            <a:endParaRPr/>
          </a:p>
          <a:p>
            <a:pPr indent="-342900" lvl="0" marL="457200" rtl="0" algn="l">
              <a:spcBef>
                <a:spcPts val="0"/>
              </a:spcBef>
              <a:spcAft>
                <a:spcPts val="0"/>
              </a:spcAft>
              <a:buSzPts val="1800"/>
              <a:buChar char="●"/>
            </a:pPr>
            <a:r>
              <a:rPr lang="en"/>
              <a:t>You can use % to get a number in a range, i.e. rand() % 100 will get you a number between 0-99</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a:t>
            </a:r>
            <a:endParaRPr/>
          </a:p>
        </p:txBody>
      </p:sp>
      <p:sp>
        <p:nvSpPr>
          <p:cNvPr id="444" name="Google Shape;444;p70"/>
          <p:cNvSpPr txBox="1"/>
          <p:nvPr>
            <p:ph idx="1" type="body"/>
          </p:nvPr>
        </p:nvSpPr>
        <p:spPr>
          <a:xfrm>
            <a:off x="311700" y="123995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‘auto’ keyword was introduced in C++11 (in 2011)</a:t>
            </a:r>
            <a:endParaRPr/>
          </a:p>
          <a:p>
            <a:pPr indent="-342900" lvl="0" marL="457200" rtl="0" algn="l">
              <a:spcBef>
                <a:spcPts val="0"/>
              </a:spcBef>
              <a:spcAft>
                <a:spcPts val="0"/>
              </a:spcAft>
              <a:buSzPts val="1800"/>
              <a:buChar char="●"/>
            </a:pPr>
            <a:r>
              <a:rPr lang="en"/>
              <a:t>‘auto’ allows you to omit the variable type in a declaration</a:t>
            </a:r>
            <a:endParaRPr/>
          </a:p>
          <a:p>
            <a:pPr indent="-342900" lvl="0" marL="457200" rtl="0" algn="l">
              <a:spcBef>
                <a:spcPts val="0"/>
              </a:spcBef>
              <a:spcAft>
                <a:spcPts val="0"/>
              </a:spcAft>
              <a:buSzPts val="1800"/>
              <a:buChar char="●"/>
            </a:pPr>
            <a:r>
              <a:rPr lang="en"/>
              <a:t>‘auto’ should only be used when the type is clear from context</a:t>
            </a:r>
            <a:endParaRPr/>
          </a:p>
          <a:p>
            <a:pPr indent="-342900" lvl="0" marL="457200" rtl="0" algn="l">
              <a:spcBef>
                <a:spcPts val="0"/>
              </a:spcBef>
              <a:spcAft>
                <a:spcPts val="0"/>
              </a:spcAft>
              <a:buSzPts val="1800"/>
              <a:buChar char="●"/>
            </a:pPr>
            <a:r>
              <a:rPr lang="en"/>
              <a:t>u</a:t>
            </a:r>
            <a:r>
              <a:rPr lang="en"/>
              <a:t>sing auto for container iterators is often considered good style, since the iterator declaration is so long</a:t>
            </a:r>
            <a:endParaRPr/>
          </a:p>
        </p:txBody>
      </p:sp>
      <p:sp>
        <p:nvSpPr>
          <p:cNvPr id="445" name="Google Shape;445;p70"/>
          <p:cNvSpPr txBox="1"/>
          <p:nvPr/>
        </p:nvSpPr>
        <p:spPr>
          <a:xfrm>
            <a:off x="568075" y="2932150"/>
            <a:ext cx="617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urier New"/>
                <a:ea typeface="Courier New"/>
                <a:cs typeface="Courier New"/>
                <a:sym typeface="Courier New"/>
              </a:rPr>
              <a:t>int myIntA= 4;</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auto myIntB= myIntA; // myIntB is type int</a:t>
            </a:r>
            <a:endParaRPr sz="1500">
              <a:latin typeface="Courier New"/>
              <a:ea typeface="Courier New"/>
              <a:cs typeface="Courier New"/>
              <a:sym typeface="Courier New"/>
            </a:endParaRPr>
          </a:p>
        </p:txBody>
      </p:sp>
      <p:sp>
        <p:nvSpPr>
          <p:cNvPr id="446" name="Google Shape;446;p70"/>
          <p:cNvSpPr txBox="1"/>
          <p:nvPr/>
        </p:nvSpPr>
        <p:spPr>
          <a:xfrm>
            <a:off x="568075" y="3578650"/>
            <a:ext cx="5079300" cy="1316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chemeClr val="lt1"/>
                </a:highlight>
                <a:latin typeface="Courier New"/>
                <a:ea typeface="Courier New"/>
                <a:cs typeface="Courier New"/>
                <a:sym typeface="Courier New"/>
              </a:rPr>
              <a:t>for (auto i = v.begin(); i != v.end(); ++i)</a:t>
            </a:r>
            <a:endParaRPr sz="14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chemeClr val="lt1"/>
                </a:highlight>
                <a:latin typeface="Courier New"/>
                <a:ea typeface="Courier New"/>
                <a:cs typeface="Courier New"/>
                <a:sym typeface="Courier New"/>
              </a:rPr>
              <a:t>{</a:t>
            </a:r>
            <a:endParaRPr sz="14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chemeClr val="lt1"/>
                </a:highlight>
                <a:latin typeface="Courier New"/>
                <a:ea typeface="Courier New"/>
                <a:cs typeface="Courier New"/>
                <a:sym typeface="Courier New"/>
              </a:rPr>
              <a:t>    cout &lt;&lt; *i &lt;&lt; " ";</a:t>
            </a:r>
            <a:endParaRPr sz="1450">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chemeClr val="lt1"/>
                </a:highlight>
                <a:latin typeface="Courier New"/>
                <a:ea typeface="Courier New"/>
                <a:cs typeface="Courier New"/>
                <a:sym typeface="Courier New"/>
              </a:rPr>
              <a:t>}</a:t>
            </a:r>
            <a:endParaRPr>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 functions</a:t>
            </a:r>
            <a:endParaRPr/>
          </a:p>
        </p:txBody>
      </p:sp>
      <p:sp>
        <p:nvSpPr>
          <p:cNvPr id="452" name="Google Shape;452;p71"/>
          <p:cNvSpPr txBox="1"/>
          <p:nvPr>
            <p:ph idx="1" type="body"/>
          </p:nvPr>
        </p:nvSpPr>
        <p:spPr>
          <a:xfrm>
            <a:off x="311700" y="1266325"/>
            <a:ext cx="8520600" cy="348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cctype library (</a:t>
            </a:r>
            <a:r>
              <a:rPr lang="en">
                <a:latin typeface="Courier New"/>
                <a:ea typeface="Courier New"/>
                <a:cs typeface="Courier New"/>
                <a:sym typeface="Courier New"/>
              </a:rPr>
              <a:t>#include &lt;cctype&gt;</a:t>
            </a:r>
            <a:r>
              <a:rPr lang="en"/>
              <a:t>) has lots of functions to work with characters.</a:t>
            </a:r>
            <a:endParaRPr/>
          </a:p>
          <a:p>
            <a:pPr indent="-342900" lvl="0" marL="457200" rtl="0" algn="l">
              <a:spcBef>
                <a:spcPts val="0"/>
              </a:spcBef>
              <a:spcAft>
                <a:spcPts val="0"/>
              </a:spcAft>
              <a:buSzPts val="1800"/>
              <a:buChar char="●"/>
            </a:pPr>
            <a:r>
              <a:rPr lang="en"/>
              <a:t>In this library, functions return an int instead of a bool type - 0 if it is ‘false’, non-0 if it is ‘true’</a:t>
            </a:r>
            <a:endParaRPr/>
          </a:p>
          <a:p>
            <a:pPr indent="-317500" lvl="1" marL="914400" rtl="0" algn="l">
              <a:spcBef>
                <a:spcPts val="0"/>
              </a:spcBef>
              <a:spcAft>
                <a:spcPts val="0"/>
              </a:spcAft>
              <a:buSzPts val="1400"/>
              <a:buChar char="○"/>
            </a:pPr>
            <a:r>
              <a:rPr lang="en"/>
              <a:t>This is because these is a C-style library, and C does not have a boolean fundamental type</a:t>
            </a:r>
            <a:endParaRPr/>
          </a:p>
          <a:p>
            <a:pPr indent="-342900" lvl="0" marL="457200" rtl="0" algn="l">
              <a:spcBef>
                <a:spcPts val="0"/>
              </a:spcBef>
              <a:spcAft>
                <a:spcPts val="0"/>
              </a:spcAft>
              <a:buSzPts val="1800"/>
              <a:buChar char="●"/>
            </a:pPr>
            <a:r>
              <a:rPr lang="en"/>
              <a:t>You can use type casting to turn the result into a bool instead - since 0 converts to false, and non-0 converts to true, it will work as you expect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memory leak</a:t>
            </a:r>
            <a:endParaRPr/>
          </a:p>
        </p:txBody>
      </p:sp>
      <p:sp>
        <p:nvSpPr>
          <p:cNvPr id="100" name="Google Shape;100;p18"/>
          <p:cNvSpPr txBox="1"/>
          <p:nvPr/>
        </p:nvSpPr>
        <p:spPr>
          <a:xfrm>
            <a:off x="714300" y="1414000"/>
            <a:ext cx="7715400" cy="3093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MyClass&amp; MyClass::operator=(const MyClass&amp; rhs)</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if (this != &amp;rhs) {</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 the memory for ‘this’ object is being leaked!</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copy(rhs);</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return *this;</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a:t>
            </a:r>
            <a:endParaRPr sz="1800">
              <a:solidFill>
                <a:schemeClr val="dk2"/>
              </a:solidFill>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 functions, cont’d</a:t>
            </a:r>
            <a:endParaRPr/>
          </a:p>
        </p:txBody>
      </p:sp>
      <p:sp>
        <p:nvSpPr>
          <p:cNvPr id="458" name="Google Shape;458;p7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Courier New"/>
                <a:ea typeface="Courier New"/>
                <a:cs typeface="Courier New"/>
                <a:sym typeface="Courier New"/>
              </a:rPr>
              <a:t>int isalpha(char c)</a:t>
            </a:r>
            <a:r>
              <a:rPr lang="en"/>
              <a:t> - Returns true if the character is a letter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int isdigit(char c)</a:t>
            </a:r>
            <a:r>
              <a:rPr lang="en"/>
              <a:t> - Returns true if the character is a single digit</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int isspace(char c) </a:t>
            </a:r>
            <a:r>
              <a:rPr lang="en"/>
              <a:t>- Returns true if the character is a whitespace character (e.g. space or newline)</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int isupper(char c)</a:t>
            </a:r>
            <a:r>
              <a:rPr lang="en"/>
              <a:t> - Returns true if the character is an uppercase letter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int islower(char c)</a:t>
            </a:r>
            <a:r>
              <a:rPr lang="en"/>
              <a:t> - Returns true if the character is a lowercase letter</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int toupper(char c)</a:t>
            </a:r>
            <a:r>
              <a:rPr lang="en"/>
              <a:t> - Returns the uppercase version of the character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int tolower(char c)</a:t>
            </a:r>
            <a:r>
              <a:rPr lang="en"/>
              <a:t> - Returns the lowercase version of the character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String operations</a:t>
            </a:r>
            <a:endParaRPr/>
          </a:p>
        </p:txBody>
      </p:sp>
      <p:sp>
        <p:nvSpPr>
          <p:cNvPr id="464" name="Google Shape;464;p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latin typeface="Courier New"/>
                <a:ea typeface="Courier New"/>
                <a:cs typeface="Courier New"/>
                <a:sym typeface="Courier New"/>
              </a:rPr>
              <a:t>string.append(string s)</a:t>
            </a:r>
            <a:r>
              <a:rPr lang="en"/>
              <a:t> - adds the string s to the end of the caller string</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string.insert(int pos, string s)</a:t>
            </a:r>
            <a:r>
              <a:rPr lang="en"/>
              <a:t> - at the index pos, the string s is inserted into the caller string</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string string.substr(int pos, int len)</a:t>
            </a:r>
            <a:r>
              <a:rPr lang="en"/>
              <a:t> - creates a new string from the caller string, copying the substring from position pos, going for len characters</a:t>
            </a:r>
            <a:endParaRPr/>
          </a:p>
          <a:p>
            <a:pPr indent="-317500" lvl="1" marL="914400" rtl="0" algn="l">
              <a:spcBef>
                <a:spcPts val="0"/>
              </a:spcBef>
              <a:spcAft>
                <a:spcPts val="0"/>
              </a:spcAft>
              <a:buSzPts val="1400"/>
              <a:buChar char="○"/>
            </a:pPr>
            <a:r>
              <a:rPr lang="en"/>
              <a:t>If you pass len as -1, it will go to the end of string</a:t>
            </a:r>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int string.find(char c)</a:t>
            </a:r>
            <a:r>
              <a:rPr lang="en"/>
              <a:t>- finds the first instance of character ‘c’ in the string and returns the index position of the character.  If the character is not present, a number greater than the last index is returned.</a:t>
            </a:r>
            <a:endParaRPr/>
          </a:p>
        </p:txBody>
      </p:sp>
      <p:sp>
        <p:nvSpPr>
          <p:cNvPr id="465" name="Google Shape;465;p73"/>
          <p:cNvSpPr txBox="1"/>
          <p:nvPr/>
        </p:nvSpPr>
        <p:spPr>
          <a:xfrm>
            <a:off x="4141525" y="4656450"/>
            <a:ext cx="502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More: </a:t>
            </a:r>
            <a:r>
              <a:rPr lang="en" u="sng">
                <a:solidFill>
                  <a:schemeClr val="hlink"/>
                </a:solidFill>
                <a:latin typeface="Open Sans"/>
                <a:ea typeface="Open Sans"/>
                <a:cs typeface="Open Sans"/>
                <a:sym typeface="Open Sans"/>
                <a:hlinkClick r:id="rId3"/>
              </a:rPr>
              <a:t>https://cplusplus.com/reference/string/string/</a:t>
            </a:r>
            <a:r>
              <a:rPr lang="en">
                <a:latin typeface="Open Sans"/>
                <a:ea typeface="Open Sans"/>
                <a:cs typeface="Open Sans"/>
                <a:sym typeface="Open Sans"/>
              </a:rPr>
              <a:t> </a:t>
            </a:r>
            <a:endParaRPr>
              <a:latin typeface="Open Sans"/>
              <a:ea typeface="Open Sans"/>
              <a:cs typeface="Open Sans"/>
              <a:sym typeface="Open Sans"/>
            </a:endParaRPr>
          </a:p>
        </p:txBody>
      </p:sp>
      <p:sp>
        <p:nvSpPr>
          <p:cNvPr id="466" name="Google Shape;466;p73"/>
          <p:cNvSpPr txBox="1"/>
          <p:nvPr/>
        </p:nvSpPr>
        <p:spPr>
          <a:xfrm>
            <a:off x="1939050" y="3720050"/>
            <a:ext cx="72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operations</a:t>
            </a:r>
            <a:endParaRPr/>
          </a:p>
        </p:txBody>
      </p:sp>
      <p:sp>
        <p:nvSpPr>
          <p:cNvPr id="472" name="Google Shape;472;p74"/>
          <p:cNvSpPr txBox="1"/>
          <p:nvPr/>
        </p:nvSpPr>
        <p:spPr>
          <a:xfrm>
            <a:off x="905550" y="1359300"/>
            <a:ext cx="7332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  string h = "hello";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h &lt;&lt; endl;  // “hello”</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h.append("goodbye");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h &lt;&lt; endl; // “hellogoodbye”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h.insert(5,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h &lt;&lt; endl; // “hello goodbye”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int oLoc = h.find('o');</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oLoc &lt;&lt; endl;  // oLoc is 4</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string s1 = h.substr(oLoc, 3); // “o g”</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s1&lt;&lt; endl;</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string s2 = h.substr(oLoc, -1); // “o goodbye”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s2 &lt;&lt; endl;</a:t>
            </a:r>
            <a:endParaRPr sz="1600">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on lab 5!</a:t>
            </a:r>
            <a:endParaRPr/>
          </a:p>
        </p:txBody>
      </p:sp>
      <p:sp>
        <p:nvSpPr>
          <p:cNvPr id="478" name="Google Shape;478;p7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memory leak</a:t>
            </a:r>
            <a:endParaRPr/>
          </a:p>
        </p:txBody>
      </p:sp>
      <p:sp>
        <p:nvSpPr>
          <p:cNvPr id="106" name="Google Shape;106;p19"/>
          <p:cNvSpPr txBox="1"/>
          <p:nvPr/>
        </p:nvSpPr>
        <p:spPr>
          <a:xfrm>
            <a:off x="714300" y="1414000"/>
            <a:ext cx="7715400" cy="3469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MyClass&amp; MyClass::operator=(const MyClass&amp; rhs)</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if (this != &amp;rhs) {</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 fixed</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a:t>
            </a:r>
            <a:r>
              <a:rPr b="1" lang="en" sz="1800">
                <a:solidFill>
                  <a:schemeClr val="dk2"/>
                </a:solidFill>
                <a:highlight>
                  <a:srgbClr val="FFFFFF"/>
                </a:highlight>
                <a:latin typeface="Courier New"/>
                <a:ea typeface="Courier New"/>
                <a:cs typeface="Courier New"/>
                <a:sym typeface="Courier New"/>
              </a:rPr>
              <a:t>clear();</a:t>
            </a:r>
            <a:endParaRPr b="1"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copy(rhs);</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    return *this;</a:t>
            </a:r>
            <a:endParaRPr sz="180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chemeClr val="dk2"/>
                </a:solidFill>
                <a:highlight>
                  <a:srgbClr val="FFFFFF"/>
                </a:highlight>
                <a:latin typeface="Courier New"/>
                <a:ea typeface="Courier New"/>
                <a:cs typeface="Courier New"/>
                <a:sym typeface="Courier New"/>
              </a:rPr>
              <a:t>}</a:t>
            </a:r>
            <a:endParaRPr sz="1800">
              <a:solidFill>
                <a:schemeClr val="dk2"/>
              </a:solidFill>
              <a:latin typeface="Open Sans"/>
              <a:ea typeface="Open Sans"/>
              <a:cs typeface="Open Sans"/>
              <a:sym typeface="Open Sans"/>
            </a:endParaRPr>
          </a:p>
        </p:txBody>
      </p:sp>
      <p:sp>
        <p:nvSpPr>
          <p:cNvPr id="107" name="Google Shape;107;p19"/>
          <p:cNvSpPr txBox="1"/>
          <p:nvPr/>
        </p:nvSpPr>
        <p:spPr>
          <a:xfrm>
            <a:off x="4303500" y="4467950"/>
            <a:ext cx="4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Show demo w/ simplified code</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memory leak</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way to double-check that you are handling your memory correctly is to check that the pointer is null and not null at the right times</a:t>
            </a:r>
            <a:endParaRPr/>
          </a:p>
        </p:txBody>
      </p:sp>
      <p:sp>
        <p:nvSpPr>
          <p:cNvPr id="114" name="Google Shape;114;p20"/>
          <p:cNvSpPr txBox="1"/>
          <p:nvPr/>
        </p:nvSpPr>
        <p:spPr>
          <a:xfrm>
            <a:off x="311700" y="2164100"/>
            <a:ext cx="5772900" cy="3209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void MyClass::copy(const MyClass&amp; other)</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assert(ip == nullptr);</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ip = new int;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*ip = *(other.ip);</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15" name="Google Shape;115;p20"/>
          <p:cNvSpPr txBox="1"/>
          <p:nvPr/>
        </p:nvSpPr>
        <p:spPr>
          <a:xfrm>
            <a:off x="5482175" y="2164100"/>
            <a:ext cx="4138800" cy="2366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void MyClass::clear()</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assert(ip != nullptr);</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*ip = 0;</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delete ip;</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    ip = nullptr;</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t>
            </a:r>
            <a:endParaRPr sz="19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pointer check</a:t>
            </a:r>
            <a:endParaRPr/>
          </a:p>
        </p:txBody>
      </p:sp>
      <p:sp>
        <p:nvSpPr>
          <p:cNvPr id="121" name="Google Shape;121;p21"/>
          <p:cNvSpPr txBox="1"/>
          <p:nvPr>
            <p:ph idx="1" type="body"/>
          </p:nvPr>
        </p:nvSpPr>
        <p:spPr>
          <a:xfrm>
            <a:off x="311700" y="1266325"/>
            <a:ext cx="8520600" cy="3509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We should always check if the pointer is null before trying to dereference</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Dereferencing a null pointer causes a segfault and the program will crash</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What you do if the pointer is null depends on the situation.  Maybe you want to initialize it, maybe you want to print a message, maybe you want an assert() or exit()</a:t>
            </a:r>
            <a:endParaRPr sz="1050">
              <a:solidFill>
                <a:srgbClr val="0000FF"/>
              </a:solidFill>
              <a:highlight>
                <a:schemeClr val="lt1"/>
              </a:highlight>
              <a:latin typeface="Courier New"/>
              <a:ea typeface="Courier New"/>
              <a:cs typeface="Courier New"/>
              <a:sym typeface="Courier New"/>
            </a:endParaRPr>
          </a:p>
          <a:p>
            <a:pPr indent="0" lvl="0" marL="0" rtl="0" algn="l">
              <a:lnSpc>
                <a:spcPct val="135714"/>
              </a:lnSpc>
              <a:spcBef>
                <a:spcPts val="1200"/>
              </a:spcBef>
              <a:spcAft>
                <a:spcPts val="0"/>
              </a:spcAft>
              <a:buNone/>
            </a:pPr>
            <a:r>
              <a:rPr lang="en" sz="1650">
                <a:highlight>
                  <a:schemeClr val="lt1"/>
                </a:highlight>
                <a:latin typeface="Courier New"/>
                <a:ea typeface="Courier New"/>
                <a:cs typeface="Courier New"/>
                <a:sym typeface="Courier New"/>
              </a:rPr>
              <a:t>void MyClass::setIp(int newIp)</a:t>
            </a:r>
            <a:endParaRPr sz="16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highlight>
                  <a:schemeClr val="lt1"/>
                </a:highlight>
                <a:latin typeface="Courier New"/>
                <a:ea typeface="Courier New"/>
                <a:cs typeface="Courier New"/>
                <a:sym typeface="Courier New"/>
              </a:rPr>
              <a:t>{   if (ip == nullptr) {</a:t>
            </a:r>
            <a:endParaRPr sz="16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highlight>
                  <a:schemeClr val="lt1"/>
                </a:highlight>
                <a:latin typeface="Courier New"/>
                <a:ea typeface="Courier New"/>
                <a:cs typeface="Courier New"/>
                <a:sym typeface="Courier New"/>
              </a:rPr>
              <a:t>       </a:t>
            </a:r>
            <a:r>
              <a:rPr lang="en" sz="1650">
                <a:highlight>
                  <a:schemeClr val="lt1"/>
                </a:highlight>
                <a:latin typeface="Courier New"/>
                <a:ea typeface="Courier New"/>
                <a:cs typeface="Courier New"/>
                <a:sym typeface="Courier New"/>
              </a:rPr>
              <a:t>i</a:t>
            </a:r>
            <a:r>
              <a:rPr lang="en" sz="1650">
                <a:highlight>
                  <a:schemeClr val="lt1"/>
                </a:highlight>
                <a:latin typeface="Courier New"/>
                <a:ea typeface="Courier New"/>
                <a:cs typeface="Courier New"/>
                <a:sym typeface="Courier New"/>
              </a:rPr>
              <a:t>p = new int;</a:t>
            </a:r>
            <a:endParaRPr sz="16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highlight>
                  <a:schemeClr val="lt1"/>
                </a:highlight>
                <a:latin typeface="Courier New"/>
                <a:ea typeface="Courier New"/>
                <a:cs typeface="Courier New"/>
                <a:sym typeface="Courier New"/>
              </a:rPr>
              <a:t>    }</a:t>
            </a:r>
            <a:endParaRPr sz="16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highlight>
                  <a:schemeClr val="lt1"/>
                </a:highlight>
                <a:latin typeface="Courier New"/>
                <a:ea typeface="Courier New"/>
                <a:cs typeface="Courier New"/>
                <a:sym typeface="Courier New"/>
              </a:rPr>
              <a:t>    </a:t>
            </a:r>
            <a:r>
              <a:rPr lang="en" sz="1650">
                <a:highlight>
                  <a:schemeClr val="lt1"/>
                </a:highlight>
                <a:latin typeface="Courier New"/>
                <a:ea typeface="Courier New"/>
                <a:cs typeface="Courier New"/>
                <a:sym typeface="Courier New"/>
              </a:rPr>
              <a:t>*ip = newIp;</a:t>
            </a:r>
            <a:endParaRPr sz="1650">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highlight>
                  <a:schemeClr val="lt1"/>
                </a:highlight>
                <a:latin typeface="Courier New"/>
                <a:ea typeface="Courier New"/>
                <a:cs typeface="Courier New"/>
                <a:sym typeface="Courier New"/>
              </a:rPr>
              <a:t>}</a:t>
            </a:r>
            <a:endParaRPr sz="2100"/>
          </a:p>
        </p:txBody>
      </p:sp>
      <p:sp>
        <p:nvSpPr>
          <p:cNvPr id="122" name="Google Shape;122;p21"/>
          <p:cNvSpPr txBox="1"/>
          <p:nvPr/>
        </p:nvSpPr>
        <p:spPr>
          <a:xfrm>
            <a:off x="4660550" y="2487175"/>
            <a:ext cx="4362900" cy="282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int MyClass::getIp() const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if (ip != nullptr)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return *ip;</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a:t>
            </a:r>
            <a:r>
              <a:rPr lang="en" sz="1450">
                <a:solidFill>
                  <a:schemeClr val="dk2"/>
                </a:solidFill>
                <a:highlight>
                  <a:srgbClr val="FFFFFF"/>
                </a:highlight>
                <a:latin typeface="Courier New"/>
                <a:ea typeface="Courier New"/>
                <a:cs typeface="Courier New"/>
                <a:sym typeface="Courier New"/>
              </a:rPr>
              <a:t>c</a:t>
            </a:r>
            <a:r>
              <a:rPr lang="en" sz="1450">
                <a:solidFill>
                  <a:schemeClr val="dk2"/>
                </a:solidFill>
                <a:highlight>
                  <a:srgbClr val="FFFFFF"/>
                </a:highlight>
                <a:latin typeface="Courier New"/>
                <a:ea typeface="Courier New"/>
                <a:cs typeface="Courier New"/>
                <a:sym typeface="Courier New"/>
              </a:rPr>
              <a:t>out &lt;&lt; “ip is null” &lt;&lt; endl;</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return -1;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