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8" r:id="rId3"/>
    <p:sldId id="259" r:id="rId4"/>
    <p:sldId id="260" r:id="rId5"/>
    <p:sldId id="264" r:id="rId6"/>
    <p:sldId id="272" r:id="rId7"/>
    <p:sldId id="282" r:id="rId8"/>
    <p:sldId id="283" r:id="rId9"/>
    <p:sldId id="257" r:id="rId10"/>
    <p:sldId id="261" r:id="rId11"/>
    <p:sldId id="265" r:id="rId12"/>
    <p:sldId id="263" r:id="rId13"/>
    <p:sldId id="280" r:id="rId1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>
        <p:scale>
          <a:sx n="66" d="100"/>
          <a:sy n="66" d="100"/>
        </p:scale>
        <p:origin x="1488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A44D81A-7008-728D-EF55-0ABDB7E9A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2056232"/>
            <a:ext cx="9427416" cy="9427416"/>
          </a:xfrm>
          <a:prstGeom prst="rect">
            <a:avLst/>
          </a:prstGeom>
        </p:spPr>
      </p:pic>
      <p:sp>
        <p:nvSpPr>
          <p:cNvPr id="2" name="textbox 2"/>
          <p:cNvSpPr/>
          <p:nvPr/>
        </p:nvSpPr>
        <p:spPr>
          <a:xfrm>
            <a:off x="433633" y="1112925"/>
            <a:ext cx="4845050" cy="16287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715"/>
              </a:lnSpc>
              <a:tabLst/>
            </a:pPr>
            <a:endParaRPr lang="en-US" altLang="Arial" sz="100" dirty="0"/>
          </a:p>
          <a:p>
            <a:pPr marL="47695" algn="l" rtl="0" eaLnBrk="0">
              <a:lnSpc>
                <a:spcPct val="79000"/>
              </a:lnSpc>
              <a:tabLst/>
            </a:pPr>
            <a:r>
              <a:rPr lang="en-ID" sz="5400" b="1" i="0" dirty="0" err="1">
                <a:solidFill>
                  <a:schemeClr val="bg1"/>
                </a:solidFill>
                <a:effectLst/>
                <a:latin typeface="Söhne"/>
              </a:rPr>
              <a:t>Siklus</a:t>
            </a:r>
            <a:r>
              <a:rPr lang="en-ID" sz="5400" b="1" i="0" dirty="0">
                <a:solidFill>
                  <a:schemeClr val="bg1"/>
                </a:solidFill>
                <a:effectLst/>
                <a:latin typeface="Söhne"/>
              </a:rPr>
              <a:t> CPU </a:t>
            </a:r>
            <a:r>
              <a:rPr lang="en-ID" sz="5400" b="1" i="0" dirty="0" err="1">
                <a:solidFill>
                  <a:schemeClr val="bg1"/>
                </a:solidFill>
                <a:effectLst/>
                <a:latin typeface="Söhne"/>
              </a:rPr>
              <a:t>dalam</a:t>
            </a:r>
            <a:r>
              <a:rPr lang="en-ID" sz="5400" b="1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5400" b="1" i="0" dirty="0" err="1">
                <a:solidFill>
                  <a:schemeClr val="bg1"/>
                </a:solidFill>
                <a:effectLst/>
                <a:latin typeface="Söhne"/>
              </a:rPr>
              <a:t>Eksekusi</a:t>
            </a:r>
            <a:r>
              <a:rPr lang="en-ID" sz="5400" b="1" i="0" dirty="0">
                <a:solidFill>
                  <a:schemeClr val="bg1"/>
                </a:solidFill>
                <a:effectLst/>
                <a:latin typeface="Söhne"/>
              </a:rPr>
              <a:t> Program</a:t>
            </a:r>
            <a:endParaRPr lang="en-US" altLang="Arial" sz="5000" b="1" dirty="0">
              <a:solidFill>
                <a:schemeClr val="bg1"/>
              </a:solidFill>
            </a:endParaRPr>
          </a:p>
          <a:p>
            <a:pPr marL="12700" algn="l" rtl="0" eaLnBrk="0">
              <a:lnSpc>
                <a:spcPts val="2047"/>
              </a:lnSpc>
              <a:tabLst/>
            </a:pPr>
            <a:r>
              <a:rPr lang="en-ID" sz="1600" b="0" i="0" dirty="0" err="1">
                <a:solidFill>
                  <a:schemeClr val="bg1"/>
                </a:solidFill>
                <a:effectLst/>
                <a:latin typeface="Söhne"/>
              </a:rPr>
              <a:t>Pengantar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Söhne"/>
              </a:rPr>
              <a:t>ke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Söhne"/>
              </a:rPr>
              <a:t> Fetch, Decode, Execute</a:t>
            </a:r>
            <a:endParaRPr lang="en-US" altLang="Arial" sz="16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1FEB-F56B-0490-D8BC-C9AC6E980F2A}"/>
              </a:ext>
            </a:extLst>
          </p:cNvPr>
          <p:cNvSpPr txBox="1"/>
          <p:nvPr/>
        </p:nvSpPr>
        <p:spPr>
          <a:xfrm>
            <a:off x="6328230" y="4774168"/>
            <a:ext cx="297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By:Sapta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Adzani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Purnama</a:t>
            </a:r>
            <a:endParaRPr lang="en-ID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8FECAE8-FBC6-D480-4225-FF46C5D6F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2045221"/>
            <a:ext cx="9413823" cy="9413823"/>
          </a:xfrm>
          <a:prstGeom prst="rect">
            <a:avLst/>
          </a:prstGeom>
        </p:spPr>
      </p:pic>
      <p:sp>
        <p:nvSpPr>
          <p:cNvPr id="56" name="textbox 56"/>
          <p:cNvSpPr/>
          <p:nvPr/>
        </p:nvSpPr>
        <p:spPr>
          <a:xfrm>
            <a:off x="894410" y="1069940"/>
            <a:ext cx="7355178" cy="300361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just" rtl="0" eaLnBrk="0">
              <a:tabLst/>
            </a:pP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Bahasa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pemrograman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adalah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alat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yang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digunakan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oleh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manusia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untuk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berkomunikasi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dengan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komputer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. Peran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bahasa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pemrograman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sangat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penting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dalam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proses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eksekusi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program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karena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mereka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menyediakan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instruksi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yang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dimengerti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oleh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komputer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.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Berikut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adalah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pengenalan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tentang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peran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bahasa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pemrograman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dalam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proses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eksekusi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program:</a:t>
            </a:r>
          </a:p>
          <a:p>
            <a:pPr algn="just" rtl="0" eaLnBrk="0">
              <a:tabLst/>
            </a:pPr>
            <a:endParaRPr lang="en-US" sz="2000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just" rtl="0" eaLnBrk="0">
              <a:tabLst/>
            </a:pPr>
            <a:r>
              <a:rPr lang="en-ID" sz="2000" b="1" dirty="0">
                <a:solidFill>
                  <a:schemeClr val="bg1"/>
                </a:solidFill>
                <a:latin typeface="Söhne"/>
              </a:rPr>
              <a:t>O </a:t>
            </a:r>
            <a:r>
              <a:rPr lang="en-ID" sz="2000" b="1" i="0" dirty="0" err="1">
                <a:solidFill>
                  <a:schemeClr val="bg1"/>
                </a:solidFill>
                <a:effectLst/>
                <a:latin typeface="Söhne"/>
              </a:rPr>
              <a:t>Menyediakan</a:t>
            </a:r>
            <a:r>
              <a:rPr lang="en-ID" sz="2000" b="1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1" i="0" dirty="0" err="1">
                <a:solidFill>
                  <a:schemeClr val="bg1"/>
                </a:solidFill>
                <a:effectLst/>
                <a:latin typeface="Söhne"/>
              </a:rPr>
              <a:t>Abstraksi</a:t>
            </a:r>
            <a:endParaRPr lang="en-ID" sz="2000" b="1" dirty="0">
              <a:solidFill>
                <a:schemeClr val="bg1"/>
              </a:solidFill>
              <a:latin typeface="Söhne"/>
            </a:endParaRPr>
          </a:p>
          <a:p>
            <a:pPr algn="just" rtl="0" eaLnBrk="0">
              <a:tabLst/>
            </a:pPr>
            <a:r>
              <a:rPr lang="en-ID" sz="2000" b="1" dirty="0">
                <a:solidFill>
                  <a:schemeClr val="bg1"/>
                </a:solidFill>
                <a:latin typeface="Söhne"/>
              </a:rPr>
              <a:t>O </a:t>
            </a:r>
            <a:r>
              <a:rPr lang="en-ID" sz="2000" b="1" i="0" dirty="0" err="1">
                <a:solidFill>
                  <a:schemeClr val="bg1"/>
                </a:solidFill>
                <a:effectLst/>
                <a:latin typeface="Söhne"/>
              </a:rPr>
              <a:t>Memberikan</a:t>
            </a:r>
            <a:r>
              <a:rPr lang="en-ID" sz="2000" b="1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1" i="0" dirty="0" err="1">
                <a:solidFill>
                  <a:schemeClr val="bg1"/>
                </a:solidFill>
                <a:effectLst/>
                <a:latin typeface="Söhne"/>
              </a:rPr>
              <a:t>Struktur</a:t>
            </a:r>
            <a:endParaRPr lang="en-ID" sz="2000" b="1" dirty="0">
              <a:solidFill>
                <a:schemeClr val="bg1"/>
              </a:solidFill>
              <a:latin typeface="Söhne"/>
            </a:endParaRPr>
          </a:p>
          <a:p>
            <a:pPr algn="just" rtl="0" eaLnBrk="0">
              <a:tabLst/>
            </a:pPr>
            <a:r>
              <a:rPr lang="en-ID" sz="2000" b="1" dirty="0">
                <a:solidFill>
                  <a:schemeClr val="bg1"/>
                </a:solidFill>
                <a:latin typeface="Söhne"/>
              </a:rPr>
              <a:t>O </a:t>
            </a:r>
            <a:r>
              <a:rPr lang="en-ID" sz="2000" b="1" i="0" dirty="0" err="1">
                <a:solidFill>
                  <a:schemeClr val="bg1"/>
                </a:solidFill>
                <a:effectLst/>
                <a:latin typeface="Söhne"/>
              </a:rPr>
              <a:t>Memungkinkan</a:t>
            </a:r>
            <a:r>
              <a:rPr lang="en-ID" sz="2000" b="1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1" i="0" dirty="0" err="1">
                <a:solidFill>
                  <a:schemeClr val="bg1"/>
                </a:solidFill>
                <a:effectLst/>
                <a:latin typeface="Söhne"/>
              </a:rPr>
              <a:t>Portabilitas</a:t>
            </a:r>
            <a:endParaRPr lang="en-ID" sz="2000" b="1" dirty="0">
              <a:solidFill>
                <a:schemeClr val="bg1"/>
              </a:solidFill>
              <a:latin typeface="Söhne"/>
            </a:endParaRPr>
          </a:p>
          <a:p>
            <a:pPr algn="just" rtl="0" eaLnBrk="0">
              <a:tabLst/>
            </a:pPr>
            <a:r>
              <a:rPr lang="en-ID" sz="2000" b="1" dirty="0">
                <a:solidFill>
                  <a:schemeClr val="bg1"/>
                </a:solidFill>
                <a:latin typeface="Söhne"/>
              </a:rPr>
              <a:t>O </a:t>
            </a:r>
            <a:r>
              <a:rPr lang="fi-FI" sz="2000" b="1" i="0" dirty="0">
                <a:solidFill>
                  <a:schemeClr val="bg1"/>
                </a:solidFill>
                <a:effectLst/>
                <a:latin typeface="Söhne"/>
              </a:rPr>
              <a:t>Memberikan Abstraksi dari Perangkat Keras</a:t>
            </a:r>
            <a:endParaRPr lang="en-ID" sz="2000" b="1" dirty="0">
              <a:solidFill>
                <a:schemeClr val="bg1"/>
              </a:solidFill>
              <a:latin typeface="Söhne"/>
            </a:endParaRPr>
          </a:p>
          <a:p>
            <a:pPr algn="just" rtl="0" eaLnBrk="0">
              <a:tabLst/>
            </a:pPr>
            <a:r>
              <a:rPr lang="en-ID" sz="2000" b="1" dirty="0">
                <a:solidFill>
                  <a:schemeClr val="bg1"/>
                </a:solidFill>
                <a:latin typeface="Söhne"/>
              </a:rPr>
              <a:t> </a:t>
            </a:r>
          </a:p>
          <a:p>
            <a:pPr algn="just" rtl="0" eaLnBrk="0">
              <a:tabLst/>
            </a:pPr>
            <a:endParaRPr lang="en-ID" sz="2000" dirty="0">
              <a:solidFill>
                <a:schemeClr val="bg1"/>
              </a:solidFill>
              <a:latin typeface="Söhne"/>
            </a:endParaRPr>
          </a:p>
        </p:txBody>
      </p:sp>
      <p:sp>
        <p:nvSpPr>
          <p:cNvPr id="57" name="textbox 57"/>
          <p:cNvSpPr/>
          <p:nvPr/>
        </p:nvSpPr>
        <p:spPr>
          <a:xfrm>
            <a:off x="2056381" y="410422"/>
            <a:ext cx="5031237" cy="431408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7227"/>
              </a:lnSpc>
              <a:tabLst/>
            </a:pPr>
            <a:r>
              <a:rPr lang="en-ID" sz="3200" b="1" i="0" dirty="0">
                <a:solidFill>
                  <a:schemeClr val="bg1"/>
                </a:solidFill>
                <a:effectLst/>
                <a:latin typeface="Söhne"/>
              </a:rPr>
              <a:t>Peran Bahasa </a:t>
            </a:r>
            <a:r>
              <a:rPr lang="en-ID" sz="3200" b="1" i="0" dirty="0" err="1">
                <a:solidFill>
                  <a:schemeClr val="bg1"/>
                </a:solidFill>
                <a:effectLst/>
                <a:latin typeface="Söhne"/>
              </a:rPr>
              <a:t>Pemrograman</a:t>
            </a:r>
            <a:endParaRPr lang="Arial" altLang="Arial" sz="3200" b="1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1DC18B12-7783-08C2-A70E-639BA39D6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808" y="2051050"/>
            <a:ext cx="381000" cy="1041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9C21A30-3BEC-8CF5-E098-C6FFF002F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0339" y="-2094035"/>
            <a:ext cx="9507416" cy="9507416"/>
          </a:xfrm>
          <a:prstGeom prst="rect">
            <a:avLst/>
          </a:prstGeom>
        </p:spPr>
      </p:pic>
      <p:sp>
        <p:nvSpPr>
          <p:cNvPr id="81" name="textbox 81"/>
          <p:cNvSpPr/>
          <p:nvPr/>
        </p:nvSpPr>
        <p:spPr>
          <a:xfrm>
            <a:off x="572612" y="736341"/>
            <a:ext cx="8229600" cy="430204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ctr" rtl="0" eaLnBrk="0">
              <a:lnSpc>
                <a:spcPct val="63461"/>
              </a:lnSpc>
              <a:tabLst/>
            </a:pPr>
            <a:r>
              <a:rPr lang="en-ID" sz="4000" b="1" i="0" dirty="0">
                <a:solidFill>
                  <a:schemeClr val="bg1"/>
                </a:solidFill>
                <a:effectLst/>
                <a:latin typeface="Söhne"/>
              </a:rPr>
              <a:t>Compiler</a:t>
            </a:r>
          </a:p>
          <a:p>
            <a:pPr algn="ctr"/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Compiler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adalah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program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komputer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yang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mengonversi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kode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yang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ditulis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dalam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bahasa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pemrograman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tingkat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tinggi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menjadi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bahasa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mesin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yang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dapat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dimengerti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oleh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komputer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.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Berikut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adalah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penjelasan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singkat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tentang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bagaimana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compiler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melakukan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tugasnya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:</a:t>
            </a:r>
          </a:p>
          <a:p>
            <a:pPr algn="ctr"/>
            <a:endParaRPr lang="en-ID" sz="2000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ctr">
              <a:buFont typeface="+mj-lt"/>
              <a:buAutoNum type="arabicPeriod"/>
            </a:pPr>
            <a:r>
              <a:rPr lang="en-ID" sz="2000" b="1" i="0" dirty="0" err="1">
                <a:solidFill>
                  <a:schemeClr val="bg1"/>
                </a:solidFill>
                <a:effectLst/>
                <a:latin typeface="Söhne"/>
              </a:rPr>
              <a:t>Menerjemahkan</a:t>
            </a:r>
            <a:r>
              <a:rPr lang="en-ID" sz="2000" b="1" i="0" dirty="0">
                <a:solidFill>
                  <a:schemeClr val="bg1"/>
                </a:solidFill>
                <a:effectLst/>
                <a:latin typeface="Söhne"/>
              </a:rPr>
              <a:t> Kode</a:t>
            </a:r>
          </a:p>
          <a:p>
            <a:pPr algn="ctr">
              <a:buFont typeface="+mj-lt"/>
              <a:buAutoNum type="arabicPeriod"/>
            </a:pPr>
            <a:r>
              <a:rPr lang="en-ID" sz="2000" b="1" i="0" dirty="0" err="1">
                <a:solidFill>
                  <a:schemeClr val="bg1"/>
                </a:solidFill>
                <a:effectLst/>
                <a:latin typeface="Söhne"/>
              </a:rPr>
              <a:t>Analisis</a:t>
            </a:r>
            <a:r>
              <a:rPr lang="en-ID" sz="2000" b="1" i="0" dirty="0">
                <a:solidFill>
                  <a:schemeClr val="bg1"/>
                </a:solidFill>
                <a:effectLst/>
                <a:latin typeface="Söhne"/>
              </a:rPr>
              <a:t> dan </a:t>
            </a:r>
            <a:r>
              <a:rPr lang="en-ID" sz="2000" b="1" i="0" dirty="0" err="1">
                <a:solidFill>
                  <a:schemeClr val="bg1"/>
                </a:solidFill>
                <a:effectLst/>
                <a:latin typeface="Söhne"/>
              </a:rPr>
              <a:t>Optimasi</a:t>
            </a:r>
            <a:endParaRPr lang="en-ID" sz="2000" b="1" dirty="0">
              <a:solidFill>
                <a:schemeClr val="bg1"/>
              </a:solidFill>
              <a:latin typeface="Söhne"/>
            </a:endParaRPr>
          </a:p>
          <a:p>
            <a:pPr algn="ctr">
              <a:buFont typeface="+mj-lt"/>
              <a:buAutoNum type="arabicPeriod"/>
            </a:pPr>
            <a:r>
              <a:rPr lang="en-ID" sz="2000" b="1" i="0" dirty="0" err="1">
                <a:solidFill>
                  <a:schemeClr val="bg1"/>
                </a:solidFill>
                <a:effectLst/>
                <a:latin typeface="Söhne"/>
              </a:rPr>
              <a:t>Generasi</a:t>
            </a:r>
            <a:r>
              <a:rPr lang="en-ID" sz="2000" b="1" i="0" dirty="0">
                <a:solidFill>
                  <a:schemeClr val="bg1"/>
                </a:solidFill>
                <a:effectLst/>
                <a:latin typeface="Söhne"/>
              </a:rPr>
              <a:t> Kode </a:t>
            </a:r>
            <a:r>
              <a:rPr lang="en-ID" sz="2000" b="1" i="0" dirty="0" err="1">
                <a:solidFill>
                  <a:schemeClr val="bg1"/>
                </a:solidFill>
                <a:effectLst/>
                <a:latin typeface="Söhne"/>
              </a:rPr>
              <a:t>Objek</a:t>
            </a:r>
            <a:endParaRPr lang="en-ID" sz="2000" b="1" i="0" dirty="0">
              <a:solidFill>
                <a:schemeClr val="bg1"/>
              </a:solidFill>
              <a:effectLst/>
              <a:latin typeface="Söhne"/>
            </a:endParaRPr>
          </a:p>
          <a:p>
            <a:pPr algn="ctr">
              <a:buFont typeface="+mj-lt"/>
              <a:buAutoNum type="arabicPeriod"/>
            </a:pPr>
            <a:r>
              <a:rPr lang="en-ID" sz="2000" b="1" i="0" dirty="0">
                <a:solidFill>
                  <a:schemeClr val="bg1"/>
                </a:solidFill>
                <a:effectLst/>
                <a:latin typeface="Söhne"/>
              </a:rPr>
              <a:t>Linking (</a:t>
            </a:r>
            <a:r>
              <a:rPr lang="en-ID" sz="2000" b="1" i="0" dirty="0" err="1">
                <a:solidFill>
                  <a:schemeClr val="bg1"/>
                </a:solidFill>
                <a:effectLst/>
                <a:latin typeface="Söhne"/>
              </a:rPr>
              <a:t>Penggabungan</a:t>
            </a:r>
            <a:r>
              <a:rPr lang="en-ID" sz="2000" b="1" i="0" dirty="0">
                <a:solidFill>
                  <a:schemeClr val="bg1"/>
                </a:solidFill>
                <a:effectLst/>
                <a:latin typeface="Söhne"/>
              </a:rPr>
              <a:t>)</a:t>
            </a:r>
            <a:endParaRPr lang="en-ID" sz="2000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ctr" rtl="0" eaLnBrk="0">
              <a:lnSpc>
                <a:spcPct val="63461"/>
              </a:lnSpc>
              <a:tabLst/>
            </a:pPr>
            <a:endParaRPr lang="Arial" altLang="Arial" sz="4000" b="1" dirty="0">
              <a:solidFill>
                <a:schemeClr val="bg1"/>
              </a:solidFill>
            </a:endParaRPr>
          </a:p>
        </p:txBody>
      </p:sp>
      <p:grpSp>
        <p:nvGrpSpPr>
          <p:cNvPr id="4" name="group 4"/>
          <p:cNvGrpSpPr/>
          <p:nvPr/>
        </p:nvGrpSpPr>
        <p:grpSpPr>
          <a:xfrm rot="21600000">
            <a:off x="5072710" y="1426895"/>
            <a:ext cx="454199" cy="1011123"/>
            <a:chOff x="0" y="0"/>
            <a:chExt cx="454199" cy="1011123"/>
          </a:xfrm>
        </p:grpSpPr>
        <p:sp>
          <p:nvSpPr>
            <p:cNvPr id="83" name="path"/>
            <p:cNvSpPr/>
            <p:nvPr/>
          </p:nvSpPr>
          <p:spPr>
            <a:xfrm>
              <a:off x="0" y="0"/>
              <a:ext cx="9702" cy="1011123"/>
            </a:xfrm>
            <a:custGeom>
              <a:avLst/>
              <a:gdLst/>
              <a:ahLst/>
              <a:cxnLst/>
              <a:rect l="0" t="0" r="0" b="0"/>
              <a:pathLst>
                <a:path w="15" h="1592">
                  <a:moveTo>
                    <a:pt x="7" y="0"/>
                  </a:moveTo>
                  <a:lnTo>
                    <a:pt x="7" y="1592"/>
                  </a:lnTo>
                </a:path>
              </a:pathLst>
            </a:custGeom>
            <a:noFill/>
            <a:ln w="9702" cap="flat"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84" name="path"/>
            <p:cNvSpPr/>
            <p:nvPr/>
          </p:nvSpPr>
          <p:spPr>
            <a:xfrm>
              <a:off x="182685" y="279768"/>
              <a:ext cx="271513" cy="255769"/>
            </a:xfrm>
            <a:custGeom>
              <a:avLst/>
              <a:gdLst/>
              <a:ahLst/>
              <a:cxnLst/>
              <a:rect l="0" t="0" r="0" b="0"/>
              <a:pathLst>
                <a:path w="427" h="402">
                  <a:moveTo>
                    <a:pt x="0" y="11"/>
                  </a:moveTo>
                  <a:lnTo>
                    <a:pt x="427" y="11"/>
                  </a:lnTo>
                  <a:moveTo>
                    <a:pt x="0" y="201"/>
                  </a:moveTo>
                  <a:lnTo>
                    <a:pt x="274" y="201"/>
                  </a:lnTo>
                  <a:moveTo>
                    <a:pt x="0" y="391"/>
                  </a:moveTo>
                  <a:lnTo>
                    <a:pt x="427" y="391"/>
                  </a:lnTo>
                </a:path>
              </a:pathLst>
            </a:custGeom>
            <a:noFill/>
            <a:ln w="14008" cap="flat"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85" name="path"/>
          <p:cNvSpPr/>
          <p:nvPr/>
        </p:nvSpPr>
        <p:spPr>
          <a:xfrm>
            <a:off x="4061586" y="1426895"/>
            <a:ext cx="9702" cy="1011123"/>
          </a:xfrm>
          <a:custGeom>
            <a:avLst/>
            <a:gdLst/>
            <a:ahLst/>
            <a:cxnLst/>
            <a:rect l="0" t="0" r="0" b="0"/>
            <a:pathLst>
              <a:path w="15" h="1592">
                <a:moveTo>
                  <a:pt x="7" y="1592"/>
                </a:moveTo>
                <a:lnTo>
                  <a:pt x="7" y="0"/>
                </a:lnTo>
              </a:path>
            </a:pathLst>
          </a:custGeom>
          <a:noFill/>
          <a:ln w="9702" cap="flat"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86" name="path"/>
          <p:cNvSpPr/>
          <p:nvPr/>
        </p:nvSpPr>
        <p:spPr>
          <a:xfrm>
            <a:off x="3617090" y="1660720"/>
            <a:ext cx="271513" cy="255767"/>
          </a:xfrm>
          <a:custGeom>
            <a:avLst/>
            <a:gdLst/>
            <a:ahLst/>
            <a:cxnLst/>
            <a:rect l="0" t="0" r="0" b="0"/>
            <a:pathLst>
              <a:path w="427" h="402">
                <a:moveTo>
                  <a:pt x="427" y="391"/>
                </a:moveTo>
                <a:lnTo>
                  <a:pt x="0" y="391"/>
                </a:lnTo>
                <a:moveTo>
                  <a:pt x="427" y="201"/>
                </a:moveTo>
                <a:lnTo>
                  <a:pt x="152" y="201"/>
                </a:lnTo>
                <a:moveTo>
                  <a:pt x="427" y="11"/>
                </a:moveTo>
                <a:lnTo>
                  <a:pt x="0" y="11"/>
                </a:lnTo>
              </a:path>
            </a:pathLst>
          </a:custGeom>
          <a:noFill/>
          <a:ln w="14008" cap="flat"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pSp>
        <p:nvGrpSpPr>
          <p:cNvPr id="6" name="group 6"/>
          <p:cNvGrpSpPr/>
          <p:nvPr/>
        </p:nvGrpSpPr>
        <p:grpSpPr>
          <a:xfrm rot="21600000">
            <a:off x="3714067" y="1422044"/>
            <a:ext cx="1715864" cy="177748"/>
            <a:chOff x="0" y="0"/>
            <a:chExt cx="1715864" cy="177748"/>
          </a:xfrm>
        </p:grpSpPr>
        <p:sp>
          <p:nvSpPr>
            <p:cNvPr id="87" name="path"/>
            <p:cNvSpPr/>
            <p:nvPr/>
          </p:nvSpPr>
          <p:spPr>
            <a:xfrm>
              <a:off x="352370" y="0"/>
              <a:ext cx="1011123" cy="9702"/>
            </a:xfrm>
            <a:custGeom>
              <a:avLst/>
              <a:gdLst/>
              <a:ahLst/>
              <a:cxnLst/>
              <a:rect l="0" t="0" r="0" b="0"/>
              <a:pathLst>
                <a:path w="1592" h="15">
                  <a:moveTo>
                    <a:pt x="0" y="7"/>
                  </a:moveTo>
                  <a:lnTo>
                    <a:pt x="1592" y="7"/>
                  </a:lnTo>
                </a:path>
              </a:pathLst>
            </a:custGeom>
            <a:noFill/>
            <a:ln w="9702" cap="flat"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88" name="path"/>
            <p:cNvSpPr/>
            <p:nvPr/>
          </p:nvSpPr>
          <p:spPr>
            <a:xfrm>
              <a:off x="0" y="117794"/>
              <a:ext cx="1715864" cy="59953"/>
            </a:xfrm>
            <a:custGeom>
              <a:avLst/>
              <a:gdLst/>
              <a:ahLst/>
              <a:cxnLst/>
              <a:rect l="0" t="0" r="0" b="0"/>
              <a:pathLst>
                <a:path w="2702" h="94">
                  <a:moveTo>
                    <a:pt x="2427" y="83"/>
                  </a:moveTo>
                  <a:lnTo>
                    <a:pt x="2702" y="83"/>
                  </a:lnTo>
                  <a:moveTo>
                    <a:pt x="274" y="11"/>
                  </a:moveTo>
                  <a:lnTo>
                    <a:pt x="0" y="11"/>
                  </a:lnTo>
                </a:path>
              </a:pathLst>
            </a:custGeom>
            <a:noFill/>
            <a:ln w="14008" cap="flat"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89" name="path"/>
          <p:cNvSpPr/>
          <p:nvPr/>
        </p:nvSpPr>
        <p:spPr>
          <a:xfrm>
            <a:off x="4225327" y="977548"/>
            <a:ext cx="739288" cy="271513"/>
          </a:xfrm>
          <a:custGeom>
            <a:avLst/>
            <a:gdLst/>
            <a:ahLst/>
            <a:cxnLst/>
            <a:rect l="0" t="0" r="0" b="0"/>
            <a:pathLst>
              <a:path w="1164" h="427">
                <a:moveTo>
                  <a:pt x="11" y="427"/>
                </a:moveTo>
                <a:lnTo>
                  <a:pt x="11" y="152"/>
                </a:lnTo>
                <a:moveTo>
                  <a:pt x="201" y="427"/>
                </a:moveTo>
                <a:lnTo>
                  <a:pt x="201" y="0"/>
                </a:lnTo>
                <a:moveTo>
                  <a:pt x="391" y="427"/>
                </a:moveTo>
                <a:lnTo>
                  <a:pt x="391" y="152"/>
                </a:lnTo>
                <a:moveTo>
                  <a:pt x="582" y="427"/>
                </a:moveTo>
                <a:lnTo>
                  <a:pt x="582" y="0"/>
                </a:lnTo>
                <a:moveTo>
                  <a:pt x="772" y="427"/>
                </a:moveTo>
                <a:lnTo>
                  <a:pt x="772" y="152"/>
                </a:lnTo>
                <a:moveTo>
                  <a:pt x="1153" y="427"/>
                </a:moveTo>
                <a:lnTo>
                  <a:pt x="1153" y="152"/>
                </a:lnTo>
                <a:moveTo>
                  <a:pt x="962" y="427"/>
                </a:moveTo>
                <a:lnTo>
                  <a:pt x="962" y="0"/>
                </a:lnTo>
              </a:path>
            </a:pathLst>
          </a:custGeom>
          <a:noFill/>
          <a:ln w="14008" cap="flat"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90" name="path"/>
          <p:cNvSpPr/>
          <p:nvPr/>
        </p:nvSpPr>
        <p:spPr>
          <a:xfrm>
            <a:off x="4179383" y="2615853"/>
            <a:ext cx="739288" cy="271513"/>
          </a:xfrm>
          <a:custGeom>
            <a:avLst/>
            <a:gdLst/>
            <a:ahLst/>
            <a:cxnLst/>
            <a:rect l="0" t="0" r="0" b="0"/>
            <a:pathLst>
              <a:path w="1164" h="427">
                <a:moveTo>
                  <a:pt x="1153" y="0"/>
                </a:moveTo>
                <a:lnTo>
                  <a:pt x="1153" y="274"/>
                </a:lnTo>
                <a:moveTo>
                  <a:pt x="962" y="0"/>
                </a:moveTo>
                <a:lnTo>
                  <a:pt x="962" y="427"/>
                </a:lnTo>
                <a:moveTo>
                  <a:pt x="772" y="0"/>
                </a:moveTo>
                <a:lnTo>
                  <a:pt x="772" y="274"/>
                </a:lnTo>
                <a:moveTo>
                  <a:pt x="582" y="0"/>
                </a:moveTo>
                <a:lnTo>
                  <a:pt x="582" y="427"/>
                </a:lnTo>
                <a:moveTo>
                  <a:pt x="391" y="0"/>
                </a:moveTo>
                <a:lnTo>
                  <a:pt x="391" y="274"/>
                </a:lnTo>
                <a:moveTo>
                  <a:pt x="11" y="0"/>
                </a:moveTo>
                <a:lnTo>
                  <a:pt x="11" y="274"/>
                </a:lnTo>
                <a:moveTo>
                  <a:pt x="201" y="0"/>
                </a:moveTo>
                <a:lnTo>
                  <a:pt x="201" y="427"/>
                </a:lnTo>
              </a:path>
            </a:pathLst>
          </a:custGeom>
          <a:noFill/>
          <a:ln w="14008" cap="flat"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91" name="path"/>
          <p:cNvSpPr/>
          <p:nvPr/>
        </p:nvSpPr>
        <p:spPr>
          <a:xfrm>
            <a:off x="3626270" y="3869797"/>
            <a:ext cx="1891456" cy="88544"/>
          </a:xfrm>
          <a:custGeom>
            <a:avLst/>
            <a:gdLst/>
            <a:ahLst/>
            <a:cxnLst/>
            <a:rect l="0" t="0" r="0" b="0"/>
            <a:pathLst>
              <a:path w="2978" h="139">
                <a:moveTo>
                  <a:pt x="129" y="69"/>
                </a:moveTo>
                <a:lnTo>
                  <a:pt x="2849" y="69"/>
                </a:lnTo>
                <a:moveTo>
                  <a:pt x="10" y="69"/>
                </a:moveTo>
                <a:cubicBezTo>
                  <a:pt x="10" y="102"/>
                  <a:pt x="36" y="129"/>
                  <a:pt x="69" y="129"/>
                </a:cubicBezTo>
                <a:cubicBezTo>
                  <a:pt x="102" y="129"/>
                  <a:pt x="129" y="102"/>
                  <a:pt x="129" y="69"/>
                </a:cubicBezTo>
                <a:cubicBezTo>
                  <a:pt x="129" y="36"/>
                  <a:pt x="102" y="10"/>
                  <a:pt x="69" y="10"/>
                </a:cubicBezTo>
                <a:cubicBezTo>
                  <a:pt x="36" y="10"/>
                  <a:pt x="10" y="36"/>
                  <a:pt x="10" y="69"/>
                </a:cubicBezTo>
                <a:moveTo>
                  <a:pt x="2849" y="69"/>
                </a:moveTo>
                <a:cubicBezTo>
                  <a:pt x="2849" y="102"/>
                  <a:pt x="2875" y="129"/>
                  <a:pt x="2908" y="129"/>
                </a:cubicBezTo>
                <a:cubicBezTo>
                  <a:pt x="2941" y="129"/>
                  <a:pt x="2968" y="102"/>
                  <a:pt x="2968" y="69"/>
                </a:cubicBezTo>
                <a:cubicBezTo>
                  <a:pt x="2968" y="36"/>
                  <a:pt x="2941" y="10"/>
                  <a:pt x="2908" y="10"/>
                </a:cubicBezTo>
                <a:cubicBezTo>
                  <a:pt x="2875" y="10"/>
                  <a:pt x="2849" y="36"/>
                  <a:pt x="2849" y="69"/>
                </a:cubicBezTo>
              </a:path>
            </a:pathLst>
          </a:custGeom>
          <a:noFill/>
          <a:ln w="12700" cap="flat"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BB82985-4DC5-EF28-B7B6-6C22274CE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029539"/>
            <a:ext cx="9776012" cy="9407346"/>
          </a:xfrm>
          <a:prstGeom prst="rect">
            <a:avLst/>
          </a:prstGeom>
        </p:spPr>
      </p:pic>
      <p:sp>
        <p:nvSpPr>
          <p:cNvPr id="73" name="textbox 73"/>
          <p:cNvSpPr/>
          <p:nvPr/>
        </p:nvSpPr>
        <p:spPr>
          <a:xfrm>
            <a:off x="704427" y="1497018"/>
            <a:ext cx="7873448" cy="2569241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39065" algn="l" rtl="0" eaLnBrk="0">
              <a:lnSpc>
                <a:spcPts val="1488"/>
              </a:lnSpc>
              <a:spcBef>
                <a:spcPts val="1042"/>
              </a:spcBef>
              <a:tabLst/>
            </a:pP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Sistem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operasi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adalah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perangkat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lunak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yang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mengelola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sumber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daya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komputer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dan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menyediakan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lingkungan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eksekusi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untuk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program.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Berikut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adalah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penjelasan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singkat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tentang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bagaimana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sistem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operasi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melakukan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tugasnya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:</a:t>
            </a:r>
          </a:p>
          <a:p>
            <a:pPr marL="496265" indent="-457200" algn="l" rtl="0" eaLnBrk="0">
              <a:lnSpc>
                <a:spcPts val="1488"/>
              </a:lnSpc>
              <a:spcBef>
                <a:spcPts val="1042"/>
              </a:spcBef>
              <a:buFont typeface="Wingdings" panose="05000000000000000000" pitchFamily="2" charset="2"/>
              <a:buChar char="q"/>
              <a:tabLst/>
            </a:pPr>
            <a:r>
              <a:rPr lang="en-ID" sz="2000" b="1" i="0" dirty="0" err="1">
                <a:solidFill>
                  <a:schemeClr val="bg1"/>
                </a:solidFill>
                <a:effectLst/>
                <a:latin typeface="Söhne"/>
              </a:rPr>
              <a:t>Manajemen</a:t>
            </a:r>
            <a:r>
              <a:rPr lang="en-ID" sz="2000" b="1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1" i="0" dirty="0" err="1">
                <a:solidFill>
                  <a:schemeClr val="bg1"/>
                </a:solidFill>
                <a:effectLst/>
                <a:latin typeface="Söhne"/>
              </a:rPr>
              <a:t>Sumber</a:t>
            </a:r>
            <a:r>
              <a:rPr lang="en-ID" sz="2000" b="1" i="0" dirty="0">
                <a:solidFill>
                  <a:schemeClr val="bg1"/>
                </a:solidFill>
                <a:effectLst/>
                <a:latin typeface="Söhne"/>
              </a:rPr>
              <a:t> Daya</a:t>
            </a:r>
          </a:p>
          <a:p>
            <a:pPr marL="496265" indent="-457200" algn="l" rtl="0" eaLnBrk="0">
              <a:lnSpc>
                <a:spcPts val="1488"/>
              </a:lnSpc>
              <a:spcBef>
                <a:spcPts val="1042"/>
              </a:spcBef>
              <a:buFont typeface="Wingdings" panose="05000000000000000000" pitchFamily="2" charset="2"/>
              <a:buChar char="q"/>
              <a:tabLst/>
            </a:pPr>
            <a:r>
              <a:rPr lang="en-ID" sz="2000" b="1" i="0" dirty="0" err="1">
                <a:solidFill>
                  <a:schemeClr val="bg1"/>
                </a:solidFill>
                <a:effectLst/>
                <a:latin typeface="Söhne"/>
              </a:rPr>
              <a:t>Abstraksi</a:t>
            </a:r>
            <a:r>
              <a:rPr lang="en-ID" sz="2000" b="1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1" i="0" dirty="0" err="1">
                <a:solidFill>
                  <a:schemeClr val="bg1"/>
                </a:solidFill>
                <a:effectLst/>
                <a:latin typeface="Söhne"/>
              </a:rPr>
              <a:t>Perangkat</a:t>
            </a:r>
            <a:r>
              <a:rPr lang="en-ID" sz="2000" b="1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1" i="0" dirty="0" err="1">
                <a:solidFill>
                  <a:schemeClr val="bg1"/>
                </a:solidFill>
                <a:effectLst/>
                <a:latin typeface="Söhne"/>
              </a:rPr>
              <a:t>Keras</a:t>
            </a:r>
            <a:endParaRPr lang="en-ID" sz="2000" b="1" i="0" dirty="0">
              <a:solidFill>
                <a:schemeClr val="bg1"/>
              </a:solidFill>
              <a:effectLst/>
              <a:latin typeface="Söhne"/>
            </a:endParaRPr>
          </a:p>
          <a:p>
            <a:pPr marL="496265" indent="-457200" algn="l" rtl="0" eaLnBrk="0">
              <a:lnSpc>
                <a:spcPts val="1488"/>
              </a:lnSpc>
              <a:spcBef>
                <a:spcPts val="1042"/>
              </a:spcBef>
              <a:buFont typeface="Wingdings" panose="05000000000000000000" pitchFamily="2" charset="2"/>
              <a:buChar char="q"/>
              <a:tabLst/>
            </a:pPr>
            <a:r>
              <a:rPr lang="en-ID" sz="2000" b="1" i="0" dirty="0" err="1">
                <a:solidFill>
                  <a:schemeClr val="bg1"/>
                </a:solidFill>
                <a:effectLst/>
                <a:latin typeface="Söhne"/>
              </a:rPr>
              <a:t>Pengaturan</a:t>
            </a:r>
            <a:r>
              <a:rPr lang="en-ID" sz="2000" b="1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1" i="0" dirty="0" err="1">
                <a:solidFill>
                  <a:schemeClr val="bg1"/>
                </a:solidFill>
                <a:effectLst/>
                <a:latin typeface="Söhne"/>
              </a:rPr>
              <a:t>Akses</a:t>
            </a:r>
            <a:endParaRPr lang="en-ID" sz="2000" b="1" dirty="0">
              <a:solidFill>
                <a:schemeClr val="bg1"/>
              </a:solidFill>
              <a:latin typeface="Söhne"/>
            </a:endParaRPr>
          </a:p>
          <a:p>
            <a:pPr marL="496265" indent="-457200" algn="l" rtl="0" eaLnBrk="0">
              <a:lnSpc>
                <a:spcPts val="1488"/>
              </a:lnSpc>
              <a:spcBef>
                <a:spcPts val="1042"/>
              </a:spcBef>
              <a:buFont typeface="Wingdings" panose="05000000000000000000" pitchFamily="2" charset="2"/>
              <a:buChar char="q"/>
              <a:tabLst/>
            </a:pPr>
            <a:r>
              <a:rPr lang="en-ID" sz="2000" b="1" i="0" dirty="0" err="1">
                <a:solidFill>
                  <a:schemeClr val="bg1"/>
                </a:solidFill>
                <a:effectLst/>
                <a:latin typeface="Söhne"/>
              </a:rPr>
              <a:t>Penyediaan</a:t>
            </a:r>
            <a:r>
              <a:rPr lang="en-ID" sz="2000" b="1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1" i="0" dirty="0" err="1">
                <a:solidFill>
                  <a:schemeClr val="bg1"/>
                </a:solidFill>
                <a:effectLst/>
                <a:latin typeface="Söhne"/>
              </a:rPr>
              <a:t>Lingkungan</a:t>
            </a:r>
            <a:r>
              <a:rPr lang="en-ID" sz="2000" b="1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1" i="0" dirty="0" err="1">
                <a:solidFill>
                  <a:schemeClr val="bg1"/>
                </a:solidFill>
                <a:effectLst/>
                <a:latin typeface="Söhne"/>
              </a:rPr>
              <a:t>Eksekusi</a:t>
            </a:r>
            <a:endParaRPr lang="en-ID" sz="2000" b="1" i="0" dirty="0">
              <a:solidFill>
                <a:schemeClr val="bg1"/>
              </a:solidFill>
              <a:effectLst/>
              <a:latin typeface="Söhne"/>
            </a:endParaRPr>
          </a:p>
          <a:p>
            <a:pPr marL="496265" indent="-457200" algn="l" rtl="0" eaLnBrk="0">
              <a:lnSpc>
                <a:spcPts val="1488"/>
              </a:lnSpc>
              <a:spcBef>
                <a:spcPts val="1042"/>
              </a:spcBef>
              <a:buFont typeface="Wingdings" panose="05000000000000000000" pitchFamily="2" charset="2"/>
              <a:buChar char="q"/>
              <a:tabLst/>
            </a:pPr>
            <a:r>
              <a:rPr lang="en-ID" sz="2000" b="1" i="0" dirty="0" err="1">
                <a:solidFill>
                  <a:schemeClr val="bg1"/>
                </a:solidFill>
                <a:effectLst/>
                <a:latin typeface="Söhne"/>
              </a:rPr>
              <a:t>Penjadwalan</a:t>
            </a:r>
            <a:r>
              <a:rPr lang="en-ID" sz="2000" b="1" i="0" dirty="0">
                <a:solidFill>
                  <a:schemeClr val="bg1"/>
                </a:solidFill>
                <a:effectLst/>
                <a:latin typeface="Söhne"/>
              </a:rPr>
              <a:t> Proses</a:t>
            </a:r>
            <a:endParaRPr lang="Arial" altLang="Arial" sz="2000" dirty="0">
              <a:solidFill>
                <a:schemeClr val="bg1"/>
              </a:solidFill>
            </a:endParaRPr>
          </a:p>
        </p:txBody>
      </p:sp>
      <p:sp>
        <p:nvSpPr>
          <p:cNvPr id="74" name="textbox 74"/>
          <p:cNvSpPr/>
          <p:nvPr/>
        </p:nvSpPr>
        <p:spPr>
          <a:xfrm>
            <a:off x="3477596" y="2666687"/>
            <a:ext cx="2207260" cy="123126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04000"/>
              </a:lnSpc>
              <a:tabLst/>
            </a:pPr>
            <a:endParaRPr lang="Arial" altLang="Arial" sz="1100" dirty="0"/>
          </a:p>
        </p:txBody>
      </p:sp>
      <p:sp>
        <p:nvSpPr>
          <p:cNvPr id="76" name="textbox 76"/>
          <p:cNvSpPr/>
          <p:nvPr/>
        </p:nvSpPr>
        <p:spPr>
          <a:xfrm>
            <a:off x="2231081" y="562300"/>
            <a:ext cx="4820139" cy="34988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680"/>
              </a:lnSpc>
              <a:tabLst/>
            </a:pPr>
            <a:r>
              <a:rPr lang="en-ID" sz="4000" b="0" i="0" dirty="0">
                <a:solidFill>
                  <a:schemeClr val="bg1"/>
                </a:solidFill>
                <a:effectLst/>
                <a:latin typeface="Söhne"/>
              </a:rPr>
              <a:t>Peran </a:t>
            </a:r>
            <a:r>
              <a:rPr lang="en-ID" sz="4000" b="0" i="0" dirty="0" err="1">
                <a:solidFill>
                  <a:schemeClr val="bg1"/>
                </a:solidFill>
                <a:effectLst/>
                <a:latin typeface="Söhne"/>
              </a:rPr>
              <a:t>Sistem</a:t>
            </a:r>
            <a:r>
              <a:rPr lang="en-ID" sz="4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4000" b="0" i="0" dirty="0" err="1">
                <a:solidFill>
                  <a:schemeClr val="bg1"/>
                </a:solidFill>
                <a:effectLst/>
                <a:latin typeface="Söhne"/>
              </a:rPr>
              <a:t>Operasi</a:t>
            </a:r>
            <a:endParaRPr lang="Arial" altLang="Arial" sz="4000" dirty="0">
              <a:solidFill>
                <a:schemeClr val="bg1"/>
              </a:solidFill>
            </a:endParaRPr>
          </a:p>
        </p:txBody>
      </p:sp>
      <p:sp>
        <p:nvSpPr>
          <p:cNvPr id="4" name="textbox 75">
            <a:extLst>
              <a:ext uri="{FF2B5EF4-FFF2-40B4-BE49-F238E27FC236}">
                <a16:creationId xmlns:a16="http://schemas.microsoft.com/office/drawing/2014/main" id="{9DE0F027-6E76-1002-3B63-8531D50781A6}"/>
              </a:ext>
            </a:extLst>
          </p:cNvPr>
          <p:cNvSpPr/>
          <p:nvPr/>
        </p:nvSpPr>
        <p:spPr>
          <a:xfrm>
            <a:off x="4471245" y="1849066"/>
            <a:ext cx="1543957" cy="3409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3608"/>
              </a:lnSpc>
              <a:tabLst/>
            </a:pPr>
            <a:endParaRPr lang="zh-CN" altLang="en-US" sz="2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4155597-0B0C-2F01-9013-660B1EA3C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83920" y="-2082800"/>
            <a:ext cx="12239320" cy="9543833"/>
          </a:xfrm>
          <a:prstGeom prst="rect">
            <a:avLst/>
          </a:prstGeom>
        </p:spPr>
      </p:pic>
      <p:sp>
        <p:nvSpPr>
          <p:cNvPr id="201" name="textbox 201"/>
          <p:cNvSpPr/>
          <p:nvPr/>
        </p:nvSpPr>
        <p:spPr>
          <a:xfrm>
            <a:off x="4838797" y="2058238"/>
            <a:ext cx="3636009" cy="76771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1480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0000"/>
              </a:lnSpc>
              <a:tabLst/>
            </a:pPr>
            <a:r>
              <a:rPr sz="6100" b="1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THANKS</a:t>
            </a:r>
            <a:r>
              <a:rPr sz="6100" b="1" spc="9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!</a:t>
            </a:r>
            <a:endParaRPr lang="Arial" altLang="Arial" sz="6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1FE1001-C017-C700-5D91-5C9B1DD07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5418" y="-2069523"/>
            <a:ext cx="9476509" cy="9476509"/>
          </a:xfrm>
          <a:prstGeom prst="rect">
            <a:avLst/>
          </a:prstGeom>
        </p:spPr>
      </p:pic>
      <p:sp>
        <p:nvSpPr>
          <p:cNvPr id="121" name="textbox 121"/>
          <p:cNvSpPr/>
          <p:nvPr/>
        </p:nvSpPr>
        <p:spPr>
          <a:xfrm>
            <a:off x="722591" y="711808"/>
            <a:ext cx="2675236" cy="34806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en-ID" altLang="Arial" sz="100" dirty="0"/>
          </a:p>
          <a:p>
            <a:pPr marL="12700" algn="l" rtl="0" eaLnBrk="0">
              <a:lnSpc>
                <a:spcPts val="1941"/>
              </a:lnSpc>
              <a:tabLst/>
            </a:pPr>
            <a:r>
              <a:rPr lang="en-ID" sz="3600" b="0" i="0" dirty="0" err="1">
                <a:solidFill>
                  <a:schemeClr val="bg1"/>
                </a:solidFill>
                <a:effectLst/>
                <a:latin typeface="Söhne"/>
              </a:rPr>
              <a:t>Pendahuluan</a:t>
            </a:r>
            <a:endParaRPr lang="Arial" altLang="Arial" sz="3600" dirty="0">
              <a:solidFill>
                <a:schemeClr val="bg1"/>
              </a:solidFill>
            </a:endParaRPr>
          </a:p>
        </p:txBody>
      </p:sp>
      <p:sp>
        <p:nvSpPr>
          <p:cNvPr id="122" name="textbox 122"/>
          <p:cNvSpPr/>
          <p:nvPr/>
        </p:nvSpPr>
        <p:spPr>
          <a:xfrm>
            <a:off x="722591" y="1177352"/>
            <a:ext cx="6291273" cy="253220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just" rtl="0" eaLnBrk="0">
              <a:lnSpc>
                <a:spcPct val="85401"/>
              </a:lnSpc>
              <a:tabLst/>
            </a:pPr>
            <a:endParaRPr lang="Arial" altLang="Arial" sz="1600" dirty="0"/>
          </a:p>
          <a:p>
            <a:pPr marL="12700" indent="2782" algn="just" rtl="0" eaLnBrk="0">
              <a:lnSpc>
                <a:spcPct val="107000"/>
              </a:lnSpc>
              <a:tabLst/>
            </a:pPr>
            <a:r>
              <a:rPr lang="en-ID" sz="1600" b="0" i="0" dirty="0" err="1">
                <a:solidFill>
                  <a:schemeClr val="bg1"/>
                </a:solidFill>
                <a:effectLst/>
                <a:latin typeface="Söhne"/>
              </a:rPr>
              <a:t>Siklus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Söhne"/>
              </a:rPr>
              <a:t> CPU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Söhne"/>
              </a:rPr>
              <a:t>adalah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Söhne"/>
              </a:rPr>
              <a:t> proses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Söhne"/>
              </a:rPr>
              <a:t>dasar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Söhne"/>
              </a:rPr>
              <a:t> di mana unit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Söhne"/>
              </a:rPr>
              <a:t>pemroses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Söhne"/>
              </a:rPr>
              <a:t> inti (CPU)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Söhne"/>
              </a:rPr>
              <a:t>dalam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Söhne"/>
              </a:rPr>
              <a:t>komputer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Söhne"/>
              </a:rPr>
              <a:t>menjalankan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Söhne"/>
              </a:rPr>
              <a:t>instruksi-instruksi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Söhne"/>
              </a:rPr>
              <a:t> program. Proses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Söhne"/>
              </a:rPr>
              <a:t>ini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Söhne"/>
              </a:rPr>
              <a:t>terdiri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Söhne"/>
              </a:rPr>
              <a:t>dari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Söhne"/>
              </a:rPr>
              <a:t>tiga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Söhne"/>
              </a:rPr>
              <a:t>tahap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Söhne"/>
              </a:rPr>
              <a:t>utama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Söhne"/>
              </a:rPr>
              <a:t>: Fetch (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Söhne"/>
              </a:rPr>
              <a:t>pengambilan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Söhne"/>
              </a:rPr>
              <a:t>), Decode (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Söhne"/>
              </a:rPr>
              <a:t>penguraian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Söhne"/>
              </a:rPr>
              <a:t>), dan Execute (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Söhne"/>
              </a:rPr>
              <a:t>eksekusi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Söhne"/>
              </a:rPr>
              <a:t>). Pada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Söhne"/>
              </a:rPr>
              <a:t>tahap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Söhne"/>
              </a:rPr>
              <a:t> Fetch, CPU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Söhne"/>
              </a:rPr>
              <a:t>mengambil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Söhne"/>
              </a:rPr>
              <a:t>instruksi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Söhne"/>
              </a:rPr>
              <a:t>dari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Söhne"/>
              </a:rPr>
              <a:t>memori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Söhne"/>
              </a:rPr>
              <a:t>.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Söhne"/>
              </a:rPr>
              <a:t>Kemudian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Söhne"/>
              </a:rPr>
              <a:t>, pada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Söhne"/>
              </a:rPr>
              <a:t>tahap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Söhne"/>
              </a:rPr>
              <a:t> Decode, CPU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Söhne"/>
              </a:rPr>
              <a:t>memahami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Söhne"/>
              </a:rPr>
              <a:t>instruksi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Söhne"/>
              </a:rPr>
              <a:t>tersebut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Söhne"/>
              </a:rPr>
              <a:t> dan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Söhne"/>
              </a:rPr>
              <a:t>menentukan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Söhne"/>
              </a:rPr>
              <a:t>operasi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Söhne"/>
              </a:rPr>
              <a:t> yang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Söhne"/>
              </a:rPr>
              <a:t>harus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Söhne"/>
              </a:rPr>
              <a:t>dilakukan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Söhne"/>
              </a:rPr>
              <a:t>serta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Söhne"/>
              </a:rPr>
              <a:t> operand-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Söhne"/>
              </a:rPr>
              <a:t>operandnya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Söhne"/>
              </a:rPr>
              <a:t>.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Söhne"/>
              </a:rPr>
              <a:t>Tahap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Söhne"/>
              </a:rPr>
              <a:t>terakhir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Söhne"/>
              </a:rPr>
              <a:t>, Execute,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Söhne"/>
              </a:rPr>
              <a:t>melibatkan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Söhne"/>
              </a:rPr>
              <a:t>pelaksanaan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Söhne"/>
              </a:rPr>
              <a:t>instruksi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Söhne"/>
              </a:rPr>
              <a:t>sesuai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Söhne"/>
              </a:rPr>
              <a:t>dengan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Söhne"/>
              </a:rPr>
              <a:t>perintah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Söhne"/>
              </a:rPr>
              <a:t> yang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Söhne"/>
              </a:rPr>
              <a:t>terkandung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Söhne"/>
              </a:rPr>
              <a:t> di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Söhne"/>
              </a:rPr>
              <a:t>dalamnya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Söhne"/>
              </a:rPr>
              <a:t>.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Söhne"/>
              </a:rPr>
              <a:t>Siklus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Söhne"/>
              </a:rPr>
              <a:t> CPU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Söhne"/>
              </a:rPr>
              <a:t>adalah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Söhne"/>
              </a:rPr>
              <a:t>fondasi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Söhne"/>
              </a:rPr>
              <a:t>dari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Söhne"/>
              </a:rPr>
              <a:t>operasi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Söhne"/>
              </a:rPr>
              <a:t>komputer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Söhne"/>
              </a:rPr>
              <a:t> modern,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Söhne"/>
              </a:rPr>
              <a:t>memungkinkan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Söhne"/>
              </a:rPr>
              <a:t>komputer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Söhne"/>
              </a:rPr>
              <a:t>untuk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Söhne"/>
              </a:rPr>
              <a:t>menjalankan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Söhne"/>
              </a:rPr>
              <a:t>instruksi-instruksi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Söhne"/>
              </a:rPr>
              <a:t> program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Söhne"/>
              </a:rPr>
              <a:t>dengan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Söhne"/>
              </a:rPr>
              <a:t>cepat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Söhne"/>
              </a:rPr>
              <a:t> dan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Söhne"/>
              </a:rPr>
              <a:t>efisien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Söhne"/>
              </a:rPr>
              <a:t>.</a:t>
            </a:r>
            <a:endParaRPr lang="Arial" altLang="Arial" sz="1600" dirty="0">
              <a:solidFill>
                <a:schemeClr val="bg1"/>
              </a:solidFill>
            </a:endParaRPr>
          </a:p>
        </p:txBody>
      </p:sp>
      <p:sp>
        <p:nvSpPr>
          <p:cNvPr id="123" name="textbox 123"/>
          <p:cNvSpPr/>
          <p:nvPr/>
        </p:nvSpPr>
        <p:spPr>
          <a:xfrm>
            <a:off x="1520115" y="3051978"/>
            <a:ext cx="970280" cy="7493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36062"/>
              </a:lnSpc>
              <a:tabLst/>
            </a:pPr>
            <a:endParaRPr lang="Arial" altLang="Arial" sz="13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65209DE-DBA3-955E-2134-9B766B5BB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06558" y="-2043954"/>
            <a:ext cx="14525595" cy="9412381"/>
          </a:xfrm>
          <a:prstGeom prst="rect">
            <a:avLst/>
          </a:prstGeom>
        </p:spPr>
      </p:pic>
      <p:sp>
        <p:nvSpPr>
          <p:cNvPr id="26" name="textbox 26"/>
          <p:cNvSpPr/>
          <p:nvPr/>
        </p:nvSpPr>
        <p:spPr>
          <a:xfrm>
            <a:off x="285442" y="180021"/>
            <a:ext cx="7378102" cy="444277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2700" algn="l" rtl="0" eaLnBrk="0">
              <a:tabLst/>
            </a:pPr>
            <a:r>
              <a:rPr lang="en-ID" sz="4800" b="0" i="0" dirty="0" err="1">
                <a:solidFill>
                  <a:schemeClr val="bg1"/>
                </a:solidFill>
                <a:effectLst/>
                <a:latin typeface="Söhne"/>
              </a:rPr>
              <a:t>Komponen</a:t>
            </a:r>
            <a:r>
              <a:rPr lang="en-ID" sz="4800" b="0" i="0" dirty="0">
                <a:solidFill>
                  <a:schemeClr val="bg1"/>
                </a:solidFill>
                <a:effectLst/>
                <a:latin typeface="Söhne"/>
              </a:rPr>
              <a:t> Utama</a:t>
            </a:r>
          </a:p>
          <a:p>
            <a:pPr marL="12700" algn="l" rtl="0" eaLnBrk="0">
              <a:tabLst/>
            </a:pPr>
            <a:endParaRPr lang="en-US" sz="1500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just">
              <a:buFont typeface="+mj-lt"/>
              <a:buAutoNum type="arabicPeriod"/>
            </a:pPr>
            <a:r>
              <a:rPr lang="en-ID" b="1" i="0" dirty="0">
                <a:solidFill>
                  <a:schemeClr val="bg1"/>
                </a:solidFill>
                <a:effectLst/>
                <a:latin typeface="Söhne"/>
              </a:rPr>
              <a:t>CPU (Central Processing Unit):</a:t>
            </a:r>
          </a:p>
          <a:p>
            <a:pPr algn="just">
              <a:buFont typeface="+mj-lt"/>
              <a:buAutoNum type="arabicPeriod"/>
            </a:pPr>
            <a:endParaRPr lang="en-ID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en-ID" b="0" i="0" dirty="0">
                <a:solidFill>
                  <a:schemeClr val="bg1"/>
                </a:solidFill>
                <a:effectLst/>
                <a:latin typeface="Söhne"/>
              </a:rPr>
              <a:t>Unit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Söhne"/>
              </a:rPr>
              <a:t>kontrol</a:t>
            </a:r>
            <a:r>
              <a:rPr lang="en-ID" b="0" i="0" dirty="0">
                <a:solidFill>
                  <a:schemeClr val="bg1"/>
                </a:solidFill>
                <a:effectLst/>
                <a:latin typeface="Söhne"/>
              </a:rPr>
              <a:t> (Control Unit):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Söhne"/>
              </a:rPr>
              <a:t>Bertanggung</a:t>
            </a:r>
            <a:r>
              <a:rPr lang="en-ID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Söhne"/>
              </a:rPr>
              <a:t>jawab</a:t>
            </a:r>
            <a:r>
              <a:rPr lang="en-ID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Söhne"/>
              </a:rPr>
              <a:t>untuk</a:t>
            </a:r>
            <a:r>
              <a:rPr lang="en-ID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Söhne"/>
              </a:rPr>
              <a:t>mengatur</a:t>
            </a:r>
            <a:r>
              <a:rPr lang="en-ID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Söhne"/>
              </a:rPr>
              <a:t>urutan</a:t>
            </a:r>
            <a:r>
              <a:rPr lang="en-ID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Söhne"/>
              </a:rPr>
              <a:t>operasi</a:t>
            </a:r>
            <a:r>
              <a:rPr lang="en-ID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Söhne"/>
              </a:rPr>
              <a:t>dalam</a:t>
            </a:r>
            <a:r>
              <a:rPr lang="en-ID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Söhne"/>
              </a:rPr>
              <a:t>komputer</a:t>
            </a:r>
            <a:r>
              <a:rPr lang="en-ID" b="0" i="0" dirty="0">
                <a:solidFill>
                  <a:schemeClr val="bg1"/>
                </a:solidFill>
                <a:effectLst/>
                <a:latin typeface="Söhne"/>
              </a:rPr>
              <a:t> dan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Söhne"/>
              </a:rPr>
              <a:t>mengontrol</a:t>
            </a:r>
            <a:r>
              <a:rPr lang="en-ID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Söhne"/>
              </a:rPr>
              <a:t>aliran</a:t>
            </a:r>
            <a:r>
              <a:rPr lang="en-ID" b="0" i="0" dirty="0">
                <a:solidFill>
                  <a:schemeClr val="bg1"/>
                </a:solidFill>
                <a:effectLst/>
                <a:latin typeface="Söhne"/>
              </a:rPr>
              <a:t> data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Söhne"/>
              </a:rPr>
              <a:t>antara</a:t>
            </a:r>
            <a:r>
              <a:rPr lang="en-ID" b="0" i="0" dirty="0">
                <a:solidFill>
                  <a:schemeClr val="bg1"/>
                </a:solidFill>
                <a:effectLst/>
                <a:latin typeface="Söhne"/>
              </a:rPr>
              <a:t> CPU dan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Söhne"/>
              </a:rPr>
              <a:t>perangkat</a:t>
            </a:r>
            <a:r>
              <a:rPr lang="en-ID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Söhne"/>
              </a:rPr>
              <a:t>lainnya</a:t>
            </a:r>
            <a:r>
              <a:rPr lang="en-ID" b="0" i="0" dirty="0">
                <a:solidFill>
                  <a:schemeClr val="bg1"/>
                </a:solidFill>
                <a:effectLst/>
                <a:latin typeface="Söhne"/>
              </a:rPr>
              <a:t>.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Söhne"/>
              </a:rPr>
              <a:t>Ini</a:t>
            </a:r>
            <a:r>
              <a:rPr lang="en-ID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Söhne"/>
              </a:rPr>
              <a:t>mengendalikan</a:t>
            </a:r>
            <a:r>
              <a:rPr lang="en-ID" b="0" i="0" dirty="0">
                <a:solidFill>
                  <a:schemeClr val="bg1"/>
                </a:solidFill>
                <a:effectLst/>
                <a:latin typeface="Söhne"/>
              </a:rPr>
              <a:t> proses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Söhne"/>
              </a:rPr>
              <a:t>eksekusi</a:t>
            </a:r>
            <a:r>
              <a:rPr lang="en-ID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Söhne"/>
              </a:rPr>
              <a:t>instruksi</a:t>
            </a:r>
            <a:r>
              <a:rPr lang="en-ID" b="0" i="0" dirty="0">
                <a:solidFill>
                  <a:schemeClr val="bg1"/>
                </a:solidFill>
                <a:effectLst/>
                <a:latin typeface="Söhne"/>
              </a:rPr>
              <a:t> dan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Söhne"/>
              </a:rPr>
              <a:t>mengelola</a:t>
            </a:r>
            <a:r>
              <a:rPr lang="en-ID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Söhne"/>
              </a:rPr>
              <a:t>aliran</a:t>
            </a:r>
            <a:r>
              <a:rPr lang="en-ID" b="0" i="0" dirty="0">
                <a:solidFill>
                  <a:schemeClr val="bg1"/>
                </a:solidFill>
                <a:effectLst/>
                <a:latin typeface="Söhne"/>
              </a:rPr>
              <a:t> data di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Söhne"/>
              </a:rPr>
              <a:t>dalam</a:t>
            </a:r>
            <a:r>
              <a:rPr lang="en-ID" b="0" i="0" dirty="0">
                <a:solidFill>
                  <a:schemeClr val="bg1"/>
                </a:solidFill>
                <a:effectLst/>
                <a:latin typeface="Söhne"/>
              </a:rPr>
              <a:t> CPU.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ID" b="0" i="0" dirty="0">
                <a:solidFill>
                  <a:schemeClr val="bg1"/>
                </a:solidFill>
                <a:effectLst/>
                <a:latin typeface="Söhne"/>
              </a:rPr>
              <a:t>Unit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Söhne"/>
              </a:rPr>
              <a:t>Pemroses</a:t>
            </a:r>
            <a:r>
              <a:rPr lang="en-ID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Söhne"/>
              </a:rPr>
              <a:t>Aritmatika-Logika</a:t>
            </a:r>
            <a:r>
              <a:rPr lang="en-ID" b="0" i="0" dirty="0">
                <a:solidFill>
                  <a:schemeClr val="bg1"/>
                </a:solidFill>
                <a:effectLst/>
                <a:latin typeface="Söhne"/>
              </a:rPr>
              <a:t> (ALU):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Söhne"/>
              </a:rPr>
              <a:t>Melakukan</a:t>
            </a:r>
            <a:r>
              <a:rPr lang="en-ID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Söhne"/>
              </a:rPr>
              <a:t>operasi</a:t>
            </a:r>
            <a:r>
              <a:rPr lang="en-ID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Söhne"/>
              </a:rPr>
              <a:t>aritmatika</a:t>
            </a:r>
            <a:r>
              <a:rPr lang="en-ID" b="0" i="0" dirty="0">
                <a:solidFill>
                  <a:schemeClr val="bg1"/>
                </a:solidFill>
                <a:effectLst/>
                <a:latin typeface="Söhne"/>
              </a:rPr>
              <a:t> (</a:t>
            </a:r>
            <a:r>
              <a:rPr lang="en-ID" b="0" i="0" dirty="0" err="1">
                <a:solidFill>
                  <a:schemeClr val="bg1"/>
                </a:solidFill>
                <a:effectLst/>
                <a:latin typeface="Söhne"/>
              </a:rPr>
              <a:t>penjumlahan</a:t>
            </a:r>
            <a:r>
              <a:rPr lang="en-ID" b="0" i="0" dirty="0">
                <a:solidFill>
                  <a:schemeClr val="bg1"/>
                </a:solidFill>
                <a:effectLst/>
                <a:latin typeface="Söhne"/>
              </a:rPr>
              <a:t>,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Söhne"/>
              </a:rPr>
              <a:t>pengurangan</a:t>
            </a:r>
            <a:r>
              <a:rPr lang="en-ID" b="0" i="0" dirty="0">
                <a:solidFill>
                  <a:schemeClr val="bg1"/>
                </a:solidFill>
                <a:effectLst/>
                <a:latin typeface="Söhne"/>
              </a:rPr>
              <a:t>,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Söhne"/>
              </a:rPr>
              <a:t>perkalian</a:t>
            </a:r>
            <a:r>
              <a:rPr lang="en-ID" b="0" i="0" dirty="0">
                <a:solidFill>
                  <a:schemeClr val="bg1"/>
                </a:solidFill>
                <a:effectLst/>
                <a:latin typeface="Söhne"/>
              </a:rPr>
              <a:t>,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Söhne"/>
              </a:rPr>
              <a:t>pembagian</a:t>
            </a:r>
            <a:r>
              <a:rPr lang="en-ID" b="0" i="0" dirty="0">
                <a:solidFill>
                  <a:schemeClr val="bg1"/>
                </a:solidFill>
                <a:effectLst/>
                <a:latin typeface="Söhne"/>
              </a:rPr>
              <a:t>) dan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Söhne"/>
              </a:rPr>
              <a:t>operasi</a:t>
            </a:r>
            <a:r>
              <a:rPr lang="en-ID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Söhne"/>
              </a:rPr>
              <a:t>logika</a:t>
            </a:r>
            <a:r>
              <a:rPr lang="en-ID" b="0" i="0" dirty="0">
                <a:solidFill>
                  <a:schemeClr val="bg1"/>
                </a:solidFill>
                <a:effectLst/>
                <a:latin typeface="Söhne"/>
              </a:rPr>
              <a:t> (AND, OR, NOT) pada data yang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Söhne"/>
              </a:rPr>
              <a:t>diterima</a:t>
            </a:r>
            <a:r>
              <a:rPr lang="en-ID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Söhne"/>
              </a:rPr>
              <a:t>dari</a:t>
            </a:r>
            <a:r>
              <a:rPr lang="en-ID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Söhne"/>
              </a:rPr>
              <a:t>memori</a:t>
            </a:r>
            <a:r>
              <a:rPr lang="en-ID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Söhne"/>
              </a:rPr>
              <a:t>atau</a:t>
            </a:r>
            <a:r>
              <a:rPr lang="en-ID" b="0" i="0" dirty="0">
                <a:solidFill>
                  <a:schemeClr val="bg1"/>
                </a:solidFill>
                <a:effectLst/>
                <a:latin typeface="Söhne"/>
              </a:rPr>
              <a:t> register.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Söhne"/>
              </a:rPr>
              <a:t>Ini</a:t>
            </a:r>
            <a:r>
              <a:rPr lang="en-ID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Söhne"/>
              </a:rPr>
              <a:t>adalah</a:t>
            </a:r>
            <a:r>
              <a:rPr lang="en-ID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Söhne"/>
              </a:rPr>
              <a:t>bagian</a:t>
            </a:r>
            <a:r>
              <a:rPr lang="en-ID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Söhne"/>
              </a:rPr>
              <a:t>dari</a:t>
            </a:r>
            <a:r>
              <a:rPr lang="en-ID" b="0" i="0" dirty="0">
                <a:solidFill>
                  <a:schemeClr val="bg1"/>
                </a:solidFill>
                <a:effectLst/>
                <a:latin typeface="Söhne"/>
              </a:rPr>
              <a:t> CPU yang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Söhne"/>
              </a:rPr>
              <a:t>sebenarnya</a:t>
            </a:r>
            <a:r>
              <a:rPr lang="en-ID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Söhne"/>
              </a:rPr>
              <a:t>melakukan</a:t>
            </a:r>
            <a:r>
              <a:rPr lang="en-ID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Söhne"/>
              </a:rPr>
              <a:t>perhitungan</a:t>
            </a:r>
            <a:r>
              <a:rPr lang="en-ID" b="0" i="0" dirty="0">
                <a:solidFill>
                  <a:schemeClr val="bg1"/>
                </a:solidFill>
                <a:effectLst/>
                <a:latin typeface="Söhne"/>
              </a:rPr>
              <a:t> dan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Söhne"/>
              </a:rPr>
              <a:t>manipulasi</a:t>
            </a:r>
            <a:r>
              <a:rPr lang="en-ID" b="0" i="0" dirty="0">
                <a:solidFill>
                  <a:schemeClr val="bg1"/>
                </a:solidFill>
                <a:effectLst/>
                <a:latin typeface="Söhne"/>
              </a:rPr>
              <a:t> data.</a:t>
            </a:r>
          </a:p>
          <a:p>
            <a:br>
              <a:rPr lang="en-ID" dirty="0"/>
            </a:br>
            <a:endParaRPr lang="Arial" altLang="Arial" sz="4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D518A00-47EC-96BB-B289-4C98E1425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036108"/>
            <a:ext cx="9395012" cy="9395012"/>
          </a:xfrm>
          <a:prstGeom prst="rect">
            <a:avLst/>
          </a:prstGeom>
        </p:spPr>
      </p:pic>
      <p:sp>
        <p:nvSpPr>
          <p:cNvPr id="28" name="textbox 28"/>
          <p:cNvSpPr/>
          <p:nvPr/>
        </p:nvSpPr>
        <p:spPr>
          <a:xfrm>
            <a:off x="626758" y="1823915"/>
            <a:ext cx="3340734" cy="71246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63462"/>
              </a:lnSpc>
              <a:tabLst/>
            </a:pPr>
            <a:endParaRPr lang="Arial" altLang="Arial" sz="1200" dirty="0"/>
          </a:p>
        </p:txBody>
      </p:sp>
      <p:sp>
        <p:nvSpPr>
          <p:cNvPr id="30" name="path"/>
          <p:cNvSpPr/>
          <p:nvPr/>
        </p:nvSpPr>
        <p:spPr>
          <a:xfrm>
            <a:off x="1830645" y="753964"/>
            <a:ext cx="271513" cy="739288"/>
          </a:xfrm>
          <a:custGeom>
            <a:avLst/>
            <a:gdLst/>
            <a:ahLst/>
            <a:cxnLst/>
            <a:rect l="0" t="0" r="0" b="0"/>
            <a:pathLst>
              <a:path w="427" h="1164">
                <a:moveTo>
                  <a:pt x="0" y="11"/>
                </a:moveTo>
                <a:lnTo>
                  <a:pt x="274" y="11"/>
                </a:lnTo>
                <a:moveTo>
                  <a:pt x="0" y="201"/>
                </a:moveTo>
                <a:lnTo>
                  <a:pt x="427" y="201"/>
                </a:lnTo>
                <a:moveTo>
                  <a:pt x="0" y="391"/>
                </a:moveTo>
                <a:lnTo>
                  <a:pt x="274" y="391"/>
                </a:lnTo>
                <a:moveTo>
                  <a:pt x="0" y="582"/>
                </a:moveTo>
                <a:lnTo>
                  <a:pt x="427" y="582"/>
                </a:lnTo>
                <a:moveTo>
                  <a:pt x="0" y="772"/>
                </a:moveTo>
                <a:lnTo>
                  <a:pt x="274" y="772"/>
                </a:lnTo>
                <a:moveTo>
                  <a:pt x="0" y="1153"/>
                </a:moveTo>
                <a:lnTo>
                  <a:pt x="274" y="1153"/>
                </a:lnTo>
                <a:moveTo>
                  <a:pt x="0" y="962"/>
                </a:moveTo>
                <a:lnTo>
                  <a:pt x="427" y="962"/>
                </a:lnTo>
              </a:path>
            </a:pathLst>
          </a:custGeom>
          <a:noFill/>
          <a:ln w="14008" cap="flat"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1" name="path"/>
          <p:cNvSpPr/>
          <p:nvPr/>
        </p:nvSpPr>
        <p:spPr>
          <a:xfrm>
            <a:off x="574522" y="2652364"/>
            <a:ext cx="1891455" cy="88544"/>
          </a:xfrm>
          <a:custGeom>
            <a:avLst/>
            <a:gdLst/>
            <a:ahLst/>
            <a:cxnLst/>
            <a:rect l="0" t="0" r="0" b="0"/>
            <a:pathLst>
              <a:path w="2978" h="139">
                <a:moveTo>
                  <a:pt x="129" y="69"/>
                </a:moveTo>
                <a:lnTo>
                  <a:pt x="2849" y="69"/>
                </a:lnTo>
                <a:moveTo>
                  <a:pt x="10" y="69"/>
                </a:moveTo>
                <a:cubicBezTo>
                  <a:pt x="10" y="102"/>
                  <a:pt x="36" y="129"/>
                  <a:pt x="69" y="129"/>
                </a:cubicBezTo>
                <a:cubicBezTo>
                  <a:pt x="102" y="129"/>
                  <a:pt x="129" y="102"/>
                  <a:pt x="129" y="69"/>
                </a:cubicBezTo>
                <a:cubicBezTo>
                  <a:pt x="129" y="36"/>
                  <a:pt x="102" y="10"/>
                  <a:pt x="69" y="10"/>
                </a:cubicBezTo>
                <a:cubicBezTo>
                  <a:pt x="36" y="10"/>
                  <a:pt x="10" y="36"/>
                  <a:pt x="10" y="69"/>
                </a:cubicBezTo>
                <a:moveTo>
                  <a:pt x="2849" y="69"/>
                </a:moveTo>
                <a:cubicBezTo>
                  <a:pt x="2849" y="102"/>
                  <a:pt x="2875" y="129"/>
                  <a:pt x="2908" y="129"/>
                </a:cubicBezTo>
                <a:cubicBezTo>
                  <a:pt x="2941" y="129"/>
                  <a:pt x="2968" y="102"/>
                  <a:pt x="2968" y="69"/>
                </a:cubicBezTo>
                <a:cubicBezTo>
                  <a:pt x="2968" y="36"/>
                  <a:pt x="2941" y="10"/>
                  <a:pt x="2908" y="10"/>
                </a:cubicBezTo>
                <a:cubicBezTo>
                  <a:pt x="2875" y="10"/>
                  <a:pt x="2849" y="36"/>
                  <a:pt x="2849" y="69"/>
                </a:cubicBezTo>
              </a:path>
            </a:pathLst>
          </a:custGeom>
          <a:noFill/>
          <a:ln w="12700" cap="flat"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0E87B9-9980-968E-8107-E07755F019B0}"/>
              </a:ext>
            </a:extLst>
          </p:cNvPr>
          <p:cNvSpPr txBox="1"/>
          <p:nvPr/>
        </p:nvSpPr>
        <p:spPr>
          <a:xfrm>
            <a:off x="355081" y="572664"/>
            <a:ext cx="643760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b="1" i="0" dirty="0">
                <a:solidFill>
                  <a:schemeClr val="bg1"/>
                </a:solidFill>
                <a:effectLst/>
                <a:latin typeface="Söhne"/>
              </a:rPr>
              <a:t>2.Memori:</a:t>
            </a:r>
          </a:p>
          <a:p>
            <a:pPr algn="just"/>
            <a:endParaRPr lang="en-ID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D" b="0" i="0" dirty="0">
                <a:solidFill>
                  <a:schemeClr val="bg1"/>
                </a:solidFill>
                <a:effectLst/>
                <a:latin typeface="Söhne"/>
              </a:rPr>
              <a:t>RAM (Random Access Memory):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Söhne"/>
              </a:rPr>
              <a:t>Menyediakan</a:t>
            </a:r>
            <a:r>
              <a:rPr lang="en-ID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Söhne"/>
              </a:rPr>
              <a:t>tempat</a:t>
            </a:r>
            <a:r>
              <a:rPr lang="en-ID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Söhne"/>
              </a:rPr>
              <a:t>penyimpanan</a:t>
            </a:r>
            <a:r>
              <a:rPr lang="en-ID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Söhne"/>
              </a:rPr>
              <a:t>untuk</a:t>
            </a:r>
            <a:r>
              <a:rPr lang="en-ID" b="0" i="0" dirty="0">
                <a:solidFill>
                  <a:schemeClr val="bg1"/>
                </a:solidFill>
                <a:effectLst/>
                <a:latin typeface="Söhne"/>
              </a:rPr>
              <a:t> program dan data yang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Söhne"/>
              </a:rPr>
              <a:t>sedang</a:t>
            </a:r>
            <a:r>
              <a:rPr lang="en-ID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Söhne"/>
              </a:rPr>
              <a:t>aktif</a:t>
            </a:r>
            <a:r>
              <a:rPr lang="en-ID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Söhne"/>
              </a:rPr>
              <a:t>dalam</a:t>
            </a:r>
            <a:r>
              <a:rPr lang="en-ID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Söhne"/>
              </a:rPr>
              <a:t>penggunaan</a:t>
            </a:r>
            <a:r>
              <a:rPr lang="en-ID" b="0" i="0" dirty="0">
                <a:solidFill>
                  <a:schemeClr val="bg1"/>
                </a:solidFill>
                <a:effectLst/>
                <a:latin typeface="Söhne"/>
              </a:rPr>
              <a:t>. RAM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Söhne"/>
              </a:rPr>
              <a:t>dapat</a:t>
            </a:r>
            <a:r>
              <a:rPr lang="en-ID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Söhne"/>
              </a:rPr>
              <a:t>diakses</a:t>
            </a:r>
            <a:r>
              <a:rPr lang="en-ID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Söhne"/>
              </a:rPr>
              <a:t>secara</a:t>
            </a:r>
            <a:r>
              <a:rPr lang="en-ID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Söhne"/>
              </a:rPr>
              <a:t>acak</a:t>
            </a:r>
            <a:r>
              <a:rPr lang="en-ID" b="0" i="0" dirty="0">
                <a:solidFill>
                  <a:schemeClr val="bg1"/>
                </a:solidFill>
                <a:effectLst/>
                <a:latin typeface="Söhne"/>
              </a:rPr>
              <a:t> oleh CPU,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Söhne"/>
              </a:rPr>
              <a:t>sehingga</a:t>
            </a:r>
            <a:r>
              <a:rPr lang="en-ID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Söhne"/>
              </a:rPr>
              <a:t>memungkinkan</a:t>
            </a:r>
            <a:r>
              <a:rPr lang="en-ID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Söhne"/>
              </a:rPr>
              <a:t>akses</a:t>
            </a:r>
            <a:r>
              <a:rPr lang="en-ID" b="0" i="0" dirty="0">
                <a:solidFill>
                  <a:schemeClr val="bg1"/>
                </a:solidFill>
                <a:effectLst/>
                <a:latin typeface="Söhne"/>
              </a:rPr>
              <a:t> yang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Söhne"/>
              </a:rPr>
              <a:t>cepat</a:t>
            </a:r>
            <a:r>
              <a:rPr lang="en-ID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Söhne"/>
              </a:rPr>
              <a:t>terhadap</a:t>
            </a:r>
            <a:r>
              <a:rPr lang="en-ID" b="0" i="0" dirty="0">
                <a:solidFill>
                  <a:schemeClr val="bg1"/>
                </a:solidFill>
                <a:effectLst/>
                <a:latin typeface="Söhne"/>
              </a:rPr>
              <a:t> data.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D" b="0" i="0" dirty="0">
                <a:solidFill>
                  <a:schemeClr val="bg1"/>
                </a:solidFill>
                <a:effectLst/>
                <a:latin typeface="Söhne"/>
              </a:rPr>
              <a:t>ROM (Read-Only Memory):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Söhne"/>
              </a:rPr>
              <a:t>Menyimpan</a:t>
            </a:r>
            <a:r>
              <a:rPr lang="en-ID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Söhne"/>
              </a:rPr>
              <a:t>instruksi-instruksi</a:t>
            </a:r>
            <a:r>
              <a:rPr lang="en-ID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Söhne"/>
              </a:rPr>
              <a:t>dasar</a:t>
            </a:r>
            <a:r>
              <a:rPr lang="en-ID" b="0" i="0" dirty="0">
                <a:solidFill>
                  <a:schemeClr val="bg1"/>
                </a:solidFill>
                <a:effectLst/>
                <a:latin typeface="Söhne"/>
              </a:rPr>
              <a:t> yang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Söhne"/>
              </a:rPr>
              <a:t>diperlukan</a:t>
            </a:r>
            <a:r>
              <a:rPr lang="en-ID" b="0" i="0" dirty="0">
                <a:solidFill>
                  <a:schemeClr val="bg1"/>
                </a:solidFill>
                <a:effectLst/>
                <a:latin typeface="Söhne"/>
              </a:rPr>
              <a:t> oleh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Söhne"/>
              </a:rPr>
              <a:t>sistem</a:t>
            </a:r>
            <a:r>
              <a:rPr lang="en-ID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Söhne"/>
              </a:rPr>
              <a:t>operasi</a:t>
            </a:r>
            <a:r>
              <a:rPr lang="en-ID" b="0" i="0" dirty="0">
                <a:solidFill>
                  <a:schemeClr val="bg1"/>
                </a:solidFill>
                <a:effectLst/>
                <a:latin typeface="Söhne"/>
              </a:rPr>
              <a:t> dan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Söhne"/>
              </a:rPr>
              <a:t>perangkat</a:t>
            </a:r>
            <a:r>
              <a:rPr lang="en-ID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Söhne"/>
              </a:rPr>
              <a:t>keras</a:t>
            </a:r>
            <a:r>
              <a:rPr lang="en-ID" b="0" i="0" dirty="0">
                <a:solidFill>
                  <a:schemeClr val="bg1"/>
                </a:solidFill>
                <a:effectLst/>
                <a:latin typeface="Söhne"/>
              </a:rPr>
              <a:t>.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Söhne"/>
              </a:rPr>
              <a:t>Isinya</a:t>
            </a:r>
            <a:r>
              <a:rPr lang="en-ID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Söhne"/>
              </a:rPr>
              <a:t>tidak</a:t>
            </a:r>
            <a:r>
              <a:rPr lang="en-ID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Söhne"/>
              </a:rPr>
              <a:t>dapat</a:t>
            </a:r>
            <a:r>
              <a:rPr lang="en-ID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Söhne"/>
              </a:rPr>
              <a:t>diubah</a:t>
            </a:r>
            <a:r>
              <a:rPr lang="en-ID" b="0" i="0" dirty="0">
                <a:solidFill>
                  <a:schemeClr val="bg1"/>
                </a:solidFill>
                <a:effectLst/>
                <a:latin typeface="Söhne"/>
              </a:rPr>
              <a:t> oleh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Söhne"/>
              </a:rPr>
              <a:t>pengguna</a:t>
            </a:r>
            <a:r>
              <a:rPr lang="en-ID" b="0" i="0" dirty="0">
                <a:solidFill>
                  <a:schemeClr val="bg1"/>
                </a:solidFill>
                <a:effectLst/>
                <a:latin typeface="Söhne"/>
              </a:rPr>
              <a:t> dan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Söhne"/>
              </a:rPr>
              <a:t>tetap</a:t>
            </a:r>
            <a:r>
              <a:rPr lang="en-ID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Söhne"/>
              </a:rPr>
              <a:t>ada</a:t>
            </a:r>
            <a:r>
              <a:rPr lang="en-ID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Söhne"/>
              </a:rPr>
              <a:t>bahkan</a:t>
            </a:r>
            <a:r>
              <a:rPr lang="en-ID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Söhne"/>
              </a:rPr>
              <a:t>saat</a:t>
            </a:r>
            <a:r>
              <a:rPr lang="en-ID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Söhne"/>
              </a:rPr>
              <a:t>daya</a:t>
            </a:r>
            <a:r>
              <a:rPr lang="en-ID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Söhne"/>
              </a:rPr>
              <a:t>mati</a:t>
            </a:r>
            <a:r>
              <a:rPr lang="en-ID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F30FB9B-CACC-72C2-911A-E125DBA3C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126" y="-2071024"/>
            <a:ext cx="9480884" cy="9480884"/>
          </a:xfrm>
          <a:prstGeom prst="rect">
            <a:avLst/>
          </a:prstGeom>
        </p:spPr>
      </p:pic>
      <p:sp>
        <p:nvSpPr>
          <p:cNvPr id="79" name="path"/>
          <p:cNvSpPr/>
          <p:nvPr/>
        </p:nvSpPr>
        <p:spPr>
          <a:xfrm>
            <a:off x="4049569" y="1350573"/>
            <a:ext cx="1044861" cy="383730"/>
          </a:xfrm>
          <a:custGeom>
            <a:avLst/>
            <a:gdLst/>
            <a:ahLst/>
            <a:cxnLst/>
            <a:rect l="0" t="0" r="0" b="0"/>
            <a:pathLst>
              <a:path w="1645" h="604">
                <a:moveTo>
                  <a:pt x="15" y="496"/>
                </a:moveTo>
                <a:lnTo>
                  <a:pt x="15" y="107"/>
                </a:lnTo>
                <a:moveTo>
                  <a:pt x="284" y="604"/>
                </a:moveTo>
                <a:lnTo>
                  <a:pt x="284" y="0"/>
                </a:lnTo>
                <a:moveTo>
                  <a:pt x="553" y="496"/>
                </a:moveTo>
                <a:lnTo>
                  <a:pt x="553" y="107"/>
                </a:lnTo>
                <a:moveTo>
                  <a:pt x="822" y="604"/>
                </a:moveTo>
                <a:lnTo>
                  <a:pt x="822" y="0"/>
                </a:lnTo>
                <a:moveTo>
                  <a:pt x="1091" y="496"/>
                </a:moveTo>
                <a:lnTo>
                  <a:pt x="1091" y="107"/>
                </a:lnTo>
                <a:moveTo>
                  <a:pt x="1629" y="496"/>
                </a:moveTo>
                <a:lnTo>
                  <a:pt x="1629" y="107"/>
                </a:lnTo>
                <a:moveTo>
                  <a:pt x="1360" y="604"/>
                </a:moveTo>
                <a:lnTo>
                  <a:pt x="1360" y="0"/>
                </a:lnTo>
              </a:path>
            </a:pathLst>
          </a:custGeom>
          <a:noFill/>
          <a:ln w="19786" cap="flat"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6D9101-4CEB-FE1B-6E46-56E3DA9342CC}"/>
              </a:ext>
            </a:extLst>
          </p:cNvPr>
          <p:cNvSpPr txBox="1"/>
          <p:nvPr/>
        </p:nvSpPr>
        <p:spPr>
          <a:xfrm>
            <a:off x="1797955" y="694529"/>
            <a:ext cx="554808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b="1" i="0" dirty="0">
                <a:solidFill>
                  <a:schemeClr val="bg1"/>
                </a:solidFill>
                <a:effectLst/>
                <a:latin typeface="Söhne"/>
              </a:rPr>
              <a:t>3.ALU (Arithmetic Logic Unit):</a:t>
            </a:r>
          </a:p>
          <a:p>
            <a:pPr algn="just"/>
            <a:endParaRPr lang="en-ID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D" b="0" i="0" dirty="0">
                <a:solidFill>
                  <a:schemeClr val="bg1"/>
                </a:solidFill>
                <a:effectLst/>
                <a:latin typeface="Söhne"/>
              </a:rPr>
              <a:t>Bagian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Söhne"/>
              </a:rPr>
              <a:t>dari</a:t>
            </a:r>
            <a:r>
              <a:rPr lang="en-ID" b="0" i="0" dirty="0">
                <a:solidFill>
                  <a:schemeClr val="bg1"/>
                </a:solidFill>
                <a:effectLst/>
                <a:latin typeface="Söhne"/>
              </a:rPr>
              <a:t> CPU yang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Söhne"/>
              </a:rPr>
              <a:t>melakukan</a:t>
            </a:r>
            <a:r>
              <a:rPr lang="en-ID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Söhne"/>
              </a:rPr>
              <a:t>operasi</a:t>
            </a:r>
            <a:r>
              <a:rPr lang="en-ID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Söhne"/>
              </a:rPr>
              <a:t>aritmatika</a:t>
            </a:r>
            <a:r>
              <a:rPr lang="en-ID" b="0" i="0" dirty="0">
                <a:solidFill>
                  <a:schemeClr val="bg1"/>
                </a:solidFill>
                <a:effectLst/>
                <a:latin typeface="Söhne"/>
              </a:rPr>
              <a:t> (</a:t>
            </a:r>
            <a:r>
              <a:rPr lang="en-ID" b="0" i="0" dirty="0" err="1">
                <a:solidFill>
                  <a:schemeClr val="bg1"/>
                </a:solidFill>
                <a:effectLst/>
                <a:latin typeface="Söhne"/>
              </a:rPr>
              <a:t>seperti</a:t>
            </a:r>
            <a:r>
              <a:rPr lang="en-ID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Söhne"/>
              </a:rPr>
              <a:t>penjumlahan</a:t>
            </a:r>
            <a:r>
              <a:rPr lang="en-ID" b="0" i="0" dirty="0">
                <a:solidFill>
                  <a:schemeClr val="bg1"/>
                </a:solidFill>
                <a:effectLst/>
                <a:latin typeface="Söhne"/>
              </a:rPr>
              <a:t>,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Söhne"/>
              </a:rPr>
              <a:t>pengurangan</a:t>
            </a:r>
            <a:r>
              <a:rPr lang="en-ID" b="0" i="0" dirty="0">
                <a:solidFill>
                  <a:schemeClr val="bg1"/>
                </a:solidFill>
                <a:effectLst/>
                <a:latin typeface="Söhne"/>
              </a:rPr>
              <a:t>) dan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Söhne"/>
              </a:rPr>
              <a:t>operasi</a:t>
            </a:r>
            <a:r>
              <a:rPr lang="en-ID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Söhne"/>
              </a:rPr>
              <a:t>logika</a:t>
            </a:r>
            <a:r>
              <a:rPr lang="en-ID" b="0" i="0" dirty="0">
                <a:solidFill>
                  <a:schemeClr val="bg1"/>
                </a:solidFill>
                <a:effectLst/>
                <a:latin typeface="Söhne"/>
              </a:rPr>
              <a:t> (</a:t>
            </a:r>
            <a:r>
              <a:rPr lang="en-ID" b="0" i="0" dirty="0" err="1">
                <a:solidFill>
                  <a:schemeClr val="bg1"/>
                </a:solidFill>
                <a:effectLst/>
                <a:latin typeface="Söhne"/>
              </a:rPr>
              <a:t>seperti</a:t>
            </a:r>
            <a:r>
              <a:rPr lang="en-ID" b="0" i="0" dirty="0">
                <a:solidFill>
                  <a:schemeClr val="bg1"/>
                </a:solidFill>
                <a:effectLst/>
                <a:latin typeface="Söhne"/>
              </a:rPr>
              <a:t> AND, OR, NOT) pada data yang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Söhne"/>
              </a:rPr>
              <a:t>diterimanya</a:t>
            </a:r>
            <a:r>
              <a:rPr lang="en-ID" b="0" i="0" dirty="0">
                <a:solidFill>
                  <a:schemeClr val="bg1"/>
                </a:solidFill>
                <a:effectLst/>
                <a:latin typeface="Söhne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D" b="0" i="0" dirty="0">
                <a:solidFill>
                  <a:schemeClr val="bg1"/>
                </a:solidFill>
                <a:effectLst/>
                <a:latin typeface="Söhne"/>
              </a:rPr>
              <a:t>ALU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Söhne"/>
              </a:rPr>
              <a:t>bertanggung</a:t>
            </a:r>
            <a:r>
              <a:rPr lang="en-ID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Söhne"/>
              </a:rPr>
              <a:t>jawab</a:t>
            </a:r>
            <a:r>
              <a:rPr lang="en-ID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Söhne"/>
              </a:rPr>
              <a:t>atas</a:t>
            </a:r>
            <a:r>
              <a:rPr lang="en-ID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Söhne"/>
              </a:rPr>
              <a:t>pemrosesan</a:t>
            </a:r>
            <a:r>
              <a:rPr lang="en-ID" b="0" i="0" dirty="0">
                <a:solidFill>
                  <a:schemeClr val="bg1"/>
                </a:solidFill>
                <a:effectLst/>
                <a:latin typeface="Söhne"/>
              </a:rPr>
              <a:t> data di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Söhne"/>
              </a:rPr>
              <a:t>dalam</a:t>
            </a:r>
            <a:r>
              <a:rPr lang="en-ID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Söhne"/>
              </a:rPr>
              <a:t>komputer</a:t>
            </a:r>
            <a:r>
              <a:rPr lang="en-ID" b="0" i="0" dirty="0">
                <a:solidFill>
                  <a:schemeClr val="bg1"/>
                </a:solidFill>
                <a:effectLst/>
                <a:latin typeface="Söhne"/>
              </a:rPr>
              <a:t> dan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Söhne"/>
              </a:rPr>
              <a:t>menghasilkan</a:t>
            </a:r>
            <a:r>
              <a:rPr lang="en-ID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Söhne"/>
              </a:rPr>
              <a:t>hasil</a:t>
            </a:r>
            <a:r>
              <a:rPr lang="en-ID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Söhne"/>
              </a:rPr>
              <a:t>dari</a:t>
            </a:r>
            <a:r>
              <a:rPr lang="en-ID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Söhne"/>
              </a:rPr>
              <a:t>operasi-operasi</a:t>
            </a:r>
            <a:r>
              <a:rPr lang="en-ID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Söhne"/>
              </a:rPr>
              <a:t>tersebut</a:t>
            </a:r>
            <a:r>
              <a:rPr lang="en-ID" b="0" i="0" dirty="0">
                <a:solidFill>
                  <a:schemeClr val="bg1"/>
                </a:solidFill>
                <a:effectLst/>
                <a:latin typeface="Söhne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D" b="0" i="0" dirty="0">
                <a:solidFill>
                  <a:schemeClr val="bg1"/>
                </a:solidFill>
                <a:effectLst/>
                <a:latin typeface="Söhne"/>
              </a:rPr>
              <a:t>Hasil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Söhne"/>
              </a:rPr>
              <a:t>dari</a:t>
            </a:r>
            <a:r>
              <a:rPr lang="en-ID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Söhne"/>
              </a:rPr>
              <a:t>operasi</a:t>
            </a:r>
            <a:r>
              <a:rPr lang="en-ID" b="0" i="0" dirty="0">
                <a:solidFill>
                  <a:schemeClr val="bg1"/>
                </a:solidFill>
                <a:effectLst/>
                <a:latin typeface="Söhne"/>
              </a:rPr>
              <a:t> yang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Söhne"/>
              </a:rPr>
              <a:t>dilakukan</a:t>
            </a:r>
            <a:r>
              <a:rPr lang="en-ID" b="0" i="0" dirty="0">
                <a:solidFill>
                  <a:schemeClr val="bg1"/>
                </a:solidFill>
                <a:effectLst/>
                <a:latin typeface="Söhne"/>
              </a:rPr>
              <a:t> oleh ALU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Söhne"/>
              </a:rPr>
              <a:t>dapat</a:t>
            </a:r>
            <a:r>
              <a:rPr lang="en-ID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Söhne"/>
              </a:rPr>
              <a:t>disimpan</a:t>
            </a:r>
            <a:r>
              <a:rPr lang="en-ID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Söhne"/>
              </a:rPr>
              <a:t>kembali</a:t>
            </a:r>
            <a:r>
              <a:rPr lang="en-ID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Söhne"/>
              </a:rPr>
              <a:t>ke</a:t>
            </a:r>
            <a:r>
              <a:rPr lang="en-ID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Söhne"/>
              </a:rPr>
              <a:t>dalam</a:t>
            </a:r>
            <a:r>
              <a:rPr lang="en-ID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Söhne"/>
              </a:rPr>
              <a:t>memori</a:t>
            </a:r>
            <a:r>
              <a:rPr lang="en-ID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Söhne"/>
              </a:rPr>
              <a:t>atau</a:t>
            </a:r>
            <a:r>
              <a:rPr lang="en-ID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Söhne"/>
              </a:rPr>
              <a:t>digunakan</a:t>
            </a:r>
            <a:r>
              <a:rPr lang="en-ID" b="0" i="0" dirty="0">
                <a:solidFill>
                  <a:schemeClr val="bg1"/>
                </a:solidFill>
                <a:effectLst/>
                <a:latin typeface="Söhne"/>
              </a:rPr>
              <a:t> oleh CPU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Söhne"/>
              </a:rPr>
              <a:t>untuk</a:t>
            </a:r>
            <a:r>
              <a:rPr lang="en-ID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Söhne"/>
              </a:rPr>
              <a:t>operasi</a:t>
            </a:r>
            <a:r>
              <a:rPr lang="en-ID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Söhne"/>
              </a:rPr>
              <a:t>lanjutan</a:t>
            </a:r>
            <a:r>
              <a:rPr lang="en-ID" b="0" i="0" dirty="0">
                <a:solidFill>
                  <a:schemeClr val="bg1"/>
                </a:solidFill>
                <a:effectLst/>
                <a:latin typeface="Söhne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7715020-B401-3BE5-BDF0-4743C612A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867" y="-2067983"/>
            <a:ext cx="9467849" cy="9467849"/>
          </a:xfrm>
          <a:prstGeom prst="rect">
            <a:avLst/>
          </a:prstGeom>
        </p:spPr>
      </p:pic>
      <p:sp>
        <p:nvSpPr>
          <p:cNvPr id="153" name="textbox 153"/>
          <p:cNvSpPr/>
          <p:nvPr/>
        </p:nvSpPr>
        <p:spPr>
          <a:xfrm>
            <a:off x="693043" y="290286"/>
            <a:ext cx="7884899" cy="4499428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63461"/>
              </a:lnSpc>
              <a:tabLst/>
            </a:pPr>
            <a:endParaRPr lang="en-ID" altLang="Arial" sz="4400" b="1" dirty="0">
              <a:solidFill>
                <a:schemeClr val="bg1"/>
              </a:solidFill>
            </a:endParaRPr>
          </a:p>
          <a:p>
            <a:pPr marL="12700" algn="l" rtl="0" eaLnBrk="0">
              <a:lnSpc>
                <a:spcPct val="80000"/>
              </a:lnSpc>
              <a:tabLst/>
            </a:pPr>
            <a:r>
              <a:rPr lang="en-ID" sz="4400" b="1" i="0" dirty="0" err="1">
                <a:solidFill>
                  <a:schemeClr val="bg1"/>
                </a:solidFill>
                <a:effectLst/>
                <a:latin typeface="Söhne"/>
              </a:rPr>
              <a:t>Siklus</a:t>
            </a:r>
            <a:r>
              <a:rPr lang="en-ID" sz="4400" b="1" i="0" dirty="0">
                <a:solidFill>
                  <a:schemeClr val="bg1"/>
                </a:solidFill>
                <a:effectLst/>
                <a:latin typeface="Söhne"/>
              </a:rPr>
              <a:t> CPU</a:t>
            </a:r>
          </a:p>
          <a:p>
            <a:pPr marL="12700" algn="l" rtl="0" eaLnBrk="0">
              <a:lnSpc>
                <a:spcPct val="80000"/>
              </a:lnSpc>
              <a:tabLst/>
            </a:pPr>
            <a:endParaRPr lang="en-ID" altLang="Arial" sz="4400" b="1" dirty="0">
              <a:solidFill>
                <a:schemeClr val="bg1"/>
              </a:solidFill>
              <a:latin typeface="Söhne"/>
            </a:endParaRPr>
          </a:p>
          <a:p>
            <a:pPr algn="just"/>
            <a:r>
              <a:rPr lang="en-ID" sz="2400" b="0" i="0" dirty="0" err="1">
                <a:solidFill>
                  <a:schemeClr val="bg1"/>
                </a:solidFill>
                <a:effectLst/>
                <a:latin typeface="Söhne"/>
              </a:rPr>
              <a:t>Pengenalan</a:t>
            </a:r>
            <a:r>
              <a:rPr lang="en-ID" sz="24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chemeClr val="bg1"/>
                </a:solidFill>
                <a:effectLst/>
                <a:latin typeface="Söhne"/>
              </a:rPr>
              <a:t>Konsep</a:t>
            </a:r>
            <a:r>
              <a:rPr lang="en-ID" sz="24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chemeClr val="bg1"/>
                </a:solidFill>
                <a:effectLst/>
                <a:latin typeface="Söhne"/>
              </a:rPr>
              <a:t>Siklus</a:t>
            </a:r>
            <a:r>
              <a:rPr lang="en-ID" sz="2400" b="0" i="0" dirty="0">
                <a:solidFill>
                  <a:schemeClr val="bg1"/>
                </a:solidFill>
                <a:effectLst/>
                <a:latin typeface="Söhne"/>
              </a:rPr>
              <a:t> CPU:</a:t>
            </a:r>
          </a:p>
          <a:p>
            <a:pPr algn="just"/>
            <a:r>
              <a:rPr lang="en-ID" sz="2400" b="0" i="0" dirty="0" err="1">
                <a:solidFill>
                  <a:schemeClr val="bg1"/>
                </a:solidFill>
                <a:effectLst/>
                <a:latin typeface="Söhne"/>
              </a:rPr>
              <a:t>Siklus</a:t>
            </a:r>
            <a:r>
              <a:rPr lang="en-ID" sz="2400" b="0" i="0" dirty="0">
                <a:solidFill>
                  <a:schemeClr val="bg1"/>
                </a:solidFill>
                <a:effectLst/>
                <a:latin typeface="Söhne"/>
              </a:rPr>
              <a:t> CPU </a:t>
            </a:r>
            <a:r>
              <a:rPr lang="en-ID" sz="2400" b="0" i="0" dirty="0" err="1">
                <a:solidFill>
                  <a:schemeClr val="bg1"/>
                </a:solidFill>
                <a:effectLst/>
                <a:latin typeface="Söhne"/>
              </a:rPr>
              <a:t>adalah</a:t>
            </a:r>
            <a:r>
              <a:rPr lang="en-ID" sz="24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chemeClr val="bg1"/>
                </a:solidFill>
                <a:effectLst/>
                <a:latin typeface="Söhne"/>
              </a:rPr>
              <a:t>serangkaian</a:t>
            </a:r>
            <a:r>
              <a:rPr lang="en-ID" sz="24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chemeClr val="bg1"/>
                </a:solidFill>
                <a:effectLst/>
                <a:latin typeface="Söhne"/>
              </a:rPr>
              <a:t>langkah</a:t>
            </a:r>
            <a:r>
              <a:rPr lang="en-ID" sz="2400" b="0" i="0" dirty="0">
                <a:solidFill>
                  <a:schemeClr val="bg1"/>
                </a:solidFill>
                <a:effectLst/>
                <a:latin typeface="Söhne"/>
              </a:rPr>
              <a:t> yang </a:t>
            </a:r>
            <a:r>
              <a:rPr lang="en-ID" sz="2400" b="0" i="0" dirty="0" err="1">
                <a:solidFill>
                  <a:schemeClr val="bg1"/>
                </a:solidFill>
                <a:effectLst/>
                <a:latin typeface="Söhne"/>
              </a:rPr>
              <a:t>diulang-ulang</a:t>
            </a:r>
            <a:r>
              <a:rPr lang="en-ID" sz="2400" b="0" i="0" dirty="0">
                <a:solidFill>
                  <a:schemeClr val="bg1"/>
                </a:solidFill>
                <a:effectLst/>
                <a:latin typeface="Söhne"/>
              </a:rPr>
              <a:t> oleh CPU </a:t>
            </a:r>
            <a:r>
              <a:rPr lang="en-ID" sz="2400" b="0" i="0" dirty="0" err="1">
                <a:solidFill>
                  <a:schemeClr val="bg1"/>
                </a:solidFill>
                <a:effectLst/>
                <a:latin typeface="Söhne"/>
              </a:rPr>
              <a:t>dalam</a:t>
            </a:r>
            <a:r>
              <a:rPr lang="en-ID" sz="24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chemeClr val="bg1"/>
                </a:solidFill>
                <a:effectLst/>
                <a:latin typeface="Söhne"/>
              </a:rPr>
              <a:t>mengeksekusi</a:t>
            </a:r>
            <a:r>
              <a:rPr lang="en-ID" sz="24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chemeClr val="bg1"/>
                </a:solidFill>
                <a:effectLst/>
                <a:latin typeface="Söhne"/>
              </a:rPr>
              <a:t>instruksi-instruksi</a:t>
            </a:r>
            <a:r>
              <a:rPr lang="en-ID" sz="2400" b="0" i="0" dirty="0">
                <a:solidFill>
                  <a:schemeClr val="bg1"/>
                </a:solidFill>
                <a:effectLst/>
                <a:latin typeface="Söhne"/>
              </a:rPr>
              <a:t> program. </a:t>
            </a:r>
            <a:r>
              <a:rPr lang="en-ID" sz="2400" b="0" i="0" dirty="0" err="1">
                <a:solidFill>
                  <a:schemeClr val="bg1"/>
                </a:solidFill>
                <a:effectLst/>
                <a:latin typeface="Söhne"/>
              </a:rPr>
              <a:t>Ini</a:t>
            </a:r>
            <a:r>
              <a:rPr lang="en-ID" sz="24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chemeClr val="bg1"/>
                </a:solidFill>
                <a:effectLst/>
                <a:latin typeface="Söhne"/>
              </a:rPr>
              <a:t>adalah</a:t>
            </a:r>
            <a:r>
              <a:rPr lang="en-ID" sz="2400" b="0" i="0" dirty="0">
                <a:solidFill>
                  <a:schemeClr val="bg1"/>
                </a:solidFill>
                <a:effectLst/>
                <a:latin typeface="Söhne"/>
              </a:rPr>
              <a:t> inti </a:t>
            </a:r>
            <a:r>
              <a:rPr lang="en-ID" sz="2400" b="0" i="0" dirty="0" err="1">
                <a:solidFill>
                  <a:schemeClr val="bg1"/>
                </a:solidFill>
                <a:effectLst/>
                <a:latin typeface="Söhne"/>
              </a:rPr>
              <a:t>dari</a:t>
            </a:r>
            <a:r>
              <a:rPr lang="en-ID" sz="24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chemeClr val="bg1"/>
                </a:solidFill>
                <a:effectLst/>
                <a:latin typeface="Söhne"/>
              </a:rPr>
              <a:t>cara</a:t>
            </a:r>
            <a:r>
              <a:rPr lang="en-ID" sz="24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chemeClr val="bg1"/>
                </a:solidFill>
                <a:effectLst/>
                <a:latin typeface="Söhne"/>
              </a:rPr>
              <a:t>kerja</a:t>
            </a:r>
            <a:r>
              <a:rPr lang="en-ID" sz="2400" b="0" i="0" dirty="0">
                <a:solidFill>
                  <a:schemeClr val="bg1"/>
                </a:solidFill>
                <a:effectLst/>
                <a:latin typeface="Söhne"/>
              </a:rPr>
              <a:t> CPU </a:t>
            </a:r>
            <a:r>
              <a:rPr lang="en-ID" sz="2400" b="0" i="0" dirty="0" err="1">
                <a:solidFill>
                  <a:schemeClr val="bg1"/>
                </a:solidFill>
                <a:effectLst/>
                <a:latin typeface="Söhne"/>
              </a:rPr>
              <a:t>dalam</a:t>
            </a:r>
            <a:r>
              <a:rPr lang="en-ID" sz="24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chemeClr val="bg1"/>
                </a:solidFill>
                <a:effectLst/>
                <a:latin typeface="Söhne"/>
              </a:rPr>
              <a:t>memproses</a:t>
            </a:r>
            <a:r>
              <a:rPr lang="en-ID" sz="24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chemeClr val="bg1"/>
                </a:solidFill>
                <a:effectLst/>
                <a:latin typeface="Söhne"/>
              </a:rPr>
              <a:t>perintah-perintah</a:t>
            </a:r>
            <a:r>
              <a:rPr lang="en-ID" sz="2400" b="0" i="0" dirty="0">
                <a:solidFill>
                  <a:schemeClr val="bg1"/>
                </a:solidFill>
                <a:effectLst/>
                <a:latin typeface="Söhne"/>
              </a:rPr>
              <a:t> yang </a:t>
            </a:r>
            <a:r>
              <a:rPr lang="en-ID" sz="2400" b="0" i="0" dirty="0" err="1">
                <a:solidFill>
                  <a:schemeClr val="bg1"/>
                </a:solidFill>
                <a:effectLst/>
                <a:latin typeface="Söhne"/>
              </a:rPr>
              <a:t>diberikan</a:t>
            </a:r>
            <a:r>
              <a:rPr lang="en-ID" sz="24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chemeClr val="bg1"/>
                </a:solidFill>
                <a:effectLst/>
                <a:latin typeface="Söhne"/>
              </a:rPr>
              <a:t>kepadanya</a:t>
            </a:r>
            <a:r>
              <a:rPr lang="en-ID" sz="2400" b="0" i="0" dirty="0">
                <a:solidFill>
                  <a:schemeClr val="bg1"/>
                </a:solidFill>
                <a:effectLst/>
                <a:latin typeface="Söhne"/>
              </a:rPr>
              <a:t>. </a:t>
            </a:r>
            <a:r>
              <a:rPr lang="en-ID" sz="2400" b="0" i="0" dirty="0" err="1">
                <a:solidFill>
                  <a:schemeClr val="bg1"/>
                </a:solidFill>
                <a:effectLst/>
                <a:latin typeface="Söhne"/>
              </a:rPr>
              <a:t>Siklus</a:t>
            </a:r>
            <a:r>
              <a:rPr lang="en-ID" sz="2400" b="0" i="0" dirty="0">
                <a:solidFill>
                  <a:schemeClr val="bg1"/>
                </a:solidFill>
                <a:effectLst/>
                <a:latin typeface="Söhne"/>
              </a:rPr>
              <a:t> CPU </a:t>
            </a:r>
            <a:r>
              <a:rPr lang="en-ID" sz="2400" b="0" i="0" dirty="0" err="1">
                <a:solidFill>
                  <a:schemeClr val="bg1"/>
                </a:solidFill>
                <a:effectLst/>
                <a:latin typeface="Söhne"/>
              </a:rPr>
              <a:t>terdiri</a:t>
            </a:r>
            <a:r>
              <a:rPr lang="en-ID" sz="24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chemeClr val="bg1"/>
                </a:solidFill>
                <a:effectLst/>
                <a:latin typeface="Söhne"/>
              </a:rPr>
              <a:t>dari</a:t>
            </a:r>
            <a:r>
              <a:rPr lang="en-ID" sz="24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chemeClr val="bg1"/>
                </a:solidFill>
                <a:effectLst/>
                <a:latin typeface="Söhne"/>
              </a:rPr>
              <a:t>tiga</a:t>
            </a:r>
            <a:r>
              <a:rPr lang="en-ID" sz="24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chemeClr val="bg1"/>
                </a:solidFill>
                <a:effectLst/>
                <a:latin typeface="Söhne"/>
              </a:rPr>
              <a:t>tahap</a:t>
            </a:r>
            <a:r>
              <a:rPr lang="en-ID" sz="24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chemeClr val="bg1"/>
                </a:solidFill>
                <a:effectLst/>
                <a:latin typeface="Söhne"/>
              </a:rPr>
              <a:t>utama</a:t>
            </a:r>
            <a:r>
              <a:rPr lang="en-ID" sz="2400" b="0" i="0" dirty="0">
                <a:solidFill>
                  <a:schemeClr val="bg1"/>
                </a:solidFill>
                <a:effectLst/>
                <a:latin typeface="Söhne"/>
              </a:rPr>
              <a:t>: Fetch (</a:t>
            </a:r>
            <a:r>
              <a:rPr lang="en-ID" sz="2400" b="0" i="0" dirty="0" err="1">
                <a:solidFill>
                  <a:schemeClr val="bg1"/>
                </a:solidFill>
                <a:effectLst/>
                <a:latin typeface="Söhne"/>
              </a:rPr>
              <a:t>pengambilan</a:t>
            </a:r>
            <a:r>
              <a:rPr lang="en-ID" sz="2400" b="0" i="0" dirty="0">
                <a:solidFill>
                  <a:schemeClr val="bg1"/>
                </a:solidFill>
                <a:effectLst/>
                <a:latin typeface="Söhne"/>
              </a:rPr>
              <a:t>), Decode (</a:t>
            </a:r>
            <a:r>
              <a:rPr lang="en-ID" sz="2400" b="0" i="0" dirty="0" err="1">
                <a:solidFill>
                  <a:schemeClr val="bg1"/>
                </a:solidFill>
                <a:effectLst/>
                <a:latin typeface="Söhne"/>
              </a:rPr>
              <a:t>penguraian</a:t>
            </a:r>
            <a:r>
              <a:rPr lang="en-ID" sz="2400" b="0" i="0" dirty="0">
                <a:solidFill>
                  <a:schemeClr val="bg1"/>
                </a:solidFill>
                <a:effectLst/>
                <a:latin typeface="Söhne"/>
              </a:rPr>
              <a:t>), dan Execute (</a:t>
            </a:r>
            <a:r>
              <a:rPr lang="en-ID" sz="2400" b="0" i="0" dirty="0" err="1">
                <a:solidFill>
                  <a:schemeClr val="bg1"/>
                </a:solidFill>
                <a:effectLst/>
                <a:latin typeface="Söhne"/>
              </a:rPr>
              <a:t>eksekusi</a:t>
            </a:r>
            <a:r>
              <a:rPr lang="en-ID" sz="2400" b="0" i="0" dirty="0">
                <a:solidFill>
                  <a:schemeClr val="bg1"/>
                </a:solidFill>
                <a:effectLst/>
                <a:latin typeface="Söhne"/>
              </a:rPr>
              <a:t>).</a:t>
            </a:r>
          </a:p>
          <a:p>
            <a:pPr marL="12700" algn="l" rtl="0" eaLnBrk="0">
              <a:lnSpc>
                <a:spcPct val="80000"/>
              </a:lnSpc>
              <a:tabLst/>
            </a:pPr>
            <a:endParaRPr lang="Arial" altLang="Arial" sz="4400" b="1" dirty="0">
              <a:solidFill>
                <a:schemeClr val="bg1"/>
              </a:solidFill>
              <a:latin typeface="Sohnei"/>
            </a:endParaRPr>
          </a:p>
        </p:txBody>
      </p:sp>
      <p:sp>
        <p:nvSpPr>
          <p:cNvPr id="155" name="path"/>
          <p:cNvSpPr/>
          <p:nvPr/>
        </p:nvSpPr>
        <p:spPr>
          <a:xfrm>
            <a:off x="6873565" y="1710104"/>
            <a:ext cx="271513" cy="739290"/>
          </a:xfrm>
          <a:custGeom>
            <a:avLst/>
            <a:gdLst/>
            <a:ahLst/>
            <a:cxnLst/>
            <a:rect l="0" t="0" r="0" b="0"/>
            <a:pathLst>
              <a:path w="427" h="1164">
                <a:moveTo>
                  <a:pt x="427" y="1153"/>
                </a:moveTo>
                <a:lnTo>
                  <a:pt x="152" y="1153"/>
                </a:lnTo>
                <a:moveTo>
                  <a:pt x="427" y="962"/>
                </a:moveTo>
                <a:lnTo>
                  <a:pt x="0" y="962"/>
                </a:lnTo>
                <a:moveTo>
                  <a:pt x="427" y="772"/>
                </a:moveTo>
                <a:lnTo>
                  <a:pt x="152" y="772"/>
                </a:lnTo>
                <a:moveTo>
                  <a:pt x="427" y="582"/>
                </a:moveTo>
                <a:lnTo>
                  <a:pt x="0" y="582"/>
                </a:lnTo>
                <a:moveTo>
                  <a:pt x="427" y="391"/>
                </a:moveTo>
                <a:lnTo>
                  <a:pt x="152" y="391"/>
                </a:lnTo>
                <a:moveTo>
                  <a:pt x="427" y="11"/>
                </a:moveTo>
                <a:lnTo>
                  <a:pt x="152" y="11"/>
                </a:lnTo>
                <a:moveTo>
                  <a:pt x="427" y="201"/>
                </a:moveTo>
                <a:lnTo>
                  <a:pt x="0" y="201"/>
                </a:lnTo>
              </a:path>
            </a:pathLst>
          </a:custGeom>
          <a:noFill/>
          <a:ln w="14008" cap="flat"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56" name="path"/>
          <p:cNvSpPr/>
          <p:nvPr/>
        </p:nvSpPr>
        <p:spPr>
          <a:xfrm>
            <a:off x="6448930" y="3609999"/>
            <a:ext cx="1891455" cy="88544"/>
          </a:xfrm>
          <a:custGeom>
            <a:avLst/>
            <a:gdLst/>
            <a:ahLst/>
            <a:cxnLst/>
            <a:rect l="0" t="0" r="0" b="0"/>
            <a:pathLst>
              <a:path w="2978" h="139">
                <a:moveTo>
                  <a:pt x="129" y="69"/>
                </a:moveTo>
                <a:lnTo>
                  <a:pt x="2849" y="69"/>
                </a:lnTo>
                <a:moveTo>
                  <a:pt x="10" y="69"/>
                </a:moveTo>
                <a:cubicBezTo>
                  <a:pt x="10" y="102"/>
                  <a:pt x="36" y="129"/>
                  <a:pt x="69" y="129"/>
                </a:cubicBezTo>
                <a:cubicBezTo>
                  <a:pt x="102" y="129"/>
                  <a:pt x="129" y="102"/>
                  <a:pt x="129" y="69"/>
                </a:cubicBezTo>
                <a:cubicBezTo>
                  <a:pt x="129" y="36"/>
                  <a:pt x="102" y="10"/>
                  <a:pt x="69" y="10"/>
                </a:cubicBezTo>
                <a:cubicBezTo>
                  <a:pt x="36" y="10"/>
                  <a:pt x="10" y="36"/>
                  <a:pt x="10" y="69"/>
                </a:cubicBezTo>
                <a:moveTo>
                  <a:pt x="2849" y="69"/>
                </a:moveTo>
                <a:cubicBezTo>
                  <a:pt x="2849" y="102"/>
                  <a:pt x="2875" y="129"/>
                  <a:pt x="2908" y="129"/>
                </a:cubicBezTo>
                <a:cubicBezTo>
                  <a:pt x="2941" y="129"/>
                  <a:pt x="2968" y="102"/>
                  <a:pt x="2968" y="69"/>
                </a:cubicBezTo>
                <a:cubicBezTo>
                  <a:pt x="2968" y="36"/>
                  <a:pt x="2941" y="10"/>
                  <a:pt x="2908" y="10"/>
                </a:cubicBezTo>
                <a:cubicBezTo>
                  <a:pt x="2875" y="10"/>
                  <a:pt x="2849" y="36"/>
                  <a:pt x="2849" y="69"/>
                </a:cubicBezTo>
              </a:path>
            </a:pathLst>
          </a:custGeom>
          <a:noFill/>
          <a:ln w="12700" cap="flat"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727EF4F-C8B4-F10B-1453-9751D862B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3565" y="1712794"/>
            <a:ext cx="266700" cy="7366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C97897C-082C-378F-8016-32FA80D5B8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201" y="3761247"/>
            <a:ext cx="1892300" cy="889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0096EB7-2DFD-24E6-A72A-C70908EEE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037572"/>
            <a:ext cx="9386596" cy="9386596"/>
          </a:xfrm>
          <a:prstGeom prst="rect">
            <a:avLst/>
          </a:prstGeom>
        </p:spPr>
      </p:pic>
      <p:sp>
        <p:nvSpPr>
          <p:cNvPr id="5" name="textbox 5"/>
          <p:cNvSpPr/>
          <p:nvPr/>
        </p:nvSpPr>
        <p:spPr>
          <a:xfrm>
            <a:off x="3617821" y="3183165"/>
            <a:ext cx="2138045" cy="110680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1335"/>
              </a:lnSpc>
              <a:tabLst/>
            </a:pPr>
            <a:endParaRPr lang="Arial" altLang="Arial" sz="1200" dirty="0"/>
          </a:p>
        </p:txBody>
      </p:sp>
      <p:sp>
        <p:nvSpPr>
          <p:cNvPr id="8" name="textbox 8"/>
          <p:cNvSpPr/>
          <p:nvPr/>
        </p:nvSpPr>
        <p:spPr>
          <a:xfrm>
            <a:off x="457022" y="456780"/>
            <a:ext cx="5937434" cy="42299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just">
              <a:buFont typeface="+mj-lt"/>
              <a:buAutoNum type="arabicPeriod"/>
            </a:pPr>
            <a:r>
              <a:rPr lang="en-ID" sz="2000" b="1" i="0" dirty="0">
                <a:solidFill>
                  <a:schemeClr val="bg1"/>
                </a:solidFill>
                <a:effectLst/>
                <a:latin typeface="Söhne"/>
              </a:rPr>
              <a:t>Fetch (</a:t>
            </a:r>
            <a:r>
              <a:rPr lang="en-ID" sz="2000" b="1" i="0" dirty="0" err="1">
                <a:solidFill>
                  <a:schemeClr val="bg1"/>
                </a:solidFill>
                <a:effectLst/>
                <a:latin typeface="Söhne"/>
              </a:rPr>
              <a:t>Pengambilan</a:t>
            </a:r>
            <a:r>
              <a:rPr lang="en-ID" sz="2000" b="1" i="0" dirty="0">
                <a:solidFill>
                  <a:schemeClr val="bg1"/>
                </a:solidFill>
                <a:effectLst/>
                <a:latin typeface="Söhne"/>
              </a:rPr>
              <a:t>):</a:t>
            </a:r>
          </a:p>
          <a:p>
            <a:pPr algn="just"/>
            <a:endParaRPr lang="en-ID" sz="2000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Pada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tahap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Fetch, CPU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mengambil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instruksi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pertama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dari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memori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utama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(RAM) yang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perlu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dieksekusi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Instruksi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ini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diambil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dari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lokasi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memori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yang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telah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ditunjuk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oleh program counter (PC).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Setelah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instruksi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diambil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,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nilai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program counter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akan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diperbarui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untuk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menunjuk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ke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instruksi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berikutnya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yang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akan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dieksekusi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.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CC973B2-90E3-89E9-191D-689F2AFFE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439" y="1504545"/>
            <a:ext cx="1892300" cy="889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D8635CC-3593-DAB9-317A-886BCFA27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439" y="3308631"/>
            <a:ext cx="1892300" cy="8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508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0096EB7-2DFD-24E6-A72A-C70908EEE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037572"/>
            <a:ext cx="9386598" cy="9386598"/>
          </a:xfrm>
          <a:prstGeom prst="rect">
            <a:avLst/>
          </a:prstGeom>
        </p:spPr>
      </p:pic>
      <p:sp>
        <p:nvSpPr>
          <p:cNvPr id="5" name="textbox 5"/>
          <p:cNvSpPr/>
          <p:nvPr/>
        </p:nvSpPr>
        <p:spPr>
          <a:xfrm>
            <a:off x="3617821" y="3183165"/>
            <a:ext cx="1715237" cy="110680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just" rtl="0" eaLnBrk="0">
              <a:lnSpc>
                <a:spcPct val="150000"/>
              </a:lnSpc>
              <a:tabLst/>
            </a:pPr>
            <a:endParaRPr lang="Arial" altLang="Arial" sz="2000" dirty="0"/>
          </a:p>
        </p:txBody>
      </p:sp>
      <p:sp>
        <p:nvSpPr>
          <p:cNvPr id="8" name="textbox 8"/>
          <p:cNvSpPr/>
          <p:nvPr/>
        </p:nvSpPr>
        <p:spPr>
          <a:xfrm>
            <a:off x="109135" y="220435"/>
            <a:ext cx="6633207" cy="470263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just"/>
            <a:r>
              <a:rPr lang="en-ID" sz="2000" b="1" i="0" dirty="0">
                <a:solidFill>
                  <a:schemeClr val="bg1"/>
                </a:solidFill>
                <a:effectLst/>
                <a:latin typeface="Söhne"/>
              </a:rPr>
              <a:t>2.Decode (</a:t>
            </a:r>
            <a:r>
              <a:rPr lang="en-ID" sz="2000" b="1" i="0" dirty="0" err="1">
                <a:solidFill>
                  <a:schemeClr val="bg1"/>
                </a:solidFill>
                <a:effectLst/>
                <a:latin typeface="Söhne"/>
              </a:rPr>
              <a:t>Penguraian</a:t>
            </a:r>
            <a:r>
              <a:rPr lang="en-ID" sz="2000" b="1" i="0" dirty="0">
                <a:solidFill>
                  <a:schemeClr val="bg1"/>
                </a:solidFill>
                <a:effectLst/>
                <a:latin typeface="Söhne"/>
              </a:rPr>
              <a:t>):</a:t>
            </a:r>
          </a:p>
          <a:p>
            <a:pPr algn="just"/>
            <a:endParaRPr lang="en-ID" sz="2000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Setelah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instruksi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diambil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, CPU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harus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menguraikan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(decode)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instruksi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tersebut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untuk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memahami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apa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yang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diminta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oleh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instruksi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tersebut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Tahap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Decode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melibatkan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penentuan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jenis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instruksi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dan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operasi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yang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harus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dilakukan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CPU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berdasarkan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instruksi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yang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diambil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Ini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melibatkan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pemahaman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terhadap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kode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instruksi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,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mengetahui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jenis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operasi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yang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harus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dilakukan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(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seperti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operasi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aritmatika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,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logika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,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pemindahan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data), dan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identifikasi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operand-operand yang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terlibat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.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CC973B2-90E3-89E9-191D-689F2AFFE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439" y="1504545"/>
            <a:ext cx="1892300" cy="889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D8635CC-3593-DAB9-317A-886BCFA27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439" y="3308631"/>
            <a:ext cx="1892300" cy="8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400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0096EB7-2DFD-24E6-A72A-C70908EEE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037572"/>
            <a:ext cx="9386596" cy="9386596"/>
          </a:xfrm>
          <a:prstGeom prst="rect">
            <a:avLst/>
          </a:prstGeom>
        </p:spPr>
      </p:pic>
      <p:sp>
        <p:nvSpPr>
          <p:cNvPr id="5" name="textbox 5"/>
          <p:cNvSpPr/>
          <p:nvPr/>
        </p:nvSpPr>
        <p:spPr>
          <a:xfrm>
            <a:off x="3617821" y="3183165"/>
            <a:ext cx="2138045" cy="110680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1335"/>
              </a:lnSpc>
              <a:tabLst/>
            </a:pPr>
            <a:endParaRPr lang="Arial" altLang="Arial" sz="1200" dirty="0"/>
          </a:p>
        </p:txBody>
      </p:sp>
      <p:sp>
        <p:nvSpPr>
          <p:cNvPr id="8" name="textbox 8"/>
          <p:cNvSpPr/>
          <p:nvPr/>
        </p:nvSpPr>
        <p:spPr>
          <a:xfrm>
            <a:off x="108679" y="308527"/>
            <a:ext cx="6634120" cy="42299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just"/>
            <a:r>
              <a:rPr lang="en-ID" sz="2000" b="1" dirty="0">
                <a:solidFill>
                  <a:schemeClr val="bg1"/>
                </a:solidFill>
                <a:latin typeface="Söhne"/>
              </a:rPr>
              <a:t>3.</a:t>
            </a:r>
            <a:r>
              <a:rPr lang="en-ID" sz="2000" b="1" i="0" dirty="0">
                <a:solidFill>
                  <a:schemeClr val="bg1"/>
                </a:solidFill>
                <a:effectLst/>
                <a:latin typeface="Söhne"/>
              </a:rPr>
              <a:t>Execute (</a:t>
            </a:r>
            <a:r>
              <a:rPr lang="en-ID" sz="2000" b="1" i="0" dirty="0" err="1">
                <a:solidFill>
                  <a:schemeClr val="bg1"/>
                </a:solidFill>
                <a:effectLst/>
                <a:latin typeface="Söhne"/>
              </a:rPr>
              <a:t>Eksekusi</a:t>
            </a:r>
            <a:r>
              <a:rPr lang="en-ID" sz="2000" b="1" i="0" dirty="0">
                <a:solidFill>
                  <a:schemeClr val="bg1"/>
                </a:solidFill>
                <a:effectLst/>
                <a:latin typeface="Söhne"/>
              </a:rPr>
              <a:t>):</a:t>
            </a:r>
          </a:p>
          <a:p>
            <a:pPr algn="just"/>
            <a:endParaRPr lang="en-ID" sz="2000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Setelah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instruksi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diambil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dan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diuraikan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, CPU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menjalankan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instruksi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tersebut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pada ALU (Arithmetic Logic Unit)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atau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bagian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lain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dari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perangkat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keras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yang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relevan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Tahap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Execute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melibatkan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pelaksanaan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operasi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yang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diminta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oleh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instruksi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tersebut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,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seperti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operasi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aritmatika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,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logika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,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atau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pemindahan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data.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Hasil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dari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eksekusi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tersebut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kemudian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dapat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disimpan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kembali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ke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dalam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memori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atau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digunakan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dalam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operasi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Söhne"/>
              </a:rPr>
              <a:t>berikutnya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Söhne"/>
              </a:rPr>
              <a:t>.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CC973B2-90E3-89E9-191D-689F2AFFE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439" y="1504545"/>
            <a:ext cx="1892300" cy="889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D8635CC-3593-DAB9-317A-886BCFA27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439" y="3308631"/>
            <a:ext cx="1892300" cy="889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771</Words>
  <Application>Microsoft Office PowerPoint</Application>
  <PresentationFormat>On-screen Show (16:9)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Söhne</vt:lpstr>
      <vt:lpstr>Sohnei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Regy Aprilian</cp:lastModifiedBy>
  <cp:revision>2</cp:revision>
  <dcterms:modified xsi:type="dcterms:W3CDTF">2024-03-18T11:10:53Z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wqlLaW5nc29mdCBQREYgdG8gV1BTIDgw</vt:lpwstr>
  </property>
  <property fmtid="{D5CDD505-2E9C-101B-9397-08002B2CF9AE}" pid="3" name="Created">
    <vt:filetime>2023-03-31T16:44:18Z</vt:filetime>
  </property>
  <property fmtid="{D5CDD505-2E9C-101B-9397-08002B2CF9AE}" pid="4" name="UsrData">
    <vt:lpwstr>64269d324e2c48c83fc65d85</vt:lpwstr>
  </property>
</Properties>
</file>