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3"/>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2"/>
    <p:restoredTop sz="94664"/>
  </p:normalViewPr>
  <p:slideViewPr>
    <p:cSldViewPr snapToGrid="0" snapToObjects="1">
      <p:cViewPr>
        <p:scale>
          <a:sx n="20" d="100"/>
          <a:sy n="20" d="100"/>
        </p:scale>
        <p:origin x="-10" y="187"/>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C1FB4AB-9BC1-CE45-86A6-BBCC9E970F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C1FB4AB-9BC1-CE45-86A6-BBCC9E970F2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endParaRPr lang="en-US"/>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endParaRPr lang="en-US"/>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C1FB4AB-9BC1-CE45-86A6-BBCC9E970F2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504D03-15AE-0741-960A-6ECF5B5D3BC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1FB4AB-9BC1-CE45-86A6-BBCC9E970F2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04D03-15AE-0741-960A-6ECF5B5D3BC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FB4AB-9BC1-CE45-86A6-BBCC9E970F2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04D03-15AE-0741-960A-6ECF5B5D3BC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C1FB4AB-9BC1-CE45-86A6-BBCC9E970F2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C1FB4AB-9BC1-CE45-86A6-BBCC9E970F2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C1FB4AB-9BC1-CE45-86A6-BBCC9E970F2D}" type="datetimeFigureOut">
              <a:rPr lang="en-US" smtClean="0"/>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3504D03-15AE-0741-960A-6ECF5B5D3BC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29324604" y="4702821"/>
            <a:ext cx="14101483" cy="28263850"/>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ln>
        </p:spPr>
        <p:txBody>
          <a:bodyPr wrap="square" rtlCol="0">
            <a:spAutoFit/>
          </a:bodyPr>
          <a:lstStyle/>
          <a:p>
            <a:pPr marR="120650">
              <a:lnSpc>
                <a:spcPts val="4000"/>
              </a:lnSpc>
            </a:pPr>
            <a:endParaRPr lang="en-US" sz="4000" b="1" cap="all" spc="25" dirty="0" smtClean="0">
              <a:solidFill>
                <a:srgbClr val="0070C0"/>
              </a:solidFill>
              <a:latin typeface="Arial" panose="020B0604020202020204"/>
              <a:cs typeface="Arial" panose="020B0604020202020204"/>
            </a:endParaRPr>
          </a:p>
          <a:p>
            <a:pPr marR="120650">
              <a:lnSpc>
                <a:spcPts val="4000"/>
              </a:lnSpc>
            </a:pPr>
            <a:r>
              <a:rPr lang="en-US" sz="4000" b="1" cap="all" spc="25" dirty="0" smtClean="0">
                <a:solidFill>
                  <a:srgbClr val="0070C0"/>
                </a:solidFill>
                <a:latin typeface="Arial" panose="020B0604020202020204"/>
                <a:cs typeface="Arial" panose="020B0604020202020204"/>
              </a:rPr>
              <a:t>Results and discussion</a:t>
            </a:r>
            <a:endParaRPr lang="en-US" sz="4000" b="1" cap="all" dirty="0" smtClean="0">
              <a:solidFill>
                <a:srgbClr val="0070C0"/>
              </a:solidFill>
              <a:latin typeface="Arial" panose="020B0604020202020204"/>
              <a:cs typeface="Arial" panose="020B0604020202020204"/>
            </a:endParaRPr>
          </a:p>
          <a:p>
            <a:r>
              <a:rPr lang="en-US" sz="3600">
                <a:latin typeface="Arial" panose="020B0604020202020204" pitchFamily="34" charset="0"/>
                <a:cs typeface="Arial" panose="020B0604020202020204" pitchFamily="34" charset="0"/>
              </a:rPr>
              <a:t>The results of the project show that it is possible to create a robotic car-based system that can detect fires and send timely alerts to users. The system also provides live video feed and temperature/humidity data to the user through a local HTTP server, and sends email notifications to alert users of potential danger.</a:t>
            </a:r>
            <a:endParaRPr lang="en-US" sz="3600">
              <a:latin typeface="Arial" panose="020B0604020202020204" pitchFamily="34" charset="0"/>
              <a:cs typeface="Arial" panose="020B0604020202020204" pitchFamily="34" charset="0"/>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r>
              <a:rPr lang="en-US" sz="3600" b="1" cap="all" spc="25" dirty="0" smtClean="0">
                <a:solidFill>
                  <a:srgbClr val="0070C0"/>
                </a:solidFill>
                <a:latin typeface="Arial" panose="020B0604020202020204"/>
                <a:cs typeface="Arial" panose="020B0604020202020204"/>
              </a:rPr>
              <a:t>Conclusion</a:t>
            </a:r>
            <a:endParaRPr lang="en-US" sz="3600" b="1" cap="all" spc="25" dirty="0" smtClean="0">
              <a:solidFill>
                <a:srgbClr val="0070C0"/>
              </a:solidFill>
              <a:latin typeface="Arial" panose="020B0604020202020204"/>
              <a:cs typeface="Arial" panose="020B0604020202020204"/>
            </a:endParaRPr>
          </a:p>
          <a:p>
            <a:r>
              <a:rPr lang="en-US" sz="3600">
                <a:latin typeface="Arial" panose="020B0604020202020204" pitchFamily="34" charset="0"/>
                <a:cs typeface="Arial" panose="020B0604020202020204" pitchFamily="34" charset="0"/>
              </a:rPr>
              <a:t>In conclusion, the fire detection and disaster management robotic car project has been successfully developed and implemented. Utilizing Raspberry Pi technology and various Python libraries such as PyShine, PiCamera, Adafruit_DHT, OpenCV, numpy, gspread, oauth2client, and SMTP, the project is able to detect fires and send timely alerts to users. The robotic car is equipped with a Pi camera and DHT-11 sensor for fire detection and temperature/humidity sensing, respectively. The live video feed from the camera is streamed to a local HTTP server, while the temperature/humidity readings are broadcasted to the server and also sent to a Google Spreadsheet for automated data collection. The SMTP library is used to send email alerts to the user's Gmail account if a fire is detected. Overall, this project provides a comprehensive and reliable solution for fire detection and disaster management, with potential for further improvements and enhancements in the future.</a:t>
            </a:r>
            <a:endParaRPr lang="en-US" sz="3600" b="1" cap="all" spc="25" dirty="0" smtClean="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r>
              <a:rPr lang="en-US" sz="3600" b="1" cap="all" spc="25" dirty="0" smtClean="0">
                <a:solidFill>
                  <a:srgbClr val="0070C0"/>
                </a:solidFill>
                <a:latin typeface="Arial" panose="020B0604020202020204"/>
                <a:cs typeface="Arial" panose="020B0604020202020204"/>
              </a:rPr>
              <a:t>References </a:t>
            </a:r>
            <a:endParaRPr lang="en-US" sz="3600" b="1" cap="all" spc="25" dirty="0" smtClean="0">
              <a:solidFill>
                <a:srgbClr val="0070C0"/>
              </a:solidFill>
              <a:latin typeface="Arial" panose="020B0604020202020204"/>
              <a:cs typeface="Arial" panose="020B0604020202020204"/>
            </a:endParaRPr>
          </a:p>
          <a:p>
            <a:pPr marL="571500" indent="-571500">
              <a:buFont typeface="Arial" panose="020B0604020202020204" pitchFamily="34" charset="0"/>
              <a:buChar char="•"/>
            </a:pPr>
            <a:r>
              <a:rPr lang="en-US" sz="3600">
                <a:latin typeface="Arial" panose="020B0604020202020204" pitchFamily="34" charset="0"/>
                <a:cs typeface="Arial" panose="020B0604020202020204" pitchFamily="34" charset="0"/>
              </a:rPr>
              <a:t>Sharma, N., Shrestha, A., &amp; Cho, Y. (2017). Fire detection system using Raspberry Pi and Pi camera. International Journal of Engineering Trends and Technology (IJETT), 46(4), 187-191</a:t>
            </a:r>
            <a:endParaRPr lang="en-US" sz="360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a:latin typeface="Arial" panose="020B0604020202020204" pitchFamily="34" charset="0"/>
                <a:cs typeface="Arial" panose="020B0604020202020204" pitchFamily="34" charset="0"/>
              </a:rPr>
              <a:t>Zhang, Y., Lin, X., Huang, Y., &amp; Cai, Y. (2017). Fire detection with a remote-controlled car equipped with a thermal imaging camera. Journal of Visual Communication and Image Representation, 44, 12-18</a:t>
            </a:r>
            <a:endParaRPr lang="en-US" sz="3600" b="1" cap="all" spc="25" dirty="0" smtClean="0">
              <a:solidFill>
                <a:srgbClr val="0070C0"/>
              </a:solidFill>
              <a:latin typeface="Arial" panose="020B0604020202020204"/>
              <a:cs typeface="Arial" panose="020B0604020202020204"/>
            </a:endParaRPr>
          </a:p>
        </p:txBody>
      </p:sp>
      <p:sp>
        <p:nvSpPr>
          <p:cNvPr id="6" name="object 3"/>
          <p:cNvSpPr/>
          <p:nvPr/>
        </p:nvSpPr>
        <p:spPr>
          <a:xfrm>
            <a:off x="0" y="-349622"/>
            <a:ext cx="43891200" cy="3657253"/>
          </a:xfrm>
          <a:custGeom>
            <a:avLst/>
            <a:gdLst/>
            <a:ahLst/>
            <a:cxnLst/>
            <a:rect l="l" t="t" r="r" b="b"/>
            <a:pathLst>
              <a:path w="20104100" h="2233930">
                <a:moveTo>
                  <a:pt x="0" y="2233788"/>
                </a:moveTo>
                <a:lnTo>
                  <a:pt x="20104099" y="2233788"/>
                </a:lnTo>
                <a:lnTo>
                  <a:pt x="20104099" y="0"/>
                </a:lnTo>
                <a:lnTo>
                  <a:pt x="0" y="0"/>
                </a:lnTo>
                <a:lnTo>
                  <a:pt x="0" y="2233788"/>
                </a:lnTo>
                <a:close/>
              </a:path>
            </a:pathLst>
          </a:custGeom>
          <a:solidFill>
            <a:schemeClr val="accent1"/>
          </a:solidFill>
        </p:spPr>
        <p:txBody>
          <a:bodyPr wrap="square" lIns="0" tIns="0" rIns="0" bIns="0" rtlCol="0"/>
          <a:lstStyle/>
          <a:p>
            <a:endParaRPr sz="4825"/>
          </a:p>
        </p:txBody>
      </p:sp>
      <p:sp>
        <p:nvSpPr>
          <p:cNvPr id="7" name="object 4"/>
          <p:cNvSpPr txBox="1"/>
          <p:nvPr/>
        </p:nvSpPr>
        <p:spPr>
          <a:xfrm>
            <a:off x="9429485" y="127033"/>
            <a:ext cx="22413150" cy="1016635"/>
          </a:xfrm>
          <a:prstGeom prst="rect">
            <a:avLst/>
          </a:prstGeom>
        </p:spPr>
        <p:txBody>
          <a:bodyPr vert="horz" wrap="square" lIns="0" tIns="19752" rIns="0" bIns="0" rtlCol="0" anchor="b">
            <a:sp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pPr marL="20955">
              <a:spcBef>
                <a:spcPts val="155"/>
              </a:spcBef>
              <a:tabLst>
                <a:tab pos="4592320" algn="l"/>
              </a:tabLst>
            </a:pPr>
            <a:r>
              <a:rPr lang="en-US" sz="7200" b="1" cap="all" spc="-16" dirty="0">
                <a:solidFill>
                  <a:schemeClr val="bg1"/>
                </a:solidFill>
                <a:latin typeface="Arial" panose="020B0604020202020204" pitchFamily="34" charset="0"/>
              </a:rPr>
              <a:t>Robotic Car for Fire detection</a:t>
            </a:r>
            <a:endParaRPr lang="en-US" sz="7200" b="1" cap="all" spc="-16" dirty="0">
              <a:solidFill>
                <a:schemeClr val="bg1"/>
              </a:solidFill>
              <a:latin typeface="Arial" panose="020B0604020202020204" pitchFamily="34" charset="0"/>
            </a:endParaRPr>
          </a:p>
        </p:txBody>
      </p:sp>
      <p:sp>
        <p:nvSpPr>
          <p:cNvPr id="9" name="object 6"/>
          <p:cNvSpPr txBox="1"/>
          <p:nvPr/>
        </p:nvSpPr>
        <p:spPr>
          <a:xfrm>
            <a:off x="10744200" y="1239476"/>
            <a:ext cx="17800475" cy="641985"/>
          </a:xfrm>
          <a:prstGeom prst="rect">
            <a:avLst/>
          </a:prstGeom>
        </p:spPr>
        <p:txBody>
          <a:bodyPr vert="horz" wrap="square" lIns="0" tIns="27029" rIns="0" bIns="0" rtlCol="0">
            <a:spAutoFit/>
          </a:bodyPr>
          <a:lstStyle/>
          <a:p>
            <a:pPr marL="20955" algn="ctr">
              <a:spcBef>
                <a:spcPts val="215"/>
              </a:spcBef>
            </a:pPr>
            <a:r>
              <a:rPr lang="en-US" sz="4000" spc="16" dirty="0" smtClean="0">
                <a:solidFill>
                  <a:srgbClr val="FFFFFF"/>
                </a:solidFill>
                <a:latin typeface="Arial" panose="020B0604020202020204"/>
                <a:cs typeface="Arial" panose="020B0604020202020204"/>
              </a:rPr>
              <a:t>Saptajit Banerjee 20BCE1513</a:t>
            </a:r>
            <a:endParaRPr sz="4000" dirty="0">
              <a:latin typeface="Arial" panose="020B0604020202020204"/>
              <a:cs typeface="Arial" panose="020B0604020202020204"/>
            </a:endParaRPr>
          </a:p>
        </p:txBody>
      </p:sp>
      <p:pic>
        <p:nvPicPr>
          <p:cNvPr id="29" name="Picture 28" descr="See the source image"/>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22202"/>
            <a:ext cx="8767482" cy="2963662"/>
          </a:xfrm>
          <a:prstGeom prst="rect">
            <a:avLst/>
          </a:prstGeom>
          <a:noFill/>
          <a:ln>
            <a:noFill/>
          </a:ln>
        </p:spPr>
      </p:pic>
      <p:sp>
        <p:nvSpPr>
          <p:cNvPr id="32" name="object 6"/>
          <p:cNvSpPr txBox="1"/>
          <p:nvPr/>
        </p:nvSpPr>
        <p:spPr>
          <a:xfrm>
            <a:off x="10896600" y="1849074"/>
            <a:ext cx="17800475" cy="641985"/>
          </a:xfrm>
          <a:prstGeom prst="rect">
            <a:avLst/>
          </a:prstGeom>
        </p:spPr>
        <p:txBody>
          <a:bodyPr vert="horz" wrap="square" lIns="0" tIns="27029" rIns="0" bIns="0" rtlCol="0">
            <a:spAutoFit/>
          </a:bodyPr>
          <a:lstStyle/>
          <a:p>
            <a:pPr marL="20955" algn="ctr">
              <a:spcBef>
                <a:spcPts val="215"/>
              </a:spcBef>
            </a:pPr>
            <a:r>
              <a:rPr lang="en-US" sz="4000" dirty="0">
                <a:solidFill>
                  <a:schemeClr val="bg1"/>
                </a:solidFill>
                <a:latin typeface="Arial" panose="020B0604020202020204"/>
                <a:cs typeface="Arial" panose="020B0604020202020204"/>
              </a:rPr>
              <a:t>Prof. Graceline Jasmine S</a:t>
            </a:r>
            <a:endParaRPr lang="en-US" sz="4000" dirty="0">
              <a:solidFill>
                <a:schemeClr val="bg1"/>
              </a:solidFill>
              <a:latin typeface="Arial" panose="020B0604020202020204"/>
              <a:cs typeface="Arial" panose="020B0604020202020204"/>
            </a:endParaRPr>
          </a:p>
        </p:txBody>
      </p:sp>
      <p:sp>
        <p:nvSpPr>
          <p:cNvPr id="33" name="object 6"/>
          <p:cNvSpPr txBox="1"/>
          <p:nvPr/>
        </p:nvSpPr>
        <p:spPr>
          <a:xfrm>
            <a:off x="10941424" y="2539354"/>
            <a:ext cx="17800475" cy="641985"/>
          </a:xfrm>
          <a:prstGeom prst="rect">
            <a:avLst/>
          </a:prstGeom>
        </p:spPr>
        <p:txBody>
          <a:bodyPr vert="horz" wrap="square" lIns="0" tIns="27029" rIns="0" bIns="0" rtlCol="0">
            <a:spAutoFit/>
          </a:bodyPr>
          <a:lstStyle/>
          <a:p>
            <a:pPr marL="20955" algn="ctr">
              <a:spcBef>
                <a:spcPts val="215"/>
              </a:spcBef>
            </a:pPr>
            <a:r>
              <a:rPr lang="en-US" sz="4000" dirty="0">
                <a:solidFill>
                  <a:schemeClr val="bg1"/>
                </a:solidFill>
                <a:latin typeface="Arial" panose="020B0604020202020204"/>
                <a:cs typeface="Arial" panose="020B0604020202020204"/>
              </a:rPr>
              <a:t>Vellore Institute of Technology, Chennai</a:t>
            </a:r>
            <a:endParaRPr lang="en-US" sz="4000" dirty="0">
              <a:solidFill>
                <a:schemeClr val="bg1"/>
              </a:solidFill>
              <a:latin typeface="Arial" panose="020B0604020202020204"/>
              <a:cs typeface="Arial" panose="020B0604020202020204"/>
            </a:endParaRPr>
          </a:p>
        </p:txBody>
      </p:sp>
      <p:sp>
        <p:nvSpPr>
          <p:cNvPr id="31" name="TextBox 30"/>
          <p:cNvSpPr txBox="1"/>
          <p:nvPr/>
        </p:nvSpPr>
        <p:spPr>
          <a:xfrm>
            <a:off x="528916" y="4590627"/>
            <a:ext cx="14101483" cy="28263850"/>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ln>
        </p:spPr>
        <p:txBody>
          <a:bodyPr wrap="square" rtlCol="0">
            <a:spAutoFit/>
          </a:bodyPr>
          <a:lstStyle/>
          <a:p>
            <a:pPr marR="120650">
              <a:lnSpc>
                <a:spcPts val="4000"/>
              </a:lnSpc>
            </a:pPr>
            <a:endParaRPr lang="en-US" sz="4000" b="1" cap="all" spc="25" dirty="0" smtClean="0">
              <a:solidFill>
                <a:srgbClr val="0070C0"/>
              </a:solidFill>
              <a:latin typeface="Arial" panose="020B0604020202020204"/>
              <a:cs typeface="Arial" panose="020B0604020202020204"/>
            </a:endParaRPr>
          </a:p>
          <a:p>
            <a:pPr marR="120650">
              <a:lnSpc>
                <a:spcPts val="4000"/>
              </a:lnSpc>
            </a:pPr>
            <a:r>
              <a:rPr lang="en-US" sz="4000" b="1" cap="all" spc="25" dirty="0" smtClean="0">
                <a:solidFill>
                  <a:srgbClr val="0070C0"/>
                </a:solidFill>
                <a:latin typeface="Arial" panose="020B0604020202020204"/>
                <a:cs typeface="Arial" panose="020B0604020202020204"/>
              </a:rPr>
              <a:t>INTRODUCTION</a:t>
            </a:r>
            <a:endParaRPr lang="en-US" sz="4000" b="1" cap="all" dirty="0">
              <a:solidFill>
                <a:srgbClr val="0070C0"/>
              </a:solidFill>
              <a:latin typeface="Arial" panose="020B0604020202020204"/>
              <a:cs typeface="Arial" panose="020B0604020202020204"/>
            </a:endParaRPr>
          </a:p>
          <a:p>
            <a:r>
              <a:rPr lang="en-US" sz="3600">
                <a:latin typeface="Arial" panose="020B0604020202020204" pitchFamily="34" charset="0"/>
                <a:cs typeface="Arial" panose="020B0604020202020204" pitchFamily="34" charset="0"/>
              </a:rPr>
              <a:t>The use of technology in disaster management has become increasingly important in recent years. Among various types of disasters, fire outbreaks pose a significant threat to life and property. Traditional methods of fire detection are often limited in their effectiveness, particularly in large or complex environments. In order to address these challenges, we propose the development of a robotic car for fire detection.</a:t>
            </a:r>
            <a:endParaRPr lang="en-US" sz="3600">
              <a:latin typeface="Arial" panose="020B0604020202020204" pitchFamily="34" charset="0"/>
              <a:cs typeface="Arial" panose="020B0604020202020204" pitchFamily="34" charset="0"/>
            </a:endParaRPr>
          </a:p>
          <a:p>
            <a:endParaRPr lang="en-US" sz="3600">
              <a:latin typeface="Arial" panose="020B0604020202020204" pitchFamily="34" charset="0"/>
              <a:cs typeface="Arial" panose="020B0604020202020204" pitchFamily="34" charset="0"/>
            </a:endParaRPr>
          </a:p>
          <a:p>
            <a:r>
              <a:rPr lang="en-US" sz="3600">
                <a:latin typeface="Arial" panose="020B0604020202020204" pitchFamily="34" charset="0"/>
                <a:cs typeface="Arial" panose="020B0604020202020204" pitchFamily="34" charset="0"/>
              </a:rPr>
              <a:t>The proposed robotic car is based on Raspberry Pi, a versatile and affordable single-board computer that can be used for a wide range of applications. Equipped with a pi camera and a DHT11 sensor, the robotic car is designed to autonomously navigate through an environment, detect any fire outbreaks, and transmit the location and status of the fire to a remote server.</a:t>
            </a:r>
            <a:endParaRPr lang="en-US" sz="3600">
              <a:latin typeface="Arial" panose="020B0604020202020204" pitchFamily="34" charset="0"/>
              <a:cs typeface="Arial" panose="020B0604020202020204" pitchFamily="34" charset="0"/>
            </a:endParaRPr>
          </a:p>
          <a:p>
            <a:endParaRPr lang="en-US" sz="3600">
              <a:latin typeface="Arial" panose="020B0604020202020204" pitchFamily="34" charset="0"/>
              <a:cs typeface="Arial" panose="020B0604020202020204" pitchFamily="34" charset="0"/>
            </a:endParaRPr>
          </a:p>
          <a:p>
            <a:r>
              <a:rPr lang="en-US" sz="3600">
                <a:latin typeface="Arial" panose="020B0604020202020204" pitchFamily="34" charset="0"/>
                <a:cs typeface="Arial" panose="020B0604020202020204" pitchFamily="34" charset="0"/>
              </a:rPr>
              <a:t>The pi camera provides real-time visual data of the environment, which can be used to detect the presence of flames or smoke. The DHT11 sensor measures temperature and humidity, which can help to detect changes in the environment that may be indicative of a fire. The combination of these sensors enables the robotic car to detect fires quickly and accurately, even in large or complex environments.</a:t>
            </a:r>
            <a:endParaRPr lang="en-US" sz="3600">
              <a:latin typeface="Arial" panose="020B0604020202020204" pitchFamily="34" charset="0"/>
              <a:cs typeface="Arial" panose="020B0604020202020204" pitchFamily="34" charset="0"/>
            </a:endParaRPr>
          </a:p>
          <a:p>
            <a:endParaRPr lang="en-US" sz="3600" b="1" cap="all" spc="25" dirty="0" smtClean="0">
              <a:solidFill>
                <a:srgbClr val="0070C0"/>
              </a:solidFill>
              <a:latin typeface="Arial" panose="020B0604020202020204"/>
              <a:cs typeface="Arial" panose="020B0604020202020204"/>
            </a:endParaRPr>
          </a:p>
          <a:p>
            <a:r>
              <a:rPr lang="en-US" sz="3600" b="1" cap="all" spc="25" dirty="0" smtClean="0">
                <a:solidFill>
                  <a:srgbClr val="0070C0"/>
                </a:solidFill>
                <a:latin typeface="Arial" panose="020B0604020202020204"/>
                <a:cs typeface="Arial" panose="020B0604020202020204"/>
              </a:rPr>
              <a:t>Objectives</a:t>
            </a:r>
            <a:endParaRPr lang="en-US" sz="3600" b="1" cap="all" spc="25" dirty="0" smtClean="0">
              <a:solidFill>
                <a:srgbClr val="0070C0"/>
              </a:solidFill>
              <a:latin typeface="Arial" panose="020B0604020202020204"/>
              <a:cs typeface="Arial" panose="020B0604020202020204"/>
            </a:endParaRPr>
          </a:p>
          <a:p>
            <a:pPr marL="571500" indent="-571500">
              <a:buFont typeface="Arial" panose="020B0604020202020204" pitchFamily="34" charset="0"/>
              <a:buChar char="•"/>
            </a:pPr>
            <a:endParaRPr lang="en-US" sz="3600" spc="8" dirty="0" smtClean="0">
              <a:solidFill>
                <a:srgbClr val="231F20"/>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spc="8" dirty="0" smtClean="0">
                <a:solidFill>
                  <a:srgbClr val="231F20"/>
                </a:solidFill>
                <a:latin typeface="Arial" panose="020B0604020202020204" pitchFamily="34" charset="0"/>
                <a:cs typeface="Arial" panose="020B0604020202020204" pitchFamily="34" charset="0"/>
              </a:rPr>
              <a:t>Design and build a robotic car that is capable of detecting fires using a camera and DHT11 sensor.</a:t>
            </a:r>
            <a:endParaRPr lang="en-US" sz="3600" spc="8" dirty="0" smtClean="0">
              <a:solidFill>
                <a:srgbClr val="231F20"/>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spc="8" dirty="0" smtClean="0">
                <a:solidFill>
                  <a:srgbClr val="231F20"/>
                </a:solidFill>
                <a:latin typeface="Arial" panose="020B0604020202020204" pitchFamily="34" charset="0"/>
                <a:cs typeface="Arial" panose="020B0604020202020204" pitchFamily="34" charset="0"/>
                <a:sym typeface="+mn-ea"/>
              </a:rPr>
              <a:t>Develop a software program that enables remote operation of the car via WiFi.</a:t>
            </a:r>
            <a:endParaRPr lang="en-US" sz="3600" spc="8" dirty="0" smtClean="0">
              <a:solidFill>
                <a:srgbClr val="231F20"/>
              </a:solidFill>
              <a:latin typeface="Arial" panose="020B0604020202020204" pitchFamily="34" charset="0"/>
              <a:cs typeface="Arial" panose="020B0604020202020204" pitchFamily="34" charset="0"/>
              <a:sym typeface="+mn-ea"/>
            </a:endParaRPr>
          </a:p>
          <a:p>
            <a:pPr marL="571500" indent="-571500">
              <a:buFont typeface="Arial" panose="020B0604020202020204" pitchFamily="34" charset="0"/>
              <a:buChar char="•"/>
            </a:pPr>
            <a:r>
              <a:rPr lang="en-US" sz="3600" spc="8" dirty="0" smtClean="0">
                <a:solidFill>
                  <a:srgbClr val="231F20"/>
                </a:solidFill>
                <a:latin typeface="Arial" panose="020B0604020202020204" pitchFamily="34" charset="0"/>
                <a:cs typeface="Arial" panose="020B0604020202020204" pitchFamily="34" charset="0"/>
                <a:sym typeface="+mn-ea"/>
              </a:rPr>
              <a:t>Develop a software program for pi camera to capture live video feed and analyse it to detect fire.</a:t>
            </a:r>
            <a:endParaRPr lang="en-US" sz="3600" spc="8" dirty="0" smtClean="0">
              <a:solidFill>
                <a:srgbClr val="231F20"/>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spc="8" dirty="0" smtClean="0">
                <a:solidFill>
                  <a:srgbClr val="231F20"/>
                </a:solidFill>
                <a:latin typeface="Arial" panose="020B0604020202020204" pitchFamily="34" charset="0"/>
                <a:cs typeface="Arial" panose="020B0604020202020204" pitchFamily="34" charset="0"/>
              </a:rPr>
              <a:t>Implement a live video feed system to allow the user to monitor the environment in real-time.</a:t>
            </a:r>
            <a:endParaRPr lang="en-US" sz="3600" spc="8" dirty="0" smtClean="0">
              <a:solidFill>
                <a:srgbClr val="231F20"/>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spc="8" dirty="0" smtClean="0">
                <a:solidFill>
                  <a:srgbClr val="231F20"/>
                </a:solidFill>
                <a:latin typeface="Arial" panose="020B0604020202020204" pitchFamily="34" charset="0"/>
                <a:cs typeface="Arial" panose="020B0604020202020204" pitchFamily="34" charset="0"/>
              </a:rPr>
              <a:t>Integrate a system that sends an email to the user containing the time and date of fire detection.</a:t>
            </a:r>
            <a:endParaRPr lang="en-US" sz="3600" spc="8" dirty="0" smtClean="0">
              <a:solidFill>
                <a:srgbClr val="231F20"/>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spc="8" dirty="0" smtClean="0">
                <a:solidFill>
                  <a:srgbClr val="231F20"/>
                </a:solidFill>
                <a:latin typeface="Arial" panose="020B0604020202020204" pitchFamily="34" charset="0"/>
                <a:cs typeface="Arial" panose="020B0604020202020204" pitchFamily="34" charset="0"/>
              </a:rPr>
              <a:t>Store temperature and humidity readings from the DHT11 sensor in a Google Spreadsheet CSV file which kept in the user's Google Drive.</a:t>
            </a:r>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r>
              <a:rPr lang="en-US" sz="3600" b="1" cap="all" spc="25" dirty="0">
                <a:solidFill>
                  <a:srgbClr val="0070C0"/>
                </a:solidFill>
                <a:latin typeface="Arial" panose="020B0604020202020204"/>
                <a:cs typeface="Arial" panose="020B0604020202020204"/>
              </a:rPr>
              <a:t>SCOPE of the project</a:t>
            </a:r>
            <a:endParaRPr lang="en-US" sz="3600" b="1" cap="all" spc="25" dirty="0">
              <a:solidFill>
                <a:srgbClr val="0070C0"/>
              </a:solidFill>
              <a:latin typeface="Arial" panose="020B0604020202020204"/>
              <a:cs typeface="Arial" panose="020B0604020202020204"/>
            </a:endParaRPr>
          </a:p>
          <a:p>
            <a:endParaRPr lang="en-US" sz="3600" spc="8" dirty="0">
              <a:solidFill>
                <a:srgbClr val="231F20"/>
              </a:solidFill>
              <a:latin typeface="Arial" panose="020B0604020202020204" pitchFamily="34" charset="0"/>
              <a:cs typeface="Arial" panose="020B0604020202020204" pitchFamily="34" charset="0"/>
            </a:endParaRPr>
          </a:p>
          <a:p>
            <a:r>
              <a:rPr lang="en-US" sz="3600" spc="8" dirty="0" smtClean="0">
                <a:solidFill>
                  <a:srgbClr val="231F20"/>
                </a:solidFill>
                <a:latin typeface="Arial" panose="020B0604020202020204" pitchFamily="34" charset="0"/>
                <a:cs typeface="Arial" panose="020B0604020202020204" pitchFamily="34" charset="0"/>
              </a:rPr>
              <a:t>The scope of this project is to develop a robotic car equipped with a pi camera and DHT11 sensor for fire detection and disaster management. The car will use pi camera techniques to detect fires quickly and accurately, allowing for timely responses and effective disaster management.</a:t>
            </a:r>
            <a:endParaRPr lang="en-US" sz="3600" b="1" cap="all" spc="25" dirty="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p:txBody>
      </p:sp>
      <p:sp>
        <p:nvSpPr>
          <p:cNvPr id="39" name="TextBox 38"/>
          <p:cNvSpPr txBox="1"/>
          <p:nvPr/>
        </p:nvSpPr>
        <p:spPr>
          <a:xfrm>
            <a:off x="14926608" y="4577255"/>
            <a:ext cx="14101483" cy="28581985"/>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ln>
        </p:spPr>
        <p:txBody>
          <a:bodyPr wrap="square" rtlCol="0">
            <a:spAutoFit/>
          </a:bodyPr>
          <a:lstStyle/>
          <a:p>
            <a:pPr marR="120650">
              <a:lnSpc>
                <a:spcPts val="4000"/>
              </a:lnSpc>
            </a:pPr>
            <a:endParaRPr lang="en-US" sz="4000" b="1" cap="all" spc="25" dirty="0" smtClean="0">
              <a:solidFill>
                <a:srgbClr val="0070C0"/>
              </a:solidFill>
              <a:latin typeface="Arial" panose="020B0604020202020204"/>
              <a:cs typeface="Arial" panose="020B0604020202020204"/>
            </a:endParaRPr>
          </a:p>
          <a:p>
            <a:pPr marR="120650">
              <a:lnSpc>
                <a:spcPts val="4000"/>
              </a:lnSpc>
            </a:pPr>
            <a:r>
              <a:rPr lang="en-US" sz="4000" b="1" cap="all" spc="25" dirty="0" smtClean="0">
                <a:solidFill>
                  <a:srgbClr val="0070C0"/>
                </a:solidFill>
                <a:latin typeface="Arial" panose="020B0604020202020204"/>
                <a:cs typeface="Arial" panose="020B0604020202020204"/>
              </a:rPr>
              <a:t>methodology</a:t>
            </a:r>
            <a:endParaRPr lang="en-US" sz="4000" b="1" cap="all" dirty="0" smtClean="0">
              <a:solidFill>
                <a:srgbClr val="0070C0"/>
              </a:solidFill>
              <a:latin typeface="Arial" panose="020B0604020202020204"/>
              <a:cs typeface="Arial" panose="020B0604020202020204"/>
            </a:endParaRPr>
          </a:p>
          <a:p>
            <a:pPr marR="494030">
              <a:lnSpc>
                <a:spcPts val="4000"/>
              </a:lnSpc>
              <a:spcBef>
                <a:spcPts val="1800"/>
              </a:spcBef>
            </a:pPr>
            <a:r>
              <a:rPr lang="en-US" sz="3600" spc="8" dirty="0" smtClean="0">
                <a:solidFill>
                  <a:srgbClr val="231F20"/>
                </a:solidFill>
                <a:latin typeface="Arial" panose="020B0604020202020204" pitchFamily="34" charset="0"/>
                <a:cs typeface="Arial" panose="020B0604020202020204" pitchFamily="34" charset="0"/>
              </a:rPr>
              <a:t>The methodology for this project involved designing and building a robotic car-based fire detection system. The system utilized a Raspberry Pi and various Python libraries, including PyShine, PiCamera, Adafruit_DHT, OpenCV, numpy, gspread, oauth2client, and SMTP.</a:t>
            </a:r>
            <a:endParaRPr lang="en-US" sz="3600" spc="8" dirty="0" smtClean="0">
              <a:solidFill>
                <a:srgbClr val="231F20"/>
              </a:solidFill>
              <a:latin typeface="Arial" panose="020B0604020202020204" pitchFamily="34" charset="0"/>
              <a:cs typeface="Arial" panose="020B0604020202020204" pitchFamily="34" charset="0"/>
            </a:endParaRPr>
          </a:p>
          <a:p>
            <a:pPr marR="494030">
              <a:lnSpc>
                <a:spcPts val="4000"/>
              </a:lnSpc>
              <a:spcBef>
                <a:spcPts val="1800"/>
              </a:spcBef>
            </a:pPr>
            <a:r>
              <a:rPr lang="en-US" sz="3600" spc="8" dirty="0" smtClean="0">
                <a:solidFill>
                  <a:srgbClr val="231F20"/>
                </a:solidFill>
                <a:latin typeface="Arial" panose="020B0604020202020204" pitchFamily="34" charset="0"/>
                <a:cs typeface="Arial" panose="020B0604020202020204" pitchFamily="34" charset="0"/>
              </a:rPr>
              <a:t>The first step involved assembling the chassis for the robotic car and integrating all the required components. The Pi Camera was installed to provide a live video feed that was processed using OpenCV and numpy libraries to analyze the feed for the presence of flames.</a:t>
            </a:r>
            <a:endParaRPr lang="en-US" sz="3600" spc="8" dirty="0" smtClean="0">
              <a:solidFill>
                <a:srgbClr val="231F20"/>
              </a:solidFill>
              <a:latin typeface="Arial" panose="020B0604020202020204" pitchFamily="34" charset="0"/>
              <a:cs typeface="Arial" panose="020B0604020202020204" pitchFamily="34" charset="0"/>
            </a:endParaRPr>
          </a:p>
          <a:p>
            <a:pPr marR="494030">
              <a:lnSpc>
                <a:spcPts val="4000"/>
              </a:lnSpc>
              <a:spcBef>
                <a:spcPts val="1800"/>
              </a:spcBef>
            </a:pPr>
            <a:r>
              <a:rPr lang="en-US" sz="3600" spc="8" dirty="0" smtClean="0">
                <a:solidFill>
                  <a:srgbClr val="231F20"/>
                </a:solidFill>
                <a:latin typeface="Arial" panose="020B0604020202020204" pitchFamily="34" charset="0"/>
                <a:cs typeface="Arial" panose="020B0604020202020204" pitchFamily="34" charset="0"/>
              </a:rPr>
              <a:t>The Adafruit_DHT library was used to collect readings from the DHT-11 sensor installed on the robotic car, which included temperature and humidity data. This data was broadcasted to the user through a local HTTP server hosted on the Raspberry Pi and sent to a Google Spreadsheet CSV file using the gspread and oauth2client libraries.</a:t>
            </a:r>
            <a:endParaRPr lang="en-US" sz="3600" spc="8" dirty="0" smtClean="0">
              <a:solidFill>
                <a:srgbClr val="231F20"/>
              </a:solidFill>
              <a:latin typeface="Arial" panose="020B0604020202020204" pitchFamily="34" charset="0"/>
              <a:cs typeface="Arial" panose="020B0604020202020204" pitchFamily="34" charset="0"/>
            </a:endParaRPr>
          </a:p>
          <a:p>
            <a:pPr marR="494030">
              <a:lnSpc>
                <a:spcPts val="4000"/>
              </a:lnSpc>
              <a:spcBef>
                <a:spcPts val="1800"/>
              </a:spcBef>
            </a:pPr>
            <a:r>
              <a:rPr lang="en-US" sz="3600" spc="8" dirty="0" smtClean="0">
                <a:solidFill>
                  <a:srgbClr val="231F20"/>
                </a:solidFill>
                <a:latin typeface="Arial" panose="020B0604020202020204" pitchFamily="34" charset="0"/>
                <a:cs typeface="Arial" panose="020B0604020202020204" pitchFamily="34" charset="0"/>
              </a:rPr>
              <a:t>To enable timely alerts to users, the SMTP system file was configured on the Raspberry Pi, and the SMTP python library was used to send customized email notifications to the user's Gmail account. If a fire was detected by the system, an email would be sent to alert the user of the potential danger.</a:t>
            </a:r>
            <a:endParaRPr lang="en-US" sz="3600" spc="8" dirty="0" smtClean="0">
              <a:solidFill>
                <a:srgbClr val="231F20"/>
              </a:solidFill>
              <a:latin typeface="Arial" panose="020B0604020202020204" pitchFamily="34" charset="0"/>
              <a:cs typeface="Arial" panose="020B0604020202020204" pitchFamily="34" charset="0"/>
            </a:endParaRPr>
          </a:p>
          <a:p>
            <a:pPr marR="494030">
              <a:lnSpc>
                <a:spcPts val="4000"/>
              </a:lnSpc>
              <a:spcBef>
                <a:spcPts val="1800"/>
              </a:spcBef>
            </a:pPr>
            <a:r>
              <a:rPr lang="en-US" sz="3600" spc="8" dirty="0" smtClean="0">
                <a:solidFill>
                  <a:srgbClr val="231F20"/>
                </a:solidFill>
                <a:latin typeface="Arial" panose="020B0604020202020204" pitchFamily="34" charset="0"/>
                <a:cs typeface="Arial" panose="020B0604020202020204" pitchFamily="34" charset="0"/>
              </a:rPr>
              <a:t>The methodology also involved testing the robotic car for its ROV (Remotely Operated Vehicle) capability by sending control commands wirelessly via a laptop and viewing the live video feed on the laptop using the local HTTP Server hosted on it</a:t>
            </a:r>
            <a:endParaRPr lang="en-US" sz="3600" spc="8" dirty="0" smtClean="0">
              <a:solidFill>
                <a:srgbClr val="231F20"/>
              </a:solidFill>
              <a:latin typeface="Arial" panose="020B0604020202020204" pitchFamily="34" charset="0"/>
              <a:cs typeface="Arial" panose="020B0604020202020204" pitchFamily="34" charset="0"/>
            </a:endParaRPr>
          </a:p>
          <a:p>
            <a:pPr marR="494030">
              <a:lnSpc>
                <a:spcPts val="4000"/>
              </a:lnSpc>
              <a:spcBef>
                <a:spcPts val="1800"/>
              </a:spcBef>
            </a:pPr>
            <a:endParaRPr lang="en-US" sz="3600" b="1" cap="all" spc="25" dirty="0" smtClean="0">
              <a:solidFill>
                <a:srgbClr val="0070C0"/>
              </a:solidFill>
              <a:latin typeface="Arial" panose="020B0604020202020204"/>
              <a:cs typeface="Arial" panose="020B0604020202020204"/>
            </a:endParaRPr>
          </a:p>
          <a:p>
            <a:r>
              <a:rPr lang="en-US" sz="3600" b="1" cap="all" spc="25" dirty="0" smtClean="0">
                <a:solidFill>
                  <a:srgbClr val="0070C0"/>
                </a:solidFill>
                <a:latin typeface="Arial" panose="020B0604020202020204"/>
                <a:cs typeface="Arial" panose="020B0604020202020204"/>
              </a:rPr>
              <a:t>Architecture </a:t>
            </a:r>
            <a:endParaRPr lang="en-US" sz="3600" b="1" cap="all" spc="25" dirty="0" smtClean="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r>
              <a:rPr lang="en-US" sz="3600" spc="8" dirty="0" smtClean="0">
                <a:solidFill>
                  <a:srgbClr val="231F20"/>
                </a:solidFill>
                <a:latin typeface="Arial" panose="020B0604020202020204" pitchFamily="34" charset="0"/>
                <a:cs typeface="Arial" panose="020B0604020202020204" pitchFamily="34" charset="0"/>
              </a:rPr>
              <a:t>.</a:t>
            </a:r>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smtClean="0">
              <a:solidFill>
                <a:srgbClr val="231F20"/>
              </a:solidFill>
              <a:latin typeface="Arial" panose="020B0604020202020204" pitchFamily="34" charset="0"/>
              <a:cs typeface="Arial" panose="020B0604020202020204" pitchFamily="34" charset="0"/>
            </a:endParaRPr>
          </a:p>
          <a:p>
            <a:endParaRPr lang="en-US" sz="3600" b="1" cap="all" spc="25" dirty="0" smtClean="0">
              <a:solidFill>
                <a:srgbClr val="0070C0"/>
              </a:solidFill>
              <a:latin typeface="Arial" panose="020B0604020202020204"/>
              <a:cs typeface="Arial" panose="020B0604020202020204"/>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r>
              <a:rPr lang="en-US" sz="3600">
                <a:latin typeface="Arial" panose="020B0604020202020204" pitchFamily="34" charset="0"/>
                <a:cs typeface="Arial" panose="020B0604020202020204" pitchFamily="34" charset="0"/>
              </a:rPr>
              <a:t>The Pi Camera, DHT 11 sensor and the user’s device acts as inputs for the system. The Raspberry Pi is the brains of the project and based on the inputs it generates the desired outputs. The inputs are given to the Raspberry Pi wirelessly.</a:t>
            </a:r>
            <a:endParaRPr lang="en-US" sz="3600" b="1" cap="all" spc="25" dirty="0" smtClean="0">
              <a:solidFill>
                <a:srgbClr val="0070C0"/>
              </a:solidFill>
              <a:latin typeface="Arial" panose="020B0604020202020204"/>
              <a:cs typeface="Arial" panose="020B0604020202020204"/>
            </a:endParaRPr>
          </a:p>
        </p:txBody>
      </p:sp>
      <p:pic>
        <p:nvPicPr>
          <p:cNvPr id="3" name="Picture 3"/>
          <p:cNvPicPr>
            <a:picLocks noChangeAspect="1"/>
          </p:cNvPicPr>
          <p:nvPr/>
        </p:nvPicPr>
        <p:blipFill>
          <a:blip r:embed="rId2"/>
          <a:stretch>
            <a:fillRect/>
          </a:stretch>
        </p:blipFill>
        <p:spPr>
          <a:xfrm>
            <a:off x="29721175" y="8709660"/>
            <a:ext cx="6198235" cy="3488055"/>
          </a:xfrm>
          <a:prstGeom prst="rect">
            <a:avLst/>
          </a:prstGeom>
          <a:noFill/>
          <a:ln>
            <a:noFill/>
          </a:ln>
        </p:spPr>
      </p:pic>
      <p:sp>
        <p:nvSpPr>
          <p:cNvPr id="2" name="Text Box 1"/>
          <p:cNvSpPr txBox="1"/>
          <p:nvPr/>
        </p:nvSpPr>
        <p:spPr>
          <a:xfrm>
            <a:off x="29761180" y="12364720"/>
            <a:ext cx="6158230" cy="460375"/>
          </a:xfrm>
          <a:prstGeom prst="rect">
            <a:avLst/>
          </a:prstGeom>
          <a:noFill/>
        </p:spPr>
        <p:txBody>
          <a:bodyPr wrap="square" rtlCol="0">
            <a:spAutoFit/>
          </a:bodyPr>
          <a:p>
            <a:pPr algn="ctr"/>
            <a:r>
              <a:rPr lang="en-US" sz="2400">
                <a:latin typeface="Arial" panose="020B0604020202020204" pitchFamily="34" charset="0"/>
                <a:cs typeface="Arial" panose="020B0604020202020204" pitchFamily="34" charset="0"/>
              </a:rPr>
              <a:t>Live Video Feed</a:t>
            </a:r>
            <a:endParaRPr lang="en-US" sz="2400">
              <a:latin typeface="Arial" panose="020B0604020202020204" pitchFamily="34" charset="0"/>
              <a:cs typeface="Arial" panose="020B0604020202020204" pitchFamily="34" charset="0"/>
            </a:endParaRPr>
          </a:p>
        </p:txBody>
      </p:sp>
      <p:pic>
        <p:nvPicPr>
          <p:cNvPr id="5" name="Picture 1"/>
          <p:cNvPicPr>
            <a:picLocks noChangeAspect="1"/>
          </p:cNvPicPr>
          <p:nvPr/>
        </p:nvPicPr>
        <p:blipFill>
          <a:blip r:embed="rId3"/>
          <a:srcRect r="25876"/>
          <a:stretch>
            <a:fillRect/>
          </a:stretch>
        </p:blipFill>
        <p:spPr>
          <a:xfrm>
            <a:off x="29760545" y="13104495"/>
            <a:ext cx="6158865" cy="3985895"/>
          </a:xfrm>
          <a:prstGeom prst="rect">
            <a:avLst/>
          </a:prstGeom>
          <a:noFill/>
          <a:ln>
            <a:noFill/>
          </a:ln>
        </p:spPr>
      </p:pic>
      <p:sp>
        <p:nvSpPr>
          <p:cNvPr id="8" name="Text Box 7"/>
          <p:cNvSpPr txBox="1"/>
          <p:nvPr/>
        </p:nvSpPr>
        <p:spPr>
          <a:xfrm>
            <a:off x="29761180" y="17246600"/>
            <a:ext cx="6158230" cy="460375"/>
          </a:xfrm>
          <a:prstGeom prst="rect">
            <a:avLst/>
          </a:prstGeom>
          <a:noFill/>
        </p:spPr>
        <p:txBody>
          <a:bodyPr wrap="square" rtlCol="0">
            <a:spAutoFit/>
          </a:bodyPr>
          <a:p>
            <a:pPr algn="ctr"/>
            <a:r>
              <a:rPr lang="en-US" sz="2400">
                <a:latin typeface="Arial" panose="020B0604020202020204" pitchFamily="34" charset="0"/>
                <a:cs typeface="Arial" panose="020B0604020202020204" pitchFamily="34" charset="0"/>
              </a:rPr>
              <a:t>Automated Email Alerts</a:t>
            </a:r>
            <a:endParaRPr lang="en-US" sz="2400">
              <a:latin typeface="Arial" panose="020B0604020202020204" pitchFamily="34" charset="0"/>
              <a:cs typeface="Arial" panose="020B0604020202020204" pitchFamily="34" charset="0"/>
            </a:endParaRPr>
          </a:p>
        </p:txBody>
      </p:sp>
      <p:pic>
        <p:nvPicPr>
          <p:cNvPr id="10" name="Picture 2"/>
          <p:cNvPicPr>
            <a:picLocks noChangeAspect="1"/>
          </p:cNvPicPr>
          <p:nvPr/>
        </p:nvPicPr>
        <p:blipFill>
          <a:blip r:embed="rId4"/>
          <a:srcRect r="59155"/>
          <a:stretch>
            <a:fillRect/>
          </a:stretch>
        </p:blipFill>
        <p:spPr>
          <a:xfrm>
            <a:off x="36134675" y="8878570"/>
            <a:ext cx="6533515" cy="7733030"/>
          </a:xfrm>
          <a:prstGeom prst="rect">
            <a:avLst/>
          </a:prstGeom>
          <a:noFill/>
          <a:ln>
            <a:noFill/>
          </a:ln>
        </p:spPr>
      </p:pic>
      <p:sp>
        <p:nvSpPr>
          <p:cNvPr id="11" name="Text Box 10"/>
          <p:cNvSpPr txBox="1"/>
          <p:nvPr/>
        </p:nvSpPr>
        <p:spPr>
          <a:xfrm>
            <a:off x="36190555" y="16730345"/>
            <a:ext cx="6477635" cy="1198880"/>
          </a:xfrm>
          <a:prstGeom prst="rect">
            <a:avLst/>
          </a:prstGeom>
          <a:noFill/>
        </p:spPr>
        <p:txBody>
          <a:bodyPr wrap="square" rtlCol="0">
            <a:spAutoFit/>
          </a:bodyPr>
          <a:p>
            <a:pPr algn="ctr"/>
            <a:r>
              <a:rPr lang="en-US" sz="2400">
                <a:latin typeface="Arial" panose="020B0604020202020204" pitchFamily="34" charset="0"/>
                <a:cs typeface="Arial" panose="020B0604020202020204" pitchFamily="34" charset="0"/>
              </a:rPr>
              <a:t>The CSV file on Google Spreadsheets where the temperature and humidity reading from the robotic car is stored.</a:t>
            </a:r>
            <a:endParaRPr lang="en-US" sz="2400">
              <a:latin typeface="Arial" panose="020B0604020202020204" pitchFamily="34" charset="0"/>
              <a:cs typeface="Arial" panose="020B0604020202020204" pitchFamily="34" charset="0"/>
            </a:endParaRPr>
          </a:p>
        </p:txBody>
      </p:sp>
      <p:sp>
        <p:nvSpPr>
          <p:cNvPr id="12" name="Rectangles 11"/>
          <p:cNvSpPr/>
          <p:nvPr/>
        </p:nvSpPr>
        <p:spPr>
          <a:xfrm>
            <a:off x="15473680" y="21600795"/>
            <a:ext cx="3254375" cy="19843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3600">
                <a:latin typeface="Arial" panose="020B0604020202020204" pitchFamily="34" charset="0"/>
                <a:cs typeface="Arial" panose="020B0604020202020204" pitchFamily="34" charset="0"/>
              </a:rPr>
              <a:t>Pi Camera</a:t>
            </a:r>
            <a:endParaRPr lang="en-US" sz="3600">
              <a:latin typeface="Arial" panose="020B0604020202020204" pitchFamily="34" charset="0"/>
              <a:cs typeface="Arial" panose="020B0604020202020204" pitchFamily="34" charset="0"/>
            </a:endParaRPr>
          </a:p>
        </p:txBody>
      </p:sp>
      <p:sp>
        <p:nvSpPr>
          <p:cNvPr id="14" name="Rectangles 13"/>
          <p:cNvSpPr/>
          <p:nvPr/>
        </p:nvSpPr>
        <p:spPr>
          <a:xfrm>
            <a:off x="15473680" y="24617045"/>
            <a:ext cx="3254375" cy="21037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3600">
                <a:latin typeface="Arial" panose="020B0604020202020204" pitchFamily="34" charset="0"/>
                <a:cs typeface="Arial" panose="020B0604020202020204" pitchFamily="34" charset="0"/>
              </a:rPr>
              <a:t>DHT 11</a:t>
            </a:r>
            <a:endParaRPr lang="en-US" sz="3600">
              <a:latin typeface="Arial" panose="020B0604020202020204" pitchFamily="34" charset="0"/>
              <a:cs typeface="Arial" panose="020B0604020202020204" pitchFamily="34" charset="0"/>
            </a:endParaRPr>
          </a:p>
        </p:txBody>
      </p:sp>
      <p:sp>
        <p:nvSpPr>
          <p:cNvPr id="15" name="Rectangles 14"/>
          <p:cNvSpPr/>
          <p:nvPr/>
        </p:nvSpPr>
        <p:spPr>
          <a:xfrm>
            <a:off x="15473680" y="27752675"/>
            <a:ext cx="3254375" cy="234188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3600">
                <a:latin typeface="Arial" panose="020B0604020202020204" pitchFamily="34" charset="0"/>
                <a:cs typeface="Arial" panose="020B0604020202020204" pitchFamily="34" charset="0"/>
              </a:rPr>
              <a:t>Laptop/ User’s Device</a:t>
            </a:r>
            <a:endParaRPr lang="en-US" sz="3600">
              <a:latin typeface="Arial" panose="020B0604020202020204" pitchFamily="34" charset="0"/>
              <a:cs typeface="Arial" panose="020B0604020202020204" pitchFamily="34" charset="0"/>
            </a:endParaRPr>
          </a:p>
        </p:txBody>
      </p:sp>
      <p:sp>
        <p:nvSpPr>
          <p:cNvPr id="16" name="Rectangles 15"/>
          <p:cNvSpPr/>
          <p:nvPr/>
        </p:nvSpPr>
        <p:spPr>
          <a:xfrm>
            <a:off x="19839305" y="24617045"/>
            <a:ext cx="3691255" cy="21037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3600">
                <a:latin typeface="Arial" panose="020B0604020202020204" pitchFamily="34" charset="0"/>
                <a:cs typeface="Arial" panose="020B0604020202020204" pitchFamily="34" charset="0"/>
              </a:rPr>
              <a:t>Raspberry Pi</a:t>
            </a:r>
            <a:endParaRPr lang="en-US" sz="3600">
              <a:latin typeface="Arial" panose="020B0604020202020204" pitchFamily="34" charset="0"/>
              <a:cs typeface="Arial" panose="020B0604020202020204" pitchFamily="34" charset="0"/>
            </a:endParaRPr>
          </a:p>
        </p:txBody>
      </p:sp>
      <p:sp>
        <p:nvSpPr>
          <p:cNvPr id="17" name="Rectangles 16"/>
          <p:cNvSpPr/>
          <p:nvPr/>
        </p:nvSpPr>
        <p:spPr>
          <a:xfrm>
            <a:off x="25038685" y="20172045"/>
            <a:ext cx="3505835" cy="19843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3600">
                <a:latin typeface="Arial" panose="020B0604020202020204" pitchFamily="34" charset="0"/>
                <a:cs typeface="Arial" panose="020B0604020202020204" pitchFamily="34" charset="0"/>
              </a:rPr>
              <a:t>Live Video Feed</a:t>
            </a:r>
            <a:endParaRPr lang="en-US" sz="3600">
              <a:latin typeface="Arial" panose="020B0604020202020204" pitchFamily="34" charset="0"/>
              <a:cs typeface="Arial" panose="020B0604020202020204" pitchFamily="34" charset="0"/>
            </a:endParaRPr>
          </a:p>
        </p:txBody>
      </p:sp>
      <p:sp>
        <p:nvSpPr>
          <p:cNvPr id="18" name="Rectangles 17"/>
          <p:cNvSpPr/>
          <p:nvPr/>
        </p:nvSpPr>
        <p:spPr>
          <a:xfrm>
            <a:off x="25038685" y="22513290"/>
            <a:ext cx="3505835" cy="21037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3600">
                <a:latin typeface="Arial" panose="020B0604020202020204" pitchFamily="34" charset="0"/>
                <a:cs typeface="Arial" panose="020B0604020202020204" pitchFamily="34" charset="0"/>
              </a:rPr>
              <a:t>Fire Detection</a:t>
            </a:r>
            <a:endParaRPr lang="en-US" sz="3600">
              <a:latin typeface="Arial" panose="020B0604020202020204" pitchFamily="34" charset="0"/>
              <a:cs typeface="Arial" panose="020B0604020202020204" pitchFamily="34" charset="0"/>
            </a:endParaRPr>
          </a:p>
        </p:txBody>
      </p:sp>
      <p:sp>
        <p:nvSpPr>
          <p:cNvPr id="19" name="Rectangles 18"/>
          <p:cNvSpPr/>
          <p:nvPr/>
        </p:nvSpPr>
        <p:spPr>
          <a:xfrm>
            <a:off x="25038685" y="24973915"/>
            <a:ext cx="3505835" cy="17462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3600">
                <a:latin typeface="Arial" panose="020B0604020202020204" pitchFamily="34" charset="0"/>
                <a:cs typeface="Arial" panose="020B0604020202020204" pitchFamily="34" charset="0"/>
              </a:rPr>
              <a:t>Notification to user</a:t>
            </a:r>
            <a:endParaRPr lang="en-US" sz="3600">
              <a:latin typeface="Arial" panose="020B0604020202020204" pitchFamily="34" charset="0"/>
              <a:cs typeface="Arial" panose="020B0604020202020204" pitchFamily="34" charset="0"/>
            </a:endParaRPr>
          </a:p>
        </p:txBody>
      </p:sp>
      <p:sp>
        <p:nvSpPr>
          <p:cNvPr id="20" name="Rectangles 19"/>
          <p:cNvSpPr/>
          <p:nvPr/>
        </p:nvSpPr>
        <p:spPr>
          <a:xfrm>
            <a:off x="25038685" y="27077035"/>
            <a:ext cx="3505835" cy="146812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3600">
                <a:latin typeface="Arial" panose="020B0604020202020204" pitchFamily="34" charset="0"/>
                <a:cs typeface="Arial" panose="020B0604020202020204" pitchFamily="34" charset="0"/>
              </a:rPr>
              <a:t>Remote Operability</a:t>
            </a:r>
            <a:endParaRPr lang="en-US" sz="3600">
              <a:latin typeface="Arial" panose="020B0604020202020204" pitchFamily="34" charset="0"/>
              <a:cs typeface="Arial" panose="020B0604020202020204" pitchFamily="34" charset="0"/>
            </a:endParaRPr>
          </a:p>
        </p:txBody>
      </p:sp>
      <p:sp>
        <p:nvSpPr>
          <p:cNvPr id="21" name="Rectangles 20"/>
          <p:cNvSpPr/>
          <p:nvPr/>
        </p:nvSpPr>
        <p:spPr>
          <a:xfrm>
            <a:off x="25038685" y="28902025"/>
            <a:ext cx="3923030" cy="174434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3600">
                <a:latin typeface="Arial" panose="020B0604020202020204" pitchFamily="34" charset="0"/>
                <a:cs typeface="Arial" panose="020B0604020202020204" pitchFamily="34" charset="0"/>
              </a:rPr>
              <a:t>Live Temperature.Humidity  Data Feed</a:t>
            </a:r>
            <a:endParaRPr lang="en-US" sz="3600">
              <a:latin typeface="Arial" panose="020B0604020202020204" pitchFamily="34" charset="0"/>
              <a:cs typeface="Arial" panose="020B0604020202020204" pitchFamily="34" charset="0"/>
            </a:endParaRPr>
          </a:p>
        </p:txBody>
      </p:sp>
      <p:cxnSp>
        <p:nvCxnSpPr>
          <p:cNvPr id="25" name="Elbow Connector 24"/>
          <p:cNvCxnSpPr>
            <a:endCxn id="16" idx="0"/>
          </p:cNvCxnSpPr>
          <p:nvPr/>
        </p:nvCxnSpPr>
        <p:spPr>
          <a:xfrm>
            <a:off x="18688685" y="22473920"/>
            <a:ext cx="2996565" cy="214312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3"/>
            <a:endCxn id="16" idx="1"/>
          </p:cNvCxnSpPr>
          <p:nvPr/>
        </p:nvCxnSpPr>
        <p:spPr>
          <a:xfrm>
            <a:off x="18728055" y="25669240"/>
            <a:ext cx="11112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5" idx="3"/>
            <a:endCxn id="16" idx="2"/>
          </p:cNvCxnSpPr>
          <p:nvPr/>
        </p:nvCxnSpPr>
        <p:spPr>
          <a:xfrm flipV="1">
            <a:off x="18728055" y="26720800"/>
            <a:ext cx="2957195" cy="220281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17" idx="1"/>
          </p:cNvCxnSpPr>
          <p:nvPr/>
        </p:nvCxnSpPr>
        <p:spPr>
          <a:xfrm rot="16200000">
            <a:off x="22557740" y="22096730"/>
            <a:ext cx="3413125" cy="15481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endCxn id="21" idx="1"/>
          </p:cNvCxnSpPr>
          <p:nvPr/>
        </p:nvCxnSpPr>
        <p:spPr>
          <a:xfrm rot="5400000" flipV="1">
            <a:off x="22597745" y="27333575"/>
            <a:ext cx="3333115" cy="15481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8" idx="1"/>
          </p:cNvCxnSpPr>
          <p:nvPr/>
        </p:nvCxnSpPr>
        <p:spPr>
          <a:xfrm flipV="1">
            <a:off x="23490555" y="23565485"/>
            <a:ext cx="1548130" cy="1607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3"/>
            <a:endCxn id="19" idx="1"/>
          </p:cNvCxnSpPr>
          <p:nvPr/>
        </p:nvCxnSpPr>
        <p:spPr>
          <a:xfrm>
            <a:off x="23530560" y="25669240"/>
            <a:ext cx="1508125" cy="17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20" idx="1"/>
          </p:cNvCxnSpPr>
          <p:nvPr/>
        </p:nvCxnSpPr>
        <p:spPr>
          <a:xfrm>
            <a:off x="23530560" y="26482675"/>
            <a:ext cx="1508125" cy="1328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5919</Words>
  <Application>WPS Presentation</Application>
  <PresentationFormat>Custom</PresentationFormat>
  <Paragraphs>112</Paragraphs>
  <Slides>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vt:i4>
      </vt:variant>
    </vt:vector>
  </HeadingPairs>
  <TitlesOfParts>
    <vt:vector size="14" baseType="lpstr">
      <vt:lpstr>Arial</vt:lpstr>
      <vt:lpstr>SimSun</vt:lpstr>
      <vt:lpstr>Wingdings</vt:lpstr>
      <vt:lpstr>Arial</vt:lpstr>
      <vt:lpstr>Times New Roman</vt:lpstr>
      <vt:lpstr>Calibri</vt:lpstr>
      <vt:lpstr>Microsoft YaHei</vt:lpstr>
      <vt:lpstr>Arial Unicode MS</vt:lpstr>
      <vt:lpstr>Calibri Light</vt:lpstr>
      <vt:lpstr>Algerian</vt:lpstr>
      <vt:lpstr>Century Gothic</vt:lpstr>
      <vt:lpstr>Verdana</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Swanger, Scott A</dc:creator>
  <cp:lastModifiedBy>SAPTAJIT BANERJEE 20BCE1513</cp:lastModifiedBy>
  <cp:revision>32</cp:revision>
  <dcterms:created xsi:type="dcterms:W3CDTF">2019-03-04T22:30:00Z</dcterms:created>
  <dcterms:modified xsi:type="dcterms:W3CDTF">2023-04-07T11:30:12Z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0BB1CF5368B74C87BD43FA874E8D55E6</vt:lpwstr>
  </property>
  <property fmtid="{D5CDD505-2E9C-101B-9397-08002B2CF9AE}" pid="3" name="KSOProductBuildVer">
    <vt:lpwstr>1033-11.2.0.11516</vt:lpwstr>
  </property>
</Properties>
</file>