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e2fa28f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e2fa28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e2fa28f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e2fa28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e8004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e8004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de80040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de80040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de80040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de80040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eb438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eb438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14" name="Google Shape;14;p2"/>
          <p:cNvPicPr preferRelativeResize="0"/>
          <p:nvPr/>
        </p:nvPicPr>
        <p:blipFill rotWithShape="1">
          <a:blip r:embed="rId3">
            <a:alphaModFix/>
          </a:blip>
          <a:srcRect b="28591" l="0" r="0" t="2"/>
          <a:stretch/>
        </p:blipFill>
        <p:spPr>
          <a:xfrm>
            <a:off x="76200" y="2514600"/>
            <a:ext cx="2057400" cy="14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6200" y="3943351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/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514600" y="4019550"/>
            <a:ext cx="6019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>
                <a:solidFill>
                  <a:srgbClr val="FFFFFF"/>
                </a:solidFill>
              </a:defRPr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sz="1400">
                <a:solidFill>
                  <a:srgbClr val="FFFFFF"/>
                </a:solidFill>
              </a:defRPr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»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14600" y="2838450"/>
            <a:ext cx="6019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57200" y="0"/>
            <a:ext cx="3008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575050" y="204788"/>
            <a:ext cx="51117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629400" y="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205979"/>
            <a:ext cx="60198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3276600" y="4947048"/>
            <a:ext cx="586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  <a:endParaRPr b="0" i="0" sz="800" u="none" cap="none" strike="noStrik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084327" y="4912877"/>
            <a:ext cx="7059348" cy="36863"/>
            <a:chOff x="2083888" y="6550671"/>
            <a:chExt cx="7060054" cy="48600"/>
          </a:xfrm>
        </p:grpSpPr>
        <p:sp>
          <p:nvSpPr>
            <p:cNvPr id="21" name="Google Shape;21;p3"/>
            <p:cNvSpPr/>
            <p:nvPr/>
          </p:nvSpPr>
          <p:spPr>
            <a:xfrm>
              <a:off x="4630418" y="6550671"/>
              <a:ext cx="23289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908642" y="6550671"/>
              <a:ext cx="22353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083888" y="6550671"/>
              <a:ext cx="25815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2133600" y="4915339"/>
            <a:ext cx="7010438" cy="34442"/>
            <a:chOff x="1905000" y="6553200"/>
            <a:chExt cx="7010438" cy="45600"/>
          </a:xfrm>
        </p:grpSpPr>
        <p:sp>
          <p:nvSpPr>
            <p:cNvPr id="25" name="Google Shape;25;p3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0" y="971989"/>
            <a:ext cx="7010438" cy="34442"/>
            <a:chOff x="1905000" y="6553200"/>
            <a:chExt cx="7010438" cy="45600"/>
          </a:xfrm>
        </p:grpSpPr>
        <p:sp>
          <p:nvSpPr>
            <p:cNvPr id="29" name="Google Shape;29;p3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0" y="971554"/>
            <a:ext cx="7010409" cy="34200"/>
            <a:chOff x="1905000" y="6553200"/>
            <a:chExt cx="7010409" cy="45600"/>
          </a:xfrm>
        </p:grpSpPr>
        <p:sp>
          <p:nvSpPr>
            <p:cNvPr id="37" name="Google Shape;37;p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2133600" y="4914904"/>
            <a:ext cx="7010409" cy="34200"/>
            <a:chOff x="1905000" y="6553200"/>
            <a:chExt cx="7010409" cy="45600"/>
          </a:xfrm>
        </p:grpSpPr>
        <p:sp>
          <p:nvSpPr>
            <p:cNvPr id="41" name="Google Shape;41;p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" name="Google Shape;44;p4"/>
          <p:cNvSpPr txBox="1"/>
          <p:nvPr/>
        </p:nvSpPr>
        <p:spPr>
          <a:xfrm>
            <a:off x="3276600" y="4947292"/>
            <a:ext cx="586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/>
          </a:p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0" y="4869656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3276600" y="4947047"/>
            <a:ext cx="5867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  <a:endParaRPr sz="1100"/>
          </a:p>
        </p:txBody>
      </p:sp>
      <p:grpSp>
        <p:nvGrpSpPr>
          <p:cNvPr id="48" name="Google Shape;48;p5"/>
          <p:cNvGrpSpPr/>
          <p:nvPr/>
        </p:nvGrpSpPr>
        <p:grpSpPr>
          <a:xfrm>
            <a:off x="2084388" y="4912520"/>
            <a:ext cx="7059712" cy="36900"/>
            <a:chOff x="0" y="0"/>
            <a:chExt cx="7059712" cy="49200"/>
          </a:xfrm>
        </p:grpSpPr>
        <p:sp>
          <p:nvSpPr>
            <p:cNvPr id="49" name="Google Shape;49;p5"/>
            <p:cNvSpPr/>
            <p:nvPr/>
          </p:nvSpPr>
          <p:spPr>
            <a:xfrm>
              <a:off x="2546349" y="0"/>
              <a:ext cx="2328900" cy="492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824412" y="0"/>
              <a:ext cx="2235300" cy="459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0"/>
              <a:ext cx="2581200" cy="492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52" name="Google Shape;52;p5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950074" y="-1"/>
            <a:ext cx="2193926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2133599" y="4914900"/>
            <a:ext cx="7010438" cy="34425"/>
            <a:chOff x="-1" y="0"/>
            <a:chExt cx="7010438" cy="45900"/>
          </a:xfrm>
        </p:grpSpPr>
        <p:sp>
          <p:nvSpPr>
            <p:cNvPr id="54" name="Google Shape;54;p5"/>
            <p:cNvSpPr/>
            <p:nvPr/>
          </p:nvSpPr>
          <p:spPr>
            <a:xfrm>
              <a:off x="2362200" y="0"/>
              <a:ext cx="2328900" cy="459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1" y="0"/>
              <a:ext cx="2362200" cy="459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681537" y="0"/>
              <a:ext cx="2328900" cy="4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-2" y="971550"/>
            <a:ext cx="7010438" cy="34425"/>
            <a:chOff x="-1" y="0"/>
            <a:chExt cx="7010438" cy="45900"/>
          </a:xfrm>
        </p:grpSpPr>
        <p:sp>
          <p:nvSpPr>
            <p:cNvPr id="58" name="Google Shape;58;p5"/>
            <p:cNvSpPr/>
            <p:nvPr/>
          </p:nvSpPr>
          <p:spPr>
            <a:xfrm>
              <a:off x="2362200" y="0"/>
              <a:ext cx="2328900" cy="459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" y="0"/>
              <a:ext cx="2362200" cy="459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681537" y="0"/>
              <a:ext cx="2328900" cy="4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85800" y="1383507"/>
            <a:ext cx="77724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1371600" y="2914650"/>
            <a:ext cx="64008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200150"/>
            <a:ext cx="4038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192608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7200" y="1076600"/>
            <a:ext cx="40401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»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0.0.1/" TargetMode="External"/><Relationship Id="rId4" Type="http://schemas.openxmlformats.org/officeDocument/2006/relationships/hyperlink" Target="http://10.0.0.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514600" y="4019550"/>
            <a:ext cx="6019800" cy="4383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Ravi Teja - 2020H1030143H , Saptarsi Saha - 2020H1030109H</a:t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514600" y="2838450"/>
            <a:ext cx="6019800" cy="1181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Low-Cost Flow-Based Security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Smart-Home IoT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04800" y="1120375"/>
            <a:ext cx="8229600" cy="3710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lnSpcReduction="10000"/>
          </a:bodyPr>
          <a:lstStyle/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Case 1</a:t>
            </a:r>
            <a:r>
              <a:rPr lang="en" sz="1400"/>
              <a:t> : “When malicious node is inside the network”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In order to run an attack we need to setup our topology with a http server to attack. To do that please run the following commands: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mn --controller remote,ip=&lt;ONOS_IP&gt;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run a simple topology with 2 hosts, 1 switch and it will connect to the ONOS controller with the ONOS_IP. You can get the ONOS controller ip from the ONOS UI.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xterm h1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open an emulated terminal for the host 1, which will be our http server.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On the h1 terminal run 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-m SimpleHTTPServer 80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setup a simple http server on the host 1 that will listen on the port 80.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Then you can do a request to that server by running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h2 wget -O - h1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on mininet terminal and you should see some response.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18"/>
          <p:cNvSpPr txBox="1"/>
          <p:nvPr/>
        </p:nvSpPr>
        <p:spPr>
          <a:xfrm>
            <a:off x="443775" y="254625"/>
            <a:ext cx="58128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Action Plan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In order to start the attack from host 2 we need to open a new emulated terminal by running xterm h2, on this new terminal we will run the default attack (Slowloris) using the slowhttptest CLI we installed.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We can run the Slowloris attack by running slowhttptest -u &lt;URL_TO_ATTACK&gt;. We will attack h1, thus the url would be http://&lt;H1_IP&gt;, which can be obtained by running h1 ip addr in our case it is 10.0.0.1, thus our url would be </a:t>
            </a:r>
            <a:r>
              <a:rPr lang="en" sz="5407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http://10.0.0.1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, so the full command to run from the h2 terminal would be slowhttptest -u </a:t>
            </a:r>
            <a:r>
              <a:rPr lang="en" sz="5407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http://10.0.0.1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After running the attack we can try a request to host 1 http server by running </a:t>
            </a:r>
            <a:r>
              <a:rPr lang="en" sz="5407">
                <a:solidFill>
                  <a:srgbClr val="24292E"/>
                </a:solidFill>
              </a:rPr>
              <a:t>h2 wget -O - h1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 on the mininet terminal. The request will be blocked because the attack was </a:t>
            </a:r>
            <a:r>
              <a:rPr b="1" lang="en" sz="5407">
                <a:solidFill>
                  <a:srgbClr val="24292E"/>
                </a:solidFill>
                <a:highlight>
                  <a:srgbClr val="FFFFFF"/>
                </a:highlight>
              </a:rPr>
              <a:t>successful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07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: As proposed in the paper, this attack can be particularly harmful for an iot network whereby a user can lose access of his/her devices due to frequent timeouts. This attack has many implications; we can imagine if the SmartThings multipurpose sensor was on a door, acting as a security alert when the door was opened the user would have never been able to come into his own house and be a victim of DOS attack. The attacker could also disable the SmartThings security camera, thereby allowing the attacker physical access to the home.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Case 2: “</a:t>
            </a:r>
            <a:r>
              <a:rPr lang="en" sz="1400"/>
              <a:t>When the attacker is outside the local-network”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For this scenario, we propose to simulate the IoT traffic in the mininet nodes using scapy tool. We have </a:t>
            </a:r>
            <a:r>
              <a:rPr lang="en" sz="1400"/>
              <a:t>successfully</a:t>
            </a:r>
            <a:r>
              <a:rPr lang="en" sz="1400"/>
              <a:t> managed to simulate some traffic using the tools and the wireshark traces has confirmed the same. ( SSDP traffic with port 1900 was intended for our purposes )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0" y="2571749"/>
            <a:ext cx="8413576" cy="2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further trying to implement and understand the workings of Ryu controller by </a:t>
            </a:r>
            <a:r>
              <a:rPr lang="en" sz="1400"/>
              <a:t>which</a:t>
            </a:r>
            <a:r>
              <a:rPr lang="en" sz="1400"/>
              <a:t> we can capture the intended traffic from the required ports and forward and flag accordingly.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Upon processing SSDP messages, the IP and MAC addresses of IoT devices inside the home are discovered by the analysis engine at run time.</a:t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0" y="2131600"/>
            <a:ext cx="7952400" cy="28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04800" y="1120375"/>
            <a:ext cx="8229600" cy="364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gain a </a:t>
            </a:r>
            <a:r>
              <a:rPr lang="en" sz="1400"/>
              <a:t>deeper understanding of SDN flow tables so that we can modify the flow rules and flag the threats accordingly.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to figure out the analysis engine and the implementation details of RyU and Onos controller.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Gain a better understanding of scapy to simulate packet simulation from iot pcap files.</a:t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7" name="Google Shape;137;p22"/>
          <p:cNvSpPr txBox="1"/>
          <p:nvPr/>
        </p:nvSpPr>
        <p:spPr>
          <a:xfrm>
            <a:off x="443775" y="254625"/>
            <a:ext cx="58128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Pending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 Challenges 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