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e2fa28f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e2fa28f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e2fa28f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e2fa28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e8004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e8004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ca80a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ca80a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de80040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de80040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de80040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de80040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ca80a7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ca80a7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eb438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eb438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895600" y="4572000"/>
            <a:ext cx="2895600" cy="570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572000"/>
            <a:ext cx="2895600" cy="570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5791200" y="4572000"/>
            <a:ext cx="2895600" cy="5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14" name="Google Shape;14;p2"/>
          <p:cNvPicPr preferRelativeResize="0"/>
          <p:nvPr/>
        </p:nvPicPr>
        <p:blipFill rotWithShape="1">
          <a:blip r:embed="rId3">
            <a:alphaModFix/>
          </a:blip>
          <a:srcRect b="28591" l="0" r="0" t="2"/>
          <a:stretch/>
        </p:blipFill>
        <p:spPr>
          <a:xfrm>
            <a:off x="76200" y="2514600"/>
            <a:ext cx="2057400" cy="148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6200" y="3943351"/>
            <a:ext cx="2209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100"/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514600" y="4019550"/>
            <a:ext cx="6019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>
                <a:solidFill>
                  <a:srgbClr val="FFFFFF"/>
                </a:solidFill>
              </a:defRPr>
            </a:lvl1pPr>
            <a:lvl2pPr indent="-3175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sz="1400">
                <a:solidFill>
                  <a:srgbClr val="FFFFFF"/>
                </a:solidFill>
              </a:defRPr>
            </a:lvl2pPr>
            <a:lvl3pPr indent="-3175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»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514600" y="2838450"/>
            <a:ext cx="6019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457200" y="0"/>
            <a:ext cx="30084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575050" y="204788"/>
            <a:ext cx="51117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Font typeface="Calibri"/>
              <a:buNone/>
              <a:defRPr sz="11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629400" y="0"/>
            <a:ext cx="2057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205979"/>
            <a:ext cx="6019800" cy="4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72458" y="4663217"/>
            <a:ext cx="548700" cy="207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3276600" y="4947048"/>
            <a:ext cx="5867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  <a:endParaRPr b="0" i="0" sz="800" u="none" cap="none" strike="noStrik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2084327" y="4912877"/>
            <a:ext cx="7059348" cy="36863"/>
            <a:chOff x="2083888" y="6550671"/>
            <a:chExt cx="7060054" cy="48600"/>
          </a:xfrm>
        </p:grpSpPr>
        <p:sp>
          <p:nvSpPr>
            <p:cNvPr id="21" name="Google Shape;21;p3"/>
            <p:cNvSpPr/>
            <p:nvPr/>
          </p:nvSpPr>
          <p:spPr>
            <a:xfrm>
              <a:off x="4630418" y="6550671"/>
              <a:ext cx="2328900" cy="48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908642" y="6550671"/>
              <a:ext cx="2235300" cy="456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083888" y="6550671"/>
              <a:ext cx="2581500" cy="48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2133600" y="4915339"/>
            <a:ext cx="7010438" cy="34442"/>
            <a:chOff x="1905000" y="6553200"/>
            <a:chExt cx="7010438" cy="45600"/>
          </a:xfrm>
        </p:grpSpPr>
        <p:sp>
          <p:nvSpPr>
            <p:cNvPr id="25" name="Google Shape;25;p3"/>
            <p:cNvSpPr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0" y="971989"/>
            <a:ext cx="7010438" cy="34442"/>
            <a:chOff x="1905000" y="6553200"/>
            <a:chExt cx="7010438" cy="45600"/>
          </a:xfrm>
        </p:grpSpPr>
        <p:sp>
          <p:nvSpPr>
            <p:cNvPr id="29" name="Google Shape;29;p3"/>
            <p:cNvSpPr/>
            <p:nvPr/>
          </p:nvSpPr>
          <p:spPr>
            <a:xfrm>
              <a:off x="4267200" y="6553200"/>
              <a:ext cx="23289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586538" y="6553200"/>
              <a:ext cx="23289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04800" y="112037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04800" y="114300"/>
            <a:ext cx="632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0" y="971554"/>
            <a:ext cx="7010409" cy="34200"/>
            <a:chOff x="1905000" y="6553200"/>
            <a:chExt cx="7010409" cy="45600"/>
          </a:xfrm>
        </p:grpSpPr>
        <p:sp>
          <p:nvSpPr>
            <p:cNvPr id="37" name="Google Shape;37;p4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2133600" y="4914904"/>
            <a:ext cx="7010409" cy="34200"/>
            <a:chOff x="1905000" y="6553200"/>
            <a:chExt cx="7010409" cy="45600"/>
          </a:xfrm>
        </p:grpSpPr>
        <p:sp>
          <p:nvSpPr>
            <p:cNvPr id="41" name="Google Shape;41;p4"/>
            <p:cNvSpPr/>
            <p:nvPr/>
          </p:nvSpPr>
          <p:spPr>
            <a:xfrm>
              <a:off x="4267200" y="6553200"/>
              <a:ext cx="2328600" cy="456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905000" y="6553200"/>
              <a:ext cx="2362200" cy="456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586809" y="6553200"/>
              <a:ext cx="2328600" cy="45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4" name="Google Shape;44;p4"/>
          <p:cNvSpPr txBox="1"/>
          <p:nvPr/>
        </p:nvSpPr>
        <p:spPr>
          <a:xfrm>
            <a:off x="3276600" y="4947292"/>
            <a:ext cx="5867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" sz="8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/>
          </a:p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0" y="4869656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3276600" y="4947047"/>
            <a:ext cx="5867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" sz="8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  <a:endParaRPr sz="1100"/>
          </a:p>
        </p:txBody>
      </p:sp>
      <p:grpSp>
        <p:nvGrpSpPr>
          <p:cNvPr id="48" name="Google Shape;48;p5"/>
          <p:cNvGrpSpPr/>
          <p:nvPr/>
        </p:nvGrpSpPr>
        <p:grpSpPr>
          <a:xfrm>
            <a:off x="2084388" y="4912520"/>
            <a:ext cx="7059712" cy="36900"/>
            <a:chOff x="0" y="0"/>
            <a:chExt cx="7059712" cy="49200"/>
          </a:xfrm>
        </p:grpSpPr>
        <p:sp>
          <p:nvSpPr>
            <p:cNvPr id="49" name="Google Shape;49;p5"/>
            <p:cNvSpPr/>
            <p:nvPr/>
          </p:nvSpPr>
          <p:spPr>
            <a:xfrm>
              <a:off x="2546349" y="0"/>
              <a:ext cx="2328900" cy="492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824412" y="0"/>
              <a:ext cx="2235300" cy="4590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0" y="0"/>
              <a:ext cx="2581200" cy="492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52" name="Google Shape;52;p5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950074" y="-1"/>
            <a:ext cx="2193926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2133599" y="4914900"/>
            <a:ext cx="7010438" cy="34425"/>
            <a:chOff x="-1" y="0"/>
            <a:chExt cx="7010438" cy="45900"/>
          </a:xfrm>
        </p:grpSpPr>
        <p:sp>
          <p:nvSpPr>
            <p:cNvPr id="54" name="Google Shape;54;p5"/>
            <p:cNvSpPr/>
            <p:nvPr/>
          </p:nvSpPr>
          <p:spPr>
            <a:xfrm>
              <a:off x="2362200" y="0"/>
              <a:ext cx="2328900" cy="459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1" y="0"/>
              <a:ext cx="2362200" cy="459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681537" y="0"/>
              <a:ext cx="2328900" cy="4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-2" y="971550"/>
            <a:ext cx="7010438" cy="34425"/>
            <a:chOff x="-1" y="0"/>
            <a:chExt cx="7010438" cy="45900"/>
          </a:xfrm>
        </p:grpSpPr>
        <p:sp>
          <p:nvSpPr>
            <p:cNvPr id="58" name="Google Shape;58;p5"/>
            <p:cNvSpPr/>
            <p:nvPr/>
          </p:nvSpPr>
          <p:spPr>
            <a:xfrm>
              <a:off x="2362200" y="0"/>
              <a:ext cx="2328900" cy="459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" y="0"/>
              <a:ext cx="2362200" cy="459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681537" y="0"/>
              <a:ext cx="2328900" cy="45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85800" y="1383507"/>
            <a:ext cx="7772400" cy="1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1371600" y="2914650"/>
            <a:ext cx="64008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>
                <a:solidFill>
                  <a:srgbClr val="888888"/>
                </a:solidFill>
              </a:defRPr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57200" y="1200150"/>
            <a:ext cx="4038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61950" lvl="1" marL="914400" algn="l"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61950" lvl="2" marL="1371600" algn="l"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100"/>
            </a:lvl3pPr>
            <a:lvl4pPr indent="-361950" lvl="3" marL="1828800" algn="l"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4pPr>
            <a:lvl5pPr indent="-361950" lvl="4" marL="2286000" algn="l">
              <a:spcBef>
                <a:spcPts val="500"/>
              </a:spcBef>
              <a:spcAft>
                <a:spcPts val="0"/>
              </a:spcAft>
              <a:buSzPts val="2100"/>
              <a:buChar char="»"/>
              <a:defRPr sz="21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192608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57200" y="1076600"/>
            <a:ext cx="40401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9058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–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»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800311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0.0.0.1/" TargetMode="External"/><Relationship Id="rId4" Type="http://schemas.openxmlformats.org/officeDocument/2006/relationships/hyperlink" Target="http://10.0.0.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514600" y="4019550"/>
            <a:ext cx="6019800" cy="4383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Ravi Teja - 2020H1030143H , Saptarsi Saha - 2020H1030109H</a:t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514600" y="2838450"/>
            <a:ext cx="6019800" cy="1181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Low-Cost Flow-Based Security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Smart-Home IoT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04800" y="1120375"/>
            <a:ext cx="8229600" cy="3710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lnSpcReduction="10000"/>
          </a:bodyPr>
          <a:lstStyle/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/>
              <a:t>Case 1</a:t>
            </a:r>
            <a:r>
              <a:rPr lang="en" sz="1400"/>
              <a:t> : “When malicious node is inside the network”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CC0000"/>
                </a:solidFill>
                <a:highlight>
                  <a:srgbClr val="FFFFFF"/>
                </a:highlight>
              </a:rPr>
              <a:t>Attack Simulation :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In order to run an attack we need to setup our topology with a http server to attack. To do that please run the following commands: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mn --controller remote,ip=&lt;ONOS_IP&gt;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this will run a simple topology with 2 hosts, 1 switch and it will connect to the ONOS controller with the ONOS_IP. You can get the ONOS controller ip from the ONOS UI.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xterm h1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this will open an emulated terminal for the host 1, which will be our http server.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On the h1 terminal run 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-m SimpleHTTPServer 80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this will setup a simple http server on the host 1 that will listen on the port 80.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Then you can do a request to that server by running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h2 wget -O - h1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on mininet terminal and you should see some response.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18"/>
          <p:cNvSpPr txBox="1"/>
          <p:nvPr/>
        </p:nvSpPr>
        <p:spPr>
          <a:xfrm>
            <a:off x="443775" y="254625"/>
            <a:ext cx="58128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Action Plan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In order to start the attack from host 2 we need to open a new emulated terminal by running xterm h2, on this new terminal we will run the default attack (Slowloris) using the slowhttptest CLI we installed.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We can run the Slowloris attack by running slowhttptest -u &lt;URL_TO_ATTACK&gt;. We will attack h1, thus the url would be http://&lt;H1_IP&gt;, which can be obtained by running h1 ip addr in our case it is 10.0.0.1, thus our url would be </a:t>
            </a:r>
            <a:r>
              <a:rPr lang="en" sz="5407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http://10.0.0.1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, so the full command to run from the h2 terminal would be slowhttptest -u </a:t>
            </a:r>
            <a:r>
              <a:rPr lang="en" sz="5407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http://10.0.0.1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After running the attack we can try a request to host 1 http server by running </a:t>
            </a:r>
            <a:r>
              <a:rPr lang="en" sz="5407">
                <a:solidFill>
                  <a:srgbClr val="24292E"/>
                </a:solidFill>
              </a:rPr>
              <a:t>h2 wget -O - h1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 on the mininet terminal. The request will be blocked because the attack was </a:t>
            </a:r>
            <a:r>
              <a:rPr b="1" lang="en" sz="5407">
                <a:solidFill>
                  <a:srgbClr val="24292E"/>
                </a:solidFill>
                <a:highlight>
                  <a:srgbClr val="FFFFFF"/>
                </a:highlight>
              </a:rPr>
              <a:t>successful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407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r>
              <a:rPr lang="en" sz="5407">
                <a:solidFill>
                  <a:srgbClr val="24292E"/>
                </a:solidFill>
                <a:highlight>
                  <a:srgbClr val="FFFFFF"/>
                </a:highlight>
              </a:rPr>
              <a:t>: As proposed in the paper, this attack can be particularly harmful for an iot network whereby a user can lose access of his/her devices due to frequent timeouts. This attack has many implications; we can imagine if the SmartThings multipurpose sensor was on a door, acting as a security alert when the door was opened the user would have never been able to come into his own house and be a victim of DOS attack. The attacker could also disable the SmartThings security camera, thereby allowing the attacker physical access to the home.</a:t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7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04800" y="1120503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highlight>
                  <a:schemeClr val="lt1"/>
                </a:highlight>
              </a:rPr>
              <a:t>Attack Detection: </a:t>
            </a: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After looking closely in the wireshark traces we can clearly see that the server ( 10.0.0.1 ) and the attacker ( 10.0.0.19 ) is having the most amount of traffic in the network. This should not have happened in the ideal case where in the server ( 10.0.0.1 ) and the client ( 10.0.0.7 ) should have exchanged the maximum chunk of the traffic.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</a:rPr>
              <a:t>We can thus fetch and determine the malicious traffic originating from the attacker node ( 10.0.0.19 ) and try to block that node accordingly. This will help solve the problem of the DoS attack when the attacker is inside the local home network. 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76257" l="601" r="43662" t="0"/>
          <a:stretch/>
        </p:blipFill>
        <p:spPr>
          <a:xfrm>
            <a:off x="788850" y="3004525"/>
            <a:ext cx="7906324" cy="16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/>
              <a:t>Case 2: “</a:t>
            </a:r>
            <a:r>
              <a:rPr lang="en" sz="1400"/>
              <a:t>When the attacker is outside the local-network”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C0000"/>
                </a:solidFill>
              </a:rPr>
              <a:t>Attack Simulation:</a:t>
            </a:r>
            <a:r>
              <a:rPr lang="en" sz="1400">
                <a:solidFill>
                  <a:schemeClr val="dk1"/>
                </a:solidFill>
              </a:rPr>
              <a:t> For this scenario, we are using the OpenWrt which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is the framework to build an application without having to build a complete firmware around it.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We are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achieving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this by using an OpenWrt VM inside our host machine in a virtualbox and setting up the IP to static 192.168.0.251.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12" y="2407575"/>
            <a:ext cx="7920175" cy="216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04800" y="1020903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</a:rPr>
              <a:t>Attack Detection and Blocking </a:t>
            </a:r>
            <a:r>
              <a:rPr b="1" lang="en" sz="1400"/>
              <a:t>: </a:t>
            </a:r>
            <a:r>
              <a:rPr lang="en" sz="1300"/>
              <a:t>As per the research paper, the subsequent attacks are performed by </a:t>
            </a:r>
            <a:r>
              <a:rPr lang="en" sz="1300"/>
              <a:t>exploiting</a:t>
            </a:r>
            <a:r>
              <a:rPr lang="en" sz="1300"/>
              <a:t> SSDP and UPnP ports 1900. </a:t>
            </a:r>
            <a:endParaRPr sz="13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We are writing a custom script in the OpenWrt router to drop all traffic originating from/to port 1900 which is primarily used for SSDP traffic. </a:t>
            </a:r>
            <a:endParaRPr sz="1300"/>
          </a:p>
          <a:p>
            <a:pPr indent="0" lvl="0" marL="3200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Moreover,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we also mitigate this by dropping all UDP traffic from port 1900 headed  to the wan zone.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3200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This can be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achieved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by creating a traffic rule in the firewall to reject all packets headed towards port 1900. If the attacker can’t communicate with the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internal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 nodes a possible attack can be avoided.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3200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The internal nodes would also not be harmed in any way thus keeping the system error-free.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50" y="2434304"/>
            <a:ext cx="1838325" cy="2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04800" y="1120378"/>
            <a:ext cx="8229600" cy="402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Custom-Rule setup with name “ExternalAttackBlock”</a:t>
            </a:r>
            <a:endParaRPr sz="13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Which works on Protocols “TCP” &amp; “UDP”. The source</a:t>
            </a:r>
            <a:endParaRPr sz="13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zone is the default wifi zone “WAN” for the OpenWrt framework </a:t>
            </a:r>
            <a:endParaRPr sz="13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which will forward the packet to our intended destination </a:t>
            </a:r>
            <a:endParaRPr sz="13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zone “LAN”. The intended rule looks as follows:</a:t>
            </a:r>
            <a:endParaRPr sz="13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650" y="1050725"/>
            <a:ext cx="3477675" cy="37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477250"/>
            <a:ext cx="5113650" cy="2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04800" y="1120375"/>
            <a:ext cx="8229600" cy="3644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0" name="Google Shape;150;p24"/>
          <p:cNvSpPr txBox="1"/>
          <p:nvPr/>
        </p:nvSpPr>
        <p:spPr>
          <a:xfrm>
            <a:off x="443775" y="254625"/>
            <a:ext cx="58128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Future Scopes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