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1" r:id="rId1"/>
  </p:sldMasterIdLst>
  <p:sldIdLst>
    <p:sldId id="260" r:id="rId2"/>
    <p:sldId id="261" r:id="rId3"/>
    <p:sldId id="263" r:id="rId4"/>
    <p:sldId id="265" r:id="rId5"/>
    <p:sldId id="266" r:id="rId6"/>
    <p:sldId id="267" r:id="rId7"/>
    <p:sldId id="268" r:id="rId8"/>
    <p:sldId id="270" r:id="rId9"/>
    <p:sldId id="269" r:id="rId10"/>
    <p:sldId id="271" r:id="rId11"/>
    <p:sldId id="272" r:id="rId12"/>
    <p:sldId id="278" r:id="rId13"/>
    <p:sldId id="279" r:id="rId14"/>
    <p:sldId id="273" r:id="rId15"/>
    <p:sldId id="280" r:id="rId16"/>
    <p:sldId id="277" r:id="rId17"/>
    <p:sldId id="281" r:id="rId18"/>
    <p:sldId id="276" r:id="rId19"/>
    <p:sldId id="283" r:id="rId20"/>
    <p:sldId id="275" r:id="rId21"/>
    <p:sldId id="282" r:id="rId22"/>
    <p:sldId id="285" r:id="rId23"/>
    <p:sldId id="286" r:id="rId24"/>
    <p:sldId id="274" r:id="rId25"/>
    <p:sldId id="284" r:id="rId26"/>
    <p:sldId id="287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F86C0"/>
    <a:srgbClr val="5E548E"/>
    <a:srgbClr val="231942"/>
    <a:srgbClr val="E0B1CB"/>
    <a:srgbClr val="BE95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87B58EB-D932-4D17-860A-DDC22049951E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70BD9AE-75F9-4FF7-B8C9-9B8A387A0EEB}">
      <dgm:prSet phldrT="[Text]"/>
      <dgm:spPr>
        <a:solidFill>
          <a:srgbClr val="231942"/>
        </a:solidFill>
      </dgm:spPr>
      <dgm:t>
        <a:bodyPr/>
        <a:lstStyle/>
        <a:p>
          <a:r>
            <a:rPr lang="en-US" dirty="0"/>
            <a:t>Problem</a:t>
          </a:r>
        </a:p>
      </dgm:t>
    </dgm:pt>
    <dgm:pt modelId="{AEBB7CC1-5821-437D-ACA0-212F3A17490D}" type="parTrans" cxnId="{E32F4462-61E8-42FF-9D02-CB8267C12FEA}">
      <dgm:prSet/>
      <dgm:spPr/>
      <dgm:t>
        <a:bodyPr/>
        <a:lstStyle/>
        <a:p>
          <a:endParaRPr lang="en-US"/>
        </a:p>
      </dgm:t>
    </dgm:pt>
    <dgm:pt modelId="{1F1DEFDA-6E7B-4C7A-84DC-261B272FFAAD}" type="sibTrans" cxnId="{E32F4462-61E8-42FF-9D02-CB8267C12FEA}">
      <dgm:prSet/>
      <dgm:spPr/>
      <dgm:t>
        <a:bodyPr/>
        <a:lstStyle/>
        <a:p>
          <a:endParaRPr lang="en-US"/>
        </a:p>
      </dgm:t>
    </dgm:pt>
    <dgm:pt modelId="{9FFF0ED3-2146-46F2-AB53-3A589990AD6D}">
      <dgm:prSet phldrT="[Text]"/>
      <dgm:spPr/>
      <dgm:t>
        <a:bodyPr/>
        <a:lstStyle/>
        <a:p>
          <a:r>
            <a:rPr lang="en-US" dirty="0" err="1"/>
            <a:t>Atliq</a:t>
          </a:r>
          <a:r>
            <a:rPr lang="en-US" dirty="0"/>
            <a:t> is a leading hardware manufacturing company of our country , the management of the </a:t>
          </a:r>
          <a:r>
            <a:rPr lang="en-US" dirty="0" err="1"/>
            <a:t>organisation</a:t>
          </a:r>
          <a:r>
            <a:rPr lang="en-US" dirty="0"/>
            <a:t> wants to expand their data analytics team to get enough insights to make quick &amp; smart decisions.</a:t>
          </a:r>
        </a:p>
      </dgm:t>
    </dgm:pt>
    <dgm:pt modelId="{9424F041-95A7-47A8-A516-7E4E287FBF1A}" type="parTrans" cxnId="{E46A8643-3218-4614-A7D8-64122CDC9090}">
      <dgm:prSet/>
      <dgm:spPr/>
      <dgm:t>
        <a:bodyPr/>
        <a:lstStyle/>
        <a:p>
          <a:endParaRPr lang="en-US"/>
        </a:p>
      </dgm:t>
    </dgm:pt>
    <dgm:pt modelId="{3D902E8E-5465-4410-B978-A56AA03255E5}" type="sibTrans" cxnId="{E46A8643-3218-4614-A7D8-64122CDC9090}">
      <dgm:prSet/>
      <dgm:spPr/>
      <dgm:t>
        <a:bodyPr/>
        <a:lstStyle/>
        <a:p>
          <a:endParaRPr lang="en-US"/>
        </a:p>
      </dgm:t>
    </dgm:pt>
    <dgm:pt modelId="{07EBEAC5-7AB1-44A6-AE17-0B2CA5CFDE4C}">
      <dgm:prSet phldrT="[Text]"/>
      <dgm:spPr>
        <a:solidFill>
          <a:srgbClr val="231942"/>
        </a:solidFill>
      </dgm:spPr>
      <dgm:t>
        <a:bodyPr/>
        <a:lstStyle/>
        <a:p>
          <a:r>
            <a:rPr lang="en-US" dirty="0"/>
            <a:t>Task</a:t>
          </a:r>
        </a:p>
      </dgm:t>
    </dgm:pt>
    <dgm:pt modelId="{E5BEBD8B-2424-49A3-8454-8C192679BBC5}" type="parTrans" cxnId="{1D7DD8AD-1A28-45D4-A791-511FECBF1BFF}">
      <dgm:prSet/>
      <dgm:spPr/>
      <dgm:t>
        <a:bodyPr/>
        <a:lstStyle/>
        <a:p>
          <a:endParaRPr lang="en-US"/>
        </a:p>
      </dgm:t>
    </dgm:pt>
    <dgm:pt modelId="{299D4F42-C276-48C3-8EAF-BA6A14284FC8}" type="sibTrans" cxnId="{1D7DD8AD-1A28-45D4-A791-511FECBF1BFF}">
      <dgm:prSet/>
      <dgm:spPr/>
      <dgm:t>
        <a:bodyPr/>
        <a:lstStyle/>
        <a:p>
          <a:endParaRPr lang="en-US"/>
        </a:p>
      </dgm:t>
    </dgm:pt>
    <dgm:pt modelId="{9A041852-237E-41C8-9557-947DAE39C49D}">
      <dgm:prSet phldrT="[Text]"/>
      <dgm:spPr/>
      <dgm:t>
        <a:bodyPr/>
        <a:lstStyle/>
        <a:p>
          <a:r>
            <a:rPr lang="en-US" dirty="0"/>
            <a:t>The director of the analytics team wants to conduct a SQL challenge to check the tech &amp; soft skills of the candidate to decide who’ll be most fit for the role.</a:t>
          </a:r>
        </a:p>
      </dgm:t>
    </dgm:pt>
    <dgm:pt modelId="{6BCB9676-9DD6-4ABB-83CA-D1252CDA2E57}" type="parTrans" cxnId="{09E79059-FE2F-494D-AC6B-92264CA2152D}">
      <dgm:prSet/>
      <dgm:spPr/>
      <dgm:t>
        <a:bodyPr/>
        <a:lstStyle/>
        <a:p>
          <a:endParaRPr lang="en-US"/>
        </a:p>
      </dgm:t>
    </dgm:pt>
    <dgm:pt modelId="{D59755FA-E80E-417D-A1BA-C7D7361E725D}" type="sibTrans" cxnId="{09E79059-FE2F-494D-AC6B-92264CA2152D}">
      <dgm:prSet/>
      <dgm:spPr/>
      <dgm:t>
        <a:bodyPr/>
        <a:lstStyle/>
        <a:p>
          <a:endParaRPr lang="en-US"/>
        </a:p>
      </dgm:t>
    </dgm:pt>
    <dgm:pt modelId="{A995065D-5244-4C62-864E-B38D3FB56407}">
      <dgm:prSet phldrT="[Text]"/>
      <dgm:spPr>
        <a:solidFill>
          <a:srgbClr val="231942"/>
        </a:solidFill>
      </dgm:spPr>
      <dgm:t>
        <a:bodyPr/>
        <a:lstStyle/>
        <a:p>
          <a:r>
            <a:rPr lang="en-US" dirty="0"/>
            <a:t>Approach</a:t>
          </a:r>
        </a:p>
      </dgm:t>
    </dgm:pt>
    <dgm:pt modelId="{359ECB46-BB3C-4253-BED1-237F167CFBFE}" type="parTrans" cxnId="{F001B7A7-7379-42D5-861B-EA40B7E2D4ED}">
      <dgm:prSet/>
      <dgm:spPr/>
      <dgm:t>
        <a:bodyPr/>
        <a:lstStyle/>
        <a:p>
          <a:endParaRPr lang="en-US"/>
        </a:p>
      </dgm:t>
    </dgm:pt>
    <dgm:pt modelId="{1831A640-CF64-451E-A8FF-4FC64982F3D5}" type="sibTrans" cxnId="{F001B7A7-7379-42D5-861B-EA40B7E2D4ED}">
      <dgm:prSet/>
      <dgm:spPr/>
      <dgm:t>
        <a:bodyPr/>
        <a:lstStyle/>
        <a:p>
          <a:endParaRPr lang="en-US"/>
        </a:p>
      </dgm:t>
    </dgm:pt>
    <dgm:pt modelId="{8928656B-41C8-4DA4-BF07-C4D0907FEE84}">
      <dgm:prSet phldrT="[Text]"/>
      <dgm:spPr/>
      <dgm:t>
        <a:bodyPr/>
        <a:lstStyle/>
        <a:p>
          <a:r>
            <a:rPr lang="en-US" dirty="0"/>
            <a:t>Query the data through </a:t>
          </a:r>
          <a:r>
            <a:rPr lang="en-US" b="1" dirty="0"/>
            <a:t>SQL</a:t>
          </a:r>
          <a:r>
            <a:rPr lang="en-US" dirty="0"/>
            <a:t> to answer the </a:t>
          </a:r>
          <a:r>
            <a:rPr lang="en-US" b="1" dirty="0"/>
            <a:t>ad-hoc requests</a:t>
          </a:r>
          <a:r>
            <a:rPr lang="en-US" dirty="0"/>
            <a:t>.</a:t>
          </a:r>
        </a:p>
      </dgm:t>
    </dgm:pt>
    <dgm:pt modelId="{05D21CA7-6D85-4DFC-83E1-DE649894F903}" type="parTrans" cxnId="{98010D3B-715C-42FD-8F60-05341B2BF315}">
      <dgm:prSet/>
      <dgm:spPr/>
      <dgm:t>
        <a:bodyPr/>
        <a:lstStyle/>
        <a:p>
          <a:endParaRPr lang="en-US"/>
        </a:p>
      </dgm:t>
    </dgm:pt>
    <dgm:pt modelId="{F28BA692-0727-45FE-965E-2BAC37A3F79A}" type="sibTrans" cxnId="{98010D3B-715C-42FD-8F60-05341B2BF315}">
      <dgm:prSet/>
      <dgm:spPr/>
      <dgm:t>
        <a:bodyPr/>
        <a:lstStyle/>
        <a:p>
          <a:endParaRPr lang="en-US"/>
        </a:p>
      </dgm:t>
    </dgm:pt>
    <dgm:pt modelId="{7592D507-0F71-45AA-B1E4-424278235786}">
      <dgm:prSet phldrT="[Text]"/>
      <dgm:spPr/>
      <dgm:t>
        <a:bodyPr/>
        <a:lstStyle/>
        <a:p>
          <a:r>
            <a:rPr lang="en-US" dirty="0"/>
            <a:t>Transform the acquired data through </a:t>
          </a:r>
          <a:r>
            <a:rPr lang="en-US" b="1" dirty="0" err="1"/>
            <a:t>Powerquery</a:t>
          </a:r>
          <a:r>
            <a:rPr lang="en-US" dirty="0"/>
            <a:t> to get suitable data for visualization</a:t>
          </a:r>
        </a:p>
      </dgm:t>
    </dgm:pt>
    <dgm:pt modelId="{5899F1B3-0AC4-4FC0-98CA-7AA1F6FD6054}" type="parTrans" cxnId="{5CB3B18F-A2CB-4291-91EB-6A9AF5AFB9C3}">
      <dgm:prSet/>
      <dgm:spPr/>
      <dgm:t>
        <a:bodyPr/>
        <a:lstStyle/>
        <a:p>
          <a:endParaRPr lang="en-US"/>
        </a:p>
      </dgm:t>
    </dgm:pt>
    <dgm:pt modelId="{32C1F57D-BCD5-4B2E-AB5E-DFA75CFB5EFA}" type="sibTrans" cxnId="{5CB3B18F-A2CB-4291-91EB-6A9AF5AFB9C3}">
      <dgm:prSet/>
      <dgm:spPr/>
      <dgm:t>
        <a:bodyPr/>
        <a:lstStyle/>
        <a:p>
          <a:endParaRPr lang="en-US"/>
        </a:p>
      </dgm:t>
    </dgm:pt>
    <dgm:pt modelId="{0E61BBBF-9AD5-432F-ABB4-A9C7F960AE7C}">
      <dgm:prSet phldrT="[Text]"/>
      <dgm:spPr/>
      <dgm:t>
        <a:bodyPr/>
        <a:lstStyle/>
        <a:p>
          <a:r>
            <a:rPr lang="en-US" dirty="0"/>
            <a:t>Make required visualizations with the help of</a:t>
          </a:r>
          <a:r>
            <a:rPr lang="en-US" b="1" dirty="0"/>
            <a:t> </a:t>
          </a:r>
          <a:r>
            <a:rPr lang="en-US" b="1" dirty="0" err="1"/>
            <a:t>Powerbi</a:t>
          </a:r>
          <a:r>
            <a:rPr lang="en-US" b="1" dirty="0"/>
            <a:t> </a:t>
          </a:r>
          <a:r>
            <a:rPr lang="en-US" dirty="0"/>
            <a:t>and then present important insights to the management.  </a:t>
          </a:r>
        </a:p>
      </dgm:t>
    </dgm:pt>
    <dgm:pt modelId="{AFAE6FB2-7DCE-4D58-9CF7-CD7FFE008DE6}" type="parTrans" cxnId="{2EFB9693-853D-479C-B213-65D4633EEA76}">
      <dgm:prSet/>
      <dgm:spPr/>
      <dgm:t>
        <a:bodyPr/>
        <a:lstStyle/>
        <a:p>
          <a:endParaRPr lang="en-US"/>
        </a:p>
      </dgm:t>
    </dgm:pt>
    <dgm:pt modelId="{847D2512-6DF7-452F-945D-9425565B9B93}" type="sibTrans" cxnId="{2EFB9693-853D-479C-B213-65D4633EEA76}">
      <dgm:prSet/>
      <dgm:spPr/>
      <dgm:t>
        <a:bodyPr/>
        <a:lstStyle/>
        <a:p>
          <a:endParaRPr lang="en-US"/>
        </a:p>
      </dgm:t>
    </dgm:pt>
    <dgm:pt modelId="{90DAF3AF-FAD7-4235-840A-330579724C44}" type="pres">
      <dgm:prSet presAssocID="{E87B58EB-D932-4D17-860A-DDC22049951E}" presName="linearFlow" presStyleCnt="0">
        <dgm:presLayoutVars>
          <dgm:dir/>
          <dgm:animLvl val="lvl"/>
          <dgm:resizeHandles val="exact"/>
        </dgm:presLayoutVars>
      </dgm:prSet>
      <dgm:spPr/>
    </dgm:pt>
    <dgm:pt modelId="{FC6442FC-CB95-4BCE-8300-47E8AC3F1090}" type="pres">
      <dgm:prSet presAssocID="{970BD9AE-75F9-4FF7-B8C9-9B8A387A0EEB}" presName="composite" presStyleCnt="0"/>
      <dgm:spPr/>
    </dgm:pt>
    <dgm:pt modelId="{B6B61DF6-893A-4549-B97B-384FF9DC15E1}" type="pres">
      <dgm:prSet presAssocID="{970BD9AE-75F9-4FF7-B8C9-9B8A387A0EEB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D67C8C3E-35C6-4220-8F80-57C1A4B4046D}" type="pres">
      <dgm:prSet presAssocID="{970BD9AE-75F9-4FF7-B8C9-9B8A387A0EEB}" presName="descendantText" presStyleLbl="alignAcc1" presStyleIdx="0" presStyleCnt="3" custLinFactNeighborY="-1390">
        <dgm:presLayoutVars>
          <dgm:bulletEnabled val="1"/>
        </dgm:presLayoutVars>
      </dgm:prSet>
      <dgm:spPr/>
    </dgm:pt>
    <dgm:pt modelId="{D6764458-5B86-46AB-8C8A-BD9922C98848}" type="pres">
      <dgm:prSet presAssocID="{1F1DEFDA-6E7B-4C7A-84DC-261B272FFAAD}" presName="sp" presStyleCnt="0"/>
      <dgm:spPr/>
    </dgm:pt>
    <dgm:pt modelId="{774373F2-C884-481E-B4F8-9EDE4F88D178}" type="pres">
      <dgm:prSet presAssocID="{07EBEAC5-7AB1-44A6-AE17-0B2CA5CFDE4C}" presName="composite" presStyleCnt="0"/>
      <dgm:spPr/>
    </dgm:pt>
    <dgm:pt modelId="{2E281E53-FC74-49E3-B8BE-DB98F6869B46}" type="pres">
      <dgm:prSet presAssocID="{07EBEAC5-7AB1-44A6-AE17-0B2CA5CFDE4C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9299FBA4-8188-4FF4-A77B-0B85E3795452}" type="pres">
      <dgm:prSet presAssocID="{07EBEAC5-7AB1-44A6-AE17-0B2CA5CFDE4C}" presName="descendantText" presStyleLbl="alignAcc1" presStyleIdx="1" presStyleCnt="3">
        <dgm:presLayoutVars>
          <dgm:bulletEnabled val="1"/>
        </dgm:presLayoutVars>
      </dgm:prSet>
      <dgm:spPr/>
    </dgm:pt>
    <dgm:pt modelId="{E1DDE368-D6F8-411E-8001-553995A665DC}" type="pres">
      <dgm:prSet presAssocID="{299D4F42-C276-48C3-8EAF-BA6A14284FC8}" presName="sp" presStyleCnt="0"/>
      <dgm:spPr/>
    </dgm:pt>
    <dgm:pt modelId="{5FBD9152-B333-4CAC-AB47-0252B5B2B2B3}" type="pres">
      <dgm:prSet presAssocID="{A995065D-5244-4C62-864E-B38D3FB56407}" presName="composite" presStyleCnt="0"/>
      <dgm:spPr/>
    </dgm:pt>
    <dgm:pt modelId="{85CC90E3-B436-46F2-BAC2-CC12279DCE33}" type="pres">
      <dgm:prSet presAssocID="{A995065D-5244-4C62-864E-B38D3FB56407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DA470032-EC88-40B2-99B4-59BC3163D013}" type="pres">
      <dgm:prSet presAssocID="{A995065D-5244-4C62-864E-B38D3FB56407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561EF30E-3A97-467D-9570-EA1170F24595}" type="presOf" srcId="{9A041852-237E-41C8-9557-947DAE39C49D}" destId="{9299FBA4-8188-4FF4-A77B-0B85E3795452}" srcOrd="0" destOrd="0" presId="urn:microsoft.com/office/officeart/2005/8/layout/chevron2"/>
    <dgm:cxn modelId="{62E77D25-3E08-4AC8-8749-9D36C52EDF22}" type="presOf" srcId="{E87B58EB-D932-4D17-860A-DDC22049951E}" destId="{90DAF3AF-FAD7-4235-840A-330579724C44}" srcOrd="0" destOrd="0" presId="urn:microsoft.com/office/officeart/2005/8/layout/chevron2"/>
    <dgm:cxn modelId="{43A4EB28-B434-4409-8E7C-C40A90140F80}" type="presOf" srcId="{07EBEAC5-7AB1-44A6-AE17-0B2CA5CFDE4C}" destId="{2E281E53-FC74-49E3-B8BE-DB98F6869B46}" srcOrd="0" destOrd="0" presId="urn:microsoft.com/office/officeart/2005/8/layout/chevron2"/>
    <dgm:cxn modelId="{98010D3B-715C-42FD-8F60-05341B2BF315}" srcId="{A995065D-5244-4C62-864E-B38D3FB56407}" destId="{8928656B-41C8-4DA4-BF07-C4D0907FEE84}" srcOrd="0" destOrd="0" parTransId="{05D21CA7-6D85-4DFC-83E1-DE649894F903}" sibTransId="{F28BA692-0727-45FE-965E-2BAC37A3F79A}"/>
    <dgm:cxn modelId="{E4E3223C-C7B2-48C2-8D59-A70A3E4DB687}" type="presOf" srcId="{0E61BBBF-9AD5-432F-ABB4-A9C7F960AE7C}" destId="{DA470032-EC88-40B2-99B4-59BC3163D013}" srcOrd="0" destOrd="2" presId="urn:microsoft.com/office/officeart/2005/8/layout/chevron2"/>
    <dgm:cxn modelId="{E32F4462-61E8-42FF-9D02-CB8267C12FEA}" srcId="{E87B58EB-D932-4D17-860A-DDC22049951E}" destId="{970BD9AE-75F9-4FF7-B8C9-9B8A387A0EEB}" srcOrd="0" destOrd="0" parTransId="{AEBB7CC1-5821-437D-ACA0-212F3A17490D}" sibTransId="{1F1DEFDA-6E7B-4C7A-84DC-261B272FFAAD}"/>
    <dgm:cxn modelId="{E46A8643-3218-4614-A7D8-64122CDC9090}" srcId="{970BD9AE-75F9-4FF7-B8C9-9B8A387A0EEB}" destId="{9FFF0ED3-2146-46F2-AB53-3A589990AD6D}" srcOrd="0" destOrd="0" parTransId="{9424F041-95A7-47A8-A516-7E4E287FBF1A}" sibTransId="{3D902E8E-5465-4410-B978-A56AA03255E5}"/>
    <dgm:cxn modelId="{09E79059-FE2F-494D-AC6B-92264CA2152D}" srcId="{07EBEAC5-7AB1-44A6-AE17-0B2CA5CFDE4C}" destId="{9A041852-237E-41C8-9557-947DAE39C49D}" srcOrd="0" destOrd="0" parTransId="{6BCB9676-9DD6-4ABB-83CA-D1252CDA2E57}" sibTransId="{D59755FA-E80E-417D-A1BA-C7D7361E725D}"/>
    <dgm:cxn modelId="{7116F48B-FEBE-4838-811B-75067F305CEC}" type="presOf" srcId="{A995065D-5244-4C62-864E-B38D3FB56407}" destId="{85CC90E3-B436-46F2-BAC2-CC12279DCE33}" srcOrd="0" destOrd="0" presId="urn:microsoft.com/office/officeart/2005/8/layout/chevron2"/>
    <dgm:cxn modelId="{5CB3B18F-A2CB-4291-91EB-6A9AF5AFB9C3}" srcId="{A995065D-5244-4C62-864E-B38D3FB56407}" destId="{7592D507-0F71-45AA-B1E4-424278235786}" srcOrd="1" destOrd="0" parTransId="{5899F1B3-0AC4-4FC0-98CA-7AA1F6FD6054}" sibTransId="{32C1F57D-BCD5-4B2E-AB5E-DFA75CFB5EFA}"/>
    <dgm:cxn modelId="{2EFB9693-853D-479C-B213-65D4633EEA76}" srcId="{A995065D-5244-4C62-864E-B38D3FB56407}" destId="{0E61BBBF-9AD5-432F-ABB4-A9C7F960AE7C}" srcOrd="2" destOrd="0" parTransId="{AFAE6FB2-7DCE-4D58-9CF7-CD7FFE008DE6}" sibTransId="{847D2512-6DF7-452F-945D-9425565B9B93}"/>
    <dgm:cxn modelId="{9DC87999-5577-461E-A593-237834C26C46}" type="presOf" srcId="{970BD9AE-75F9-4FF7-B8C9-9B8A387A0EEB}" destId="{B6B61DF6-893A-4549-B97B-384FF9DC15E1}" srcOrd="0" destOrd="0" presId="urn:microsoft.com/office/officeart/2005/8/layout/chevron2"/>
    <dgm:cxn modelId="{06D8B5A2-E5F3-446A-8C7C-8BF93582844D}" type="presOf" srcId="{7592D507-0F71-45AA-B1E4-424278235786}" destId="{DA470032-EC88-40B2-99B4-59BC3163D013}" srcOrd="0" destOrd="1" presId="urn:microsoft.com/office/officeart/2005/8/layout/chevron2"/>
    <dgm:cxn modelId="{F001B7A7-7379-42D5-861B-EA40B7E2D4ED}" srcId="{E87B58EB-D932-4D17-860A-DDC22049951E}" destId="{A995065D-5244-4C62-864E-B38D3FB56407}" srcOrd="2" destOrd="0" parTransId="{359ECB46-BB3C-4253-BED1-237F167CFBFE}" sibTransId="{1831A640-CF64-451E-A8FF-4FC64982F3D5}"/>
    <dgm:cxn modelId="{1D7DD8AD-1A28-45D4-A791-511FECBF1BFF}" srcId="{E87B58EB-D932-4D17-860A-DDC22049951E}" destId="{07EBEAC5-7AB1-44A6-AE17-0B2CA5CFDE4C}" srcOrd="1" destOrd="0" parTransId="{E5BEBD8B-2424-49A3-8454-8C192679BBC5}" sibTransId="{299D4F42-C276-48C3-8EAF-BA6A14284FC8}"/>
    <dgm:cxn modelId="{E1DC32B0-594C-4702-B288-6C0C46CECC1E}" type="presOf" srcId="{8928656B-41C8-4DA4-BF07-C4D0907FEE84}" destId="{DA470032-EC88-40B2-99B4-59BC3163D013}" srcOrd="0" destOrd="0" presId="urn:microsoft.com/office/officeart/2005/8/layout/chevron2"/>
    <dgm:cxn modelId="{16766FC7-D764-4450-BDFB-EAE86E597B48}" type="presOf" srcId="{9FFF0ED3-2146-46F2-AB53-3A589990AD6D}" destId="{D67C8C3E-35C6-4220-8F80-57C1A4B4046D}" srcOrd="0" destOrd="0" presId="urn:microsoft.com/office/officeart/2005/8/layout/chevron2"/>
    <dgm:cxn modelId="{DFC00D5F-A7E6-490E-B8FC-FAA565143F19}" type="presParOf" srcId="{90DAF3AF-FAD7-4235-840A-330579724C44}" destId="{FC6442FC-CB95-4BCE-8300-47E8AC3F1090}" srcOrd="0" destOrd="0" presId="urn:microsoft.com/office/officeart/2005/8/layout/chevron2"/>
    <dgm:cxn modelId="{5DE0C905-353C-4EEE-88B9-A6C56C192614}" type="presParOf" srcId="{FC6442FC-CB95-4BCE-8300-47E8AC3F1090}" destId="{B6B61DF6-893A-4549-B97B-384FF9DC15E1}" srcOrd="0" destOrd="0" presId="urn:microsoft.com/office/officeart/2005/8/layout/chevron2"/>
    <dgm:cxn modelId="{81C30331-2F95-4213-8EEE-F59434ABB733}" type="presParOf" srcId="{FC6442FC-CB95-4BCE-8300-47E8AC3F1090}" destId="{D67C8C3E-35C6-4220-8F80-57C1A4B4046D}" srcOrd="1" destOrd="0" presId="urn:microsoft.com/office/officeart/2005/8/layout/chevron2"/>
    <dgm:cxn modelId="{C525928A-6E00-4ED6-ADF9-C4D64EB01DC1}" type="presParOf" srcId="{90DAF3AF-FAD7-4235-840A-330579724C44}" destId="{D6764458-5B86-46AB-8C8A-BD9922C98848}" srcOrd="1" destOrd="0" presId="urn:microsoft.com/office/officeart/2005/8/layout/chevron2"/>
    <dgm:cxn modelId="{70A06BB4-89F5-4CFE-A915-03BA2869AD66}" type="presParOf" srcId="{90DAF3AF-FAD7-4235-840A-330579724C44}" destId="{774373F2-C884-481E-B4F8-9EDE4F88D178}" srcOrd="2" destOrd="0" presId="urn:microsoft.com/office/officeart/2005/8/layout/chevron2"/>
    <dgm:cxn modelId="{5787C4C5-C8A4-423A-A565-BF70893B6404}" type="presParOf" srcId="{774373F2-C884-481E-B4F8-9EDE4F88D178}" destId="{2E281E53-FC74-49E3-B8BE-DB98F6869B46}" srcOrd="0" destOrd="0" presId="urn:microsoft.com/office/officeart/2005/8/layout/chevron2"/>
    <dgm:cxn modelId="{BE04D12D-0B0A-4D97-810E-176FDB371B03}" type="presParOf" srcId="{774373F2-C884-481E-B4F8-9EDE4F88D178}" destId="{9299FBA4-8188-4FF4-A77B-0B85E3795452}" srcOrd="1" destOrd="0" presId="urn:microsoft.com/office/officeart/2005/8/layout/chevron2"/>
    <dgm:cxn modelId="{310EE6F4-0112-4CE5-8571-5E5F10C2FE65}" type="presParOf" srcId="{90DAF3AF-FAD7-4235-840A-330579724C44}" destId="{E1DDE368-D6F8-411E-8001-553995A665DC}" srcOrd="3" destOrd="0" presId="urn:microsoft.com/office/officeart/2005/8/layout/chevron2"/>
    <dgm:cxn modelId="{504DEFF9-8232-4123-9829-D84BBBEE9484}" type="presParOf" srcId="{90DAF3AF-FAD7-4235-840A-330579724C44}" destId="{5FBD9152-B333-4CAC-AB47-0252B5B2B2B3}" srcOrd="4" destOrd="0" presId="urn:microsoft.com/office/officeart/2005/8/layout/chevron2"/>
    <dgm:cxn modelId="{1108BBBE-3173-40AE-8072-BF1D2D497BCE}" type="presParOf" srcId="{5FBD9152-B333-4CAC-AB47-0252B5B2B2B3}" destId="{85CC90E3-B436-46F2-BAC2-CC12279DCE33}" srcOrd="0" destOrd="0" presId="urn:microsoft.com/office/officeart/2005/8/layout/chevron2"/>
    <dgm:cxn modelId="{32EBAC62-1740-4B20-ACE7-EC509B7F48AE}" type="presParOf" srcId="{5FBD9152-B333-4CAC-AB47-0252B5B2B2B3}" destId="{DA470032-EC88-40B2-99B4-59BC3163D013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B61DF6-893A-4549-B97B-384FF9DC15E1}">
      <dsp:nvSpPr>
        <dsp:cNvPr id="0" name=""/>
        <dsp:cNvSpPr/>
      </dsp:nvSpPr>
      <dsp:spPr>
        <a:xfrm rot="5400000">
          <a:off x="-278992" y="279140"/>
          <a:ext cx="1859952" cy="1301966"/>
        </a:xfrm>
        <a:prstGeom prst="chevron">
          <a:avLst/>
        </a:prstGeom>
        <a:solidFill>
          <a:srgbClr val="231942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Problem</a:t>
          </a:r>
        </a:p>
      </dsp:txBody>
      <dsp:txXfrm rot="-5400000">
        <a:off x="1" y="651130"/>
        <a:ext cx="1301966" cy="557986"/>
      </dsp:txXfrm>
    </dsp:sp>
    <dsp:sp modelId="{D67C8C3E-35C6-4220-8F80-57C1A4B4046D}">
      <dsp:nvSpPr>
        <dsp:cNvPr id="0" name=""/>
        <dsp:cNvSpPr/>
      </dsp:nvSpPr>
      <dsp:spPr>
        <a:xfrm rot="5400000">
          <a:off x="5763366" y="-4461399"/>
          <a:ext cx="1208969" cy="1013176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0795" rIns="10795" bIns="1079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 err="1"/>
            <a:t>Atliq</a:t>
          </a:r>
          <a:r>
            <a:rPr lang="en-US" sz="1700" kern="1200" dirty="0"/>
            <a:t> is a leading hardware manufacturing company of our country , the management of the </a:t>
          </a:r>
          <a:r>
            <a:rPr lang="en-US" sz="1700" kern="1200" dirty="0" err="1"/>
            <a:t>organisation</a:t>
          </a:r>
          <a:r>
            <a:rPr lang="en-US" sz="1700" kern="1200" dirty="0"/>
            <a:t> wants to expand their data analytics team to get enough insights to make quick &amp; smart decisions.</a:t>
          </a:r>
        </a:p>
      </dsp:txBody>
      <dsp:txXfrm rot="-5400000">
        <a:off x="1301967" y="59017"/>
        <a:ext cx="10072752" cy="1090935"/>
      </dsp:txXfrm>
    </dsp:sp>
    <dsp:sp modelId="{2E281E53-FC74-49E3-B8BE-DB98F6869B46}">
      <dsp:nvSpPr>
        <dsp:cNvPr id="0" name=""/>
        <dsp:cNvSpPr/>
      </dsp:nvSpPr>
      <dsp:spPr>
        <a:xfrm rot="5400000">
          <a:off x="-278992" y="1947368"/>
          <a:ext cx="1859952" cy="1301966"/>
        </a:xfrm>
        <a:prstGeom prst="chevron">
          <a:avLst/>
        </a:prstGeom>
        <a:solidFill>
          <a:srgbClr val="231942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Task</a:t>
          </a:r>
        </a:p>
      </dsp:txBody>
      <dsp:txXfrm rot="-5400000">
        <a:off x="1" y="2319358"/>
        <a:ext cx="1301966" cy="557986"/>
      </dsp:txXfrm>
    </dsp:sp>
    <dsp:sp modelId="{9299FBA4-8188-4FF4-A77B-0B85E3795452}">
      <dsp:nvSpPr>
        <dsp:cNvPr id="0" name=""/>
        <dsp:cNvSpPr/>
      </dsp:nvSpPr>
      <dsp:spPr>
        <a:xfrm rot="5400000">
          <a:off x="5763366" y="-2793024"/>
          <a:ext cx="1208969" cy="1013176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0795" rIns="10795" bIns="1079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The director of the analytics team wants to conduct a SQL challenge to check the tech &amp; soft skills of the candidate to decide who’ll be most fit for the role.</a:t>
          </a:r>
        </a:p>
      </dsp:txBody>
      <dsp:txXfrm rot="-5400000">
        <a:off x="1301967" y="1727392"/>
        <a:ext cx="10072752" cy="1090935"/>
      </dsp:txXfrm>
    </dsp:sp>
    <dsp:sp modelId="{85CC90E3-B436-46F2-BAC2-CC12279DCE33}">
      <dsp:nvSpPr>
        <dsp:cNvPr id="0" name=""/>
        <dsp:cNvSpPr/>
      </dsp:nvSpPr>
      <dsp:spPr>
        <a:xfrm rot="5400000">
          <a:off x="-278992" y="3615595"/>
          <a:ext cx="1859952" cy="1301966"/>
        </a:xfrm>
        <a:prstGeom prst="chevron">
          <a:avLst/>
        </a:prstGeom>
        <a:solidFill>
          <a:srgbClr val="231942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Approach</a:t>
          </a:r>
        </a:p>
      </dsp:txBody>
      <dsp:txXfrm rot="-5400000">
        <a:off x="1" y="3987585"/>
        <a:ext cx="1301966" cy="557986"/>
      </dsp:txXfrm>
    </dsp:sp>
    <dsp:sp modelId="{DA470032-EC88-40B2-99B4-59BC3163D013}">
      <dsp:nvSpPr>
        <dsp:cNvPr id="0" name=""/>
        <dsp:cNvSpPr/>
      </dsp:nvSpPr>
      <dsp:spPr>
        <a:xfrm rot="5400000">
          <a:off x="5763366" y="-1124797"/>
          <a:ext cx="1208969" cy="1013176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0795" rIns="10795" bIns="1079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Query the data through </a:t>
          </a:r>
          <a:r>
            <a:rPr lang="en-US" sz="1700" b="1" kern="1200" dirty="0"/>
            <a:t>SQL</a:t>
          </a:r>
          <a:r>
            <a:rPr lang="en-US" sz="1700" kern="1200" dirty="0"/>
            <a:t> to answer the </a:t>
          </a:r>
          <a:r>
            <a:rPr lang="en-US" sz="1700" b="1" kern="1200" dirty="0"/>
            <a:t>ad-hoc requests</a:t>
          </a:r>
          <a:r>
            <a:rPr lang="en-US" sz="1700" kern="1200" dirty="0"/>
            <a:t>.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Transform the acquired data through </a:t>
          </a:r>
          <a:r>
            <a:rPr lang="en-US" sz="1700" b="1" kern="1200" dirty="0" err="1"/>
            <a:t>Powerquery</a:t>
          </a:r>
          <a:r>
            <a:rPr lang="en-US" sz="1700" kern="1200" dirty="0"/>
            <a:t> to get suitable data for visualization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Make required visualizations with the help of</a:t>
          </a:r>
          <a:r>
            <a:rPr lang="en-US" sz="1700" b="1" kern="1200" dirty="0"/>
            <a:t> </a:t>
          </a:r>
          <a:r>
            <a:rPr lang="en-US" sz="1700" b="1" kern="1200" dirty="0" err="1"/>
            <a:t>Powerbi</a:t>
          </a:r>
          <a:r>
            <a:rPr lang="en-US" sz="1700" b="1" kern="1200" dirty="0"/>
            <a:t> </a:t>
          </a:r>
          <a:r>
            <a:rPr lang="en-US" sz="1700" kern="1200" dirty="0"/>
            <a:t>and then present important insights to the management.  </a:t>
          </a:r>
        </a:p>
      </dsp:txBody>
      <dsp:txXfrm rot="-5400000">
        <a:off x="1301967" y="3395619"/>
        <a:ext cx="10072752" cy="10909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EE3BA-687D-2E7B-82E8-3E5052F66B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011B17-762E-03D9-CE41-D743032792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E136B7-1852-05E0-1BC6-AB48B842C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35575-CDB6-4DA4-B811-53F913AA549E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F76E12-2500-D7FE-7EE4-59FE0DEC8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958F20-8D38-5165-6A0B-A6D40A291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F641B-CA19-4A1F-A517-1B22D0853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041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62C00-A0E5-C6F2-0E2C-8F6ECDBD3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EBA49E-E9A5-5CC8-3368-83A2D6C1C9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B2514C-BBC2-138D-BE0D-CB4513B71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35575-CDB6-4DA4-B811-53F913AA549E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7D06FC-144B-EF9D-23E9-12040C851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AF30C2-D665-8BCA-C8C2-A6F5E7059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F641B-CA19-4A1F-A517-1B22D0853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207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C32505-3521-CAC1-46B6-96B1DED759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91101F-21D2-F076-71FD-AC63A2CA29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C05B15-40ED-ABEC-55CD-70A920F06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35575-CDB6-4DA4-B811-53F913AA549E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50AE90-4FE2-7569-450F-FE0107275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51CFB-73B1-D47B-E948-E7F62B3BF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F641B-CA19-4A1F-A517-1B22D0853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51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706FF-0A34-5B72-BA4B-6D34D2E94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2391A2-83A2-4E6F-0ECF-EA457A6D9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30FF1F-8B76-A583-1BBA-46313A99F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35575-CDB6-4DA4-B811-53F913AA549E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64FE8F-8464-7D99-3283-B188D4EDA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73582A-ADDE-FC64-0729-F2CFA93D4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F641B-CA19-4A1F-A517-1B22D0853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221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D693B-0B34-A565-2452-90F542FFD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B8797B-4585-3811-0F26-626FFF4913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65B0EC-1265-80D2-C879-4EAADCFA6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35575-CDB6-4DA4-B811-53F913AA549E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0E894-994A-DA57-7853-FC85BB1A9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3E91B2-7222-E365-C6EF-029206E98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F641B-CA19-4A1F-A517-1B22D0853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62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44114-52BD-87C2-6417-C834EE121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4280C-92EA-D60D-7063-21889326D0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E33A86-798E-F90E-B688-FCA943D3E2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4D7090-131A-0542-ED37-EA37CD908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35575-CDB6-4DA4-B811-53F913AA549E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566172-9C58-97B1-868C-A0AD8DEF5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259850-4138-CD2A-FF17-40B677FA8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F641B-CA19-4A1F-A517-1B22D0853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991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3964-52DD-1EFB-F8CC-BCB1CD5C3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5A88ED-69A7-EDBB-22DF-31D299CD17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5320CC-A826-4FE5-8176-66A8AD1E5C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A2657C-A498-BD5B-A7A2-2F0CB9164B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15D34A-1D4F-3C67-8E3F-A289D4BA5D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9FD9C4-9DA5-B4E5-CA99-CEA04E039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35575-CDB6-4DA4-B811-53F913AA549E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556C34-B54B-3585-2745-FEABF914B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EE321F-A34E-D84D-AF88-4234090A6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F641B-CA19-4A1F-A517-1B22D0853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831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03EFA-2680-86E6-078C-7865163B1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8C8951-BF62-92FD-FA07-28DC0AF4E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35575-CDB6-4DA4-B811-53F913AA549E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895382-448F-22DD-55AC-F475819C7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511C01-602B-13A8-EFBD-74D4A5A25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F641B-CA19-4A1F-A517-1B22D0853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336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7F3DBD-CF89-6055-767F-52BD9B700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35575-CDB6-4DA4-B811-53F913AA549E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0A1A79-08AC-79FB-EE59-0015D69DA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2EECED-746C-825A-BD0A-18284FEFD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F641B-CA19-4A1F-A517-1B22D0853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738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6C97E-9FE4-1814-67D6-A9E2885D0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BB2C7B-2A1D-4BDF-6470-CA46A41908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869C86-0FF8-188F-F047-9E7FE1CF90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507366-1FE8-2B97-BBC1-A0CE9D87F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35575-CDB6-4DA4-B811-53F913AA549E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12DFAD-F372-388F-96E9-C7B1CA0B9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A76FA4-ADD2-92CB-D08F-E24273FE5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F641B-CA19-4A1F-A517-1B22D0853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248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2DFE9-8053-3EF3-0734-D084049E2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4366AD-3E76-1A7E-5F60-4F6D9150B8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095078-48D8-3ADF-90A7-85EC3277E1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50F385-C9CC-109A-5162-A2AF8A4D5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35575-CDB6-4DA4-B811-53F913AA549E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17811B-AA79-A3D3-D62A-4E4584F3F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A1F5A2-D027-971E-0AEE-A02510F88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F641B-CA19-4A1F-A517-1B22D0853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803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0EFB03-5AE0-E138-9942-6A4F2E39C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E32315-F6CF-7B9F-0414-9E1ABB81E3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7C851F-A22E-637C-7606-C5B26729F4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535575-CDB6-4DA4-B811-53F913AA549E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3563E3-C173-B048-0288-10EB032C09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251EDF-64F5-E66E-5DCE-9388C3AD5B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DF641B-CA19-4A1F-A517-1B22D0853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234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2" r:id="rId1"/>
    <p:sldLayoutId id="2147483913" r:id="rId2"/>
    <p:sldLayoutId id="2147483914" r:id="rId3"/>
    <p:sldLayoutId id="2147483915" r:id="rId4"/>
    <p:sldLayoutId id="2147483916" r:id="rId5"/>
    <p:sldLayoutId id="2147483917" r:id="rId6"/>
    <p:sldLayoutId id="2147483918" r:id="rId7"/>
    <p:sldLayoutId id="2147483919" r:id="rId8"/>
    <p:sldLayoutId id="2147483920" r:id="rId9"/>
    <p:sldLayoutId id="2147483921" r:id="rId10"/>
    <p:sldLayoutId id="214748392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E548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820;p43">
            <a:extLst>
              <a:ext uri="{FF2B5EF4-FFF2-40B4-BE49-F238E27FC236}">
                <a16:creationId xmlns:a16="http://schemas.microsoft.com/office/drawing/2014/main" id="{CAEDC5F8-5B79-9615-99CC-D4E905DE8080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789920" y="2092818"/>
            <a:ext cx="6169680" cy="129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Gloucester MT Extra Condensed" panose="02030808020601010101" pitchFamily="18" charset="0"/>
              </a:rPr>
              <a:t>Consumer Goods Ad-hoc Insights</a:t>
            </a:r>
            <a:endParaRPr dirty="0">
              <a:latin typeface="Gloucester MT Extra Condensed" panose="02030808020601010101" pitchFamily="18" charset="0"/>
            </a:endParaRPr>
          </a:p>
        </p:txBody>
      </p:sp>
      <p:sp>
        <p:nvSpPr>
          <p:cNvPr id="3" name="Google Shape;821;p43">
            <a:extLst>
              <a:ext uri="{FF2B5EF4-FFF2-40B4-BE49-F238E27FC236}">
                <a16:creationId xmlns:a16="http://schemas.microsoft.com/office/drawing/2014/main" id="{0B9592D0-2A00-6B73-B0BD-6345F4521751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89921" y="4124497"/>
            <a:ext cx="4656586" cy="48814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2"/>
                </a:solidFill>
              </a:rPr>
              <a:t>Codebasics SQL Project Challenge</a:t>
            </a:r>
            <a:endParaRPr dirty="0">
              <a:solidFill>
                <a:schemeClr val="bg2"/>
              </a:solidFill>
            </a:endParaRPr>
          </a:p>
        </p:txBody>
      </p:sp>
      <p:grpSp>
        <p:nvGrpSpPr>
          <p:cNvPr id="8" name="Google Shape;831;p43">
            <a:extLst>
              <a:ext uri="{FF2B5EF4-FFF2-40B4-BE49-F238E27FC236}">
                <a16:creationId xmlns:a16="http://schemas.microsoft.com/office/drawing/2014/main" id="{8AA5241C-9CDE-6D0D-A37D-ED382AFF01FC}"/>
              </a:ext>
            </a:extLst>
          </p:cNvPr>
          <p:cNvGrpSpPr/>
          <p:nvPr/>
        </p:nvGrpSpPr>
        <p:grpSpPr>
          <a:xfrm>
            <a:off x="346458" y="2237794"/>
            <a:ext cx="97369" cy="2637901"/>
            <a:chOff x="929875" y="1415859"/>
            <a:chExt cx="88550" cy="2637901"/>
          </a:xfrm>
        </p:grpSpPr>
        <p:sp>
          <p:nvSpPr>
            <p:cNvPr id="9" name="Google Shape;832;p43">
              <a:extLst>
                <a:ext uri="{FF2B5EF4-FFF2-40B4-BE49-F238E27FC236}">
                  <a16:creationId xmlns:a16="http://schemas.microsoft.com/office/drawing/2014/main" id="{835D9E81-1510-17BE-8CF0-DB803B3788AD}"/>
                </a:ext>
              </a:extLst>
            </p:cNvPr>
            <p:cNvSpPr/>
            <p:nvPr/>
          </p:nvSpPr>
          <p:spPr>
            <a:xfrm>
              <a:off x="929925" y="1415860"/>
              <a:ext cx="88500" cy="26379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833;p43">
              <a:extLst>
                <a:ext uri="{FF2B5EF4-FFF2-40B4-BE49-F238E27FC236}">
                  <a16:creationId xmlns:a16="http://schemas.microsoft.com/office/drawing/2014/main" id="{24941F8C-35D5-CBCD-7B08-2395F0415092}"/>
                </a:ext>
              </a:extLst>
            </p:cNvPr>
            <p:cNvSpPr/>
            <p:nvPr/>
          </p:nvSpPr>
          <p:spPr>
            <a:xfrm>
              <a:off x="929875" y="1415859"/>
              <a:ext cx="88500" cy="3666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D5B380B5-E24B-A25B-02BA-8F2A4F279E37}"/>
              </a:ext>
            </a:extLst>
          </p:cNvPr>
          <p:cNvSpPr txBox="1"/>
          <p:nvPr/>
        </p:nvSpPr>
        <p:spPr>
          <a:xfrm>
            <a:off x="789920" y="3572441"/>
            <a:ext cx="42799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2"/>
                </a:solidFill>
                <a:latin typeface="Algerian" panose="04020705040A02060702" pitchFamily="82" charset="0"/>
                <a:ea typeface="Gadugi" panose="020B0502040204020203" pitchFamily="34" charset="0"/>
              </a:rPr>
              <a:t>Presented by - Saptaswa Basu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66E989C-FEB4-C5CC-3E5C-AF1C68B1CE06}"/>
              </a:ext>
            </a:extLst>
          </p:cNvPr>
          <p:cNvSpPr txBox="1"/>
          <p:nvPr/>
        </p:nvSpPr>
        <p:spPr>
          <a:xfrm>
            <a:off x="1299344" y="1436144"/>
            <a:ext cx="298817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2"/>
                </a:solidFill>
                <a:latin typeface="Algerian" panose="04020705040A02060702" pitchFamily="82" charset="0"/>
                <a:ea typeface="Gadugi" panose="020B0502040204020203" pitchFamily="34" charset="0"/>
              </a:rPr>
              <a:t> </a:t>
            </a:r>
            <a:r>
              <a:rPr lang="en-US" sz="2000" dirty="0" err="1">
                <a:solidFill>
                  <a:schemeClr val="bg2"/>
                </a:solidFill>
                <a:latin typeface="Berlin Sans FB" panose="020E0602020502020306" pitchFamily="34" charset="0"/>
                <a:ea typeface="Gadugi" panose="020B0502040204020203" pitchFamily="34" charset="0"/>
              </a:rPr>
              <a:t>Atliq</a:t>
            </a:r>
            <a:r>
              <a:rPr lang="en-US" sz="2000" dirty="0">
                <a:solidFill>
                  <a:schemeClr val="bg2"/>
                </a:solidFill>
                <a:latin typeface="Berlin Sans FB" panose="020E0602020502020306" pitchFamily="34" charset="0"/>
                <a:ea typeface="Gadugi" panose="020B0502040204020203" pitchFamily="34" charset="0"/>
              </a:rPr>
              <a:t> </a:t>
            </a:r>
            <a:r>
              <a:rPr lang="en-US" sz="2000" dirty="0" err="1">
                <a:solidFill>
                  <a:schemeClr val="bg2"/>
                </a:solidFill>
                <a:latin typeface="Berlin Sans FB" panose="020E0602020502020306" pitchFamily="34" charset="0"/>
                <a:ea typeface="Gadugi" panose="020B0502040204020203" pitchFamily="34" charset="0"/>
              </a:rPr>
              <a:t>Hardwares</a:t>
            </a:r>
            <a:endParaRPr lang="en-US" sz="2000" dirty="0">
              <a:solidFill>
                <a:schemeClr val="bg2"/>
              </a:solidFill>
              <a:latin typeface="Berlin Sans FB" panose="020E0602020502020306" pitchFamily="34" charset="0"/>
              <a:ea typeface="Gadugi" panose="020B0502040204020203" pitchFamily="34" charset="0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8E543957-DE7D-86CF-BA30-D2267773E5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699" y="1241446"/>
            <a:ext cx="550064" cy="538281"/>
          </a:xfrm>
          <a:prstGeom prst="rect">
            <a:avLst/>
          </a:prstGeom>
        </p:spPr>
      </p:pic>
      <p:grpSp>
        <p:nvGrpSpPr>
          <p:cNvPr id="27" name="Google Shape;11463;p81">
            <a:extLst>
              <a:ext uri="{FF2B5EF4-FFF2-40B4-BE49-F238E27FC236}">
                <a16:creationId xmlns:a16="http://schemas.microsoft.com/office/drawing/2014/main" id="{015FB622-8463-7EFE-6142-CDB98D6D46C6}"/>
              </a:ext>
            </a:extLst>
          </p:cNvPr>
          <p:cNvGrpSpPr/>
          <p:nvPr/>
        </p:nvGrpSpPr>
        <p:grpSpPr>
          <a:xfrm>
            <a:off x="7102450" y="1631530"/>
            <a:ext cx="3400603" cy="2885674"/>
            <a:chOff x="854261" y="2908813"/>
            <a:chExt cx="377474" cy="335748"/>
          </a:xfrm>
          <a:solidFill>
            <a:schemeClr val="bg1"/>
          </a:solidFill>
        </p:grpSpPr>
        <p:sp>
          <p:nvSpPr>
            <p:cNvPr id="28" name="Google Shape;11464;p81">
              <a:extLst>
                <a:ext uri="{FF2B5EF4-FFF2-40B4-BE49-F238E27FC236}">
                  <a16:creationId xmlns:a16="http://schemas.microsoft.com/office/drawing/2014/main" id="{5D9A974E-BD81-0D78-3E80-D108FA8AE497}"/>
                </a:ext>
              </a:extLst>
            </p:cNvPr>
            <p:cNvSpPr/>
            <p:nvPr/>
          </p:nvSpPr>
          <p:spPr>
            <a:xfrm>
              <a:off x="896337" y="3079695"/>
              <a:ext cx="47391" cy="17091"/>
            </a:xfrm>
            <a:custGeom>
              <a:avLst/>
              <a:gdLst/>
              <a:ahLst/>
              <a:cxnLst/>
              <a:rect l="l" t="t" r="r" b="b"/>
              <a:pathLst>
                <a:path w="1489" h="537" extrusionOk="0">
                  <a:moveTo>
                    <a:pt x="179" y="1"/>
                  </a:moveTo>
                  <a:cubicBezTo>
                    <a:pt x="96" y="1"/>
                    <a:pt x="0" y="72"/>
                    <a:pt x="0" y="179"/>
                  </a:cubicBezTo>
                  <a:cubicBezTo>
                    <a:pt x="0" y="263"/>
                    <a:pt x="84" y="358"/>
                    <a:pt x="179" y="358"/>
                  </a:cubicBezTo>
                  <a:cubicBezTo>
                    <a:pt x="381" y="358"/>
                    <a:pt x="941" y="382"/>
                    <a:pt x="1227" y="525"/>
                  </a:cubicBezTo>
                  <a:cubicBezTo>
                    <a:pt x="1251" y="537"/>
                    <a:pt x="1274" y="537"/>
                    <a:pt x="1298" y="537"/>
                  </a:cubicBezTo>
                  <a:cubicBezTo>
                    <a:pt x="1358" y="537"/>
                    <a:pt x="1417" y="501"/>
                    <a:pt x="1453" y="441"/>
                  </a:cubicBezTo>
                  <a:cubicBezTo>
                    <a:pt x="1489" y="358"/>
                    <a:pt x="1465" y="251"/>
                    <a:pt x="1370" y="203"/>
                  </a:cubicBezTo>
                  <a:cubicBezTo>
                    <a:pt x="977" y="1"/>
                    <a:pt x="215" y="1"/>
                    <a:pt x="17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1465;p81">
              <a:extLst>
                <a:ext uri="{FF2B5EF4-FFF2-40B4-BE49-F238E27FC236}">
                  <a16:creationId xmlns:a16="http://schemas.microsoft.com/office/drawing/2014/main" id="{1A22DFDC-74F2-54FE-CBD0-8EA23536FB49}"/>
                </a:ext>
              </a:extLst>
            </p:cNvPr>
            <p:cNvSpPr/>
            <p:nvPr/>
          </p:nvSpPr>
          <p:spPr>
            <a:xfrm>
              <a:off x="878514" y="3191855"/>
              <a:ext cx="11426" cy="52706"/>
            </a:xfrm>
            <a:custGeom>
              <a:avLst/>
              <a:gdLst/>
              <a:ahLst/>
              <a:cxnLst/>
              <a:rect l="l" t="t" r="r" b="b"/>
              <a:pathLst>
                <a:path w="359" h="1656" extrusionOk="0">
                  <a:moveTo>
                    <a:pt x="179" y="1"/>
                  </a:moveTo>
                  <a:cubicBezTo>
                    <a:pt x="84" y="1"/>
                    <a:pt x="1" y="72"/>
                    <a:pt x="1" y="180"/>
                  </a:cubicBezTo>
                  <a:lnTo>
                    <a:pt x="1" y="1477"/>
                  </a:lnTo>
                  <a:cubicBezTo>
                    <a:pt x="1" y="1561"/>
                    <a:pt x="72" y="1656"/>
                    <a:pt x="179" y="1656"/>
                  </a:cubicBezTo>
                  <a:cubicBezTo>
                    <a:pt x="287" y="1656"/>
                    <a:pt x="358" y="1585"/>
                    <a:pt x="358" y="1477"/>
                  </a:cubicBezTo>
                  <a:lnTo>
                    <a:pt x="358" y="180"/>
                  </a:lnTo>
                  <a:cubicBezTo>
                    <a:pt x="358" y="72"/>
                    <a:pt x="287" y="1"/>
                    <a:pt x="17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1466;p81">
              <a:extLst>
                <a:ext uri="{FF2B5EF4-FFF2-40B4-BE49-F238E27FC236}">
                  <a16:creationId xmlns:a16="http://schemas.microsoft.com/office/drawing/2014/main" id="{AD297BF8-3FAA-112B-989E-29AB3A02DA52}"/>
                </a:ext>
              </a:extLst>
            </p:cNvPr>
            <p:cNvSpPr/>
            <p:nvPr/>
          </p:nvSpPr>
          <p:spPr>
            <a:xfrm>
              <a:off x="854261" y="3050159"/>
              <a:ext cx="219451" cy="194052"/>
            </a:xfrm>
            <a:custGeom>
              <a:avLst/>
              <a:gdLst/>
              <a:ahLst/>
              <a:cxnLst/>
              <a:rect l="l" t="t" r="r" b="b"/>
              <a:pathLst>
                <a:path w="6895" h="6097" extrusionOk="0">
                  <a:moveTo>
                    <a:pt x="6406" y="679"/>
                  </a:moveTo>
                  <a:lnTo>
                    <a:pt x="6466" y="929"/>
                  </a:lnTo>
                  <a:cubicBezTo>
                    <a:pt x="6490" y="1000"/>
                    <a:pt x="6478" y="1072"/>
                    <a:pt x="6418" y="1119"/>
                  </a:cubicBezTo>
                  <a:lnTo>
                    <a:pt x="6311" y="1226"/>
                  </a:lnTo>
                  <a:lnTo>
                    <a:pt x="6073" y="988"/>
                  </a:lnTo>
                  <a:lnTo>
                    <a:pt x="6406" y="679"/>
                  </a:lnTo>
                  <a:close/>
                  <a:moveTo>
                    <a:pt x="3192" y="345"/>
                  </a:moveTo>
                  <a:lnTo>
                    <a:pt x="3192" y="1060"/>
                  </a:lnTo>
                  <a:cubicBezTo>
                    <a:pt x="3192" y="1179"/>
                    <a:pt x="3156" y="1298"/>
                    <a:pt x="3108" y="1405"/>
                  </a:cubicBezTo>
                  <a:lnTo>
                    <a:pt x="3025" y="1584"/>
                  </a:lnTo>
                  <a:cubicBezTo>
                    <a:pt x="3013" y="1607"/>
                    <a:pt x="3013" y="1619"/>
                    <a:pt x="3013" y="1655"/>
                  </a:cubicBezTo>
                  <a:lnTo>
                    <a:pt x="3013" y="2024"/>
                  </a:lnTo>
                  <a:cubicBezTo>
                    <a:pt x="2989" y="2286"/>
                    <a:pt x="2894" y="2524"/>
                    <a:pt x="2715" y="2703"/>
                  </a:cubicBezTo>
                  <a:cubicBezTo>
                    <a:pt x="2537" y="2881"/>
                    <a:pt x="2275" y="2965"/>
                    <a:pt x="2025" y="2965"/>
                  </a:cubicBezTo>
                  <a:cubicBezTo>
                    <a:pt x="1525" y="2953"/>
                    <a:pt x="1120" y="2500"/>
                    <a:pt x="1120" y="1988"/>
                  </a:cubicBezTo>
                  <a:lnTo>
                    <a:pt x="1120" y="1655"/>
                  </a:lnTo>
                  <a:cubicBezTo>
                    <a:pt x="1120" y="1619"/>
                    <a:pt x="1120" y="1596"/>
                    <a:pt x="1108" y="1584"/>
                  </a:cubicBezTo>
                  <a:lnTo>
                    <a:pt x="1001" y="1369"/>
                  </a:lnTo>
                  <a:cubicBezTo>
                    <a:pt x="953" y="1298"/>
                    <a:pt x="941" y="1203"/>
                    <a:pt x="941" y="1119"/>
                  </a:cubicBezTo>
                  <a:lnTo>
                    <a:pt x="941" y="1107"/>
                  </a:lnTo>
                  <a:cubicBezTo>
                    <a:pt x="941" y="691"/>
                    <a:pt x="1287" y="345"/>
                    <a:pt x="1703" y="345"/>
                  </a:cubicBezTo>
                  <a:close/>
                  <a:moveTo>
                    <a:pt x="2442" y="3227"/>
                  </a:moveTo>
                  <a:cubicBezTo>
                    <a:pt x="2454" y="3298"/>
                    <a:pt x="2477" y="3334"/>
                    <a:pt x="2489" y="3381"/>
                  </a:cubicBezTo>
                  <a:lnTo>
                    <a:pt x="2323" y="3548"/>
                  </a:lnTo>
                  <a:cubicBezTo>
                    <a:pt x="2251" y="3620"/>
                    <a:pt x="2156" y="3655"/>
                    <a:pt x="2059" y="3655"/>
                  </a:cubicBezTo>
                  <a:cubicBezTo>
                    <a:pt x="1962" y="3655"/>
                    <a:pt x="1864" y="3620"/>
                    <a:pt x="1787" y="3548"/>
                  </a:cubicBezTo>
                  <a:lnTo>
                    <a:pt x="1644" y="3393"/>
                  </a:lnTo>
                  <a:cubicBezTo>
                    <a:pt x="1656" y="3358"/>
                    <a:pt x="1668" y="3286"/>
                    <a:pt x="1668" y="3227"/>
                  </a:cubicBezTo>
                  <a:cubicBezTo>
                    <a:pt x="1775" y="3262"/>
                    <a:pt x="1894" y="3286"/>
                    <a:pt x="2013" y="3286"/>
                  </a:cubicBezTo>
                  <a:lnTo>
                    <a:pt x="2061" y="3286"/>
                  </a:lnTo>
                  <a:cubicBezTo>
                    <a:pt x="2192" y="3286"/>
                    <a:pt x="2323" y="3274"/>
                    <a:pt x="2442" y="3227"/>
                  </a:cubicBezTo>
                  <a:close/>
                  <a:moveTo>
                    <a:pt x="1680" y="0"/>
                  </a:moveTo>
                  <a:cubicBezTo>
                    <a:pt x="1072" y="0"/>
                    <a:pt x="584" y="500"/>
                    <a:pt x="584" y="1107"/>
                  </a:cubicBezTo>
                  <a:lnTo>
                    <a:pt x="584" y="1119"/>
                  </a:lnTo>
                  <a:cubicBezTo>
                    <a:pt x="584" y="1250"/>
                    <a:pt x="608" y="1405"/>
                    <a:pt x="668" y="1524"/>
                  </a:cubicBezTo>
                  <a:lnTo>
                    <a:pt x="763" y="1703"/>
                  </a:lnTo>
                  <a:lnTo>
                    <a:pt x="763" y="1988"/>
                  </a:lnTo>
                  <a:cubicBezTo>
                    <a:pt x="763" y="2429"/>
                    <a:pt x="977" y="2834"/>
                    <a:pt x="1311" y="3072"/>
                  </a:cubicBezTo>
                  <a:lnTo>
                    <a:pt x="1311" y="3215"/>
                  </a:lnTo>
                  <a:cubicBezTo>
                    <a:pt x="1311" y="3310"/>
                    <a:pt x="1251" y="3381"/>
                    <a:pt x="1156" y="3417"/>
                  </a:cubicBezTo>
                  <a:lnTo>
                    <a:pt x="537" y="3596"/>
                  </a:lnTo>
                  <a:cubicBezTo>
                    <a:pt x="227" y="3679"/>
                    <a:pt x="1" y="3965"/>
                    <a:pt x="1" y="4286"/>
                  </a:cubicBezTo>
                  <a:lnTo>
                    <a:pt x="1" y="5917"/>
                  </a:lnTo>
                  <a:cubicBezTo>
                    <a:pt x="1" y="6001"/>
                    <a:pt x="72" y="6096"/>
                    <a:pt x="179" y="6096"/>
                  </a:cubicBezTo>
                  <a:cubicBezTo>
                    <a:pt x="287" y="6096"/>
                    <a:pt x="358" y="6013"/>
                    <a:pt x="358" y="5917"/>
                  </a:cubicBezTo>
                  <a:lnTo>
                    <a:pt x="358" y="4310"/>
                  </a:lnTo>
                  <a:cubicBezTo>
                    <a:pt x="358" y="4143"/>
                    <a:pt x="477" y="3977"/>
                    <a:pt x="644" y="3929"/>
                  </a:cubicBezTo>
                  <a:lnTo>
                    <a:pt x="1263" y="3751"/>
                  </a:lnTo>
                  <a:cubicBezTo>
                    <a:pt x="1322" y="3739"/>
                    <a:pt x="1370" y="3715"/>
                    <a:pt x="1418" y="3679"/>
                  </a:cubicBezTo>
                  <a:lnTo>
                    <a:pt x="1513" y="3786"/>
                  </a:lnTo>
                  <a:cubicBezTo>
                    <a:pt x="1668" y="3929"/>
                    <a:pt x="1846" y="3989"/>
                    <a:pt x="2037" y="3989"/>
                  </a:cubicBezTo>
                  <a:cubicBezTo>
                    <a:pt x="2227" y="3989"/>
                    <a:pt x="2406" y="3917"/>
                    <a:pt x="2561" y="3786"/>
                  </a:cubicBezTo>
                  <a:lnTo>
                    <a:pt x="2727" y="3620"/>
                  </a:lnTo>
                  <a:cubicBezTo>
                    <a:pt x="2799" y="3655"/>
                    <a:pt x="2870" y="3679"/>
                    <a:pt x="2966" y="3679"/>
                  </a:cubicBezTo>
                  <a:lnTo>
                    <a:pt x="3001" y="3679"/>
                  </a:lnTo>
                  <a:cubicBezTo>
                    <a:pt x="3144" y="3679"/>
                    <a:pt x="3275" y="3620"/>
                    <a:pt x="3382" y="3524"/>
                  </a:cubicBezTo>
                  <a:lnTo>
                    <a:pt x="5823" y="1226"/>
                  </a:lnTo>
                  <a:lnTo>
                    <a:pt x="6061" y="1465"/>
                  </a:lnTo>
                  <a:lnTo>
                    <a:pt x="3239" y="4274"/>
                  </a:lnTo>
                  <a:cubicBezTo>
                    <a:pt x="3061" y="4453"/>
                    <a:pt x="2977" y="4679"/>
                    <a:pt x="2977" y="4917"/>
                  </a:cubicBezTo>
                  <a:lnTo>
                    <a:pt x="2977" y="5906"/>
                  </a:lnTo>
                  <a:cubicBezTo>
                    <a:pt x="2977" y="6001"/>
                    <a:pt x="3049" y="6096"/>
                    <a:pt x="3156" y="6096"/>
                  </a:cubicBezTo>
                  <a:cubicBezTo>
                    <a:pt x="3239" y="6096"/>
                    <a:pt x="3335" y="6013"/>
                    <a:pt x="3335" y="5906"/>
                  </a:cubicBezTo>
                  <a:lnTo>
                    <a:pt x="3335" y="4917"/>
                  </a:lnTo>
                  <a:cubicBezTo>
                    <a:pt x="3335" y="4763"/>
                    <a:pt x="3394" y="4620"/>
                    <a:pt x="3501" y="4513"/>
                  </a:cubicBezTo>
                  <a:lnTo>
                    <a:pt x="6656" y="1357"/>
                  </a:lnTo>
                  <a:cubicBezTo>
                    <a:pt x="6787" y="1226"/>
                    <a:pt x="6847" y="1024"/>
                    <a:pt x="6799" y="834"/>
                  </a:cubicBezTo>
                  <a:lnTo>
                    <a:pt x="6704" y="405"/>
                  </a:lnTo>
                  <a:lnTo>
                    <a:pt x="6823" y="298"/>
                  </a:lnTo>
                  <a:cubicBezTo>
                    <a:pt x="6895" y="238"/>
                    <a:pt x="6895" y="119"/>
                    <a:pt x="6823" y="60"/>
                  </a:cubicBezTo>
                  <a:cubicBezTo>
                    <a:pt x="6793" y="24"/>
                    <a:pt x="6749" y="6"/>
                    <a:pt x="6704" y="6"/>
                  </a:cubicBezTo>
                  <a:cubicBezTo>
                    <a:pt x="6659" y="6"/>
                    <a:pt x="6615" y="24"/>
                    <a:pt x="6585" y="60"/>
                  </a:cubicBezTo>
                  <a:lnTo>
                    <a:pt x="3156" y="3274"/>
                  </a:lnTo>
                  <a:cubicBezTo>
                    <a:pt x="3132" y="3310"/>
                    <a:pt x="3073" y="3334"/>
                    <a:pt x="3025" y="3334"/>
                  </a:cubicBezTo>
                  <a:lnTo>
                    <a:pt x="2977" y="3334"/>
                  </a:lnTo>
                  <a:cubicBezTo>
                    <a:pt x="2870" y="3334"/>
                    <a:pt x="2787" y="3250"/>
                    <a:pt x="2787" y="3143"/>
                  </a:cubicBezTo>
                  <a:lnTo>
                    <a:pt x="2787" y="3084"/>
                  </a:lnTo>
                  <a:cubicBezTo>
                    <a:pt x="2846" y="3036"/>
                    <a:pt x="2906" y="3000"/>
                    <a:pt x="2942" y="2953"/>
                  </a:cubicBezTo>
                  <a:cubicBezTo>
                    <a:pt x="3204" y="2715"/>
                    <a:pt x="3335" y="2381"/>
                    <a:pt x="3335" y="2024"/>
                  </a:cubicBezTo>
                  <a:lnTo>
                    <a:pt x="3335" y="1703"/>
                  </a:lnTo>
                  <a:lnTo>
                    <a:pt x="3406" y="1572"/>
                  </a:lnTo>
                  <a:cubicBezTo>
                    <a:pt x="3477" y="1417"/>
                    <a:pt x="3525" y="1238"/>
                    <a:pt x="3525" y="1072"/>
                  </a:cubicBezTo>
                  <a:lnTo>
                    <a:pt x="3525" y="179"/>
                  </a:lnTo>
                  <a:cubicBezTo>
                    <a:pt x="3525" y="95"/>
                    <a:pt x="3454" y="0"/>
                    <a:pt x="33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" name="Google Shape;11467;p81">
              <a:extLst>
                <a:ext uri="{FF2B5EF4-FFF2-40B4-BE49-F238E27FC236}">
                  <a16:creationId xmlns:a16="http://schemas.microsoft.com/office/drawing/2014/main" id="{8D2D91F0-5CF5-51FB-0104-3F78DC2995A5}"/>
                </a:ext>
              </a:extLst>
            </p:cNvPr>
            <p:cNvSpPr/>
            <p:nvPr/>
          </p:nvSpPr>
          <p:spPr>
            <a:xfrm>
              <a:off x="1008115" y="2908813"/>
              <a:ext cx="223620" cy="188355"/>
            </a:xfrm>
            <a:custGeom>
              <a:avLst/>
              <a:gdLst/>
              <a:ahLst/>
              <a:cxnLst/>
              <a:rect l="l" t="t" r="r" b="b"/>
              <a:pathLst>
                <a:path w="7026" h="5918" extrusionOk="0">
                  <a:moveTo>
                    <a:pt x="560" y="0"/>
                  </a:moveTo>
                  <a:cubicBezTo>
                    <a:pt x="263" y="0"/>
                    <a:pt x="1" y="238"/>
                    <a:pt x="1" y="548"/>
                  </a:cubicBezTo>
                  <a:lnTo>
                    <a:pt x="1" y="5251"/>
                  </a:lnTo>
                  <a:cubicBezTo>
                    <a:pt x="1" y="5334"/>
                    <a:pt x="84" y="5429"/>
                    <a:pt x="179" y="5429"/>
                  </a:cubicBezTo>
                  <a:cubicBezTo>
                    <a:pt x="287" y="5429"/>
                    <a:pt x="358" y="5358"/>
                    <a:pt x="358" y="5251"/>
                  </a:cubicBezTo>
                  <a:lnTo>
                    <a:pt x="358" y="548"/>
                  </a:lnTo>
                  <a:cubicBezTo>
                    <a:pt x="358" y="441"/>
                    <a:pt x="453" y="357"/>
                    <a:pt x="560" y="357"/>
                  </a:cubicBezTo>
                  <a:lnTo>
                    <a:pt x="6478" y="357"/>
                  </a:lnTo>
                  <a:cubicBezTo>
                    <a:pt x="6585" y="357"/>
                    <a:pt x="6668" y="441"/>
                    <a:pt x="6668" y="548"/>
                  </a:cubicBezTo>
                  <a:lnTo>
                    <a:pt x="6668" y="5370"/>
                  </a:lnTo>
                  <a:cubicBezTo>
                    <a:pt x="6668" y="5477"/>
                    <a:pt x="6585" y="5560"/>
                    <a:pt x="6478" y="5560"/>
                  </a:cubicBezTo>
                  <a:lnTo>
                    <a:pt x="2525" y="5560"/>
                  </a:lnTo>
                  <a:cubicBezTo>
                    <a:pt x="2430" y="5560"/>
                    <a:pt x="2346" y="5632"/>
                    <a:pt x="2346" y="5739"/>
                  </a:cubicBezTo>
                  <a:cubicBezTo>
                    <a:pt x="2346" y="5846"/>
                    <a:pt x="2418" y="5917"/>
                    <a:pt x="2525" y="5917"/>
                  </a:cubicBezTo>
                  <a:lnTo>
                    <a:pt x="6478" y="5917"/>
                  </a:lnTo>
                  <a:cubicBezTo>
                    <a:pt x="6775" y="5917"/>
                    <a:pt x="7025" y="5679"/>
                    <a:pt x="7025" y="5370"/>
                  </a:cubicBezTo>
                  <a:lnTo>
                    <a:pt x="7025" y="548"/>
                  </a:lnTo>
                  <a:cubicBezTo>
                    <a:pt x="7025" y="226"/>
                    <a:pt x="6787" y="0"/>
                    <a:pt x="649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" name="Google Shape;11468;p81">
              <a:extLst>
                <a:ext uri="{FF2B5EF4-FFF2-40B4-BE49-F238E27FC236}">
                  <a16:creationId xmlns:a16="http://schemas.microsoft.com/office/drawing/2014/main" id="{179E7D48-0F19-A4E6-6F6E-31A62C2A34C7}"/>
                </a:ext>
              </a:extLst>
            </p:cNvPr>
            <p:cNvSpPr/>
            <p:nvPr/>
          </p:nvSpPr>
          <p:spPr>
            <a:xfrm>
              <a:off x="1037301" y="2944046"/>
              <a:ext cx="165248" cy="105763"/>
            </a:xfrm>
            <a:custGeom>
              <a:avLst/>
              <a:gdLst/>
              <a:ahLst/>
              <a:cxnLst/>
              <a:rect l="l" t="t" r="r" b="b"/>
              <a:pathLst>
                <a:path w="5192" h="3323" extrusionOk="0">
                  <a:moveTo>
                    <a:pt x="4084" y="0"/>
                  </a:moveTo>
                  <a:cubicBezTo>
                    <a:pt x="4001" y="0"/>
                    <a:pt x="3906" y="84"/>
                    <a:pt x="3906" y="179"/>
                  </a:cubicBezTo>
                  <a:cubicBezTo>
                    <a:pt x="3906" y="286"/>
                    <a:pt x="3989" y="358"/>
                    <a:pt x="4084" y="358"/>
                  </a:cubicBezTo>
                  <a:lnTo>
                    <a:pt x="4596" y="358"/>
                  </a:lnTo>
                  <a:lnTo>
                    <a:pt x="2691" y="2263"/>
                  </a:lnTo>
                  <a:lnTo>
                    <a:pt x="1882" y="1465"/>
                  </a:lnTo>
                  <a:cubicBezTo>
                    <a:pt x="1846" y="1429"/>
                    <a:pt x="1801" y="1411"/>
                    <a:pt x="1758" y="1411"/>
                  </a:cubicBezTo>
                  <a:cubicBezTo>
                    <a:pt x="1715" y="1411"/>
                    <a:pt x="1673" y="1429"/>
                    <a:pt x="1644" y="1465"/>
                  </a:cubicBezTo>
                  <a:lnTo>
                    <a:pt x="72" y="3036"/>
                  </a:lnTo>
                  <a:cubicBezTo>
                    <a:pt x="1" y="3120"/>
                    <a:pt x="1" y="3215"/>
                    <a:pt x="72" y="3275"/>
                  </a:cubicBezTo>
                  <a:cubicBezTo>
                    <a:pt x="96" y="3310"/>
                    <a:pt x="143" y="3322"/>
                    <a:pt x="191" y="3322"/>
                  </a:cubicBezTo>
                  <a:cubicBezTo>
                    <a:pt x="239" y="3322"/>
                    <a:pt x="274" y="3310"/>
                    <a:pt x="310" y="3275"/>
                  </a:cubicBezTo>
                  <a:lnTo>
                    <a:pt x="1763" y="1822"/>
                  </a:lnTo>
                  <a:lnTo>
                    <a:pt x="2572" y="2620"/>
                  </a:lnTo>
                  <a:cubicBezTo>
                    <a:pt x="2608" y="2661"/>
                    <a:pt x="2653" y="2682"/>
                    <a:pt x="2696" y="2682"/>
                  </a:cubicBezTo>
                  <a:cubicBezTo>
                    <a:pt x="2739" y="2682"/>
                    <a:pt x="2781" y="2661"/>
                    <a:pt x="2810" y="2620"/>
                  </a:cubicBezTo>
                  <a:lnTo>
                    <a:pt x="4835" y="596"/>
                  </a:lnTo>
                  <a:lnTo>
                    <a:pt x="4835" y="1108"/>
                  </a:lnTo>
                  <a:cubicBezTo>
                    <a:pt x="4835" y="1191"/>
                    <a:pt x="4906" y="1286"/>
                    <a:pt x="5013" y="1286"/>
                  </a:cubicBezTo>
                  <a:cubicBezTo>
                    <a:pt x="5120" y="1286"/>
                    <a:pt x="5192" y="1215"/>
                    <a:pt x="5192" y="1108"/>
                  </a:cubicBezTo>
                  <a:lnTo>
                    <a:pt x="5192" y="179"/>
                  </a:lnTo>
                  <a:cubicBezTo>
                    <a:pt x="5192" y="84"/>
                    <a:pt x="5120" y="0"/>
                    <a:pt x="50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68B0140A-A807-90CC-72D0-B270022D5C52}"/>
              </a:ext>
            </a:extLst>
          </p:cNvPr>
          <p:cNvSpPr/>
          <p:nvPr/>
        </p:nvSpPr>
        <p:spPr>
          <a:xfrm>
            <a:off x="162560" y="276225"/>
            <a:ext cx="11795760" cy="630555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1847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9F86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851;p45">
            <a:extLst>
              <a:ext uri="{FF2B5EF4-FFF2-40B4-BE49-F238E27FC236}">
                <a16:creationId xmlns:a16="http://schemas.microsoft.com/office/drawing/2014/main" id="{7F4D8C25-DE43-8D96-3E11-C14EA0CC464E}"/>
              </a:ext>
            </a:extLst>
          </p:cNvPr>
          <p:cNvSpPr txBox="1">
            <a:spLocks/>
          </p:cNvSpPr>
          <p:nvPr/>
        </p:nvSpPr>
        <p:spPr>
          <a:xfrm>
            <a:off x="2643990" y="397760"/>
            <a:ext cx="7391700" cy="4212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dirty="0">
                <a:latin typeface="Algerian" panose="04020705040A02060702" pitchFamily="82" charset="0"/>
              </a:rPr>
              <a:t> request 3.</a:t>
            </a:r>
          </a:p>
        </p:txBody>
      </p:sp>
      <p:grpSp>
        <p:nvGrpSpPr>
          <p:cNvPr id="17" name="Google Shape;2021;p58">
            <a:extLst>
              <a:ext uri="{FF2B5EF4-FFF2-40B4-BE49-F238E27FC236}">
                <a16:creationId xmlns:a16="http://schemas.microsoft.com/office/drawing/2014/main" id="{3AB51E44-A3EF-85A4-AC15-4142216B60E2}"/>
              </a:ext>
            </a:extLst>
          </p:cNvPr>
          <p:cNvGrpSpPr/>
          <p:nvPr/>
        </p:nvGrpSpPr>
        <p:grpSpPr>
          <a:xfrm>
            <a:off x="1394605" y="1514216"/>
            <a:ext cx="448077" cy="447242"/>
            <a:chOff x="1421638" y="4125629"/>
            <a:chExt cx="374709" cy="374010"/>
          </a:xfrm>
          <a:solidFill>
            <a:srgbClr val="9F86C0"/>
          </a:solidFill>
        </p:grpSpPr>
        <p:sp>
          <p:nvSpPr>
            <p:cNvPr id="31" name="Google Shape;2022;p58">
              <a:extLst>
                <a:ext uri="{FF2B5EF4-FFF2-40B4-BE49-F238E27FC236}">
                  <a16:creationId xmlns:a16="http://schemas.microsoft.com/office/drawing/2014/main" id="{CB6DC907-43B3-732E-770C-2C794C18035F}"/>
                </a:ext>
              </a:extLst>
            </p:cNvPr>
            <p:cNvSpPr/>
            <p:nvPr/>
          </p:nvSpPr>
          <p:spPr>
            <a:xfrm>
              <a:off x="1421638" y="4265954"/>
              <a:ext cx="374709" cy="233685"/>
            </a:xfrm>
            <a:custGeom>
              <a:avLst/>
              <a:gdLst/>
              <a:ahLst/>
              <a:cxnLst/>
              <a:rect l="l" t="t" r="r" b="b"/>
              <a:pathLst>
                <a:path w="11800" h="7359" extrusionOk="0">
                  <a:moveTo>
                    <a:pt x="3180" y="3298"/>
                  </a:moveTo>
                  <a:lnTo>
                    <a:pt x="3180" y="7001"/>
                  </a:lnTo>
                  <a:lnTo>
                    <a:pt x="1691" y="7001"/>
                  </a:lnTo>
                  <a:lnTo>
                    <a:pt x="1691" y="3298"/>
                  </a:lnTo>
                  <a:close/>
                  <a:moveTo>
                    <a:pt x="6680" y="2370"/>
                  </a:moveTo>
                  <a:lnTo>
                    <a:pt x="6680" y="7001"/>
                  </a:lnTo>
                  <a:lnTo>
                    <a:pt x="5192" y="7001"/>
                  </a:lnTo>
                  <a:lnTo>
                    <a:pt x="5192" y="2370"/>
                  </a:lnTo>
                  <a:close/>
                  <a:moveTo>
                    <a:pt x="10180" y="345"/>
                  </a:moveTo>
                  <a:lnTo>
                    <a:pt x="10180" y="7001"/>
                  </a:lnTo>
                  <a:lnTo>
                    <a:pt x="8692" y="7001"/>
                  </a:lnTo>
                  <a:lnTo>
                    <a:pt x="8692" y="345"/>
                  </a:lnTo>
                  <a:close/>
                  <a:moveTo>
                    <a:pt x="8502" y="0"/>
                  </a:moveTo>
                  <a:cubicBezTo>
                    <a:pt x="8406" y="0"/>
                    <a:pt x="8323" y="84"/>
                    <a:pt x="8323" y="179"/>
                  </a:cubicBezTo>
                  <a:lnTo>
                    <a:pt x="8323" y="7001"/>
                  </a:lnTo>
                  <a:lnTo>
                    <a:pt x="7013" y="7001"/>
                  </a:lnTo>
                  <a:lnTo>
                    <a:pt x="7013" y="2203"/>
                  </a:lnTo>
                  <a:cubicBezTo>
                    <a:pt x="7013" y="2120"/>
                    <a:pt x="6930" y="2024"/>
                    <a:pt x="6835" y="2024"/>
                  </a:cubicBezTo>
                  <a:lnTo>
                    <a:pt x="4989" y="2024"/>
                  </a:lnTo>
                  <a:cubicBezTo>
                    <a:pt x="4894" y="2024"/>
                    <a:pt x="4811" y="2108"/>
                    <a:pt x="4811" y="2203"/>
                  </a:cubicBezTo>
                  <a:lnTo>
                    <a:pt x="4811" y="7001"/>
                  </a:lnTo>
                  <a:lnTo>
                    <a:pt x="3501" y="7001"/>
                  </a:lnTo>
                  <a:lnTo>
                    <a:pt x="3501" y="3132"/>
                  </a:lnTo>
                  <a:cubicBezTo>
                    <a:pt x="3501" y="3036"/>
                    <a:pt x="3418" y="2953"/>
                    <a:pt x="3322" y="2953"/>
                  </a:cubicBezTo>
                  <a:lnTo>
                    <a:pt x="1477" y="2953"/>
                  </a:lnTo>
                  <a:cubicBezTo>
                    <a:pt x="1382" y="2953"/>
                    <a:pt x="1298" y="3024"/>
                    <a:pt x="1298" y="3132"/>
                  </a:cubicBezTo>
                  <a:lnTo>
                    <a:pt x="1298" y="7001"/>
                  </a:lnTo>
                  <a:lnTo>
                    <a:pt x="179" y="7001"/>
                  </a:lnTo>
                  <a:cubicBezTo>
                    <a:pt x="84" y="7001"/>
                    <a:pt x="1" y="7073"/>
                    <a:pt x="1" y="7180"/>
                  </a:cubicBezTo>
                  <a:cubicBezTo>
                    <a:pt x="1" y="7287"/>
                    <a:pt x="72" y="7358"/>
                    <a:pt x="179" y="7358"/>
                  </a:cubicBezTo>
                  <a:lnTo>
                    <a:pt x="11597" y="7358"/>
                  </a:lnTo>
                  <a:cubicBezTo>
                    <a:pt x="11681" y="7358"/>
                    <a:pt x="11776" y="7287"/>
                    <a:pt x="11776" y="7180"/>
                  </a:cubicBezTo>
                  <a:cubicBezTo>
                    <a:pt x="11800" y="7073"/>
                    <a:pt x="11728" y="7001"/>
                    <a:pt x="11633" y="7001"/>
                  </a:cubicBezTo>
                  <a:lnTo>
                    <a:pt x="10526" y="7001"/>
                  </a:lnTo>
                  <a:lnTo>
                    <a:pt x="10526" y="179"/>
                  </a:lnTo>
                  <a:cubicBezTo>
                    <a:pt x="10526" y="95"/>
                    <a:pt x="10442" y="0"/>
                    <a:pt x="103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023;p58">
              <a:extLst>
                <a:ext uri="{FF2B5EF4-FFF2-40B4-BE49-F238E27FC236}">
                  <a16:creationId xmlns:a16="http://schemas.microsoft.com/office/drawing/2014/main" id="{9CBA7E79-484B-AA02-35BA-12549695DDCF}"/>
                </a:ext>
              </a:extLst>
            </p:cNvPr>
            <p:cNvSpPr/>
            <p:nvPr/>
          </p:nvSpPr>
          <p:spPr>
            <a:xfrm>
              <a:off x="1428052" y="4125629"/>
              <a:ext cx="356958" cy="215585"/>
            </a:xfrm>
            <a:custGeom>
              <a:avLst/>
              <a:gdLst/>
              <a:ahLst/>
              <a:cxnLst/>
              <a:rect l="l" t="t" r="r" b="b"/>
              <a:pathLst>
                <a:path w="11241" h="6789" extrusionOk="0">
                  <a:moveTo>
                    <a:pt x="10668" y="0"/>
                  </a:moveTo>
                  <a:cubicBezTo>
                    <a:pt x="10653" y="0"/>
                    <a:pt x="10637" y="1"/>
                    <a:pt x="10621" y="2"/>
                  </a:cubicBezTo>
                  <a:lnTo>
                    <a:pt x="9145" y="181"/>
                  </a:lnTo>
                  <a:cubicBezTo>
                    <a:pt x="8847" y="216"/>
                    <a:pt x="8633" y="490"/>
                    <a:pt x="8669" y="788"/>
                  </a:cubicBezTo>
                  <a:cubicBezTo>
                    <a:pt x="8691" y="1064"/>
                    <a:pt x="8938" y="1268"/>
                    <a:pt x="9211" y="1268"/>
                  </a:cubicBezTo>
                  <a:cubicBezTo>
                    <a:pt x="9232" y="1268"/>
                    <a:pt x="9254" y="1267"/>
                    <a:pt x="9276" y="1264"/>
                  </a:cubicBezTo>
                  <a:lnTo>
                    <a:pt x="9395" y="1252"/>
                  </a:lnTo>
                  <a:lnTo>
                    <a:pt x="9395" y="1252"/>
                  </a:lnTo>
                  <a:cubicBezTo>
                    <a:pt x="7597" y="3348"/>
                    <a:pt x="5442" y="4443"/>
                    <a:pt x="3918" y="4979"/>
                  </a:cubicBezTo>
                  <a:cubicBezTo>
                    <a:pt x="2025" y="5657"/>
                    <a:pt x="561" y="5717"/>
                    <a:pt x="537" y="5717"/>
                  </a:cubicBezTo>
                  <a:cubicBezTo>
                    <a:pt x="239" y="5729"/>
                    <a:pt x="1" y="5967"/>
                    <a:pt x="25" y="6265"/>
                  </a:cubicBezTo>
                  <a:cubicBezTo>
                    <a:pt x="37" y="6562"/>
                    <a:pt x="275" y="6789"/>
                    <a:pt x="561" y="6789"/>
                  </a:cubicBezTo>
                  <a:lnTo>
                    <a:pt x="572" y="6789"/>
                  </a:lnTo>
                  <a:cubicBezTo>
                    <a:pt x="632" y="6789"/>
                    <a:pt x="2192" y="6729"/>
                    <a:pt x="4263" y="6003"/>
                  </a:cubicBezTo>
                  <a:cubicBezTo>
                    <a:pt x="5418" y="5586"/>
                    <a:pt x="6514" y="5050"/>
                    <a:pt x="7490" y="4383"/>
                  </a:cubicBezTo>
                  <a:cubicBezTo>
                    <a:pt x="7561" y="4324"/>
                    <a:pt x="7597" y="4217"/>
                    <a:pt x="7538" y="4145"/>
                  </a:cubicBezTo>
                  <a:cubicBezTo>
                    <a:pt x="7501" y="4093"/>
                    <a:pt x="7445" y="4065"/>
                    <a:pt x="7391" y="4065"/>
                  </a:cubicBezTo>
                  <a:cubicBezTo>
                    <a:pt x="7358" y="4065"/>
                    <a:pt x="7326" y="4075"/>
                    <a:pt x="7299" y="4098"/>
                  </a:cubicBezTo>
                  <a:cubicBezTo>
                    <a:pt x="6335" y="4753"/>
                    <a:pt x="5275" y="5288"/>
                    <a:pt x="4144" y="5693"/>
                  </a:cubicBezTo>
                  <a:cubicBezTo>
                    <a:pt x="2132" y="6408"/>
                    <a:pt x="632" y="6467"/>
                    <a:pt x="561" y="6467"/>
                  </a:cubicBezTo>
                  <a:cubicBezTo>
                    <a:pt x="453" y="6467"/>
                    <a:pt x="358" y="6372"/>
                    <a:pt x="358" y="6265"/>
                  </a:cubicBezTo>
                  <a:cubicBezTo>
                    <a:pt x="358" y="6169"/>
                    <a:pt x="441" y="6074"/>
                    <a:pt x="561" y="6062"/>
                  </a:cubicBezTo>
                  <a:cubicBezTo>
                    <a:pt x="572" y="6062"/>
                    <a:pt x="2085" y="6003"/>
                    <a:pt x="4037" y="5300"/>
                  </a:cubicBezTo>
                  <a:cubicBezTo>
                    <a:pt x="5680" y="4717"/>
                    <a:pt x="8026" y="3514"/>
                    <a:pt x="9943" y="1133"/>
                  </a:cubicBezTo>
                  <a:cubicBezTo>
                    <a:pt x="10035" y="1018"/>
                    <a:pt x="9949" y="847"/>
                    <a:pt x="9813" y="847"/>
                  </a:cubicBezTo>
                  <a:cubicBezTo>
                    <a:pt x="9809" y="847"/>
                    <a:pt x="9804" y="847"/>
                    <a:pt x="9800" y="847"/>
                  </a:cubicBezTo>
                  <a:lnTo>
                    <a:pt x="9252" y="931"/>
                  </a:lnTo>
                  <a:cubicBezTo>
                    <a:pt x="9244" y="932"/>
                    <a:pt x="9236" y="932"/>
                    <a:pt x="9228" y="932"/>
                  </a:cubicBezTo>
                  <a:cubicBezTo>
                    <a:pt x="9139" y="932"/>
                    <a:pt x="9049" y="874"/>
                    <a:pt x="9038" y="776"/>
                  </a:cubicBezTo>
                  <a:cubicBezTo>
                    <a:pt x="9014" y="657"/>
                    <a:pt x="9085" y="550"/>
                    <a:pt x="9204" y="538"/>
                  </a:cubicBezTo>
                  <a:lnTo>
                    <a:pt x="10681" y="359"/>
                  </a:lnTo>
                  <a:cubicBezTo>
                    <a:pt x="10688" y="358"/>
                    <a:pt x="10696" y="358"/>
                    <a:pt x="10703" y="358"/>
                  </a:cubicBezTo>
                  <a:cubicBezTo>
                    <a:pt x="10812" y="358"/>
                    <a:pt x="10895" y="438"/>
                    <a:pt x="10895" y="550"/>
                  </a:cubicBezTo>
                  <a:lnTo>
                    <a:pt x="10895" y="2026"/>
                  </a:lnTo>
                  <a:cubicBezTo>
                    <a:pt x="10895" y="2133"/>
                    <a:pt x="10812" y="2217"/>
                    <a:pt x="10705" y="2217"/>
                  </a:cubicBezTo>
                  <a:cubicBezTo>
                    <a:pt x="10598" y="2217"/>
                    <a:pt x="10514" y="2133"/>
                    <a:pt x="10514" y="2026"/>
                  </a:cubicBezTo>
                  <a:lnTo>
                    <a:pt x="10514" y="1586"/>
                  </a:lnTo>
                  <a:cubicBezTo>
                    <a:pt x="10514" y="1502"/>
                    <a:pt x="10467" y="1443"/>
                    <a:pt x="10407" y="1419"/>
                  </a:cubicBezTo>
                  <a:cubicBezTo>
                    <a:pt x="10387" y="1409"/>
                    <a:pt x="10368" y="1405"/>
                    <a:pt x="10349" y="1405"/>
                  </a:cubicBezTo>
                  <a:cubicBezTo>
                    <a:pt x="10298" y="1405"/>
                    <a:pt x="10251" y="1435"/>
                    <a:pt x="10217" y="1478"/>
                  </a:cubicBezTo>
                  <a:cubicBezTo>
                    <a:pt x="9574" y="2264"/>
                    <a:pt x="8835" y="2979"/>
                    <a:pt x="8026" y="3610"/>
                  </a:cubicBezTo>
                  <a:cubicBezTo>
                    <a:pt x="7954" y="3669"/>
                    <a:pt x="7942" y="3764"/>
                    <a:pt x="8002" y="3848"/>
                  </a:cubicBezTo>
                  <a:cubicBezTo>
                    <a:pt x="8036" y="3888"/>
                    <a:pt x="8081" y="3910"/>
                    <a:pt x="8129" y="3910"/>
                  </a:cubicBezTo>
                  <a:cubicBezTo>
                    <a:pt x="8166" y="3910"/>
                    <a:pt x="8204" y="3897"/>
                    <a:pt x="8240" y="3872"/>
                  </a:cubicBezTo>
                  <a:cubicBezTo>
                    <a:pt x="8931" y="3336"/>
                    <a:pt x="9585" y="2729"/>
                    <a:pt x="10169" y="2062"/>
                  </a:cubicBezTo>
                  <a:cubicBezTo>
                    <a:pt x="10181" y="2336"/>
                    <a:pt x="10419" y="2574"/>
                    <a:pt x="10705" y="2574"/>
                  </a:cubicBezTo>
                  <a:cubicBezTo>
                    <a:pt x="11002" y="2574"/>
                    <a:pt x="11240" y="2336"/>
                    <a:pt x="11240" y="2038"/>
                  </a:cubicBezTo>
                  <a:lnTo>
                    <a:pt x="11240" y="573"/>
                  </a:lnTo>
                  <a:cubicBezTo>
                    <a:pt x="11240" y="395"/>
                    <a:pt x="11169" y="240"/>
                    <a:pt x="11050" y="133"/>
                  </a:cubicBezTo>
                  <a:cubicBezTo>
                    <a:pt x="10943" y="47"/>
                    <a:pt x="10807" y="0"/>
                    <a:pt x="1066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E19F8D93-723F-8A39-2746-618EDAE8042D}"/>
              </a:ext>
            </a:extLst>
          </p:cNvPr>
          <p:cNvSpPr/>
          <p:nvPr/>
        </p:nvSpPr>
        <p:spPr>
          <a:xfrm>
            <a:off x="162560" y="132080"/>
            <a:ext cx="11836400" cy="654304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81035D-B9FA-17AA-DF4B-A59E1E911548}"/>
              </a:ext>
            </a:extLst>
          </p:cNvPr>
          <p:cNvSpPr txBox="1"/>
          <p:nvPr/>
        </p:nvSpPr>
        <p:spPr>
          <a:xfrm>
            <a:off x="361951" y="1354476"/>
            <a:ext cx="114204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pperplate Gothic Bold" panose="020E0705020206020404" pitchFamily="34" charset="0"/>
              </a:rPr>
              <a:t>Provide a report with all the unique product counts for each segment and sort them in descending order of product counts. </a:t>
            </a:r>
          </a:p>
          <a:p>
            <a:r>
              <a:rPr lang="en-US" dirty="0">
                <a:latin typeface="Copperplate Gothic Bold" panose="020E0705020206020404" pitchFamily="34" charset="0"/>
              </a:rPr>
              <a:t>The final output contains 2 fields, </a:t>
            </a:r>
          </a:p>
          <a:p>
            <a:pPr algn="ctr"/>
            <a:r>
              <a:rPr lang="en-US" dirty="0">
                <a:latin typeface="Copperplate Gothic Bold" panose="020E0705020206020404" pitchFamily="34" charset="0"/>
              </a:rPr>
              <a:t>Segment</a:t>
            </a:r>
          </a:p>
          <a:p>
            <a:pPr algn="ctr"/>
            <a:r>
              <a:rPr lang="en-US" dirty="0">
                <a:latin typeface="Copperplate Gothic Bold" panose="020E0705020206020404" pitchFamily="34" charset="0"/>
              </a:rPr>
              <a:t> </a:t>
            </a:r>
            <a:r>
              <a:rPr lang="en-US" dirty="0" err="1">
                <a:latin typeface="Copperplate Gothic Bold" panose="020E0705020206020404" pitchFamily="34" charset="0"/>
              </a:rPr>
              <a:t>product_count</a:t>
            </a:r>
            <a:r>
              <a:rPr lang="en-US" dirty="0">
                <a:latin typeface="Copperplate Gothic Bold" panose="020E0705020206020404" pitchFamily="34" charset="0"/>
              </a:rPr>
              <a:t> 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34A43E6-D8E0-178C-1C2B-74B242CA5E3D}"/>
              </a:ext>
            </a:extLst>
          </p:cNvPr>
          <p:cNvSpPr/>
          <p:nvPr/>
        </p:nvSpPr>
        <p:spPr>
          <a:xfrm>
            <a:off x="484902" y="3072570"/>
            <a:ext cx="3919538" cy="3209925"/>
          </a:xfrm>
          <a:prstGeom prst="round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28575">
            <a:solidFill>
              <a:srgbClr val="2319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9AEBEB2-41BC-4273-55C1-52B7DFDEA563}"/>
              </a:ext>
            </a:extLst>
          </p:cNvPr>
          <p:cNvSpPr/>
          <p:nvPr/>
        </p:nvSpPr>
        <p:spPr>
          <a:xfrm>
            <a:off x="4726782" y="3545264"/>
            <a:ext cx="6826885" cy="2416395"/>
          </a:xfrm>
          <a:prstGeom prst="round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28575">
            <a:solidFill>
              <a:srgbClr val="2319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246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9F86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851;p45">
            <a:extLst>
              <a:ext uri="{FF2B5EF4-FFF2-40B4-BE49-F238E27FC236}">
                <a16:creationId xmlns:a16="http://schemas.microsoft.com/office/drawing/2014/main" id="{7F4D8C25-DE43-8D96-3E11-C14EA0CC464E}"/>
              </a:ext>
            </a:extLst>
          </p:cNvPr>
          <p:cNvSpPr txBox="1">
            <a:spLocks/>
          </p:cNvSpPr>
          <p:nvPr/>
        </p:nvSpPr>
        <p:spPr>
          <a:xfrm>
            <a:off x="162560" y="397760"/>
            <a:ext cx="9873130" cy="4212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US" sz="4000" dirty="0">
                <a:latin typeface="Modern No. 20" panose="02070704070505020303" pitchFamily="18" charset="0"/>
              </a:rPr>
              <a:t>Insights :</a:t>
            </a:r>
          </a:p>
        </p:txBody>
      </p:sp>
      <p:grpSp>
        <p:nvGrpSpPr>
          <p:cNvPr id="17" name="Google Shape;2021;p58">
            <a:extLst>
              <a:ext uri="{FF2B5EF4-FFF2-40B4-BE49-F238E27FC236}">
                <a16:creationId xmlns:a16="http://schemas.microsoft.com/office/drawing/2014/main" id="{3AB51E44-A3EF-85A4-AC15-4142216B60E2}"/>
              </a:ext>
            </a:extLst>
          </p:cNvPr>
          <p:cNvGrpSpPr/>
          <p:nvPr/>
        </p:nvGrpSpPr>
        <p:grpSpPr>
          <a:xfrm>
            <a:off x="1394605" y="1514216"/>
            <a:ext cx="448077" cy="447242"/>
            <a:chOff x="1421638" y="4125629"/>
            <a:chExt cx="374709" cy="374010"/>
          </a:xfrm>
          <a:solidFill>
            <a:srgbClr val="9F86C0"/>
          </a:solidFill>
        </p:grpSpPr>
        <p:sp>
          <p:nvSpPr>
            <p:cNvPr id="31" name="Google Shape;2022;p58">
              <a:extLst>
                <a:ext uri="{FF2B5EF4-FFF2-40B4-BE49-F238E27FC236}">
                  <a16:creationId xmlns:a16="http://schemas.microsoft.com/office/drawing/2014/main" id="{CB6DC907-43B3-732E-770C-2C794C18035F}"/>
                </a:ext>
              </a:extLst>
            </p:cNvPr>
            <p:cNvSpPr/>
            <p:nvPr/>
          </p:nvSpPr>
          <p:spPr>
            <a:xfrm>
              <a:off x="1421638" y="4265954"/>
              <a:ext cx="374709" cy="233685"/>
            </a:xfrm>
            <a:custGeom>
              <a:avLst/>
              <a:gdLst/>
              <a:ahLst/>
              <a:cxnLst/>
              <a:rect l="l" t="t" r="r" b="b"/>
              <a:pathLst>
                <a:path w="11800" h="7359" extrusionOk="0">
                  <a:moveTo>
                    <a:pt x="3180" y="3298"/>
                  </a:moveTo>
                  <a:lnTo>
                    <a:pt x="3180" y="7001"/>
                  </a:lnTo>
                  <a:lnTo>
                    <a:pt x="1691" y="7001"/>
                  </a:lnTo>
                  <a:lnTo>
                    <a:pt x="1691" y="3298"/>
                  </a:lnTo>
                  <a:close/>
                  <a:moveTo>
                    <a:pt x="6680" y="2370"/>
                  </a:moveTo>
                  <a:lnTo>
                    <a:pt x="6680" y="7001"/>
                  </a:lnTo>
                  <a:lnTo>
                    <a:pt x="5192" y="7001"/>
                  </a:lnTo>
                  <a:lnTo>
                    <a:pt x="5192" y="2370"/>
                  </a:lnTo>
                  <a:close/>
                  <a:moveTo>
                    <a:pt x="10180" y="345"/>
                  </a:moveTo>
                  <a:lnTo>
                    <a:pt x="10180" y="7001"/>
                  </a:lnTo>
                  <a:lnTo>
                    <a:pt x="8692" y="7001"/>
                  </a:lnTo>
                  <a:lnTo>
                    <a:pt x="8692" y="345"/>
                  </a:lnTo>
                  <a:close/>
                  <a:moveTo>
                    <a:pt x="8502" y="0"/>
                  </a:moveTo>
                  <a:cubicBezTo>
                    <a:pt x="8406" y="0"/>
                    <a:pt x="8323" y="84"/>
                    <a:pt x="8323" y="179"/>
                  </a:cubicBezTo>
                  <a:lnTo>
                    <a:pt x="8323" y="7001"/>
                  </a:lnTo>
                  <a:lnTo>
                    <a:pt x="7013" y="7001"/>
                  </a:lnTo>
                  <a:lnTo>
                    <a:pt x="7013" y="2203"/>
                  </a:lnTo>
                  <a:cubicBezTo>
                    <a:pt x="7013" y="2120"/>
                    <a:pt x="6930" y="2024"/>
                    <a:pt x="6835" y="2024"/>
                  </a:cubicBezTo>
                  <a:lnTo>
                    <a:pt x="4989" y="2024"/>
                  </a:lnTo>
                  <a:cubicBezTo>
                    <a:pt x="4894" y="2024"/>
                    <a:pt x="4811" y="2108"/>
                    <a:pt x="4811" y="2203"/>
                  </a:cubicBezTo>
                  <a:lnTo>
                    <a:pt x="4811" y="7001"/>
                  </a:lnTo>
                  <a:lnTo>
                    <a:pt x="3501" y="7001"/>
                  </a:lnTo>
                  <a:lnTo>
                    <a:pt x="3501" y="3132"/>
                  </a:lnTo>
                  <a:cubicBezTo>
                    <a:pt x="3501" y="3036"/>
                    <a:pt x="3418" y="2953"/>
                    <a:pt x="3322" y="2953"/>
                  </a:cubicBezTo>
                  <a:lnTo>
                    <a:pt x="1477" y="2953"/>
                  </a:lnTo>
                  <a:cubicBezTo>
                    <a:pt x="1382" y="2953"/>
                    <a:pt x="1298" y="3024"/>
                    <a:pt x="1298" y="3132"/>
                  </a:cubicBezTo>
                  <a:lnTo>
                    <a:pt x="1298" y="7001"/>
                  </a:lnTo>
                  <a:lnTo>
                    <a:pt x="179" y="7001"/>
                  </a:lnTo>
                  <a:cubicBezTo>
                    <a:pt x="84" y="7001"/>
                    <a:pt x="1" y="7073"/>
                    <a:pt x="1" y="7180"/>
                  </a:cubicBezTo>
                  <a:cubicBezTo>
                    <a:pt x="1" y="7287"/>
                    <a:pt x="72" y="7358"/>
                    <a:pt x="179" y="7358"/>
                  </a:cubicBezTo>
                  <a:lnTo>
                    <a:pt x="11597" y="7358"/>
                  </a:lnTo>
                  <a:cubicBezTo>
                    <a:pt x="11681" y="7358"/>
                    <a:pt x="11776" y="7287"/>
                    <a:pt x="11776" y="7180"/>
                  </a:cubicBezTo>
                  <a:cubicBezTo>
                    <a:pt x="11800" y="7073"/>
                    <a:pt x="11728" y="7001"/>
                    <a:pt x="11633" y="7001"/>
                  </a:cubicBezTo>
                  <a:lnTo>
                    <a:pt x="10526" y="7001"/>
                  </a:lnTo>
                  <a:lnTo>
                    <a:pt x="10526" y="179"/>
                  </a:lnTo>
                  <a:cubicBezTo>
                    <a:pt x="10526" y="95"/>
                    <a:pt x="10442" y="0"/>
                    <a:pt x="103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023;p58">
              <a:extLst>
                <a:ext uri="{FF2B5EF4-FFF2-40B4-BE49-F238E27FC236}">
                  <a16:creationId xmlns:a16="http://schemas.microsoft.com/office/drawing/2014/main" id="{9CBA7E79-484B-AA02-35BA-12549695DDCF}"/>
                </a:ext>
              </a:extLst>
            </p:cNvPr>
            <p:cNvSpPr/>
            <p:nvPr/>
          </p:nvSpPr>
          <p:spPr>
            <a:xfrm>
              <a:off x="1428052" y="4125629"/>
              <a:ext cx="356958" cy="215585"/>
            </a:xfrm>
            <a:custGeom>
              <a:avLst/>
              <a:gdLst/>
              <a:ahLst/>
              <a:cxnLst/>
              <a:rect l="l" t="t" r="r" b="b"/>
              <a:pathLst>
                <a:path w="11241" h="6789" extrusionOk="0">
                  <a:moveTo>
                    <a:pt x="10668" y="0"/>
                  </a:moveTo>
                  <a:cubicBezTo>
                    <a:pt x="10653" y="0"/>
                    <a:pt x="10637" y="1"/>
                    <a:pt x="10621" y="2"/>
                  </a:cubicBezTo>
                  <a:lnTo>
                    <a:pt x="9145" y="181"/>
                  </a:lnTo>
                  <a:cubicBezTo>
                    <a:pt x="8847" y="216"/>
                    <a:pt x="8633" y="490"/>
                    <a:pt x="8669" y="788"/>
                  </a:cubicBezTo>
                  <a:cubicBezTo>
                    <a:pt x="8691" y="1064"/>
                    <a:pt x="8938" y="1268"/>
                    <a:pt x="9211" y="1268"/>
                  </a:cubicBezTo>
                  <a:cubicBezTo>
                    <a:pt x="9232" y="1268"/>
                    <a:pt x="9254" y="1267"/>
                    <a:pt x="9276" y="1264"/>
                  </a:cubicBezTo>
                  <a:lnTo>
                    <a:pt x="9395" y="1252"/>
                  </a:lnTo>
                  <a:lnTo>
                    <a:pt x="9395" y="1252"/>
                  </a:lnTo>
                  <a:cubicBezTo>
                    <a:pt x="7597" y="3348"/>
                    <a:pt x="5442" y="4443"/>
                    <a:pt x="3918" y="4979"/>
                  </a:cubicBezTo>
                  <a:cubicBezTo>
                    <a:pt x="2025" y="5657"/>
                    <a:pt x="561" y="5717"/>
                    <a:pt x="537" y="5717"/>
                  </a:cubicBezTo>
                  <a:cubicBezTo>
                    <a:pt x="239" y="5729"/>
                    <a:pt x="1" y="5967"/>
                    <a:pt x="25" y="6265"/>
                  </a:cubicBezTo>
                  <a:cubicBezTo>
                    <a:pt x="37" y="6562"/>
                    <a:pt x="275" y="6789"/>
                    <a:pt x="561" y="6789"/>
                  </a:cubicBezTo>
                  <a:lnTo>
                    <a:pt x="572" y="6789"/>
                  </a:lnTo>
                  <a:cubicBezTo>
                    <a:pt x="632" y="6789"/>
                    <a:pt x="2192" y="6729"/>
                    <a:pt x="4263" y="6003"/>
                  </a:cubicBezTo>
                  <a:cubicBezTo>
                    <a:pt x="5418" y="5586"/>
                    <a:pt x="6514" y="5050"/>
                    <a:pt x="7490" y="4383"/>
                  </a:cubicBezTo>
                  <a:cubicBezTo>
                    <a:pt x="7561" y="4324"/>
                    <a:pt x="7597" y="4217"/>
                    <a:pt x="7538" y="4145"/>
                  </a:cubicBezTo>
                  <a:cubicBezTo>
                    <a:pt x="7501" y="4093"/>
                    <a:pt x="7445" y="4065"/>
                    <a:pt x="7391" y="4065"/>
                  </a:cubicBezTo>
                  <a:cubicBezTo>
                    <a:pt x="7358" y="4065"/>
                    <a:pt x="7326" y="4075"/>
                    <a:pt x="7299" y="4098"/>
                  </a:cubicBezTo>
                  <a:cubicBezTo>
                    <a:pt x="6335" y="4753"/>
                    <a:pt x="5275" y="5288"/>
                    <a:pt x="4144" y="5693"/>
                  </a:cubicBezTo>
                  <a:cubicBezTo>
                    <a:pt x="2132" y="6408"/>
                    <a:pt x="632" y="6467"/>
                    <a:pt x="561" y="6467"/>
                  </a:cubicBezTo>
                  <a:cubicBezTo>
                    <a:pt x="453" y="6467"/>
                    <a:pt x="358" y="6372"/>
                    <a:pt x="358" y="6265"/>
                  </a:cubicBezTo>
                  <a:cubicBezTo>
                    <a:pt x="358" y="6169"/>
                    <a:pt x="441" y="6074"/>
                    <a:pt x="561" y="6062"/>
                  </a:cubicBezTo>
                  <a:cubicBezTo>
                    <a:pt x="572" y="6062"/>
                    <a:pt x="2085" y="6003"/>
                    <a:pt x="4037" y="5300"/>
                  </a:cubicBezTo>
                  <a:cubicBezTo>
                    <a:pt x="5680" y="4717"/>
                    <a:pt x="8026" y="3514"/>
                    <a:pt x="9943" y="1133"/>
                  </a:cubicBezTo>
                  <a:cubicBezTo>
                    <a:pt x="10035" y="1018"/>
                    <a:pt x="9949" y="847"/>
                    <a:pt x="9813" y="847"/>
                  </a:cubicBezTo>
                  <a:cubicBezTo>
                    <a:pt x="9809" y="847"/>
                    <a:pt x="9804" y="847"/>
                    <a:pt x="9800" y="847"/>
                  </a:cubicBezTo>
                  <a:lnTo>
                    <a:pt x="9252" y="931"/>
                  </a:lnTo>
                  <a:cubicBezTo>
                    <a:pt x="9244" y="932"/>
                    <a:pt x="9236" y="932"/>
                    <a:pt x="9228" y="932"/>
                  </a:cubicBezTo>
                  <a:cubicBezTo>
                    <a:pt x="9139" y="932"/>
                    <a:pt x="9049" y="874"/>
                    <a:pt x="9038" y="776"/>
                  </a:cubicBezTo>
                  <a:cubicBezTo>
                    <a:pt x="9014" y="657"/>
                    <a:pt x="9085" y="550"/>
                    <a:pt x="9204" y="538"/>
                  </a:cubicBezTo>
                  <a:lnTo>
                    <a:pt x="10681" y="359"/>
                  </a:lnTo>
                  <a:cubicBezTo>
                    <a:pt x="10688" y="358"/>
                    <a:pt x="10696" y="358"/>
                    <a:pt x="10703" y="358"/>
                  </a:cubicBezTo>
                  <a:cubicBezTo>
                    <a:pt x="10812" y="358"/>
                    <a:pt x="10895" y="438"/>
                    <a:pt x="10895" y="550"/>
                  </a:cubicBezTo>
                  <a:lnTo>
                    <a:pt x="10895" y="2026"/>
                  </a:lnTo>
                  <a:cubicBezTo>
                    <a:pt x="10895" y="2133"/>
                    <a:pt x="10812" y="2217"/>
                    <a:pt x="10705" y="2217"/>
                  </a:cubicBezTo>
                  <a:cubicBezTo>
                    <a:pt x="10598" y="2217"/>
                    <a:pt x="10514" y="2133"/>
                    <a:pt x="10514" y="2026"/>
                  </a:cubicBezTo>
                  <a:lnTo>
                    <a:pt x="10514" y="1586"/>
                  </a:lnTo>
                  <a:cubicBezTo>
                    <a:pt x="10514" y="1502"/>
                    <a:pt x="10467" y="1443"/>
                    <a:pt x="10407" y="1419"/>
                  </a:cubicBezTo>
                  <a:cubicBezTo>
                    <a:pt x="10387" y="1409"/>
                    <a:pt x="10368" y="1405"/>
                    <a:pt x="10349" y="1405"/>
                  </a:cubicBezTo>
                  <a:cubicBezTo>
                    <a:pt x="10298" y="1405"/>
                    <a:pt x="10251" y="1435"/>
                    <a:pt x="10217" y="1478"/>
                  </a:cubicBezTo>
                  <a:cubicBezTo>
                    <a:pt x="9574" y="2264"/>
                    <a:pt x="8835" y="2979"/>
                    <a:pt x="8026" y="3610"/>
                  </a:cubicBezTo>
                  <a:cubicBezTo>
                    <a:pt x="7954" y="3669"/>
                    <a:pt x="7942" y="3764"/>
                    <a:pt x="8002" y="3848"/>
                  </a:cubicBezTo>
                  <a:cubicBezTo>
                    <a:pt x="8036" y="3888"/>
                    <a:pt x="8081" y="3910"/>
                    <a:pt x="8129" y="3910"/>
                  </a:cubicBezTo>
                  <a:cubicBezTo>
                    <a:pt x="8166" y="3910"/>
                    <a:pt x="8204" y="3897"/>
                    <a:pt x="8240" y="3872"/>
                  </a:cubicBezTo>
                  <a:cubicBezTo>
                    <a:pt x="8931" y="3336"/>
                    <a:pt x="9585" y="2729"/>
                    <a:pt x="10169" y="2062"/>
                  </a:cubicBezTo>
                  <a:cubicBezTo>
                    <a:pt x="10181" y="2336"/>
                    <a:pt x="10419" y="2574"/>
                    <a:pt x="10705" y="2574"/>
                  </a:cubicBezTo>
                  <a:cubicBezTo>
                    <a:pt x="11002" y="2574"/>
                    <a:pt x="11240" y="2336"/>
                    <a:pt x="11240" y="2038"/>
                  </a:cubicBezTo>
                  <a:lnTo>
                    <a:pt x="11240" y="573"/>
                  </a:lnTo>
                  <a:cubicBezTo>
                    <a:pt x="11240" y="395"/>
                    <a:pt x="11169" y="240"/>
                    <a:pt x="11050" y="133"/>
                  </a:cubicBezTo>
                  <a:cubicBezTo>
                    <a:pt x="10943" y="47"/>
                    <a:pt x="10807" y="0"/>
                    <a:pt x="1066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E19F8D93-723F-8A39-2746-618EDAE8042D}"/>
              </a:ext>
            </a:extLst>
          </p:cNvPr>
          <p:cNvSpPr/>
          <p:nvPr/>
        </p:nvSpPr>
        <p:spPr>
          <a:xfrm>
            <a:off x="162560" y="132080"/>
            <a:ext cx="11836400" cy="654304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687911B-0848-9BD2-D232-3CAC89DE743F}"/>
              </a:ext>
            </a:extLst>
          </p:cNvPr>
          <p:cNvSpPr/>
          <p:nvPr/>
        </p:nvSpPr>
        <p:spPr>
          <a:xfrm>
            <a:off x="638175" y="1084641"/>
            <a:ext cx="10877550" cy="2992060"/>
          </a:xfrm>
          <a:prstGeom prst="round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28575">
            <a:solidFill>
              <a:srgbClr val="2319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231942"/>
                </a:solidFill>
              </a:ln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72A31C-096D-63FE-2893-172E55F094E7}"/>
              </a:ext>
            </a:extLst>
          </p:cNvPr>
          <p:cNvSpPr txBox="1"/>
          <p:nvPr/>
        </p:nvSpPr>
        <p:spPr>
          <a:xfrm>
            <a:off x="638175" y="4396188"/>
            <a:ext cx="111347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ahnschrift Light Condensed" panose="020B0502040204020203" pitchFamily="34" charset="0"/>
              </a:rPr>
              <a:t>As we can see there total of 6 categories in which </a:t>
            </a:r>
            <a:r>
              <a:rPr lang="en-US" dirty="0" err="1">
                <a:latin typeface="Bahnschrift Light Condensed" panose="020B0502040204020203" pitchFamily="34" charset="0"/>
              </a:rPr>
              <a:t>Atliq</a:t>
            </a:r>
            <a:r>
              <a:rPr lang="en-US" dirty="0">
                <a:latin typeface="Bahnschrift Light Condensed" panose="020B0502040204020203" pitchFamily="34" charset="0"/>
              </a:rPr>
              <a:t> Hardware worked in, out of which </a:t>
            </a:r>
            <a:r>
              <a:rPr lang="en-US" b="1" dirty="0">
                <a:latin typeface="Bahnschrift Light Condensed" panose="020B0502040204020203" pitchFamily="34" charset="0"/>
              </a:rPr>
              <a:t>Notebook</a:t>
            </a:r>
            <a:r>
              <a:rPr lang="en-US" dirty="0">
                <a:latin typeface="Bahnschrift Light Condensed" panose="020B0502040204020203" pitchFamily="34" charset="0"/>
              </a:rPr>
              <a:t> segment has the highest number of products and </a:t>
            </a:r>
            <a:r>
              <a:rPr lang="en-US" b="1" dirty="0">
                <a:latin typeface="Bahnschrift Light Condensed" panose="020B0502040204020203" pitchFamily="34" charset="0"/>
              </a:rPr>
              <a:t>Networking</a:t>
            </a:r>
            <a:r>
              <a:rPr lang="en-US" dirty="0">
                <a:latin typeface="Bahnschrift Light Condensed" panose="020B0502040204020203" pitchFamily="34" charset="0"/>
              </a:rPr>
              <a:t> Segment has the lowest number of products.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Bahnschrift Light Condensed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ahnschrift Light Condensed" panose="020B0502040204020203" pitchFamily="34" charset="0"/>
              </a:rPr>
              <a:t>The top 3 segment which are Notebook, Accessories and Peripherals has an average of around </a:t>
            </a:r>
            <a:r>
              <a:rPr lang="en-US" b="1" dirty="0">
                <a:latin typeface="Bahnschrift Light Condensed" panose="020B0502040204020203" pitchFamily="34" charset="0"/>
              </a:rPr>
              <a:t>110</a:t>
            </a:r>
            <a:r>
              <a:rPr lang="en-US" dirty="0">
                <a:latin typeface="Bahnschrift Light Condensed" panose="020B0502040204020203" pitchFamily="34" charset="0"/>
              </a:rPr>
              <a:t> , it can be because of the high demand of these segments in the market.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Bahnschrift Light Condensed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ahnschrift Light Condensed" panose="020B0502040204020203" pitchFamily="34" charset="0"/>
              </a:rPr>
              <a:t>Whereas Desktop, Storage and Networking has an average of below 25, which is </a:t>
            </a:r>
            <a:r>
              <a:rPr lang="en-US" b="1" dirty="0">
                <a:latin typeface="Bahnschrift Light Condensed" panose="020B0502040204020203" pitchFamily="34" charset="0"/>
              </a:rPr>
              <a:t>23 </a:t>
            </a:r>
            <a:r>
              <a:rPr lang="en-US" dirty="0">
                <a:latin typeface="Bahnschrift Light Condensed" panose="020B0502040204020203" pitchFamily="34" charset="0"/>
              </a:rPr>
              <a:t>to be precise. As it can be understood that these segment have very less demand.</a:t>
            </a:r>
          </a:p>
        </p:txBody>
      </p:sp>
    </p:spTree>
    <p:extLst>
      <p:ext uri="{BB962C8B-B14F-4D97-AF65-F5344CB8AC3E}">
        <p14:creationId xmlns:p14="http://schemas.microsoft.com/office/powerpoint/2010/main" val="29903855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9F86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851;p45">
            <a:extLst>
              <a:ext uri="{FF2B5EF4-FFF2-40B4-BE49-F238E27FC236}">
                <a16:creationId xmlns:a16="http://schemas.microsoft.com/office/drawing/2014/main" id="{7F4D8C25-DE43-8D96-3E11-C14EA0CC464E}"/>
              </a:ext>
            </a:extLst>
          </p:cNvPr>
          <p:cNvSpPr txBox="1">
            <a:spLocks/>
          </p:cNvSpPr>
          <p:nvPr/>
        </p:nvSpPr>
        <p:spPr>
          <a:xfrm>
            <a:off x="2643990" y="397760"/>
            <a:ext cx="7391700" cy="4212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dirty="0">
                <a:latin typeface="Algerian" panose="04020705040A02060702" pitchFamily="82" charset="0"/>
              </a:rPr>
              <a:t> request 4.</a:t>
            </a:r>
          </a:p>
        </p:txBody>
      </p:sp>
      <p:grpSp>
        <p:nvGrpSpPr>
          <p:cNvPr id="17" name="Google Shape;2021;p58">
            <a:extLst>
              <a:ext uri="{FF2B5EF4-FFF2-40B4-BE49-F238E27FC236}">
                <a16:creationId xmlns:a16="http://schemas.microsoft.com/office/drawing/2014/main" id="{3AB51E44-A3EF-85A4-AC15-4142216B60E2}"/>
              </a:ext>
            </a:extLst>
          </p:cNvPr>
          <p:cNvGrpSpPr/>
          <p:nvPr/>
        </p:nvGrpSpPr>
        <p:grpSpPr>
          <a:xfrm>
            <a:off x="1394605" y="1514216"/>
            <a:ext cx="448077" cy="447242"/>
            <a:chOff x="1421638" y="4125629"/>
            <a:chExt cx="374709" cy="374010"/>
          </a:xfrm>
          <a:solidFill>
            <a:srgbClr val="9F86C0"/>
          </a:solidFill>
        </p:grpSpPr>
        <p:sp>
          <p:nvSpPr>
            <p:cNvPr id="31" name="Google Shape;2022;p58">
              <a:extLst>
                <a:ext uri="{FF2B5EF4-FFF2-40B4-BE49-F238E27FC236}">
                  <a16:creationId xmlns:a16="http://schemas.microsoft.com/office/drawing/2014/main" id="{CB6DC907-43B3-732E-770C-2C794C18035F}"/>
                </a:ext>
              </a:extLst>
            </p:cNvPr>
            <p:cNvSpPr/>
            <p:nvPr/>
          </p:nvSpPr>
          <p:spPr>
            <a:xfrm>
              <a:off x="1421638" y="4265954"/>
              <a:ext cx="374709" cy="233685"/>
            </a:xfrm>
            <a:custGeom>
              <a:avLst/>
              <a:gdLst/>
              <a:ahLst/>
              <a:cxnLst/>
              <a:rect l="l" t="t" r="r" b="b"/>
              <a:pathLst>
                <a:path w="11800" h="7359" extrusionOk="0">
                  <a:moveTo>
                    <a:pt x="3180" y="3298"/>
                  </a:moveTo>
                  <a:lnTo>
                    <a:pt x="3180" y="7001"/>
                  </a:lnTo>
                  <a:lnTo>
                    <a:pt x="1691" y="7001"/>
                  </a:lnTo>
                  <a:lnTo>
                    <a:pt x="1691" y="3298"/>
                  </a:lnTo>
                  <a:close/>
                  <a:moveTo>
                    <a:pt x="6680" y="2370"/>
                  </a:moveTo>
                  <a:lnTo>
                    <a:pt x="6680" y="7001"/>
                  </a:lnTo>
                  <a:lnTo>
                    <a:pt x="5192" y="7001"/>
                  </a:lnTo>
                  <a:lnTo>
                    <a:pt x="5192" y="2370"/>
                  </a:lnTo>
                  <a:close/>
                  <a:moveTo>
                    <a:pt x="10180" y="345"/>
                  </a:moveTo>
                  <a:lnTo>
                    <a:pt x="10180" y="7001"/>
                  </a:lnTo>
                  <a:lnTo>
                    <a:pt x="8692" y="7001"/>
                  </a:lnTo>
                  <a:lnTo>
                    <a:pt x="8692" y="345"/>
                  </a:lnTo>
                  <a:close/>
                  <a:moveTo>
                    <a:pt x="8502" y="0"/>
                  </a:moveTo>
                  <a:cubicBezTo>
                    <a:pt x="8406" y="0"/>
                    <a:pt x="8323" y="84"/>
                    <a:pt x="8323" y="179"/>
                  </a:cubicBezTo>
                  <a:lnTo>
                    <a:pt x="8323" y="7001"/>
                  </a:lnTo>
                  <a:lnTo>
                    <a:pt x="7013" y="7001"/>
                  </a:lnTo>
                  <a:lnTo>
                    <a:pt x="7013" y="2203"/>
                  </a:lnTo>
                  <a:cubicBezTo>
                    <a:pt x="7013" y="2120"/>
                    <a:pt x="6930" y="2024"/>
                    <a:pt x="6835" y="2024"/>
                  </a:cubicBezTo>
                  <a:lnTo>
                    <a:pt x="4989" y="2024"/>
                  </a:lnTo>
                  <a:cubicBezTo>
                    <a:pt x="4894" y="2024"/>
                    <a:pt x="4811" y="2108"/>
                    <a:pt x="4811" y="2203"/>
                  </a:cubicBezTo>
                  <a:lnTo>
                    <a:pt x="4811" y="7001"/>
                  </a:lnTo>
                  <a:lnTo>
                    <a:pt x="3501" y="7001"/>
                  </a:lnTo>
                  <a:lnTo>
                    <a:pt x="3501" y="3132"/>
                  </a:lnTo>
                  <a:cubicBezTo>
                    <a:pt x="3501" y="3036"/>
                    <a:pt x="3418" y="2953"/>
                    <a:pt x="3322" y="2953"/>
                  </a:cubicBezTo>
                  <a:lnTo>
                    <a:pt x="1477" y="2953"/>
                  </a:lnTo>
                  <a:cubicBezTo>
                    <a:pt x="1382" y="2953"/>
                    <a:pt x="1298" y="3024"/>
                    <a:pt x="1298" y="3132"/>
                  </a:cubicBezTo>
                  <a:lnTo>
                    <a:pt x="1298" y="7001"/>
                  </a:lnTo>
                  <a:lnTo>
                    <a:pt x="179" y="7001"/>
                  </a:lnTo>
                  <a:cubicBezTo>
                    <a:pt x="84" y="7001"/>
                    <a:pt x="1" y="7073"/>
                    <a:pt x="1" y="7180"/>
                  </a:cubicBezTo>
                  <a:cubicBezTo>
                    <a:pt x="1" y="7287"/>
                    <a:pt x="72" y="7358"/>
                    <a:pt x="179" y="7358"/>
                  </a:cubicBezTo>
                  <a:lnTo>
                    <a:pt x="11597" y="7358"/>
                  </a:lnTo>
                  <a:cubicBezTo>
                    <a:pt x="11681" y="7358"/>
                    <a:pt x="11776" y="7287"/>
                    <a:pt x="11776" y="7180"/>
                  </a:cubicBezTo>
                  <a:cubicBezTo>
                    <a:pt x="11800" y="7073"/>
                    <a:pt x="11728" y="7001"/>
                    <a:pt x="11633" y="7001"/>
                  </a:cubicBezTo>
                  <a:lnTo>
                    <a:pt x="10526" y="7001"/>
                  </a:lnTo>
                  <a:lnTo>
                    <a:pt x="10526" y="179"/>
                  </a:lnTo>
                  <a:cubicBezTo>
                    <a:pt x="10526" y="95"/>
                    <a:pt x="10442" y="0"/>
                    <a:pt x="103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023;p58">
              <a:extLst>
                <a:ext uri="{FF2B5EF4-FFF2-40B4-BE49-F238E27FC236}">
                  <a16:creationId xmlns:a16="http://schemas.microsoft.com/office/drawing/2014/main" id="{9CBA7E79-484B-AA02-35BA-12549695DDCF}"/>
                </a:ext>
              </a:extLst>
            </p:cNvPr>
            <p:cNvSpPr/>
            <p:nvPr/>
          </p:nvSpPr>
          <p:spPr>
            <a:xfrm>
              <a:off x="1428052" y="4125629"/>
              <a:ext cx="356958" cy="215585"/>
            </a:xfrm>
            <a:custGeom>
              <a:avLst/>
              <a:gdLst/>
              <a:ahLst/>
              <a:cxnLst/>
              <a:rect l="l" t="t" r="r" b="b"/>
              <a:pathLst>
                <a:path w="11241" h="6789" extrusionOk="0">
                  <a:moveTo>
                    <a:pt x="10668" y="0"/>
                  </a:moveTo>
                  <a:cubicBezTo>
                    <a:pt x="10653" y="0"/>
                    <a:pt x="10637" y="1"/>
                    <a:pt x="10621" y="2"/>
                  </a:cubicBezTo>
                  <a:lnTo>
                    <a:pt x="9145" y="181"/>
                  </a:lnTo>
                  <a:cubicBezTo>
                    <a:pt x="8847" y="216"/>
                    <a:pt x="8633" y="490"/>
                    <a:pt x="8669" y="788"/>
                  </a:cubicBezTo>
                  <a:cubicBezTo>
                    <a:pt x="8691" y="1064"/>
                    <a:pt x="8938" y="1268"/>
                    <a:pt x="9211" y="1268"/>
                  </a:cubicBezTo>
                  <a:cubicBezTo>
                    <a:pt x="9232" y="1268"/>
                    <a:pt x="9254" y="1267"/>
                    <a:pt x="9276" y="1264"/>
                  </a:cubicBezTo>
                  <a:lnTo>
                    <a:pt x="9395" y="1252"/>
                  </a:lnTo>
                  <a:lnTo>
                    <a:pt x="9395" y="1252"/>
                  </a:lnTo>
                  <a:cubicBezTo>
                    <a:pt x="7597" y="3348"/>
                    <a:pt x="5442" y="4443"/>
                    <a:pt x="3918" y="4979"/>
                  </a:cubicBezTo>
                  <a:cubicBezTo>
                    <a:pt x="2025" y="5657"/>
                    <a:pt x="561" y="5717"/>
                    <a:pt x="537" y="5717"/>
                  </a:cubicBezTo>
                  <a:cubicBezTo>
                    <a:pt x="239" y="5729"/>
                    <a:pt x="1" y="5967"/>
                    <a:pt x="25" y="6265"/>
                  </a:cubicBezTo>
                  <a:cubicBezTo>
                    <a:pt x="37" y="6562"/>
                    <a:pt x="275" y="6789"/>
                    <a:pt x="561" y="6789"/>
                  </a:cubicBezTo>
                  <a:lnTo>
                    <a:pt x="572" y="6789"/>
                  </a:lnTo>
                  <a:cubicBezTo>
                    <a:pt x="632" y="6789"/>
                    <a:pt x="2192" y="6729"/>
                    <a:pt x="4263" y="6003"/>
                  </a:cubicBezTo>
                  <a:cubicBezTo>
                    <a:pt x="5418" y="5586"/>
                    <a:pt x="6514" y="5050"/>
                    <a:pt x="7490" y="4383"/>
                  </a:cubicBezTo>
                  <a:cubicBezTo>
                    <a:pt x="7561" y="4324"/>
                    <a:pt x="7597" y="4217"/>
                    <a:pt x="7538" y="4145"/>
                  </a:cubicBezTo>
                  <a:cubicBezTo>
                    <a:pt x="7501" y="4093"/>
                    <a:pt x="7445" y="4065"/>
                    <a:pt x="7391" y="4065"/>
                  </a:cubicBezTo>
                  <a:cubicBezTo>
                    <a:pt x="7358" y="4065"/>
                    <a:pt x="7326" y="4075"/>
                    <a:pt x="7299" y="4098"/>
                  </a:cubicBezTo>
                  <a:cubicBezTo>
                    <a:pt x="6335" y="4753"/>
                    <a:pt x="5275" y="5288"/>
                    <a:pt x="4144" y="5693"/>
                  </a:cubicBezTo>
                  <a:cubicBezTo>
                    <a:pt x="2132" y="6408"/>
                    <a:pt x="632" y="6467"/>
                    <a:pt x="561" y="6467"/>
                  </a:cubicBezTo>
                  <a:cubicBezTo>
                    <a:pt x="453" y="6467"/>
                    <a:pt x="358" y="6372"/>
                    <a:pt x="358" y="6265"/>
                  </a:cubicBezTo>
                  <a:cubicBezTo>
                    <a:pt x="358" y="6169"/>
                    <a:pt x="441" y="6074"/>
                    <a:pt x="561" y="6062"/>
                  </a:cubicBezTo>
                  <a:cubicBezTo>
                    <a:pt x="572" y="6062"/>
                    <a:pt x="2085" y="6003"/>
                    <a:pt x="4037" y="5300"/>
                  </a:cubicBezTo>
                  <a:cubicBezTo>
                    <a:pt x="5680" y="4717"/>
                    <a:pt x="8026" y="3514"/>
                    <a:pt x="9943" y="1133"/>
                  </a:cubicBezTo>
                  <a:cubicBezTo>
                    <a:pt x="10035" y="1018"/>
                    <a:pt x="9949" y="847"/>
                    <a:pt x="9813" y="847"/>
                  </a:cubicBezTo>
                  <a:cubicBezTo>
                    <a:pt x="9809" y="847"/>
                    <a:pt x="9804" y="847"/>
                    <a:pt x="9800" y="847"/>
                  </a:cubicBezTo>
                  <a:lnTo>
                    <a:pt x="9252" y="931"/>
                  </a:lnTo>
                  <a:cubicBezTo>
                    <a:pt x="9244" y="932"/>
                    <a:pt x="9236" y="932"/>
                    <a:pt x="9228" y="932"/>
                  </a:cubicBezTo>
                  <a:cubicBezTo>
                    <a:pt x="9139" y="932"/>
                    <a:pt x="9049" y="874"/>
                    <a:pt x="9038" y="776"/>
                  </a:cubicBezTo>
                  <a:cubicBezTo>
                    <a:pt x="9014" y="657"/>
                    <a:pt x="9085" y="550"/>
                    <a:pt x="9204" y="538"/>
                  </a:cubicBezTo>
                  <a:lnTo>
                    <a:pt x="10681" y="359"/>
                  </a:lnTo>
                  <a:cubicBezTo>
                    <a:pt x="10688" y="358"/>
                    <a:pt x="10696" y="358"/>
                    <a:pt x="10703" y="358"/>
                  </a:cubicBezTo>
                  <a:cubicBezTo>
                    <a:pt x="10812" y="358"/>
                    <a:pt x="10895" y="438"/>
                    <a:pt x="10895" y="550"/>
                  </a:cubicBezTo>
                  <a:lnTo>
                    <a:pt x="10895" y="2026"/>
                  </a:lnTo>
                  <a:cubicBezTo>
                    <a:pt x="10895" y="2133"/>
                    <a:pt x="10812" y="2217"/>
                    <a:pt x="10705" y="2217"/>
                  </a:cubicBezTo>
                  <a:cubicBezTo>
                    <a:pt x="10598" y="2217"/>
                    <a:pt x="10514" y="2133"/>
                    <a:pt x="10514" y="2026"/>
                  </a:cubicBezTo>
                  <a:lnTo>
                    <a:pt x="10514" y="1586"/>
                  </a:lnTo>
                  <a:cubicBezTo>
                    <a:pt x="10514" y="1502"/>
                    <a:pt x="10467" y="1443"/>
                    <a:pt x="10407" y="1419"/>
                  </a:cubicBezTo>
                  <a:cubicBezTo>
                    <a:pt x="10387" y="1409"/>
                    <a:pt x="10368" y="1405"/>
                    <a:pt x="10349" y="1405"/>
                  </a:cubicBezTo>
                  <a:cubicBezTo>
                    <a:pt x="10298" y="1405"/>
                    <a:pt x="10251" y="1435"/>
                    <a:pt x="10217" y="1478"/>
                  </a:cubicBezTo>
                  <a:cubicBezTo>
                    <a:pt x="9574" y="2264"/>
                    <a:pt x="8835" y="2979"/>
                    <a:pt x="8026" y="3610"/>
                  </a:cubicBezTo>
                  <a:cubicBezTo>
                    <a:pt x="7954" y="3669"/>
                    <a:pt x="7942" y="3764"/>
                    <a:pt x="8002" y="3848"/>
                  </a:cubicBezTo>
                  <a:cubicBezTo>
                    <a:pt x="8036" y="3888"/>
                    <a:pt x="8081" y="3910"/>
                    <a:pt x="8129" y="3910"/>
                  </a:cubicBezTo>
                  <a:cubicBezTo>
                    <a:pt x="8166" y="3910"/>
                    <a:pt x="8204" y="3897"/>
                    <a:pt x="8240" y="3872"/>
                  </a:cubicBezTo>
                  <a:cubicBezTo>
                    <a:pt x="8931" y="3336"/>
                    <a:pt x="9585" y="2729"/>
                    <a:pt x="10169" y="2062"/>
                  </a:cubicBezTo>
                  <a:cubicBezTo>
                    <a:pt x="10181" y="2336"/>
                    <a:pt x="10419" y="2574"/>
                    <a:pt x="10705" y="2574"/>
                  </a:cubicBezTo>
                  <a:cubicBezTo>
                    <a:pt x="11002" y="2574"/>
                    <a:pt x="11240" y="2336"/>
                    <a:pt x="11240" y="2038"/>
                  </a:cubicBezTo>
                  <a:lnTo>
                    <a:pt x="11240" y="573"/>
                  </a:lnTo>
                  <a:cubicBezTo>
                    <a:pt x="11240" y="395"/>
                    <a:pt x="11169" y="240"/>
                    <a:pt x="11050" y="133"/>
                  </a:cubicBezTo>
                  <a:cubicBezTo>
                    <a:pt x="10943" y="47"/>
                    <a:pt x="10807" y="0"/>
                    <a:pt x="1066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E19F8D93-723F-8A39-2746-618EDAE8042D}"/>
              </a:ext>
            </a:extLst>
          </p:cNvPr>
          <p:cNvSpPr/>
          <p:nvPr/>
        </p:nvSpPr>
        <p:spPr>
          <a:xfrm>
            <a:off x="162560" y="132080"/>
            <a:ext cx="11836400" cy="654304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81035D-B9FA-17AA-DF4B-A59E1E911548}"/>
              </a:ext>
            </a:extLst>
          </p:cNvPr>
          <p:cNvSpPr txBox="1"/>
          <p:nvPr/>
        </p:nvSpPr>
        <p:spPr>
          <a:xfrm>
            <a:off x="361951" y="1354476"/>
            <a:ext cx="1142047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pperplate Gothic Bold" panose="020E0705020206020404" pitchFamily="34" charset="0"/>
              </a:rPr>
              <a:t>Follow-up: Which segment had the most increase in unique products in 2021 vs 2020? The final output contains these fields,</a:t>
            </a:r>
          </a:p>
          <a:p>
            <a:pPr algn="ctr"/>
            <a:r>
              <a:rPr lang="en-US" dirty="0">
                <a:latin typeface="Copperplate Gothic Bold" panose="020E0705020206020404" pitchFamily="34" charset="0"/>
              </a:rPr>
              <a:t> segment</a:t>
            </a:r>
          </a:p>
          <a:p>
            <a:pPr algn="ctr"/>
            <a:r>
              <a:rPr lang="en-US" dirty="0">
                <a:latin typeface="Copperplate Gothic Bold" panose="020E0705020206020404" pitchFamily="34" charset="0"/>
              </a:rPr>
              <a:t> product_count_2020</a:t>
            </a:r>
          </a:p>
          <a:p>
            <a:pPr algn="ctr"/>
            <a:r>
              <a:rPr lang="en-US" dirty="0">
                <a:latin typeface="Copperplate Gothic Bold" panose="020E0705020206020404" pitchFamily="34" charset="0"/>
              </a:rPr>
              <a:t> product_count_2021</a:t>
            </a:r>
          </a:p>
          <a:p>
            <a:pPr algn="ctr"/>
            <a:r>
              <a:rPr lang="en-US" dirty="0">
                <a:latin typeface="Copperplate Gothic Bold" panose="020E0705020206020404" pitchFamily="34" charset="0"/>
              </a:rPr>
              <a:t> difference 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CD9A001-2F1D-0014-8679-B83425124643}"/>
              </a:ext>
            </a:extLst>
          </p:cNvPr>
          <p:cNvSpPr/>
          <p:nvPr/>
        </p:nvSpPr>
        <p:spPr>
          <a:xfrm>
            <a:off x="1771650" y="3343003"/>
            <a:ext cx="8648700" cy="3097915"/>
          </a:xfrm>
          <a:prstGeom prst="round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28575">
            <a:solidFill>
              <a:srgbClr val="2319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28575">
                <a:solidFill>
                  <a:srgbClr val="231942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277947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9F86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851;p45">
            <a:extLst>
              <a:ext uri="{FF2B5EF4-FFF2-40B4-BE49-F238E27FC236}">
                <a16:creationId xmlns:a16="http://schemas.microsoft.com/office/drawing/2014/main" id="{7F4D8C25-DE43-8D96-3E11-C14EA0CC464E}"/>
              </a:ext>
            </a:extLst>
          </p:cNvPr>
          <p:cNvSpPr txBox="1">
            <a:spLocks/>
          </p:cNvSpPr>
          <p:nvPr/>
        </p:nvSpPr>
        <p:spPr>
          <a:xfrm>
            <a:off x="162560" y="397760"/>
            <a:ext cx="9873130" cy="4212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US" sz="4000" dirty="0">
                <a:latin typeface="Modern No. 20" panose="02070704070505020303" pitchFamily="18" charset="0"/>
              </a:rPr>
              <a:t>Insights :</a:t>
            </a:r>
          </a:p>
        </p:txBody>
      </p:sp>
      <p:grpSp>
        <p:nvGrpSpPr>
          <p:cNvPr id="17" name="Google Shape;2021;p58">
            <a:extLst>
              <a:ext uri="{FF2B5EF4-FFF2-40B4-BE49-F238E27FC236}">
                <a16:creationId xmlns:a16="http://schemas.microsoft.com/office/drawing/2014/main" id="{3AB51E44-A3EF-85A4-AC15-4142216B60E2}"/>
              </a:ext>
            </a:extLst>
          </p:cNvPr>
          <p:cNvGrpSpPr/>
          <p:nvPr/>
        </p:nvGrpSpPr>
        <p:grpSpPr>
          <a:xfrm>
            <a:off x="1394605" y="1514216"/>
            <a:ext cx="448077" cy="447242"/>
            <a:chOff x="1421638" y="4125629"/>
            <a:chExt cx="374709" cy="374010"/>
          </a:xfrm>
          <a:solidFill>
            <a:srgbClr val="9F86C0"/>
          </a:solidFill>
        </p:grpSpPr>
        <p:sp>
          <p:nvSpPr>
            <p:cNvPr id="31" name="Google Shape;2022;p58">
              <a:extLst>
                <a:ext uri="{FF2B5EF4-FFF2-40B4-BE49-F238E27FC236}">
                  <a16:creationId xmlns:a16="http://schemas.microsoft.com/office/drawing/2014/main" id="{CB6DC907-43B3-732E-770C-2C794C18035F}"/>
                </a:ext>
              </a:extLst>
            </p:cNvPr>
            <p:cNvSpPr/>
            <p:nvPr/>
          </p:nvSpPr>
          <p:spPr>
            <a:xfrm>
              <a:off x="1421638" y="4265954"/>
              <a:ext cx="374709" cy="233685"/>
            </a:xfrm>
            <a:custGeom>
              <a:avLst/>
              <a:gdLst/>
              <a:ahLst/>
              <a:cxnLst/>
              <a:rect l="l" t="t" r="r" b="b"/>
              <a:pathLst>
                <a:path w="11800" h="7359" extrusionOk="0">
                  <a:moveTo>
                    <a:pt x="3180" y="3298"/>
                  </a:moveTo>
                  <a:lnTo>
                    <a:pt x="3180" y="7001"/>
                  </a:lnTo>
                  <a:lnTo>
                    <a:pt x="1691" y="7001"/>
                  </a:lnTo>
                  <a:lnTo>
                    <a:pt x="1691" y="3298"/>
                  </a:lnTo>
                  <a:close/>
                  <a:moveTo>
                    <a:pt x="6680" y="2370"/>
                  </a:moveTo>
                  <a:lnTo>
                    <a:pt x="6680" y="7001"/>
                  </a:lnTo>
                  <a:lnTo>
                    <a:pt x="5192" y="7001"/>
                  </a:lnTo>
                  <a:lnTo>
                    <a:pt x="5192" y="2370"/>
                  </a:lnTo>
                  <a:close/>
                  <a:moveTo>
                    <a:pt x="10180" y="345"/>
                  </a:moveTo>
                  <a:lnTo>
                    <a:pt x="10180" y="7001"/>
                  </a:lnTo>
                  <a:lnTo>
                    <a:pt x="8692" y="7001"/>
                  </a:lnTo>
                  <a:lnTo>
                    <a:pt x="8692" y="345"/>
                  </a:lnTo>
                  <a:close/>
                  <a:moveTo>
                    <a:pt x="8502" y="0"/>
                  </a:moveTo>
                  <a:cubicBezTo>
                    <a:pt x="8406" y="0"/>
                    <a:pt x="8323" y="84"/>
                    <a:pt x="8323" y="179"/>
                  </a:cubicBezTo>
                  <a:lnTo>
                    <a:pt x="8323" y="7001"/>
                  </a:lnTo>
                  <a:lnTo>
                    <a:pt x="7013" y="7001"/>
                  </a:lnTo>
                  <a:lnTo>
                    <a:pt x="7013" y="2203"/>
                  </a:lnTo>
                  <a:cubicBezTo>
                    <a:pt x="7013" y="2120"/>
                    <a:pt x="6930" y="2024"/>
                    <a:pt x="6835" y="2024"/>
                  </a:cubicBezTo>
                  <a:lnTo>
                    <a:pt x="4989" y="2024"/>
                  </a:lnTo>
                  <a:cubicBezTo>
                    <a:pt x="4894" y="2024"/>
                    <a:pt x="4811" y="2108"/>
                    <a:pt x="4811" y="2203"/>
                  </a:cubicBezTo>
                  <a:lnTo>
                    <a:pt x="4811" y="7001"/>
                  </a:lnTo>
                  <a:lnTo>
                    <a:pt x="3501" y="7001"/>
                  </a:lnTo>
                  <a:lnTo>
                    <a:pt x="3501" y="3132"/>
                  </a:lnTo>
                  <a:cubicBezTo>
                    <a:pt x="3501" y="3036"/>
                    <a:pt x="3418" y="2953"/>
                    <a:pt x="3322" y="2953"/>
                  </a:cubicBezTo>
                  <a:lnTo>
                    <a:pt x="1477" y="2953"/>
                  </a:lnTo>
                  <a:cubicBezTo>
                    <a:pt x="1382" y="2953"/>
                    <a:pt x="1298" y="3024"/>
                    <a:pt x="1298" y="3132"/>
                  </a:cubicBezTo>
                  <a:lnTo>
                    <a:pt x="1298" y="7001"/>
                  </a:lnTo>
                  <a:lnTo>
                    <a:pt x="179" y="7001"/>
                  </a:lnTo>
                  <a:cubicBezTo>
                    <a:pt x="84" y="7001"/>
                    <a:pt x="1" y="7073"/>
                    <a:pt x="1" y="7180"/>
                  </a:cubicBezTo>
                  <a:cubicBezTo>
                    <a:pt x="1" y="7287"/>
                    <a:pt x="72" y="7358"/>
                    <a:pt x="179" y="7358"/>
                  </a:cubicBezTo>
                  <a:lnTo>
                    <a:pt x="11597" y="7358"/>
                  </a:lnTo>
                  <a:cubicBezTo>
                    <a:pt x="11681" y="7358"/>
                    <a:pt x="11776" y="7287"/>
                    <a:pt x="11776" y="7180"/>
                  </a:cubicBezTo>
                  <a:cubicBezTo>
                    <a:pt x="11800" y="7073"/>
                    <a:pt x="11728" y="7001"/>
                    <a:pt x="11633" y="7001"/>
                  </a:cubicBezTo>
                  <a:lnTo>
                    <a:pt x="10526" y="7001"/>
                  </a:lnTo>
                  <a:lnTo>
                    <a:pt x="10526" y="179"/>
                  </a:lnTo>
                  <a:cubicBezTo>
                    <a:pt x="10526" y="95"/>
                    <a:pt x="10442" y="0"/>
                    <a:pt x="103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023;p58">
              <a:extLst>
                <a:ext uri="{FF2B5EF4-FFF2-40B4-BE49-F238E27FC236}">
                  <a16:creationId xmlns:a16="http://schemas.microsoft.com/office/drawing/2014/main" id="{9CBA7E79-484B-AA02-35BA-12549695DDCF}"/>
                </a:ext>
              </a:extLst>
            </p:cNvPr>
            <p:cNvSpPr/>
            <p:nvPr/>
          </p:nvSpPr>
          <p:spPr>
            <a:xfrm>
              <a:off x="1428052" y="4125629"/>
              <a:ext cx="356958" cy="215585"/>
            </a:xfrm>
            <a:custGeom>
              <a:avLst/>
              <a:gdLst/>
              <a:ahLst/>
              <a:cxnLst/>
              <a:rect l="l" t="t" r="r" b="b"/>
              <a:pathLst>
                <a:path w="11241" h="6789" extrusionOk="0">
                  <a:moveTo>
                    <a:pt x="10668" y="0"/>
                  </a:moveTo>
                  <a:cubicBezTo>
                    <a:pt x="10653" y="0"/>
                    <a:pt x="10637" y="1"/>
                    <a:pt x="10621" y="2"/>
                  </a:cubicBezTo>
                  <a:lnTo>
                    <a:pt x="9145" y="181"/>
                  </a:lnTo>
                  <a:cubicBezTo>
                    <a:pt x="8847" y="216"/>
                    <a:pt x="8633" y="490"/>
                    <a:pt x="8669" y="788"/>
                  </a:cubicBezTo>
                  <a:cubicBezTo>
                    <a:pt x="8691" y="1064"/>
                    <a:pt x="8938" y="1268"/>
                    <a:pt x="9211" y="1268"/>
                  </a:cubicBezTo>
                  <a:cubicBezTo>
                    <a:pt x="9232" y="1268"/>
                    <a:pt x="9254" y="1267"/>
                    <a:pt x="9276" y="1264"/>
                  </a:cubicBezTo>
                  <a:lnTo>
                    <a:pt x="9395" y="1252"/>
                  </a:lnTo>
                  <a:lnTo>
                    <a:pt x="9395" y="1252"/>
                  </a:lnTo>
                  <a:cubicBezTo>
                    <a:pt x="7597" y="3348"/>
                    <a:pt x="5442" y="4443"/>
                    <a:pt x="3918" y="4979"/>
                  </a:cubicBezTo>
                  <a:cubicBezTo>
                    <a:pt x="2025" y="5657"/>
                    <a:pt x="561" y="5717"/>
                    <a:pt x="537" y="5717"/>
                  </a:cubicBezTo>
                  <a:cubicBezTo>
                    <a:pt x="239" y="5729"/>
                    <a:pt x="1" y="5967"/>
                    <a:pt x="25" y="6265"/>
                  </a:cubicBezTo>
                  <a:cubicBezTo>
                    <a:pt x="37" y="6562"/>
                    <a:pt x="275" y="6789"/>
                    <a:pt x="561" y="6789"/>
                  </a:cubicBezTo>
                  <a:lnTo>
                    <a:pt x="572" y="6789"/>
                  </a:lnTo>
                  <a:cubicBezTo>
                    <a:pt x="632" y="6789"/>
                    <a:pt x="2192" y="6729"/>
                    <a:pt x="4263" y="6003"/>
                  </a:cubicBezTo>
                  <a:cubicBezTo>
                    <a:pt x="5418" y="5586"/>
                    <a:pt x="6514" y="5050"/>
                    <a:pt x="7490" y="4383"/>
                  </a:cubicBezTo>
                  <a:cubicBezTo>
                    <a:pt x="7561" y="4324"/>
                    <a:pt x="7597" y="4217"/>
                    <a:pt x="7538" y="4145"/>
                  </a:cubicBezTo>
                  <a:cubicBezTo>
                    <a:pt x="7501" y="4093"/>
                    <a:pt x="7445" y="4065"/>
                    <a:pt x="7391" y="4065"/>
                  </a:cubicBezTo>
                  <a:cubicBezTo>
                    <a:pt x="7358" y="4065"/>
                    <a:pt x="7326" y="4075"/>
                    <a:pt x="7299" y="4098"/>
                  </a:cubicBezTo>
                  <a:cubicBezTo>
                    <a:pt x="6335" y="4753"/>
                    <a:pt x="5275" y="5288"/>
                    <a:pt x="4144" y="5693"/>
                  </a:cubicBezTo>
                  <a:cubicBezTo>
                    <a:pt x="2132" y="6408"/>
                    <a:pt x="632" y="6467"/>
                    <a:pt x="561" y="6467"/>
                  </a:cubicBezTo>
                  <a:cubicBezTo>
                    <a:pt x="453" y="6467"/>
                    <a:pt x="358" y="6372"/>
                    <a:pt x="358" y="6265"/>
                  </a:cubicBezTo>
                  <a:cubicBezTo>
                    <a:pt x="358" y="6169"/>
                    <a:pt x="441" y="6074"/>
                    <a:pt x="561" y="6062"/>
                  </a:cubicBezTo>
                  <a:cubicBezTo>
                    <a:pt x="572" y="6062"/>
                    <a:pt x="2085" y="6003"/>
                    <a:pt x="4037" y="5300"/>
                  </a:cubicBezTo>
                  <a:cubicBezTo>
                    <a:pt x="5680" y="4717"/>
                    <a:pt x="8026" y="3514"/>
                    <a:pt x="9943" y="1133"/>
                  </a:cubicBezTo>
                  <a:cubicBezTo>
                    <a:pt x="10035" y="1018"/>
                    <a:pt x="9949" y="847"/>
                    <a:pt x="9813" y="847"/>
                  </a:cubicBezTo>
                  <a:cubicBezTo>
                    <a:pt x="9809" y="847"/>
                    <a:pt x="9804" y="847"/>
                    <a:pt x="9800" y="847"/>
                  </a:cubicBezTo>
                  <a:lnTo>
                    <a:pt x="9252" y="931"/>
                  </a:lnTo>
                  <a:cubicBezTo>
                    <a:pt x="9244" y="932"/>
                    <a:pt x="9236" y="932"/>
                    <a:pt x="9228" y="932"/>
                  </a:cubicBezTo>
                  <a:cubicBezTo>
                    <a:pt x="9139" y="932"/>
                    <a:pt x="9049" y="874"/>
                    <a:pt x="9038" y="776"/>
                  </a:cubicBezTo>
                  <a:cubicBezTo>
                    <a:pt x="9014" y="657"/>
                    <a:pt x="9085" y="550"/>
                    <a:pt x="9204" y="538"/>
                  </a:cubicBezTo>
                  <a:lnTo>
                    <a:pt x="10681" y="359"/>
                  </a:lnTo>
                  <a:cubicBezTo>
                    <a:pt x="10688" y="358"/>
                    <a:pt x="10696" y="358"/>
                    <a:pt x="10703" y="358"/>
                  </a:cubicBezTo>
                  <a:cubicBezTo>
                    <a:pt x="10812" y="358"/>
                    <a:pt x="10895" y="438"/>
                    <a:pt x="10895" y="550"/>
                  </a:cubicBezTo>
                  <a:lnTo>
                    <a:pt x="10895" y="2026"/>
                  </a:lnTo>
                  <a:cubicBezTo>
                    <a:pt x="10895" y="2133"/>
                    <a:pt x="10812" y="2217"/>
                    <a:pt x="10705" y="2217"/>
                  </a:cubicBezTo>
                  <a:cubicBezTo>
                    <a:pt x="10598" y="2217"/>
                    <a:pt x="10514" y="2133"/>
                    <a:pt x="10514" y="2026"/>
                  </a:cubicBezTo>
                  <a:lnTo>
                    <a:pt x="10514" y="1586"/>
                  </a:lnTo>
                  <a:cubicBezTo>
                    <a:pt x="10514" y="1502"/>
                    <a:pt x="10467" y="1443"/>
                    <a:pt x="10407" y="1419"/>
                  </a:cubicBezTo>
                  <a:cubicBezTo>
                    <a:pt x="10387" y="1409"/>
                    <a:pt x="10368" y="1405"/>
                    <a:pt x="10349" y="1405"/>
                  </a:cubicBezTo>
                  <a:cubicBezTo>
                    <a:pt x="10298" y="1405"/>
                    <a:pt x="10251" y="1435"/>
                    <a:pt x="10217" y="1478"/>
                  </a:cubicBezTo>
                  <a:cubicBezTo>
                    <a:pt x="9574" y="2264"/>
                    <a:pt x="8835" y="2979"/>
                    <a:pt x="8026" y="3610"/>
                  </a:cubicBezTo>
                  <a:cubicBezTo>
                    <a:pt x="7954" y="3669"/>
                    <a:pt x="7942" y="3764"/>
                    <a:pt x="8002" y="3848"/>
                  </a:cubicBezTo>
                  <a:cubicBezTo>
                    <a:pt x="8036" y="3888"/>
                    <a:pt x="8081" y="3910"/>
                    <a:pt x="8129" y="3910"/>
                  </a:cubicBezTo>
                  <a:cubicBezTo>
                    <a:pt x="8166" y="3910"/>
                    <a:pt x="8204" y="3897"/>
                    <a:pt x="8240" y="3872"/>
                  </a:cubicBezTo>
                  <a:cubicBezTo>
                    <a:pt x="8931" y="3336"/>
                    <a:pt x="9585" y="2729"/>
                    <a:pt x="10169" y="2062"/>
                  </a:cubicBezTo>
                  <a:cubicBezTo>
                    <a:pt x="10181" y="2336"/>
                    <a:pt x="10419" y="2574"/>
                    <a:pt x="10705" y="2574"/>
                  </a:cubicBezTo>
                  <a:cubicBezTo>
                    <a:pt x="11002" y="2574"/>
                    <a:pt x="11240" y="2336"/>
                    <a:pt x="11240" y="2038"/>
                  </a:cubicBezTo>
                  <a:lnTo>
                    <a:pt x="11240" y="573"/>
                  </a:lnTo>
                  <a:cubicBezTo>
                    <a:pt x="11240" y="395"/>
                    <a:pt x="11169" y="240"/>
                    <a:pt x="11050" y="133"/>
                  </a:cubicBezTo>
                  <a:cubicBezTo>
                    <a:pt x="10943" y="47"/>
                    <a:pt x="10807" y="0"/>
                    <a:pt x="1066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E19F8D93-723F-8A39-2746-618EDAE8042D}"/>
              </a:ext>
            </a:extLst>
          </p:cNvPr>
          <p:cNvSpPr/>
          <p:nvPr/>
        </p:nvSpPr>
        <p:spPr>
          <a:xfrm>
            <a:off x="162560" y="132080"/>
            <a:ext cx="11836400" cy="654304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687911B-0848-9BD2-D232-3CAC89DE743F}"/>
              </a:ext>
            </a:extLst>
          </p:cNvPr>
          <p:cNvSpPr/>
          <p:nvPr/>
        </p:nvSpPr>
        <p:spPr>
          <a:xfrm>
            <a:off x="456247" y="1053761"/>
            <a:ext cx="11249025" cy="3937339"/>
          </a:xfrm>
          <a:prstGeom prst="round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28575">
            <a:solidFill>
              <a:srgbClr val="2319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231942"/>
                </a:solidFill>
              </a:ln>
            </a:endParaRPr>
          </a:p>
        </p:txBody>
      </p:sp>
      <p:sp>
        <p:nvSpPr>
          <p:cNvPr id="3" name="Arrow: Notched Right 2">
            <a:extLst>
              <a:ext uri="{FF2B5EF4-FFF2-40B4-BE49-F238E27FC236}">
                <a16:creationId xmlns:a16="http://schemas.microsoft.com/office/drawing/2014/main" id="{ABFA05A6-CDEA-27E9-B2D8-3A472CBC1AA0}"/>
              </a:ext>
            </a:extLst>
          </p:cNvPr>
          <p:cNvSpPr/>
          <p:nvPr/>
        </p:nvSpPr>
        <p:spPr>
          <a:xfrm rot="3171011">
            <a:off x="4295776" y="3233738"/>
            <a:ext cx="895350" cy="390525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CE2384-9432-7B86-1708-6D4C3E9E6F4F}"/>
              </a:ext>
            </a:extLst>
          </p:cNvPr>
          <p:cNvSpPr txBox="1"/>
          <p:nvPr/>
        </p:nvSpPr>
        <p:spPr>
          <a:xfrm>
            <a:off x="2755964" y="2540056"/>
            <a:ext cx="29399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Accessories </a:t>
            </a:r>
            <a:r>
              <a:rPr lang="en-US" sz="1400" dirty="0"/>
              <a:t>had the highest number of product increases in this one year</a:t>
            </a:r>
          </a:p>
        </p:txBody>
      </p:sp>
      <p:sp>
        <p:nvSpPr>
          <p:cNvPr id="8" name="Arrow: Notched Right 7">
            <a:extLst>
              <a:ext uri="{FF2B5EF4-FFF2-40B4-BE49-F238E27FC236}">
                <a16:creationId xmlns:a16="http://schemas.microsoft.com/office/drawing/2014/main" id="{476B52B2-6902-B34D-D6BF-4055BDDA6C54}"/>
              </a:ext>
            </a:extLst>
          </p:cNvPr>
          <p:cNvSpPr/>
          <p:nvPr/>
        </p:nvSpPr>
        <p:spPr>
          <a:xfrm rot="12015752">
            <a:off x="1838201" y="1318954"/>
            <a:ext cx="895350" cy="390525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EFF579-0F30-B9EF-FA65-2A42C67B2CA4}"/>
              </a:ext>
            </a:extLst>
          </p:cNvPr>
          <p:cNvSpPr txBox="1"/>
          <p:nvPr/>
        </p:nvSpPr>
        <p:spPr>
          <a:xfrm>
            <a:off x="2755964" y="1514216"/>
            <a:ext cx="29399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Desktop </a:t>
            </a:r>
            <a:r>
              <a:rPr lang="en-US" sz="1400" dirty="0"/>
              <a:t>had the highest % of increase in product in this one year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EC4C3F-0C6F-AEE5-8580-F924F2C140E9}"/>
              </a:ext>
            </a:extLst>
          </p:cNvPr>
          <p:cNvSpPr txBox="1"/>
          <p:nvPr/>
        </p:nvSpPr>
        <p:spPr>
          <a:xfrm>
            <a:off x="456247" y="5293292"/>
            <a:ext cx="113157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Bahnschrift Light Condensed" panose="020B0502040204020203" pitchFamily="34" charset="0"/>
              </a:rPr>
              <a:t>In this one year our organization has increase manufacturing the number of products by significant margins , as we can see in </a:t>
            </a:r>
            <a:r>
              <a:rPr lang="en-US" sz="1600" b="1" dirty="0">
                <a:latin typeface="Bahnschrift Light Condensed" panose="020B0502040204020203" pitchFamily="34" charset="0"/>
              </a:rPr>
              <a:t>Accessories</a:t>
            </a:r>
            <a:r>
              <a:rPr lang="en-US" sz="1600" dirty="0">
                <a:latin typeface="Bahnschrift Light Condensed" panose="020B0502040204020203" pitchFamily="34" charset="0"/>
              </a:rPr>
              <a:t> segment it ensures the highest number of product increases which is basically </a:t>
            </a:r>
            <a:r>
              <a:rPr lang="en-US" sz="1600" b="1" dirty="0">
                <a:latin typeface="Bahnschrift Light Condensed" panose="020B0502040204020203" pitchFamily="34" charset="0"/>
              </a:rPr>
              <a:t>34</a:t>
            </a:r>
            <a:r>
              <a:rPr lang="en-US" sz="1600" dirty="0">
                <a:latin typeface="Bahnschrift Light Condensed" panose="020B0502040204020203" pitchFamily="34" charset="0"/>
              </a:rPr>
              <a:t> new products introduced.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Bahnschrift Light Condensed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Bahnschrift Light Condensed" panose="020B0502040204020203" pitchFamily="34" charset="0"/>
              </a:rPr>
              <a:t>Whereas if we talk about % of product increases it can be seen is around </a:t>
            </a:r>
            <a:r>
              <a:rPr lang="en-US" sz="1600" b="1" dirty="0">
                <a:latin typeface="Bahnschrift Light Condensed" panose="020B0502040204020203" pitchFamily="34" charset="0"/>
              </a:rPr>
              <a:t>214%</a:t>
            </a:r>
            <a:r>
              <a:rPr lang="en-US" sz="1600" dirty="0">
                <a:latin typeface="Bahnschrift Light Condensed" panose="020B0502040204020203" pitchFamily="34" charset="0"/>
              </a:rPr>
              <a:t> increase in </a:t>
            </a:r>
            <a:r>
              <a:rPr lang="en-US" sz="1600" b="1" dirty="0">
                <a:latin typeface="Bahnschrift Light Condensed" panose="020B0502040204020203" pitchFamily="34" charset="0"/>
              </a:rPr>
              <a:t>Desktop</a:t>
            </a:r>
            <a:r>
              <a:rPr lang="en-US" sz="1600" dirty="0">
                <a:latin typeface="Bahnschrift Light Condensed" panose="020B0502040204020203" pitchFamily="34" charset="0"/>
              </a:rPr>
              <a:t> segment , although its only 15 in numbers but still its huge boost for our company . </a:t>
            </a:r>
          </a:p>
        </p:txBody>
      </p:sp>
    </p:spTree>
    <p:extLst>
      <p:ext uri="{BB962C8B-B14F-4D97-AF65-F5344CB8AC3E}">
        <p14:creationId xmlns:p14="http://schemas.microsoft.com/office/powerpoint/2010/main" val="42476651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9F86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851;p45">
            <a:extLst>
              <a:ext uri="{FF2B5EF4-FFF2-40B4-BE49-F238E27FC236}">
                <a16:creationId xmlns:a16="http://schemas.microsoft.com/office/drawing/2014/main" id="{7F4D8C25-DE43-8D96-3E11-C14EA0CC464E}"/>
              </a:ext>
            </a:extLst>
          </p:cNvPr>
          <p:cNvSpPr txBox="1">
            <a:spLocks/>
          </p:cNvSpPr>
          <p:nvPr/>
        </p:nvSpPr>
        <p:spPr>
          <a:xfrm>
            <a:off x="2643990" y="397760"/>
            <a:ext cx="7391700" cy="4212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dirty="0">
                <a:latin typeface="Algerian" panose="04020705040A02060702" pitchFamily="82" charset="0"/>
              </a:rPr>
              <a:t> request 5.</a:t>
            </a:r>
          </a:p>
        </p:txBody>
      </p:sp>
      <p:grpSp>
        <p:nvGrpSpPr>
          <p:cNvPr id="17" name="Google Shape;2021;p58">
            <a:extLst>
              <a:ext uri="{FF2B5EF4-FFF2-40B4-BE49-F238E27FC236}">
                <a16:creationId xmlns:a16="http://schemas.microsoft.com/office/drawing/2014/main" id="{3AB51E44-A3EF-85A4-AC15-4142216B60E2}"/>
              </a:ext>
            </a:extLst>
          </p:cNvPr>
          <p:cNvGrpSpPr/>
          <p:nvPr/>
        </p:nvGrpSpPr>
        <p:grpSpPr>
          <a:xfrm>
            <a:off x="1394605" y="1514216"/>
            <a:ext cx="448077" cy="447242"/>
            <a:chOff x="1421638" y="4125629"/>
            <a:chExt cx="374709" cy="374010"/>
          </a:xfrm>
          <a:solidFill>
            <a:srgbClr val="9F86C0"/>
          </a:solidFill>
        </p:grpSpPr>
        <p:sp>
          <p:nvSpPr>
            <p:cNvPr id="31" name="Google Shape;2022;p58">
              <a:extLst>
                <a:ext uri="{FF2B5EF4-FFF2-40B4-BE49-F238E27FC236}">
                  <a16:creationId xmlns:a16="http://schemas.microsoft.com/office/drawing/2014/main" id="{CB6DC907-43B3-732E-770C-2C794C18035F}"/>
                </a:ext>
              </a:extLst>
            </p:cNvPr>
            <p:cNvSpPr/>
            <p:nvPr/>
          </p:nvSpPr>
          <p:spPr>
            <a:xfrm>
              <a:off x="1421638" y="4265954"/>
              <a:ext cx="374709" cy="233685"/>
            </a:xfrm>
            <a:custGeom>
              <a:avLst/>
              <a:gdLst/>
              <a:ahLst/>
              <a:cxnLst/>
              <a:rect l="l" t="t" r="r" b="b"/>
              <a:pathLst>
                <a:path w="11800" h="7359" extrusionOk="0">
                  <a:moveTo>
                    <a:pt x="3180" y="3298"/>
                  </a:moveTo>
                  <a:lnTo>
                    <a:pt x="3180" y="7001"/>
                  </a:lnTo>
                  <a:lnTo>
                    <a:pt x="1691" y="7001"/>
                  </a:lnTo>
                  <a:lnTo>
                    <a:pt x="1691" y="3298"/>
                  </a:lnTo>
                  <a:close/>
                  <a:moveTo>
                    <a:pt x="6680" y="2370"/>
                  </a:moveTo>
                  <a:lnTo>
                    <a:pt x="6680" y="7001"/>
                  </a:lnTo>
                  <a:lnTo>
                    <a:pt x="5192" y="7001"/>
                  </a:lnTo>
                  <a:lnTo>
                    <a:pt x="5192" y="2370"/>
                  </a:lnTo>
                  <a:close/>
                  <a:moveTo>
                    <a:pt x="10180" y="345"/>
                  </a:moveTo>
                  <a:lnTo>
                    <a:pt x="10180" y="7001"/>
                  </a:lnTo>
                  <a:lnTo>
                    <a:pt x="8692" y="7001"/>
                  </a:lnTo>
                  <a:lnTo>
                    <a:pt x="8692" y="345"/>
                  </a:lnTo>
                  <a:close/>
                  <a:moveTo>
                    <a:pt x="8502" y="0"/>
                  </a:moveTo>
                  <a:cubicBezTo>
                    <a:pt x="8406" y="0"/>
                    <a:pt x="8323" y="84"/>
                    <a:pt x="8323" y="179"/>
                  </a:cubicBezTo>
                  <a:lnTo>
                    <a:pt x="8323" y="7001"/>
                  </a:lnTo>
                  <a:lnTo>
                    <a:pt x="7013" y="7001"/>
                  </a:lnTo>
                  <a:lnTo>
                    <a:pt x="7013" y="2203"/>
                  </a:lnTo>
                  <a:cubicBezTo>
                    <a:pt x="7013" y="2120"/>
                    <a:pt x="6930" y="2024"/>
                    <a:pt x="6835" y="2024"/>
                  </a:cubicBezTo>
                  <a:lnTo>
                    <a:pt x="4989" y="2024"/>
                  </a:lnTo>
                  <a:cubicBezTo>
                    <a:pt x="4894" y="2024"/>
                    <a:pt x="4811" y="2108"/>
                    <a:pt x="4811" y="2203"/>
                  </a:cubicBezTo>
                  <a:lnTo>
                    <a:pt x="4811" y="7001"/>
                  </a:lnTo>
                  <a:lnTo>
                    <a:pt x="3501" y="7001"/>
                  </a:lnTo>
                  <a:lnTo>
                    <a:pt x="3501" y="3132"/>
                  </a:lnTo>
                  <a:cubicBezTo>
                    <a:pt x="3501" y="3036"/>
                    <a:pt x="3418" y="2953"/>
                    <a:pt x="3322" y="2953"/>
                  </a:cubicBezTo>
                  <a:lnTo>
                    <a:pt x="1477" y="2953"/>
                  </a:lnTo>
                  <a:cubicBezTo>
                    <a:pt x="1382" y="2953"/>
                    <a:pt x="1298" y="3024"/>
                    <a:pt x="1298" y="3132"/>
                  </a:cubicBezTo>
                  <a:lnTo>
                    <a:pt x="1298" y="7001"/>
                  </a:lnTo>
                  <a:lnTo>
                    <a:pt x="179" y="7001"/>
                  </a:lnTo>
                  <a:cubicBezTo>
                    <a:pt x="84" y="7001"/>
                    <a:pt x="1" y="7073"/>
                    <a:pt x="1" y="7180"/>
                  </a:cubicBezTo>
                  <a:cubicBezTo>
                    <a:pt x="1" y="7287"/>
                    <a:pt x="72" y="7358"/>
                    <a:pt x="179" y="7358"/>
                  </a:cubicBezTo>
                  <a:lnTo>
                    <a:pt x="11597" y="7358"/>
                  </a:lnTo>
                  <a:cubicBezTo>
                    <a:pt x="11681" y="7358"/>
                    <a:pt x="11776" y="7287"/>
                    <a:pt x="11776" y="7180"/>
                  </a:cubicBezTo>
                  <a:cubicBezTo>
                    <a:pt x="11800" y="7073"/>
                    <a:pt x="11728" y="7001"/>
                    <a:pt x="11633" y="7001"/>
                  </a:cubicBezTo>
                  <a:lnTo>
                    <a:pt x="10526" y="7001"/>
                  </a:lnTo>
                  <a:lnTo>
                    <a:pt x="10526" y="179"/>
                  </a:lnTo>
                  <a:cubicBezTo>
                    <a:pt x="10526" y="95"/>
                    <a:pt x="10442" y="0"/>
                    <a:pt x="103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023;p58">
              <a:extLst>
                <a:ext uri="{FF2B5EF4-FFF2-40B4-BE49-F238E27FC236}">
                  <a16:creationId xmlns:a16="http://schemas.microsoft.com/office/drawing/2014/main" id="{9CBA7E79-484B-AA02-35BA-12549695DDCF}"/>
                </a:ext>
              </a:extLst>
            </p:cNvPr>
            <p:cNvSpPr/>
            <p:nvPr/>
          </p:nvSpPr>
          <p:spPr>
            <a:xfrm>
              <a:off x="1428052" y="4125629"/>
              <a:ext cx="356958" cy="215585"/>
            </a:xfrm>
            <a:custGeom>
              <a:avLst/>
              <a:gdLst/>
              <a:ahLst/>
              <a:cxnLst/>
              <a:rect l="l" t="t" r="r" b="b"/>
              <a:pathLst>
                <a:path w="11241" h="6789" extrusionOk="0">
                  <a:moveTo>
                    <a:pt x="10668" y="0"/>
                  </a:moveTo>
                  <a:cubicBezTo>
                    <a:pt x="10653" y="0"/>
                    <a:pt x="10637" y="1"/>
                    <a:pt x="10621" y="2"/>
                  </a:cubicBezTo>
                  <a:lnTo>
                    <a:pt x="9145" y="181"/>
                  </a:lnTo>
                  <a:cubicBezTo>
                    <a:pt x="8847" y="216"/>
                    <a:pt x="8633" y="490"/>
                    <a:pt x="8669" y="788"/>
                  </a:cubicBezTo>
                  <a:cubicBezTo>
                    <a:pt x="8691" y="1064"/>
                    <a:pt x="8938" y="1268"/>
                    <a:pt x="9211" y="1268"/>
                  </a:cubicBezTo>
                  <a:cubicBezTo>
                    <a:pt x="9232" y="1268"/>
                    <a:pt x="9254" y="1267"/>
                    <a:pt x="9276" y="1264"/>
                  </a:cubicBezTo>
                  <a:lnTo>
                    <a:pt x="9395" y="1252"/>
                  </a:lnTo>
                  <a:lnTo>
                    <a:pt x="9395" y="1252"/>
                  </a:lnTo>
                  <a:cubicBezTo>
                    <a:pt x="7597" y="3348"/>
                    <a:pt x="5442" y="4443"/>
                    <a:pt x="3918" y="4979"/>
                  </a:cubicBezTo>
                  <a:cubicBezTo>
                    <a:pt x="2025" y="5657"/>
                    <a:pt x="561" y="5717"/>
                    <a:pt x="537" y="5717"/>
                  </a:cubicBezTo>
                  <a:cubicBezTo>
                    <a:pt x="239" y="5729"/>
                    <a:pt x="1" y="5967"/>
                    <a:pt x="25" y="6265"/>
                  </a:cubicBezTo>
                  <a:cubicBezTo>
                    <a:pt x="37" y="6562"/>
                    <a:pt x="275" y="6789"/>
                    <a:pt x="561" y="6789"/>
                  </a:cubicBezTo>
                  <a:lnTo>
                    <a:pt x="572" y="6789"/>
                  </a:lnTo>
                  <a:cubicBezTo>
                    <a:pt x="632" y="6789"/>
                    <a:pt x="2192" y="6729"/>
                    <a:pt x="4263" y="6003"/>
                  </a:cubicBezTo>
                  <a:cubicBezTo>
                    <a:pt x="5418" y="5586"/>
                    <a:pt x="6514" y="5050"/>
                    <a:pt x="7490" y="4383"/>
                  </a:cubicBezTo>
                  <a:cubicBezTo>
                    <a:pt x="7561" y="4324"/>
                    <a:pt x="7597" y="4217"/>
                    <a:pt x="7538" y="4145"/>
                  </a:cubicBezTo>
                  <a:cubicBezTo>
                    <a:pt x="7501" y="4093"/>
                    <a:pt x="7445" y="4065"/>
                    <a:pt x="7391" y="4065"/>
                  </a:cubicBezTo>
                  <a:cubicBezTo>
                    <a:pt x="7358" y="4065"/>
                    <a:pt x="7326" y="4075"/>
                    <a:pt x="7299" y="4098"/>
                  </a:cubicBezTo>
                  <a:cubicBezTo>
                    <a:pt x="6335" y="4753"/>
                    <a:pt x="5275" y="5288"/>
                    <a:pt x="4144" y="5693"/>
                  </a:cubicBezTo>
                  <a:cubicBezTo>
                    <a:pt x="2132" y="6408"/>
                    <a:pt x="632" y="6467"/>
                    <a:pt x="561" y="6467"/>
                  </a:cubicBezTo>
                  <a:cubicBezTo>
                    <a:pt x="453" y="6467"/>
                    <a:pt x="358" y="6372"/>
                    <a:pt x="358" y="6265"/>
                  </a:cubicBezTo>
                  <a:cubicBezTo>
                    <a:pt x="358" y="6169"/>
                    <a:pt x="441" y="6074"/>
                    <a:pt x="561" y="6062"/>
                  </a:cubicBezTo>
                  <a:cubicBezTo>
                    <a:pt x="572" y="6062"/>
                    <a:pt x="2085" y="6003"/>
                    <a:pt x="4037" y="5300"/>
                  </a:cubicBezTo>
                  <a:cubicBezTo>
                    <a:pt x="5680" y="4717"/>
                    <a:pt x="8026" y="3514"/>
                    <a:pt x="9943" y="1133"/>
                  </a:cubicBezTo>
                  <a:cubicBezTo>
                    <a:pt x="10035" y="1018"/>
                    <a:pt x="9949" y="847"/>
                    <a:pt x="9813" y="847"/>
                  </a:cubicBezTo>
                  <a:cubicBezTo>
                    <a:pt x="9809" y="847"/>
                    <a:pt x="9804" y="847"/>
                    <a:pt x="9800" y="847"/>
                  </a:cubicBezTo>
                  <a:lnTo>
                    <a:pt x="9252" y="931"/>
                  </a:lnTo>
                  <a:cubicBezTo>
                    <a:pt x="9244" y="932"/>
                    <a:pt x="9236" y="932"/>
                    <a:pt x="9228" y="932"/>
                  </a:cubicBezTo>
                  <a:cubicBezTo>
                    <a:pt x="9139" y="932"/>
                    <a:pt x="9049" y="874"/>
                    <a:pt x="9038" y="776"/>
                  </a:cubicBezTo>
                  <a:cubicBezTo>
                    <a:pt x="9014" y="657"/>
                    <a:pt x="9085" y="550"/>
                    <a:pt x="9204" y="538"/>
                  </a:cubicBezTo>
                  <a:lnTo>
                    <a:pt x="10681" y="359"/>
                  </a:lnTo>
                  <a:cubicBezTo>
                    <a:pt x="10688" y="358"/>
                    <a:pt x="10696" y="358"/>
                    <a:pt x="10703" y="358"/>
                  </a:cubicBezTo>
                  <a:cubicBezTo>
                    <a:pt x="10812" y="358"/>
                    <a:pt x="10895" y="438"/>
                    <a:pt x="10895" y="550"/>
                  </a:cubicBezTo>
                  <a:lnTo>
                    <a:pt x="10895" y="2026"/>
                  </a:lnTo>
                  <a:cubicBezTo>
                    <a:pt x="10895" y="2133"/>
                    <a:pt x="10812" y="2217"/>
                    <a:pt x="10705" y="2217"/>
                  </a:cubicBezTo>
                  <a:cubicBezTo>
                    <a:pt x="10598" y="2217"/>
                    <a:pt x="10514" y="2133"/>
                    <a:pt x="10514" y="2026"/>
                  </a:cubicBezTo>
                  <a:lnTo>
                    <a:pt x="10514" y="1586"/>
                  </a:lnTo>
                  <a:cubicBezTo>
                    <a:pt x="10514" y="1502"/>
                    <a:pt x="10467" y="1443"/>
                    <a:pt x="10407" y="1419"/>
                  </a:cubicBezTo>
                  <a:cubicBezTo>
                    <a:pt x="10387" y="1409"/>
                    <a:pt x="10368" y="1405"/>
                    <a:pt x="10349" y="1405"/>
                  </a:cubicBezTo>
                  <a:cubicBezTo>
                    <a:pt x="10298" y="1405"/>
                    <a:pt x="10251" y="1435"/>
                    <a:pt x="10217" y="1478"/>
                  </a:cubicBezTo>
                  <a:cubicBezTo>
                    <a:pt x="9574" y="2264"/>
                    <a:pt x="8835" y="2979"/>
                    <a:pt x="8026" y="3610"/>
                  </a:cubicBezTo>
                  <a:cubicBezTo>
                    <a:pt x="7954" y="3669"/>
                    <a:pt x="7942" y="3764"/>
                    <a:pt x="8002" y="3848"/>
                  </a:cubicBezTo>
                  <a:cubicBezTo>
                    <a:pt x="8036" y="3888"/>
                    <a:pt x="8081" y="3910"/>
                    <a:pt x="8129" y="3910"/>
                  </a:cubicBezTo>
                  <a:cubicBezTo>
                    <a:pt x="8166" y="3910"/>
                    <a:pt x="8204" y="3897"/>
                    <a:pt x="8240" y="3872"/>
                  </a:cubicBezTo>
                  <a:cubicBezTo>
                    <a:pt x="8931" y="3336"/>
                    <a:pt x="9585" y="2729"/>
                    <a:pt x="10169" y="2062"/>
                  </a:cubicBezTo>
                  <a:cubicBezTo>
                    <a:pt x="10181" y="2336"/>
                    <a:pt x="10419" y="2574"/>
                    <a:pt x="10705" y="2574"/>
                  </a:cubicBezTo>
                  <a:cubicBezTo>
                    <a:pt x="11002" y="2574"/>
                    <a:pt x="11240" y="2336"/>
                    <a:pt x="11240" y="2038"/>
                  </a:cubicBezTo>
                  <a:lnTo>
                    <a:pt x="11240" y="573"/>
                  </a:lnTo>
                  <a:cubicBezTo>
                    <a:pt x="11240" y="395"/>
                    <a:pt x="11169" y="240"/>
                    <a:pt x="11050" y="133"/>
                  </a:cubicBezTo>
                  <a:cubicBezTo>
                    <a:pt x="10943" y="47"/>
                    <a:pt x="10807" y="0"/>
                    <a:pt x="1066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E19F8D93-723F-8A39-2746-618EDAE8042D}"/>
              </a:ext>
            </a:extLst>
          </p:cNvPr>
          <p:cNvSpPr/>
          <p:nvPr/>
        </p:nvSpPr>
        <p:spPr>
          <a:xfrm>
            <a:off x="162560" y="132080"/>
            <a:ext cx="11836400" cy="654304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81035D-B9FA-17AA-DF4B-A59E1E911548}"/>
              </a:ext>
            </a:extLst>
          </p:cNvPr>
          <p:cNvSpPr txBox="1"/>
          <p:nvPr/>
        </p:nvSpPr>
        <p:spPr>
          <a:xfrm>
            <a:off x="361951" y="1354476"/>
            <a:ext cx="114204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pperplate Gothic Bold" panose="020E0705020206020404" pitchFamily="34" charset="0"/>
              </a:rPr>
              <a:t>Get the products that have the highest and lowest manufacturing costs. The final output should contain these fields,</a:t>
            </a:r>
          </a:p>
          <a:p>
            <a:pPr algn="ctr"/>
            <a:r>
              <a:rPr lang="en-US" dirty="0">
                <a:latin typeface="Copperplate Gothic Bold" panose="020E0705020206020404" pitchFamily="34" charset="0"/>
              </a:rPr>
              <a:t> </a:t>
            </a:r>
            <a:r>
              <a:rPr lang="en-US" dirty="0" err="1">
                <a:latin typeface="Copperplate Gothic Bold" panose="020E0705020206020404" pitchFamily="34" charset="0"/>
              </a:rPr>
              <a:t>product_code</a:t>
            </a:r>
            <a:endParaRPr lang="en-US" dirty="0">
              <a:latin typeface="Copperplate Gothic Bold" panose="020E0705020206020404" pitchFamily="34" charset="0"/>
            </a:endParaRPr>
          </a:p>
          <a:p>
            <a:pPr algn="ctr"/>
            <a:r>
              <a:rPr lang="en-US" dirty="0">
                <a:latin typeface="Copperplate Gothic Bold" panose="020E0705020206020404" pitchFamily="34" charset="0"/>
              </a:rPr>
              <a:t> product </a:t>
            </a:r>
          </a:p>
          <a:p>
            <a:pPr algn="ctr"/>
            <a:r>
              <a:rPr lang="en-US" dirty="0">
                <a:latin typeface="Copperplate Gothic Bold" panose="020E0705020206020404" pitchFamily="34" charset="0"/>
              </a:rPr>
              <a:t> </a:t>
            </a:r>
            <a:r>
              <a:rPr lang="en-US" dirty="0" err="1">
                <a:latin typeface="Copperplate Gothic Bold" panose="020E0705020206020404" pitchFamily="34" charset="0"/>
              </a:rPr>
              <a:t>manufacturing_cost</a:t>
            </a:r>
            <a:r>
              <a:rPr lang="en-US" dirty="0">
                <a:latin typeface="Copperplate Gothic Bold" panose="020E0705020206020404" pitchFamily="34" charset="0"/>
              </a:rPr>
              <a:t> 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E026DA8-8667-8C57-3FC2-6DBD9341D029}"/>
              </a:ext>
            </a:extLst>
          </p:cNvPr>
          <p:cNvSpPr/>
          <p:nvPr/>
        </p:nvSpPr>
        <p:spPr>
          <a:xfrm>
            <a:off x="2643990" y="3210412"/>
            <a:ext cx="7115175" cy="1028700"/>
          </a:xfrm>
          <a:prstGeom prst="round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28575">
            <a:solidFill>
              <a:srgbClr val="2319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CFF6F5D-7C8B-474C-5504-5F83ACC01C5A}"/>
              </a:ext>
            </a:extLst>
          </p:cNvPr>
          <p:cNvSpPr/>
          <p:nvPr/>
        </p:nvSpPr>
        <p:spPr>
          <a:xfrm>
            <a:off x="1104900" y="4648200"/>
            <a:ext cx="2886075" cy="1704975"/>
          </a:xfrm>
          <a:prstGeom prst="round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28575">
            <a:solidFill>
              <a:srgbClr val="2319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61733BA-F83D-5C9C-92EF-22A4149CA8AC}"/>
              </a:ext>
            </a:extLst>
          </p:cNvPr>
          <p:cNvSpPr/>
          <p:nvPr/>
        </p:nvSpPr>
        <p:spPr>
          <a:xfrm>
            <a:off x="8201025" y="4648199"/>
            <a:ext cx="2886075" cy="1704975"/>
          </a:xfrm>
          <a:prstGeom prst="round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28575">
            <a:solidFill>
              <a:srgbClr val="2319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345B6B9E-75A9-106D-D5DC-34D21BB36E56}"/>
              </a:ext>
            </a:extLst>
          </p:cNvPr>
          <p:cNvSpPr/>
          <p:nvPr/>
        </p:nvSpPr>
        <p:spPr>
          <a:xfrm>
            <a:off x="6450965" y="5162550"/>
            <a:ext cx="838200" cy="657225"/>
          </a:xfrm>
          <a:prstGeom prst="rightArrow">
            <a:avLst/>
          </a:prstGeom>
          <a:solidFill>
            <a:srgbClr val="23194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Left 11">
            <a:extLst>
              <a:ext uri="{FF2B5EF4-FFF2-40B4-BE49-F238E27FC236}">
                <a16:creationId xmlns:a16="http://schemas.microsoft.com/office/drawing/2014/main" id="{921C50F2-AF5D-85DB-EF7D-00D10D620E10}"/>
              </a:ext>
            </a:extLst>
          </p:cNvPr>
          <p:cNvSpPr/>
          <p:nvPr/>
        </p:nvSpPr>
        <p:spPr>
          <a:xfrm>
            <a:off x="5057775" y="5162550"/>
            <a:ext cx="838200" cy="657225"/>
          </a:xfrm>
          <a:prstGeom prst="leftArrow">
            <a:avLst/>
          </a:prstGeom>
          <a:solidFill>
            <a:srgbClr val="23194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1254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9F86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851;p45">
            <a:extLst>
              <a:ext uri="{FF2B5EF4-FFF2-40B4-BE49-F238E27FC236}">
                <a16:creationId xmlns:a16="http://schemas.microsoft.com/office/drawing/2014/main" id="{7F4D8C25-DE43-8D96-3E11-C14EA0CC464E}"/>
              </a:ext>
            </a:extLst>
          </p:cNvPr>
          <p:cNvSpPr txBox="1">
            <a:spLocks/>
          </p:cNvSpPr>
          <p:nvPr/>
        </p:nvSpPr>
        <p:spPr>
          <a:xfrm>
            <a:off x="162560" y="397760"/>
            <a:ext cx="9873130" cy="4212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US" sz="4000" dirty="0">
                <a:latin typeface="Modern No. 20" panose="02070704070505020303" pitchFamily="18" charset="0"/>
              </a:rPr>
              <a:t>Insights :</a:t>
            </a:r>
          </a:p>
        </p:txBody>
      </p:sp>
      <p:grpSp>
        <p:nvGrpSpPr>
          <p:cNvPr id="17" name="Google Shape;2021;p58">
            <a:extLst>
              <a:ext uri="{FF2B5EF4-FFF2-40B4-BE49-F238E27FC236}">
                <a16:creationId xmlns:a16="http://schemas.microsoft.com/office/drawing/2014/main" id="{3AB51E44-A3EF-85A4-AC15-4142216B60E2}"/>
              </a:ext>
            </a:extLst>
          </p:cNvPr>
          <p:cNvGrpSpPr/>
          <p:nvPr/>
        </p:nvGrpSpPr>
        <p:grpSpPr>
          <a:xfrm>
            <a:off x="1394605" y="1514216"/>
            <a:ext cx="448077" cy="447242"/>
            <a:chOff x="1421638" y="4125629"/>
            <a:chExt cx="374709" cy="374010"/>
          </a:xfrm>
          <a:solidFill>
            <a:srgbClr val="9F86C0"/>
          </a:solidFill>
        </p:grpSpPr>
        <p:sp>
          <p:nvSpPr>
            <p:cNvPr id="31" name="Google Shape;2022;p58">
              <a:extLst>
                <a:ext uri="{FF2B5EF4-FFF2-40B4-BE49-F238E27FC236}">
                  <a16:creationId xmlns:a16="http://schemas.microsoft.com/office/drawing/2014/main" id="{CB6DC907-43B3-732E-770C-2C794C18035F}"/>
                </a:ext>
              </a:extLst>
            </p:cNvPr>
            <p:cNvSpPr/>
            <p:nvPr/>
          </p:nvSpPr>
          <p:spPr>
            <a:xfrm>
              <a:off x="1421638" y="4265954"/>
              <a:ext cx="374709" cy="233685"/>
            </a:xfrm>
            <a:custGeom>
              <a:avLst/>
              <a:gdLst/>
              <a:ahLst/>
              <a:cxnLst/>
              <a:rect l="l" t="t" r="r" b="b"/>
              <a:pathLst>
                <a:path w="11800" h="7359" extrusionOk="0">
                  <a:moveTo>
                    <a:pt x="3180" y="3298"/>
                  </a:moveTo>
                  <a:lnTo>
                    <a:pt x="3180" y="7001"/>
                  </a:lnTo>
                  <a:lnTo>
                    <a:pt x="1691" y="7001"/>
                  </a:lnTo>
                  <a:lnTo>
                    <a:pt x="1691" y="3298"/>
                  </a:lnTo>
                  <a:close/>
                  <a:moveTo>
                    <a:pt x="6680" y="2370"/>
                  </a:moveTo>
                  <a:lnTo>
                    <a:pt x="6680" y="7001"/>
                  </a:lnTo>
                  <a:lnTo>
                    <a:pt x="5192" y="7001"/>
                  </a:lnTo>
                  <a:lnTo>
                    <a:pt x="5192" y="2370"/>
                  </a:lnTo>
                  <a:close/>
                  <a:moveTo>
                    <a:pt x="10180" y="345"/>
                  </a:moveTo>
                  <a:lnTo>
                    <a:pt x="10180" y="7001"/>
                  </a:lnTo>
                  <a:lnTo>
                    <a:pt x="8692" y="7001"/>
                  </a:lnTo>
                  <a:lnTo>
                    <a:pt x="8692" y="345"/>
                  </a:lnTo>
                  <a:close/>
                  <a:moveTo>
                    <a:pt x="8502" y="0"/>
                  </a:moveTo>
                  <a:cubicBezTo>
                    <a:pt x="8406" y="0"/>
                    <a:pt x="8323" y="84"/>
                    <a:pt x="8323" y="179"/>
                  </a:cubicBezTo>
                  <a:lnTo>
                    <a:pt x="8323" y="7001"/>
                  </a:lnTo>
                  <a:lnTo>
                    <a:pt x="7013" y="7001"/>
                  </a:lnTo>
                  <a:lnTo>
                    <a:pt x="7013" y="2203"/>
                  </a:lnTo>
                  <a:cubicBezTo>
                    <a:pt x="7013" y="2120"/>
                    <a:pt x="6930" y="2024"/>
                    <a:pt x="6835" y="2024"/>
                  </a:cubicBezTo>
                  <a:lnTo>
                    <a:pt x="4989" y="2024"/>
                  </a:lnTo>
                  <a:cubicBezTo>
                    <a:pt x="4894" y="2024"/>
                    <a:pt x="4811" y="2108"/>
                    <a:pt x="4811" y="2203"/>
                  </a:cubicBezTo>
                  <a:lnTo>
                    <a:pt x="4811" y="7001"/>
                  </a:lnTo>
                  <a:lnTo>
                    <a:pt x="3501" y="7001"/>
                  </a:lnTo>
                  <a:lnTo>
                    <a:pt x="3501" y="3132"/>
                  </a:lnTo>
                  <a:cubicBezTo>
                    <a:pt x="3501" y="3036"/>
                    <a:pt x="3418" y="2953"/>
                    <a:pt x="3322" y="2953"/>
                  </a:cubicBezTo>
                  <a:lnTo>
                    <a:pt x="1477" y="2953"/>
                  </a:lnTo>
                  <a:cubicBezTo>
                    <a:pt x="1382" y="2953"/>
                    <a:pt x="1298" y="3024"/>
                    <a:pt x="1298" y="3132"/>
                  </a:cubicBezTo>
                  <a:lnTo>
                    <a:pt x="1298" y="7001"/>
                  </a:lnTo>
                  <a:lnTo>
                    <a:pt x="179" y="7001"/>
                  </a:lnTo>
                  <a:cubicBezTo>
                    <a:pt x="84" y="7001"/>
                    <a:pt x="1" y="7073"/>
                    <a:pt x="1" y="7180"/>
                  </a:cubicBezTo>
                  <a:cubicBezTo>
                    <a:pt x="1" y="7287"/>
                    <a:pt x="72" y="7358"/>
                    <a:pt x="179" y="7358"/>
                  </a:cubicBezTo>
                  <a:lnTo>
                    <a:pt x="11597" y="7358"/>
                  </a:lnTo>
                  <a:cubicBezTo>
                    <a:pt x="11681" y="7358"/>
                    <a:pt x="11776" y="7287"/>
                    <a:pt x="11776" y="7180"/>
                  </a:cubicBezTo>
                  <a:cubicBezTo>
                    <a:pt x="11800" y="7073"/>
                    <a:pt x="11728" y="7001"/>
                    <a:pt x="11633" y="7001"/>
                  </a:cubicBezTo>
                  <a:lnTo>
                    <a:pt x="10526" y="7001"/>
                  </a:lnTo>
                  <a:lnTo>
                    <a:pt x="10526" y="179"/>
                  </a:lnTo>
                  <a:cubicBezTo>
                    <a:pt x="10526" y="95"/>
                    <a:pt x="10442" y="0"/>
                    <a:pt x="103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023;p58">
              <a:extLst>
                <a:ext uri="{FF2B5EF4-FFF2-40B4-BE49-F238E27FC236}">
                  <a16:creationId xmlns:a16="http://schemas.microsoft.com/office/drawing/2014/main" id="{9CBA7E79-484B-AA02-35BA-12549695DDCF}"/>
                </a:ext>
              </a:extLst>
            </p:cNvPr>
            <p:cNvSpPr/>
            <p:nvPr/>
          </p:nvSpPr>
          <p:spPr>
            <a:xfrm>
              <a:off x="1428052" y="4125629"/>
              <a:ext cx="356958" cy="215585"/>
            </a:xfrm>
            <a:custGeom>
              <a:avLst/>
              <a:gdLst/>
              <a:ahLst/>
              <a:cxnLst/>
              <a:rect l="l" t="t" r="r" b="b"/>
              <a:pathLst>
                <a:path w="11241" h="6789" extrusionOk="0">
                  <a:moveTo>
                    <a:pt x="10668" y="0"/>
                  </a:moveTo>
                  <a:cubicBezTo>
                    <a:pt x="10653" y="0"/>
                    <a:pt x="10637" y="1"/>
                    <a:pt x="10621" y="2"/>
                  </a:cubicBezTo>
                  <a:lnTo>
                    <a:pt x="9145" y="181"/>
                  </a:lnTo>
                  <a:cubicBezTo>
                    <a:pt x="8847" y="216"/>
                    <a:pt x="8633" y="490"/>
                    <a:pt x="8669" y="788"/>
                  </a:cubicBezTo>
                  <a:cubicBezTo>
                    <a:pt x="8691" y="1064"/>
                    <a:pt x="8938" y="1268"/>
                    <a:pt x="9211" y="1268"/>
                  </a:cubicBezTo>
                  <a:cubicBezTo>
                    <a:pt x="9232" y="1268"/>
                    <a:pt x="9254" y="1267"/>
                    <a:pt x="9276" y="1264"/>
                  </a:cubicBezTo>
                  <a:lnTo>
                    <a:pt x="9395" y="1252"/>
                  </a:lnTo>
                  <a:lnTo>
                    <a:pt x="9395" y="1252"/>
                  </a:lnTo>
                  <a:cubicBezTo>
                    <a:pt x="7597" y="3348"/>
                    <a:pt x="5442" y="4443"/>
                    <a:pt x="3918" y="4979"/>
                  </a:cubicBezTo>
                  <a:cubicBezTo>
                    <a:pt x="2025" y="5657"/>
                    <a:pt x="561" y="5717"/>
                    <a:pt x="537" y="5717"/>
                  </a:cubicBezTo>
                  <a:cubicBezTo>
                    <a:pt x="239" y="5729"/>
                    <a:pt x="1" y="5967"/>
                    <a:pt x="25" y="6265"/>
                  </a:cubicBezTo>
                  <a:cubicBezTo>
                    <a:pt x="37" y="6562"/>
                    <a:pt x="275" y="6789"/>
                    <a:pt x="561" y="6789"/>
                  </a:cubicBezTo>
                  <a:lnTo>
                    <a:pt x="572" y="6789"/>
                  </a:lnTo>
                  <a:cubicBezTo>
                    <a:pt x="632" y="6789"/>
                    <a:pt x="2192" y="6729"/>
                    <a:pt x="4263" y="6003"/>
                  </a:cubicBezTo>
                  <a:cubicBezTo>
                    <a:pt x="5418" y="5586"/>
                    <a:pt x="6514" y="5050"/>
                    <a:pt x="7490" y="4383"/>
                  </a:cubicBezTo>
                  <a:cubicBezTo>
                    <a:pt x="7561" y="4324"/>
                    <a:pt x="7597" y="4217"/>
                    <a:pt x="7538" y="4145"/>
                  </a:cubicBezTo>
                  <a:cubicBezTo>
                    <a:pt x="7501" y="4093"/>
                    <a:pt x="7445" y="4065"/>
                    <a:pt x="7391" y="4065"/>
                  </a:cubicBezTo>
                  <a:cubicBezTo>
                    <a:pt x="7358" y="4065"/>
                    <a:pt x="7326" y="4075"/>
                    <a:pt x="7299" y="4098"/>
                  </a:cubicBezTo>
                  <a:cubicBezTo>
                    <a:pt x="6335" y="4753"/>
                    <a:pt x="5275" y="5288"/>
                    <a:pt x="4144" y="5693"/>
                  </a:cubicBezTo>
                  <a:cubicBezTo>
                    <a:pt x="2132" y="6408"/>
                    <a:pt x="632" y="6467"/>
                    <a:pt x="561" y="6467"/>
                  </a:cubicBezTo>
                  <a:cubicBezTo>
                    <a:pt x="453" y="6467"/>
                    <a:pt x="358" y="6372"/>
                    <a:pt x="358" y="6265"/>
                  </a:cubicBezTo>
                  <a:cubicBezTo>
                    <a:pt x="358" y="6169"/>
                    <a:pt x="441" y="6074"/>
                    <a:pt x="561" y="6062"/>
                  </a:cubicBezTo>
                  <a:cubicBezTo>
                    <a:pt x="572" y="6062"/>
                    <a:pt x="2085" y="6003"/>
                    <a:pt x="4037" y="5300"/>
                  </a:cubicBezTo>
                  <a:cubicBezTo>
                    <a:pt x="5680" y="4717"/>
                    <a:pt x="8026" y="3514"/>
                    <a:pt x="9943" y="1133"/>
                  </a:cubicBezTo>
                  <a:cubicBezTo>
                    <a:pt x="10035" y="1018"/>
                    <a:pt x="9949" y="847"/>
                    <a:pt x="9813" y="847"/>
                  </a:cubicBezTo>
                  <a:cubicBezTo>
                    <a:pt x="9809" y="847"/>
                    <a:pt x="9804" y="847"/>
                    <a:pt x="9800" y="847"/>
                  </a:cubicBezTo>
                  <a:lnTo>
                    <a:pt x="9252" y="931"/>
                  </a:lnTo>
                  <a:cubicBezTo>
                    <a:pt x="9244" y="932"/>
                    <a:pt x="9236" y="932"/>
                    <a:pt x="9228" y="932"/>
                  </a:cubicBezTo>
                  <a:cubicBezTo>
                    <a:pt x="9139" y="932"/>
                    <a:pt x="9049" y="874"/>
                    <a:pt x="9038" y="776"/>
                  </a:cubicBezTo>
                  <a:cubicBezTo>
                    <a:pt x="9014" y="657"/>
                    <a:pt x="9085" y="550"/>
                    <a:pt x="9204" y="538"/>
                  </a:cubicBezTo>
                  <a:lnTo>
                    <a:pt x="10681" y="359"/>
                  </a:lnTo>
                  <a:cubicBezTo>
                    <a:pt x="10688" y="358"/>
                    <a:pt x="10696" y="358"/>
                    <a:pt x="10703" y="358"/>
                  </a:cubicBezTo>
                  <a:cubicBezTo>
                    <a:pt x="10812" y="358"/>
                    <a:pt x="10895" y="438"/>
                    <a:pt x="10895" y="550"/>
                  </a:cubicBezTo>
                  <a:lnTo>
                    <a:pt x="10895" y="2026"/>
                  </a:lnTo>
                  <a:cubicBezTo>
                    <a:pt x="10895" y="2133"/>
                    <a:pt x="10812" y="2217"/>
                    <a:pt x="10705" y="2217"/>
                  </a:cubicBezTo>
                  <a:cubicBezTo>
                    <a:pt x="10598" y="2217"/>
                    <a:pt x="10514" y="2133"/>
                    <a:pt x="10514" y="2026"/>
                  </a:cubicBezTo>
                  <a:lnTo>
                    <a:pt x="10514" y="1586"/>
                  </a:lnTo>
                  <a:cubicBezTo>
                    <a:pt x="10514" y="1502"/>
                    <a:pt x="10467" y="1443"/>
                    <a:pt x="10407" y="1419"/>
                  </a:cubicBezTo>
                  <a:cubicBezTo>
                    <a:pt x="10387" y="1409"/>
                    <a:pt x="10368" y="1405"/>
                    <a:pt x="10349" y="1405"/>
                  </a:cubicBezTo>
                  <a:cubicBezTo>
                    <a:pt x="10298" y="1405"/>
                    <a:pt x="10251" y="1435"/>
                    <a:pt x="10217" y="1478"/>
                  </a:cubicBezTo>
                  <a:cubicBezTo>
                    <a:pt x="9574" y="2264"/>
                    <a:pt x="8835" y="2979"/>
                    <a:pt x="8026" y="3610"/>
                  </a:cubicBezTo>
                  <a:cubicBezTo>
                    <a:pt x="7954" y="3669"/>
                    <a:pt x="7942" y="3764"/>
                    <a:pt x="8002" y="3848"/>
                  </a:cubicBezTo>
                  <a:cubicBezTo>
                    <a:pt x="8036" y="3888"/>
                    <a:pt x="8081" y="3910"/>
                    <a:pt x="8129" y="3910"/>
                  </a:cubicBezTo>
                  <a:cubicBezTo>
                    <a:pt x="8166" y="3910"/>
                    <a:pt x="8204" y="3897"/>
                    <a:pt x="8240" y="3872"/>
                  </a:cubicBezTo>
                  <a:cubicBezTo>
                    <a:pt x="8931" y="3336"/>
                    <a:pt x="9585" y="2729"/>
                    <a:pt x="10169" y="2062"/>
                  </a:cubicBezTo>
                  <a:cubicBezTo>
                    <a:pt x="10181" y="2336"/>
                    <a:pt x="10419" y="2574"/>
                    <a:pt x="10705" y="2574"/>
                  </a:cubicBezTo>
                  <a:cubicBezTo>
                    <a:pt x="11002" y="2574"/>
                    <a:pt x="11240" y="2336"/>
                    <a:pt x="11240" y="2038"/>
                  </a:cubicBezTo>
                  <a:lnTo>
                    <a:pt x="11240" y="573"/>
                  </a:lnTo>
                  <a:cubicBezTo>
                    <a:pt x="11240" y="395"/>
                    <a:pt x="11169" y="240"/>
                    <a:pt x="11050" y="133"/>
                  </a:cubicBezTo>
                  <a:cubicBezTo>
                    <a:pt x="10943" y="47"/>
                    <a:pt x="10807" y="0"/>
                    <a:pt x="1066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E19F8D93-723F-8A39-2746-618EDAE8042D}"/>
              </a:ext>
            </a:extLst>
          </p:cNvPr>
          <p:cNvSpPr/>
          <p:nvPr/>
        </p:nvSpPr>
        <p:spPr>
          <a:xfrm>
            <a:off x="162560" y="132080"/>
            <a:ext cx="11836400" cy="654304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687911B-0848-9BD2-D232-3CAC89DE743F}"/>
              </a:ext>
            </a:extLst>
          </p:cNvPr>
          <p:cNvSpPr/>
          <p:nvPr/>
        </p:nvSpPr>
        <p:spPr>
          <a:xfrm>
            <a:off x="446260" y="1208969"/>
            <a:ext cx="5634500" cy="3066154"/>
          </a:xfrm>
          <a:prstGeom prst="round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28575">
            <a:solidFill>
              <a:srgbClr val="2319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231942"/>
                </a:solidFill>
              </a:ln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EC4C3F-0C6F-AEE5-8580-F924F2C140E9}"/>
              </a:ext>
            </a:extLst>
          </p:cNvPr>
          <p:cNvSpPr txBox="1"/>
          <p:nvPr/>
        </p:nvSpPr>
        <p:spPr>
          <a:xfrm>
            <a:off x="446260" y="4940190"/>
            <a:ext cx="113157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ahnschrift Light Condensed" panose="020B0502040204020203" pitchFamily="34" charset="0"/>
              </a:rPr>
              <a:t>As shown above </a:t>
            </a:r>
            <a:r>
              <a:rPr lang="en-US" b="1" dirty="0">
                <a:latin typeface="Bahnschrift Light Condensed" panose="020B0502040204020203" pitchFamily="34" charset="0"/>
              </a:rPr>
              <a:t>Gen 2 (Desktop)</a:t>
            </a:r>
            <a:r>
              <a:rPr lang="en-US" dirty="0">
                <a:latin typeface="Bahnschrift Light Condensed" panose="020B0502040204020203" pitchFamily="34" charset="0"/>
              </a:rPr>
              <a:t> has highest manufacturing cost which tends to increase in overall selling price , now generally high selling price products have less order compared to product with low price, whereas if we look into </a:t>
            </a:r>
            <a:r>
              <a:rPr lang="en-US" b="1" dirty="0">
                <a:latin typeface="Bahnschrift Light Condensed" panose="020B0502040204020203" pitchFamily="34" charset="0"/>
              </a:rPr>
              <a:t>x1 </a:t>
            </a:r>
            <a:r>
              <a:rPr lang="en-US" b="1" dirty="0" err="1">
                <a:latin typeface="Bahnschrift Light Condensed" panose="020B0502040204020203" pitchFamily="34" charset="0"/>
              </a:rPr>
              <a:t>Ms</a:t>
            </a:r>
            <a:r>
              <a:rPr lang="en-US" b="1" dirty="0">
                <a:latin typeface="Bahnschrift Light Condensed" panose="020B0502040204020203" pitchFamily="34" charset="0"/>
              </a:rPr>
              <a:t> (Mouse) </a:t>
            </a:r>
            <a:r>
              <a:rPr lang="en-US" dirty="0">
                <a:latin typeface="Bahnschrift Light Condensed" panose="020B0502040204020203" pitchFamily="34" charset="0"/>
              </a:rPr>
              <a:t>, it has the least manufacturing cost which tends to decrease in overall selling price , so this product might have comparatively high number of orders.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Bahnschrift Light Condensed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ahnschrift Light Condensed" panose="020B0502040204020203" pitchFamily="34" charset="0"/>
              </a:rPr>
              <a:t>So, overall product with low manufacturing cost have much better selling price margin compered to the other one.</a:t>
            </a:r>
          </a:p>
        </p:txBody>
      </p:sp>
      <p:grpSp>
        <p:nvGrpSpPr>
          <p:cNvPr id="2" name="Google Shape;7040;p107">
            <a:extLst>
              <a:ext uri="{FF2B5EF4-FFF2-40B4-BE49-F238E27FC236}">
                <a16:creationId xmlns:a16="http://schemas.microsoft.com/office/drawing/2014/main" id="{65E0A250-68DE-B0D3-B909-A0FDB0265776}"/>
              </a:ext>
            </a:extLst>
          </p:cNvPr>
          <p:cNvGrpSpPr/>
          <p:nvPr/>
        </p:nvGrpSpPr>
        <p:grpSpPr>
          <a:xfrm>
            <a:off x="8825125" y="3009438"/>
            <a:ext cx="1205572" cy="1929323"/>
            <a:chOff x="-38860325" y="3221750"/>
            <a:chExt cx="228425" cy="316650"/>
          </a:xfrm>
          <a:solidFill>
            <a:srgbClr val="231942"/>
          </a:solidFill>
        </p:grpSpPr>
        <p:sp>
          <p:nvSpPr>
            <p:cNvPr id="3" name="Google Shape;7041;p107">
              <a:extLst>
                <a:ext uri="{FF2B5EF4-FFF2-40B4-BE49-F238E27FC236}">
                  <a16:creationId xmlns:a16="http://schemas.microsoft.com/office/drawing/2014/main" id="{132A8AC1-244C-43FF-6055-C0140A63D155}"/>
                </a:ext>
              </a:extLst>
            </p:cNvPr>
            <p:cNvSpPr/>
            <p:nvPr/>
          </p:nvSpPr>
          <p:spPr>
            <a:xfrm>
              <a:off x="-38735875" y="3222550"/>
              <a:ext cx="103975" cy="123675"/>
            </a:xfrm>
            <a:custGeom>
              <a:avLst/>
              <a:gdLst/>
              <a:ahLst/>
              <a:cxnLst/>
              <a:rect l="l" t="t" r="r" b="b"/>
              <a:pathLst>
                <a:path w="4159" h="4947" extrusionOk="0">
                  <a:moveTo>
                    <a:pt x="0" y="0"/>
                  </a:moveTo>
                  <a:lnTo>
                    <a:pt x="0" y="2552"/>
                  </a:lnTo>
                  <a:cubicBezTo>
                    <a:pt x="473" y="2710"/>
                    <a:pt x="851" y="3182"/>
                    <a:pt x="851" y="3750"/>
                  </a:cubicBezTo>
                  <a:lnTo>
                    <a:pt x="851" y="4947"/>
                  </a:lnTo>
                  <a:lnTo>
                    <a:pt x="4159" y="4947"/>
                  </a:lnTo>
                  <a:lnTo>
                    <a:pt x="4159" y="3687"/>
                  </a:lnTo>
                  <a:cubicBezTo>
                    <a:pt x="4159" y="1639"/>
                    <a:pt x="2489" y="0"/>
                    <a:pt x="44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7042;p107">
              <a:extLst>
                <a:ext uri="{FF2B5EF4-FFF2-40B4-BE49-F238E27FC236}">
                  <a16:creationId xmlns:a16="http://schemas.microsoft.com/office/drawing/2014/main" id="{A7D47CBE-4F9A-24F2-3DB9-CC6CA338F3B3}"/>
                </a:ext>
              </a:extLst>
            </p:cNvPr>
            <p:cNvSpPr/>
            <p:nvPr/>
          </p:nvSpPr>
          <p:spPr>
            <a:xfrm>
              <a:off x="-38756375" y="3302875"/>
              <a:ext cx="22075" cy="63050"/>
            </a:xfrm>
            <a:custGeom>
              <a:avLst/>
              <a:gdLst/>
              <a:ahLst/>
              <a:cxnLst/>
              <a:rect l="l" t="t" r="r" b="b"/>
              <a:pathLst>
                <a:path w="883" h="2522" extrusionOk="0">
                  <a:moveTo>
                    <a:pt x="474" y="1"/>
                  </a:moveTo>
                  <a:cubicBezTo>
                    <a:pt x="253" y="1"/>
                    <a:pt x="95" y="222"/>
                    <a:pt x="95" y="442"/>
                  </a:cubicBezTo>
                  <a:lnTo>
                    <a:pt x="95" y="2112"/>
                  </a:lnTo>
                  <a:cubicBezTo>
                    <a:pt x="1" y="2332"/>
                    <a:pt x="190" y="2521"/>
                    <a:pt x="442" y="2521"/>
                  </a:cubicBezTo>
                  <a:cubicBezTo>
                    <a:pt x="663" y="2521"/>
                    <a:pt x="820" y="2332"/>
                    <a:pt x="883" y="2112"/>
                  </a:cubicBezTo>
                  <a:lnTo>
                    <a:pt x="883" y="442"/>
                  </a:lnTo>
                  <a:cubicBezTo>
                    <a:pt x="883" y="222"/>
                    <a:pt x="663" y="64"/>
                    <a:pt x="4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7043;p107">
              <a:extLst>
                <a:ext uri="{FF2B5EF4-FFF2-40B4-BE49-F238E27FC236}">
                  <a16:creationId xmlns:a16="http://schemas.microsoft.com/office/drawing/2014/main" id="{7F5422EA-8EB8-89DF-517C-BEEB709CDA3E}"/>
                </a:ext>
              </a:extLst>
            </p:cNvPr>
            <p:cNvSpPr/>
            <p:nvPr/>
          </p:nvSpPr>
          <p:spPr>
            <a:xfrm>
              <a:off x="-38859550" y="3221750"/>
              <a:ext cx="103200" cy="122900"/>
            </a:xfrm>
            <a:custGeom>
              <a:avLst/>
              <a:gdLst/>
              <a:ahLst/>
              <a:cxnLst/>
              <a:rect l="l" t="t" r="r" b="b"/>
              <a:pathLst>
                <a:path w="4128" h="4916" extrusionOk="0">
                  <a:moveTo>
                    <a:pt x="3687" y="1"/>
                  </a:moveTo>
                  <a:cubicBezTo>
                    <a:pt x="1671" y="1"/>
                    <a:pt x="1" y="1639"/>
                    <a:pt x="1" y="3687"/>
                  </a:cubicBezTo>
                  <a:lnTo>
                    <a:pt x="1" y="4916"/>
                  </a:lnTo>
                  <a:lnTo>
                    <a:pt x="3309" y="4916"/>
                  </a:lnTo>
                  <a:lnTo>
                    <a:pt x="3309" y="3687"/>
                  </a:lnTo>
                  <a:cubicBezTo>
                    <a:pt x="3309" y="3151"/>
                    <a:pt x="3655" y="2710"/>
                    <a:pt x="4128" y="2521"/>
                  </a:cubicBezTo>
                  <a:lnTo>
                    <a:pt x="412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7044;p107">
              <a:extLst>
                <a:ext uri="{FF2B5EF4-FFF2-40B4-BE49-F238E27FC236}">
                  <a16:creationId xmlns:a16="http://schemas.microsoft.com/office/drawing/2014/main" id="{74279A31-3594-4DE3-280E-5FA7D460CBCC}"/>
                </a:ext>
              </a:extLst>
            </p:cNvPr>
            <p:cNvSpPr/>
            <p:nvPr/>
          </p:nvSpPr>
          <p:spPr>
            <a:xfrm>
              <a:off x="-38860325" y="3367475"/>
              <a:ext cx="228425" cy="170925"/>
            </a:xfrm>
            <a:custGeom>
              <a:avLst/>
              <a:gdLst/>
              <a:ahLst/>
              <a:cxnLst/>
              <a:rect l="l" t="t" r="r" b="b"/>
              <a:pathLst>
                <a:path w="9137" h="6837" extrusionOk="0">
                  <a:moveTo>
                    <a:pt x="0" y="0"/>
                  </a:moveTo>
                  <a:lnTo>
                    <a:pt x="0" y="3151"/>
                  </a:lnTo>
                  <a:cubicBezTo>
                    <a:pt x="0" y="5199"/>
                    <a:pt x="1639" y="6837"/>
                    <a:pt x="3686" y="6837"/>
                  </a:cubicBezTo>
                  <a:lnTo>
                    <a:pt x="5356" y="6837"/>
                  </a:lnTo>
                  <a:cubicBezTo>
                    <a:pt x="7467" y="6837"/>
                    <a:pt x="9137" y="5199"/>
                    <a:pt x="9137" y="3151"/>
                  </a:cubicBezTo>
                  <a:lnTo>
                    <a:pt x="9137" y="0"/>
                  </a:lnTo>
                  <a:lnTo>
                    <a:pt x="5734" y="0"/>
                  </a:lnTo>
                  <a:cubicBezTo>
                    <a:pt x="5577" y="473"/>
                    <a:pt x="5104" y="819"/>
                    <a:pt x="4568" y="819"/>
                  </a:cubicBezTo>
                  <a:cubicBezTo>
                    <a:pt x="4001" y="819"/>
                    <a:pt x="3560" y="473"/>
                    <a:pt x="33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" name="Google Shape;351;p51">
            <a:extLst>
              <a:ext uri="{FF2B5EF4-FFF2-40B4-BE49-F238E27FC236}">
                <a16:creationId xmlns:a16="http://schemas.microsoft.com/office/drawing/2014/main" id="{891041C3-2F5D-09F2-D1C9-3C06AAC7D84E}"/>
              </a:ext>
            </a:extLst>
          </p:cNvPr>
          <p:cNvGrpSpPr/>
          <p:nvPr/>
        </p:nvGrpSpPr>
        <p:grpSpPr>
          <a:xfrm>
            <a:off x="8630000" y="644962"/>
            <a:ext cx="1522505" cy="1773860"/>
            <a:chOff x="1958520" y="2302574"/>
            <a:chExt cx="359213" cy="327807"/>
          </a:xfrm>
          <a:solidFill>
            <a:srgbClr val="231942"/>
          </a:solidFill>
        </p:grpSpPr>
        <p:sp>
          <p:nvSpPr>
            <p:cNvPr id="12" name="Google Shape;352;p51">
              <a:extLst>
                <a:ext uri="{FF2B5EF4-FFF2-40B4-BE49-F238E27FC236}">
                  <a16:creationId xmlns:a16="http://schemas.microsoft.com/office/drawing/2014/main" id="{EB758896-F219-6B54-95F1-931D45244ACF}"/>
                </a:ext>
              </a:extLst>
            </p:cNvPr>
            <p:cNvSpPr/>
            <p:nvPr/>
          </p:nvSpPr>
          <p:spPr>
            <a:xfrm>
              <a:off x="1958520" y="2302574"/>
              <a:ext cx="359213" cy="327807"/>
            </a:xfrm>
            <a:custGeom>
              <a:avLst/>
              <a:gdLst/>
              <a:ahLst/>
              <a:cxnLst/>
              <a:rect l="l" t="t" r="r" b="b"/>
              <a:pathLst>
                <a:path w="11312" h="10323" extrusionOk="0">
                  <a:moveTo>
                    <a:pt x="7168" y="8132"/>
                  </a:moveTo>
                  <a:lnTo>
                    <a:pt x="7501" y="9204"/>
                  </a:lnTo>
                  <a:lnTo>
                    <a:pt x="3799" y="9204"/>
                  </a:lnTo>
                  <a:lnTo>
                    <a:pt x="4120" y="8132"/>
                  </a:lnTo>
                  <a:close/>
                  <a:moveTo>
                    <a:pt x="8466" y="9537"/>
                  </a:moveTo>
                  <a:cubicBezTo>
                    <a:pt x="8597" y="9537"/>
                    <a:pt x="8704" y="9656"/>
                    <a:pt x="8704" y="9775"/>
                  </a:cubicBezTo>
                  <a:cubicBezTo>
                    <a:pt x="8704" y="9906"/>
                    <a:pt x="8597" y="10013"/>
                    <a:pt x="8466" y="10013"/>
                  </a:cubicBezTo>
                  <a:lnTo>
                    <a:pt x="2810" y="10013"/>
                  </a:lnTo>
                  <a:cubicBezTo>
                    <a:pt x="2679" y="10013"/>
                    <a:pt x="2572" y="9906"/>
                    <a:pt x="2572" y="9775"/>
                  </a:cubicBezTo>
                  <a:cubicBezTo>
                    <a:pt x="2572" y="9644"/>
                    <a:pt x="2679" y="9537"/>
                    <a:pt x="2810" y="9537"/>
                  </a:cubicBezTo>
                  <a:close/>
                  <a:moveTo>
                    <a:pt x="1072" y="0"/>
                  </a:moveTo>
                  <a:cubicBezTo>
                    <a:pt x="477" y="0"/>
                    <a:pt x="0" y="476"/>
                    <a:pt x="0" y="1072"/>
                  </a:cubicBezTo>
                  <a:lnTo>
                    <a:pt x="0" y="7049"/>
                  </a:lnTo>
                  <a:cubicBezTo>
                    <a:pt x="0" y="7644"/>
                    <a:pt x="477" y="8120"/>
                    <a:pt x="1072" y="8120"/>
                  </a:cubicBezTo>
                  <a:lnTo>
                    <a:pt x="3763" y="8120"/>
                  </a:lnTo>
                  <a:lnTo>
                    <a:pt x="3441" y="9192"/>
                  </a:lnTo>
                  <a:lnTo>
                    <a:pt x="2822" y="9192"/>
                  </a:lnTo>
                  <a:cubicBezTo>
                    <a:pt x="2513" y="9192"/>
                    <a:pt x="2263" y="9442"/>
                    <a:pt x="2263" y="9751"/>
                  </a:cubicBezTo>
                  <a:cubicBezTo>
                    <a:pt x="2263" y="10073"/>
                    <a:pt x="2513" y="10323"/>
                    <a:pt x="2822" y="10323"/>
                  </a:cubicBezTo>
                  <a:lnTo>
                    <a:pt x="8478" y="10323"/>
                  </a:lnTo>
                  <a:cubicBezTo>
                    <a:pt x="8799" y="10323"/>
                    <a:pt x="9049" y="10073"/>
                    <a:pt x="9049" y="9751"/>
                  </a:cubicBezTo>
                  <a:cubicBezTo>
                    <a:pt x="9049" y="9442"/>
                    <a:pt x="8799" y="9192"/>
                    <a:pt x="8478" y="9192"/>
                  </a:cubicBezTo>
                  <a:lnTo>
                    <a:pt x="7870" y="9192"/>
                  </a:lnTo>
                  <a:lnTo>
                    <a:pt x="7549" y="8120"/>
                  </a:lnTo>
                  <a:lnTo>
                    <a:pt x="10240" y="8120"/>
                  </a:lnTo>
                  <a:cubicBezTo>
                    <a:pt x="10835" y="8120"/>
                    <a:pt x="11311" y="7644"/>
                    <a:pt x="11311" y="7049"/>
                  </a:cubicBezTo>
                  <a:lnTo>
                    <a:pt x="11311" y="1072"/>
                  </a:lnTo>
                  <a:cubicBezTo>
                    <a:pt x="11299" y="488"/>
                    <a:pt x="10823" y="0"/>
                    <a:pt x="10228" y="0"/>
                  </a:cubicBezTo>
                  <a:lnTo>
                    <a:pt x="2786" y="0"/>
                  </a:lnTo>
                  <a:cubicBezTo>
                    <a:pt x="2691" y="0"/>
                    <a:pt x="2620" y="72"/>
                    <a:pt x="2620" y="155"/>
                  </a:cubicBezTo>
                  <a:cubicBezTo>
                    <a:pt x="2620" y="250"/>
                    <a:pt x="2691" y="322"/>
                    <a:pt x="2786" y="322"/>
                  </a:cubicBezTo>
                  <a:lnTo>
                    <a:pt x="10228" y="322"/>
                  </a:lnTo>
                  <a:cubicBezTo>
                    <a:pt x="10621" y="322"/>
                    <a:pt x="10966" y="655"/>
                    <a:pt x="10966" y="1072"/>
                  </a:cubicBezTo>
                  <a:lnTo>
                    <a:pt x="10966" y="7049"/>
                  </a:lnTo>
                  <a:cubicBezTo>
                    <a:pt x="10966" y="7453"/>
                    <a:pt x="10645" y="7799"/>
                    <a:pt x="10228" y="7799"/>
                  </a:cubicBezTo>
                  <a:lnTo>
                    <a:pt x="1072" y="7799"/>
                  </a:lnTo>
                  <a:cubicBezTo>
                    <a:pt x="667" y="7799"/>
                    <a:pt x="322" y="7465"/>
                    <a:pt x="322" y="7049"/>
                  </a:cubicBezTo>
                  <a:lnTo>
                    <a:pt x="322" y="1072"/>
                  </a:lnTo>
                  <a:cubicBezTo>
                    <a:pt x="322" y="667"/>
                    <a:pt x="655" y="322"/>
                    <a:pt x="1072" y="322"/>
                  </a:cubicBezTo>
                  <a:lnTo>
                    <a:pt x="2108" y="322"/>
                  </a:lnTo>
                  <a:cubicBezTo>
                    <a:pt x="2203" y="322"/>
                    <a:pt x="2275" y="250"/>
                    <a:pt x="2275" y="155"/>
                  </a:cubicBezTo>
                  <a:cubicBezTo>
                    <a:pt x="2275" y="72"/>
                    <a:pt x="2203" y="0"/>
                    <a:pt x="210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53;p51">
              <a:extLst>
                <a:ext uri="{FF2B5EF4-FFF2-40B4-BE49-F238E27FC236}">
                  <a16:creationId xmlns:a16="http://schemas.microsoft.com/office/drawing/2014/main" id="{7BA0F8AF-A926-8175-F59B-295CBFCD8D44}"/>
                </a:ext>
              </a:extLst>
            </p:cNvPr>
            <p:cNvSpPr/>
            <p:nvPr/>
          </p:nvSpPr>
          <p:spPr>
            <a:xfrm>
              <a:off x="1986877" y="2331313"/>
              <a:ext cx="302117" cy="184909"/>
            </a:xfrm>
            <a:custGeom>
              <a:avLst/>
              <a:gdLst/>
              <a:ahLst/>
              <a:cxnLst/>
              <a:rect l="l" t="t" r="r" b="b"/>
              <a:pathLst>
                <a:path w="9514" h="5823" extrusionOk="0">
                  <a:moveTo>
                    <a:pt x="179" y="0"/>
                  </a:moveTo>
                  <a:cubicBezTo>
                    <a:pt x="72" y="0"/>
                    <a:pt x="0" y="71"/>
                    <a:pt x="0" y="179"/>
                  </a:cubicBezTo>
                  <a:lnTo>
                    <a:pt x="0" y="5656"/>
                  </a:lnTo>
                  <a:cubicBezTo>
                    <a:pt x="0" y="5739"/>
                    <a:pt x="72" y="5822"/>
                    <a:pt x="167" y="5822"/>
                  </a:cubicBezTo>
                  <a:lnTo>
                    <a:pt x="9347" y="5822"/>
                  </a:lnTo>
                  <a:cubicBezTo>
                    <a:pt x="9430" y="5822"/>
                    <a:pt x="9513" y="5739"/>
                    <a:pt x="9513" y="5656"/>
                  </a:cubicBezTo>
                  <a:lnTo>
                    <a:pt x="9513" y="5072"/>
                  </a:lnTo>
                  <a:cubicBezTo>
                    <a:pt x="9513" y="4989"/>
                    <a:pt x="9430" y="4905"/>
                    <a:pt x="9347" y="4905"/>
                  </a:cubicBezTo>
                  <a:cubicBezTo>
                    <a:pt x="9252" y="4905"/>
                    <a:pt x="9180" y="4989"/>
                    <a:pt x="9180" y="5072"/>
                  </a:cubicBezTo>
                  <a:lnTo>
                    <a:pt x="9180" y="5489"/>
                  </a:lnTo>
                  <a:lnTo>
                    <a:pt x="346" y="5489"/>
                  </a:lnTo>
                  <a:lnTo>
                    <a:pt x="346" y="345"/>
                  </a:lnTo>
                  <a:lnTo>
                    <a:pt x="9180" y="345"/>
                  </a:lnTo>
                  <a:lnTo>
                    <a:pt x="9180" y="4405"/>
                  </a:lnTo>
                  <a:cubicBezTo>
                    <a:pt x="9168" y="4489"/>
                    <a:pt x="9240" y="4572"/>
                    <a:pt x="9347" y="4572"/>
                  </a:cubicBezTo>
                  <a:cubicBezTo>
                    <a:pt x="9430" y="4572"/>
                    <a:pt x="9513" y="4489"/>
                    <a:pt x="9513" y="4405"/>
                  </a:cubicBezTo>
                  <a:lnTo>
                    <a:pt x="9513" y="179"/>
                  </a:lnTo>
                  <a:cubicBezTo>
                    <a:pt x="9513" y="71"/>
                    <a:pt x="9430" y="0"/>
                    <a:pt x="933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54;p51">
              <a:extLst>
                <a:ext uri="{FF2B5EF4-FFF2-40B4-BE49-F238E27FC236}">
                  <a16:creationId xmlns:a16="http://schemas.microsoft.com/office/drawing/2014/main" id="{2C13C386-B33C-92FE-9900-47C63E17DDC6}"/>
                </a:ext>
              </a:extLst>
            </p:cNvPr>
            <p:cNvSpPr/>
            <p:nvPr/>
          </p:nvSpPr>
          <p:spPr>
            <a:xfrm>
              <a:off x="2131521" y="2526701"/>
              <a:ext cx="11908" cy="10638"/>
            </a:xfrm>
            <a:custGeom>
              <a:avLst/>
              <a:gdLst/>
              <a:ahLst/>
              <a:cxnLst/>
              <a:rect l="l" t="t" r="r" b="b"/>
              <a:pathLst>
                <a:path w="375" h="335" extrusionOk="0">
                  <a:moveTo>
                    <a:pt x="176" y="0"/>
                  </a:moveTo>
                  <a:cubicBezTo>
                    <a:pt x="167" y="0"/>
                    <a:pt x="158" y="1"/>
                    <a:pt x="148" y="3"/>
                  </a:cubicBezTo>
                  <a:cubicBezTo>
                    <a:pt x="77" y="26"/>
                    <a:pt x="17" y="86"/>
                    <a:pt x="17" y="157"/>
                  </a:cubicBezTo>
                  <a:cubicBezTo>
                    <a:pt x="1" y="258"/>
                    <a:pt x="95" y="334"/>
                    <a:pt x="186" y="334"/>
                  </a:cubicBezTo>
                  <a:cubicBezTo>
                    <a:pt x="225" y="334"/>
                    <a:pt x="263" y="320"/>
                    <a:pt x="291" y="288"/>
                  </a:cubicBezTo>
                  <a:cubicBezTo>
                    <a:pt x="375" y="229"/>
                    <a:pt x="375" y="145"/>
                    <a:pt x="327" y="86"/>
                  </a:cubicBezTo>
                  <a:cubicBezTo>
                    <a:pt x="296" y="34"/>
                    <a:pt x="238" y="0"/>
                    <a:pt x="17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070;p100">
            <a:extLst>
              <a:ext uri="{FF2B5EF4-FFF2-40B4-BE49-F238E27FC236}">
                <a16:creationId xmlns:a16="http://schemas.microsoft.com/office/drawing/2014/main" id="{13F0313E-AD72-55DC-DD51-6EF5D8F98704}"/>
              </a:ext>
            </a:extLst>
          </p:cNvPr>
          <p:cNvSpPr/>
          <p:nvPr/>
        </p:nvSpPr>
        <p:spPr>
          <a:xfrm>
            <a:off x="6614854" y="1266371"/>
            <a:ext cx="1285441" cy="1011283"/>
          </a:xfrm>
          <a:custGeom>
            <a:avLst/>
            <a:gdLst/>
            <a:ahLst/>
            <a:cxnLst/>
            <a:rect l="l" t="t" r="r" b="b"/>
            <a:pathLst>
              <a:path w="1458" h="1328" extrusionOk="0">
                <a:moveTo>
                  <a:pt x="1047" y="1"/>
                </a:moveTo>
                <a:lnTo>
                  <a:pt x="1047" y="188"/>
                </a:lnTo>
                <a:cubicBezTo>
                  <a:pt x="484" y="289"/>
                  <a:pt x="51" y="758"/>
                  <a:pt x="1" y="1328"/>
                </a:cubicBezTo>
                <a:lnTo>
                  <a:pt x="477" y="1328"/>
                </a:lnTo>
                <a:cubicBezTo>
                  <a:pt x="527" y="1018"/>
                  <a:pt x="751" y="765"/>
                  <a:pt x="1047" y="679"/>
                </a:cubicBezTo>
                <a:lnTo>
                  <a:pt x="1047" y="845"/>
                </a:lnTo>
                <a:lnTo>
                  <a:pt x="1458" y="433"/>
                </a:lnTo>
                <a:lnTo>
                  <a:pt x="1047" y="1"/>
                </a:lnTo>
                <a:close/>
              </a:path>
            </a:pathLst>
          </a:custGeom>
          <a:solidFill>
            <a:srgbClr val="231942"/>
          </a:solidFill>
          <a:ln w="28575">
            <a:solidFill>
              <a:schemeClr val="bg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" name="Google Shape;2070;p100">
            <a:extLst>
              <a:ext uri="{FF2B5EF4-FFF2-40B4-BE49-F238E27FC236}">
                <a16:creationId xmlns:a16="http://schemas.microsoft.com/office/drawing/2014/main" id="{64C18D8B-8D53-A06E-3465-227D102528EE}"/>
              </a:ext>
            </a:extLst>
          </p:cNvPr>
          <p:cNvSpPr/>
          <p:nvPr/>
        </p:nvSpPr>
        <p:spPr>
          <a:xfrm rot="14281218">
            <a:off x="6665954" y="3084164"/>
            <a:ext cx="1295888" cy="1080450"/>
          </a:xfrm>
          <a:custGeom>
            <a:avLst/>
            <a:gdLst/>
            <a:ahLst/>
            <a:cxnLst/>
            <a:rect l="l" t="t" r="r" b="b"/>
            <a:pathLst>
              <a:path w="1458" h="1328" extrusionOk="0">
                <a:moveTo>
                  <a:pt x="1047" y="1"/>
                </a:moveTo>
                <a:lnTo>
                  <a:pt x="1047" y="188"/>
                </a:lnTo>
                <a:cubicBezTo>
                  <a:pt x="484" y="289"/>
                  <a:pt x="51" y="758"/>
                  <a:pt x="1" y="1328"/>
                </a:cubicBezTo>
                <a:lnTo>
                  <a:pt x="477" y="1328"/>
                </a:lnTo>
                <a:cubicBezTo>
                  <a:pt x="527" y="1018"/>
                  <a:pt x="751" y="765"/>
                  <a:pt x="1047" y="679"/>
                </a:cubicBezTo>
                <a:lnTo>
                  <a:pt x="1047" y="845"/>
                </a:lnTo>
                <a:lnTo>
                  <a:pt x="1458" y="433"/>
                </a:lnTo>
                <a:lnTo>
                  <a:pt x="1047" y="1"/>
                </a:lnTo>
                <a:close/>
              </a:path>
            </a:pathLst>
          </a:custGeom>
          <a:solidFill>
            <a:srgbClr val="231942"/>
          </a:solidFill>
          <a:ln w="28575">
            <a:solidFill>
              <a:schemeClr val="bg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327478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9F86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851;p45">
            <a:extLst>
              <a:ext uri="{FF2B5EF4-FFF2-40B4-BE49-F238E27FC236}">
                <a16:creationId xmlns:a16="http://schemas.microsoft.com/office/drawing/2014/main" id="{7F4D8C25-DE43-8D96-3E11-C14EA0CC464E}"/>
              </a:ext>
            </a:extLst>
          </p:cNvPr>
          <p:cNvSpPr txBox="1">
            <a:spLocks/>
          </p:cNvSpPr>
          <p:nvPr/>
        </p:nvSpPr>
        <p:spPr>
          <a:xfrm>
            <a:off x="2643990" y="397760"/>
            <a:ext cx="7391700" cy="4212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dirty="0">
                <a:latin typeface="Algerian" panose="04020705040A02060702" pitchFamily="82" charset="0"/>
              </a:rPr>
              <a:t> request 6.</a:t>
            </a:r>
          </a:p>
        </p:txBody>
      </p:sp>
      <p:grpSp>
        <p:nvGrpSpPr>
          <p:cNvPr id="17" name="Google Shape;2021;p58">
            <a:extLst>
              <a:ext uri="{FF2B5EF4-FFF2-40B4-BE49-F238E27FC236}">
                <a16:creationId xmlns:a16="http://schemas.microsoft.com/office/drawing/2014/main" id="{3AB51E44-A3EF-85A4-AC15-4142216B60E2}"/>
              </a:ext>
            </a:extLst>
          </p:cNvPr>
          <p:cNvGrpSpPr/>
          <p:nvPr/>
        </p:nvGrpSpPr>
        <p:grpSpPr>
          <a:xfrm>
            <a:off x="1394605" y="1514216"/>
            <a:ext cx="448077" cy="447242"/>
            <a:chOff x="1421638" y="4125629"/>
            <a:chExt cx="374709" cy="374010"/>
          </a:xfrm>
          <a:solidFill>
            <a:srgbClr val="9F86C0"/>
          </a:solidFill>
        </p:grpSpPr>
        <p:sp>
          <p:nvSpPr>
            <p:cNvPr id="31" name="Google Shape;2022;p58">
              <a:extLst>
                <a:ext uri="{FF2B5EF4-FFF2-40B4-BE49-F238E27FC236}">
                  <a16:creationId xmlns:a16="http://schemas.microsoft.com/office/drawing/2014/main" id="{CB6DC907-43B3-732E-770C-2C794C18035F}"/>
                </a:ext>
              </a:extLst>
            </p:cNvPr>
            <p:cNvSpPr/>
            <p:nvPr/>
          </p:nvSpPr>
          <p:spPr>
            <a:xfrm>
              <a:off x="1421638" y="4265954"/>
              <a:ext cx="374709" cy="233685"/>
            </a:xfrm>
            <a:custGeom>
              <a:avLst/>
              <a:gdLst/>
              <a:ahLst/>
              <a:cxnLst/>
              <a:rect l="l" t="t" r="r" b="b"/>
              <a:pathLst>
                <a:path w="11800" h="7359" extrusionOk="0">
                  <a:moveTo>
                    <a:pt x="3180" y="3298"/>
                  </a:moveTo>
                  <a:lnTo>
                    <a:pt x="3180" y="7001"/>
                  </a:lnTo>
                  <a:lnTo>
                    <a:pt x="1691" y="7001"/>
                  </a:lnTo>
                  <a:lnTo>
                    <a:pt x="1691" y="3298"/>
                  </a:lnTo>
                  <a:close/>
                  <a:moveTo>
                    <a:pt x="6680" y="2370"/>
                  </a:moveTo>
                  <a:lnTo>
                    <a:pt x="6680" y="7001"/>
                  </a:lnTo>
                  <a:lnTo>
                    <a:pt x="5192" y="7001"/>
                  </a:lnTo>
                  <a:lnTo>
                    <a:pt x="5192" y="2370"/>
                  </a:lnTo>
                  <a:close/>
                  <a:moveTo>
                    <a:pt x="10180" y="345"/>
                  </a:moveTo>
                  <a:lnTo>
                    <a:pt x="10180" y="7001"/>
                  </a:lnTo>
                  <a:lnTo>
                    <a:pt x="8692" y="7001"/>
                  </a:lnTo>
                  <a:lnTo>
                    <a:pt x="8692" y="345"/>
                  </a:lnTo>
                  <a:close/>
                  <a:moveTo>
                    <a:pt x="8502" y="0"/>
                  </a:moveTo>
                  <a:cubicBezTo>
                    <a:pt x="8406" y="0"/>
                    <a:pt x="8323" y="84"/>
                    <a:pt x="8323" y="179"/>
                  </a:cubicBezTo>
                  <a:lnTo>
                    <a:pt x="8323" y="7001"/>
                  </a:lnTo>
                  <a:lnTo>
                    <a:pt x="7013" y="7001"/>
                  </a:lnTo>
                  <a:lnTo>
                    <a:pt x="7013" y="2203"/>
                  </a:lnTo>
                  <a:cubicBezTo>
                    <a:pt x="7013" y="2120"/>
                    <a:pt x="6930" y="2024"/>
                    <a:pt x="6835" y="2024"/>
                  </a:cubicBezTo>
                  <a:lnTo>
                    <a:pt x="4989" y="2024"/>
                  </a:lnTo>
                  <a:cubicBezTo>
                    <a:pt x="4894" y="2024"/>
                    <a:pt x="4811" y="2108"/>
                    <a:pt x="4811" y="2203"/>
                  </a:cubicBezTo>
                  <a:lnTo>
                    <a:pt x="4811" y="7001"/>
                  </a:lnTo>
                  <a:lnTo>
                    <a:pt x="3501" y="7001"/>
                  </a:lnTo>
                  <a:lnTo>
                    <a:pt x="3501" y="3132"/>
                  </a:lnTo>
                  <a:cubicBezTo>
                    <a:pt x="3501" y="3036"/>
                    <a:pt x="3418" y="2953"/>
                    <a:pt x="3322" y="2953"/>
                  </a:cubicBezTo>
                  <a:lnTo>
                    <a:pt x="1477" y="2953"/>
                  </a:lnTo>
                  <a:cubicBezTo>
                    <a:pt x="1382" y="2953"/>
                    <a:pt x="1298" y="3024"/>
                    <a:pt x="1298" y="3132"/>
                  </a:cubicBezTo>
                  <a:lnTo>
                    <a:pt x="1298" y="7001"/>
                  </a:lnTo>
                  <a:lnTo>
                    <a:pt x="179" y="7001"/>
                  </a:lnTo>
                  <a:cubicBezTo>
                    <a:pt x="84" y="7001"/>
                    <a:pt x="1" y="7073"/>
                    <a:pt x="1" y="7180"/>
                  </a:cubicBezTo>
                  <a:cubicBezTo>
                    <a:pt x="1" y="7287"/>
                    <a:pt x="72" y="7358"/>
                    <a:pt x="179" y="7358"/>
                  </a:cubicBezTo>
                  <a:lnTo>
                    <a:pt x="11597" y="7358"/>
                  </a:lnTo>
                  <a:cubicBezTo>
                    <a:pt x="11681" y="7358"/>
                    <a:pt x="11776" y="7287"/>
                    <a:pt x="11776" y="7180"/>
                  </a:cubicBezTo>
                  <a:cubicBezTo>
                    <a:pt x="11800" y="7073"/>
                    <a:pt x="11728" y="7001"/>
                    <a:pt x="11633" y="7001"/>
                  </a:cubicBezTo>
                  <a:lnTo>
                    <a:pt x="10526" y="7001"/>
                  </a:lnTo>
                  <a:lnTo>
                    <a:pt x="10526" y="179"/>
                  </a:lnTo>
                  <a:cubicBezTo>
                    <a:pt x="10526" y="95"/>
                    <a:pt x="10442" y="0"/>
                    <a:pt x="103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023;p58">
              <a:extLst>
                <a:ext uri="{FF2B5EF4-FFF2-40B4-BE49-F238E27FC236}">
                  <a16:creationId xmlns:a16="http://schemas.microsoft.com/office/drawing/2014/main" id="{9CBA7E79-484B-AA02-35BA-12549695DDCF}"/>
                </a:ext>
              </a:extLst>
            </p:cNvPr>
            <p:cNvSpPr/>
            <p:nvPr/>
          </p:nvSpPr>
          <p:spPr>
            <a:xfrm>
              <a:off x="1428052" y="4125629"/>
              <a:ext cx="356958" cy="215585"/>
            </a:xfrm>
            <a:custGeom>
              <a:avLst/>
              <a:gdLst/>
              <a:ahLst/>
              <a:cxnLst/>
              <a:rect l="l" t="t" r="r" b="b"/>
              <a:pathLst>
                <a:path w="11241" h="6789" extrusionOk="0">
                  <a:moveTo>
                    <a:pt x="10668" y="0"/>
                  </a:moveTo>
                  <a:cubicBezTo>
                    <a:pt x="10653" y="0"/>
                    <a:pt x="10637" y="1"/>
                    <a:pt x="10621" y="2"/>
                  </a:cubicBezTo>
                  <a:lnTo>
                    <a:pt x="9145" y="181"/>
                  </a:lnTo>
                  <a:cubicBezTo>
                    <a:pt x="8847" y="216"/>
                    <a:pt x="8633" y="490"/>
                    <a:pt x="8669" y="788"/>
                  </a:cubicBezTo>
                  <a:cubicBezTo>
                    <a:pt x="8691" y="1064"/>
                    <a:pt x="8938" y="1268"/>
                    <a:pt x="9211" y="1268"/>
                  </a:cubicBezTo>
                  <a:cubicBezTo>
                    <a:pt x="9232" y="1268"/>
                    <a:pt x="9254" y="1267"/>
                    <a:pt x="9276" y="1264"/>
                  </a:cubicBezTo>
                  <a:lnTo>
                    <a:pt x="9395" y="1252"/>
                  </a:lnTo>
                  <a:lnTo>
                    <a:pt x="9395" y="1252"/>
                  </a:lnTo>
                  <a:cubicBezTo>
                    <a:pt x="7597" y="3348"/>
                    <a:pt x="5442" y="4443"/>
                    <a:pt x="3918" y="4979"/>
                  </a:cubicBezTo>
                  <a:cubicBezTo>
                    <a:pt x="2025" y="5657"/>
                    <a:pt x="561" y="5717"/>
                    <a:pt x="537" y="5717"/>
                  </a:cubicBezTo>
                  <a:cubicBezTo>
                    <a:pt x="239" y="5729"/>
                    <a:pt x="1" y="5967"/>
                    <a:pt x="25" y="6265"/>
                  </a:cubicBezTo>
                  <a:cubicBezTo>
                    <a:pt x="37" y="6562"/>
                    <a:pt x="275" y="6789"/>
                    <a:pt x="561" y="6789"/>
                  </a:cubicBezTo>
                  <a:lnTo>
                    <a:pt x="572" y="6789"/>
                  </a:lnTo>
                  <a:cubicBezTo>
                    <a:pt x="632" y="6789"/>
                    <a:pt x="2192" y="6729"/>
                    <a:pt x="4263" y="6003"/>
                  </a:cubicBezTo>
                  <a:cubicBezTo>
                    <a:pt x="5418" y="5586"/>
                    <a:pt x="6514" y="5050"/>
                    <a:pt x="7490" y="4383"/>
                  </a:cubicBezTo>
                  <a:cubicBezTo>
                    <a:pt x="7561" y="4324"/>
                    <a:pt x="7597" y="4217"/>
                    <a:pt x="7538" y="4145"/>
                  </a:cubicBezTo>
                  <a:cubicBezTo>
                    <a:pt x="7501" y="4093"/>
                    <a:pt x="7445" y="4065"/>
                    <a:pt x="7391" y="4065"/>
                  </a:cubicBezTo>
                  <a:cubicBezTo>
                    <a:pt x="7358" y="4065"/>
                    <a:pt x="7326" y="4075"/>
                    <a:pt x="7299" y="4098"/>
                  </a:cubicBezTo>
                  <a:cubicBezTo>
                    <a:pt x="6335" y="4753"/>
                    <a:pt x="5275" y="5288"/>
                    <a:pt x="4144" y="5693"/>
                  </a:cubicBezTo>
                  <a:cubicBezTo>
                    <a:pt x="2132" y="6408"/>
                    <a:pt x="632" y="6467"/>
                    <a:pt x="561" y="6467"/>
                  </a:cubicBezTo>
                  <a:cubicBezTo>
                    <a:pt x="453" y="6467"/>
                    <a:pt x="358" y="6372"/>
                    <a:pt x="358" y="6265"/>
                  </a:cubicBezTo>
                  <a:cubicBezTo>
                    <a:pt x="358" y="6169"/>
                    <a:pt x="441" y="6074"/>
                    <a:pt x="561" y="6062"/>
                  </a:cubicBezTo>
                  <a:cubicBezTo>
                    <a:pt x="572" y="6062"/>
                    <a:pt x="2085" y="6003"/>
                    <a:pt x="4037" y="5300"/>
                  </a:cubicBezTo>
                  <a:cubicBezTo>
                    <a:pt x="5680" y="4717"/>
                    <a:pt x="8026" y="3514"/>
                    <a:pt x="9943" y="1133"/>
                  </a:cubicBezTo>
                  <a:cubicBezTo>
                    <a:pt x="10035" y="1018"/>
                    <a:pt x="9949" y="847"/>
                    <a:pt x="9813" y="847"/>
                  </a:cubicBezTo>
                  <a:cubicBezTo>
                    <a:pt x="9809" y="847"/>
                    <a:pt x="9804" y="847"/>
                    <a:pt x="9800" y="847"/>
                  </a:cubicBezTo>
                  <a:lnTo>
                    <a:pt x="9252" y="931"/>
                  </a:lnTo>
                  <a:cubicBezTo>
                    <a:pt x="9244" y="932"/>
                    <a:pt x="9236" y="932"/>
                    <a:pt x="9228" y="932"/>
                  </a:cubicBezTo>
                  <a:cubicBezTo>
                    <a:pt x="9139" y="932"/>
                    <a:pt x="9049" y="874"/>
                    <a:pt x="9038" y="776"/>
                  </a:cubicBezTo>
                  <a:cubicBezTo>
                    <a:pt x="9014" y="657"/>
                    <a:pt x="9085" y="550"/>
                    <a:pt x="9204" y="538"/>
                  </a:cubicBezTo>
                  <a:lnTo>
                    <a:pt x="10681" y="359"/>
                  </a:lnTo>
                  <a:cubicBezTo>
                    <a:pt x="10688" y="358"/>
                    <a:pt x="10696" y="358"/>
                    <a:pt x="10703" y="358"/>
                  </a:cubicBezTo>
                  <a:cubicBezTo>
                    <a:pt x="10812" y="358"/>
                    <a:pt x="10895" y="438"/>
                    <a:pt x="10895" y="550"/>
                  </a:cubicBezTo>
                  <a:lnTo>
                    <a:pt x="10895" y="2026"/>
                  </a:lnTo>
                  <a:cubicBezTo>
                    <a:pt x="10895" y="2133"/>
                    <a:pt x="10812" y="2217"/>
                    <a:pt x="10705" y="2217"/>
                  </a:cubicBezTo>
                  <a:cubicBezTo>
                    <a:pt x="10598" y="2217"/>
                    <a:pt x="10514" y="2133"/>
                    <a:pt x="10514" y="2026"/>
                  </a:cubicBezTo>
                  <a:lnTo>
                    <a:pt x="10514" y="1586"/>
                  </a:lnTo>
                  <a:cubicBezTo>
                    <a:pt x="10514" y="1502"/>
                    <a:pt x="10467" y="1443"/>
                    <a:pt x="10407" y="1419"/>
                  </a:cubicBezTo>
                  <a:cubicBezTo>
                    <a:pt x="10387" y="1409"/>
                    <a:pt x="10368" y="1405"/>
                    <a:pt x="10349" y="1405"/>
                  </a:cubicBezTo>
                  <a:cubicBezTo>
                    <a:pt x="10298" y="1405"/>
                    <a:pt x="10251" y="1435"/>
                    <a:pt x="10217" y="1478"/>
                  </a:cubicBezTo>
                  <a:cubicBezTo>
                    <a:pt x="9574" y="2264"/>
                    <a:pt x="8835" y="2979"/>
                    <a:pt x="8026" y="3610"/>
                  </a:cubicBezTo>
                  <a:cubicBezTo>
                    <a:pt x="7954" y="3669"/>
                    <a:pt x="7942" y="3764"/>
                    <a:pt x="8002" y="3848"/>
                  </a:cubicBezTo>
                  <a:cubicBezTo>
                    <a:pt x="8036" y="3888"/>
                    <a:pt x="8081" y="3910"/>
                    <a:pt x="8129" y="3910"/>
                  </a:cubicBezTo>
                  <a:cubicBezTo>
                    <a:pt x="8166" y="3910"/>
                    <a:pt x="8204" y="3897"/>
                    <a:pt x="8240" y="3872"/>
                  </a:cubicBezTo>
                  <a:cubicBezTo>
                    <a:pt x="8931" y="3336"/>
                    <a:pt x="9585" y="2729"/>
                    <a:pt x="10169" y="2062"/>
                  </a:cubicBezTo>
                  <a:cubicBezTo>
                    <a:pt x="10181" y="2336"/>
                    <a:pt x="10419" y="2574"/>
                    <a:pt x="10705" y="2574"/>
                  </a:cubicBezTo>
                  <a:cubicBezTo>
                    <a:pt x="11002" y="2574"/>
                    <a:pt x="11240" y="2336"/>
                    <a:pt x="11240" y="2038"/>
                  </a:cubicBezTo>
                  <a:lnTo>
                    <a:pt x="11240" y="573"/>
                  </a:lnTo>
                  <a:cubicBezTo>
                    <a:pt x="11240" y="395"/>
                    <a:pt x="11169" y="240"/>
                    <a:pt x="11050" y="133"/>
                  </a:cubicBezTo>
                  <a:cubicBezTo>
                    <a:pt x="10943" y="47"/>
                    <a:pt x="10807" y="0"/>
                    <a:pt x="1066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E19F8D93-723F-8A39-2746-618EDAE8042D}"/>
              </a:ext>
            </a:extLst>
          </p:cNvPr>
          <p:cNvSpPr/>
          <p:nvPr/>
        </p:nvSpPr>
        <p:spPr>
          <a:xfrm>
            <a:off x="162560" y="132080"/>
            <a:ext cx="11836400" cy="654304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81035D-B9FA-17AA-DF4B-A59E1E911548}"/>
              </a:ext>
            </a:extLst>
          </p:cNvPr>
          <p:cNvSpPr txBox="1"/>
          <p:nvPr/>
        </p:nvSpPr>
        <p:spPr>
          <a:xfrm>
            <a:off x="361951" y="1354476"/>
            <a:ext cx="1142047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pperplate Gothic Bold" panose="020E0705020206020404" pitchFamily="34" charset="0"/>
              </a:rPr>
              <a:t>Generate a report which contains the top 5 customers who received an average high </a:t>
            </a:r>
            <a:r>
              <a:rPr lang="en-US" dirty="0" err="1">
                <a:latin typeface="Copperplate Gothic Bold" panose="020E0705020206020404" pitchFamily="34" charset="0"/>
              </a:rPr>
              <a:t>pre_invoice_discount_pct</a:t>
            </a:r>
            <a:r>
              <a:rPr lang="en-US" dirty="0">
                <a:latin typeface="Copperplate Gothic Bold" panose="020E0705020206020404" pitchFamily="34" charset="0"/>
              </a:rPr>
              <a:t> for the fiscal year 2021 and in the Indian market. The final output contains these fields,</a:t>
            </a:r>
          </a:p>
          <a:p>
            <a:pPr algn="ctr"/>
            <a:r>
              <a:rPr lang="en-US" dirty="0">
                <a:latin typeface="Copperplate Gothic Bold" panose="020E0705020206020404" pitchFamily="34" charset="0"/>
              </a:rPr>
              <a:t> </a:t>
            </a:r>
            <a:r>
              <a:rPr lang="en-US" dirty="0" err="1">
                <a:latin typeface="Copperplate Gothic Bold" panose="020E0705020206020404" pitchFamily="34" charset="0"/>
              </a:rPr>
              <a:t>customer_code</a:t>
            </a:r>
            <a:endParaRPr lang="en-US" dirty="0">
              <a:latin typeface="Copperplate Gothic Bold" panose="020E0705020206020404" pitchFamily="34" charset="0"/>
            </a:endParaRPr>
          </a:p>
          <a:p>
            <a:pPr algn="ctr"/>
            <a:r>
              <a:rPr lang="en-US" dirty="0">
                <a:latin typeface="Copperplate Gothic Bold" panose="020E0705020206020404" pitchFamily="34" charset="0"/>
              </a:rPr>
              <a:t> customer</a:t>
            </a:r>
          </a:p>
          <a:p>
            <a:pPr algn="ctr"/>
            <a:r>
              <a:rPr lang="en-US" dirty="0">
                <a:latin typeface="Copperplate Gothic Bold" panose="020E0705020206020404" pitchFamily="34" charset="0"/>
              </a:rPr>
              <a:t> </a:t>
            </a:r>
            <a:r>
              <a:rPr lang="en-US" dirty="0" err="1">
                <a:latin typeface="Copperplate Gothic Bold" panose="020E0705020206020404" pitchFamily="34" charset="0"/>
              </a:rPr>
              <a:t>average_discount_percentage</a:t>
            </a:r>
            <a:r>
              <a:rPr lang="en-US" dirty="0">
                <a:latin typeface="Copperplate Gothic Bold" panose="020E0705020206020404" pitchFamily="34" charset="0"/>
              </a:rPr>
              <a:t> 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FF12806-91F7-E304-35D5-FF0A9D3E7D91}"/>
              </a:ext>
            </a:extLst>
          </p:cNvPr>
          <p:cNvSpPr/>
          <p:nvPr/>
        </p:nvSpPr>
        <p:spPr>
          <a:xfrm>
            <a:off x="2548740" y="3403600"/>
            <a:ext cx="6826885" cy="2886401"/>
          </a:xfrm>
          <a:prstGeom prst="round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28575">
            <a:solidFill>
              <a:srgbClr val="2319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3765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9F86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851;p45">
            <a:extLst>
              <a:ext uri="{FF2B5EF4-FFF2-40B4-BE49-F238E27FC236}">
                <a16:creationId xmlns:a16="http://schemas.microsoft.com/office/drawing/2014/main" id="{7F4D8C25-DE43-8D96-3E11-C14EA0CC464E}"/>
              </a:ext>
            </a:extLst>
          </p:cNvPr>
          <p:cNvSpPr txBox="1">
            <a:spLocks/>
          </p:cNvSpPr>
          <p:nvPr/>
        </p:nvSpPr>
        <p:spPr>
          <a:xfrm>
            <a:off x="162560" y="397760"/>
            <a:ext cx="9873130" cy="4212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US" sz="4000" dirty="0">
                <a:latin typeface="Modern No. 20" panose="02070704070505020303" pitchFamily="18" charset="0"/>
              </a:rPr>
              <a:t>Insights :</a:t>
            </a:r>
          </a:p>
        </p:txBody>
      </p:sp>
      <p:grpSp>
        <p:nvGrpSpPr>
          <p:cNvPr id="17" name="Google Shape;2021;p58">
            <a:extLst>
              <a:ext uri="{FF2B5EF4-FFF2-40B4-BE49-F238E27FC236}">
                <a16:creationId xmlns:a16="http://schemas.microsoft.com/office/drawing/2014/main" id="{3AB51E44-A3EF-85A4-AC15-4142216B60E2}"/>
              </a:ext>
            </a:extLst>
          </p:cNvPr>
          <p:cNvGrpSpPr/>
          <p:nvPr/>
        </p:nvGrpSpPr>
        <p:grpSpPr>
          <a:xfrm>
            <a:off x="1394605" y="1514216"/>
            <a:ext cx="448077" cy="447242"/>
            <a:chOff x="1421638" y="4125629"/>
            <a:chExt cx="374709" cy="374010"/>
          </a:xfrm>
          <a:solidFill>
            <a:srgbClr val="9F86C0"/>
          </a:solidFill>
        </p:grpSpPr>
        <p:sp>
          <p:nvSpPr>
            <p:cNvPr id="31" name="Google Shape;2022;p58">
              <a:extLst>
                <a:ext uri="{FF2B5EF4-FFF2-40B4-BE49-F238E27FC236}">
                  <a16:creationId xmlns:a16="http://schemas.microsoft.com/office/drawing/2014/main" id="{CB6DC907-43B3-732E-770C-2C794C18035F}"/>
                </a:ext>
              </a:extLst>
            </p:cNvPr>
            <p:cNvSpPr/>
            <p:nvPr/>
          </p:nvSpPr>
          <p:spPr>
            <a:xfrm>
              <a:off x="1421638" y="4265954"/>
              <a:ext cx="374709" cy="233685"/>
            </a:xfrm>
            <a:custGeom>
              <a:avLst/>
              <a:gdLst/>
              <a:ahLst/>
              <a:cxnLst/>
              <a:rect l="l" t="t" r="r" b="b"/>
              <a:pathLst>
                <a:path w="11800" h="7359" extrusionOk="0">
                  <a:moveTo>
                    <a:pt x="3180" y="3298"/>
                  </a:moveTo>
                  <a:lnTo>
                    <a:pt x="3180" y="7001"/>
                  </a:lnTo>
                  <a:lnTo>
                    <a:pt x="1691" y="7001"/>
                  </a:lnTo>
                  <a:lnTo>
                    <a:pt x="1691" y="3298"/>
                  </a:lnTo>
                  <a:close/>
                  <a:moveTo>
                    <a:pt x="6680" y="2370"/>
                  </a:moveTo>
                  <a:lnTo>
                    <a:pt x="6680" y="7001"/>
                  </a:lnTo>
                  <a:lnTo>
                    <a:pt x="5192" y="7001"/>
                  </a:lnTo>
                  <a:lnTo>
                    <a:pt x="5192" y="2370"/>
                  </a:lnTo>
                  <a:close/>
                  <a:moveTo>
                    <a:pt x="10180" y="345"/>
                  </a:moveTo>
                  <a:lnTo>
                    <a:pt x="10180" y="7001"/>
                  </a:lnTo>
                  <a:lnTo>
                    <a:pt x="8692" y="7001"/>
                  </a:lnTo>
                  <a:lnTo>
                    <a:pt x="8692" y="345"/>
                  </a:lnTo>
                  <a:close/>
                  <a:moveTo>
                    <a:pt x="8502" y="0"/>
                  </a:moveTo>
                  <a:cubicBezTo>
                    <a:pt x="8406" y="0"/>
                    <a:pt x="8323" y="84"/>
                    <a:pt x="8323" y="179"/>
                  </a:cubicBezTo>
                  <a:lnTo>
                    <a:pt x="8323" y="7001"/>
                  </a:lnTo>
                  <a:lnTo>
                    <a:pt x="7013" y="7001"/>
                  </a:lnTo>
                  <a:lnTo>
                    <a:pt x="7013" y="2203"/>
                  </a:lnTo>
                  <a:cubicBezTo>
                    <a:pt x="7013" y="2120"/>
                    <a:pt x="6930" y="2024"/>
                    <a:pt x="6835" y="2024"/>
                  </a:cubicBezTo>
                  <a:lnTo>
                    <a:pt x="4989" y="2024"/>
                  </a:lnTo>
                  <a:cubicBezTo>
                    <a:pt x="4894" y="2024"/>
                    <a:pt x="4811" y="2108"/>
                    <a:pt x="4811" y="2203"/>
                  </a:cubicBezTo>
                  <a:lnTo>
                    <a:pt x="4811" y="7001"/>
                  </a:lnTo>
                  <a:lnTo>
                    <a:pt x="3501" y="7001"/>
                  </a:lnTo>
                  <a:lnTo>
                    <a:pt x="3501" y="3132"/>
                  </a:lnTo>
                  <a:cubicBezTo>
                    <a:pt x="3501" y="3036"/>
                    <a:pt x="3418" y="2953"/>
                    <a:pt x="3322" y="2953"/>
                  </a:cubicBezTo>
                  <a:lnTo>
                    <a:pt x="1477" y="2953"/>
                  </a:lnTo>
                  <a:cubicBezTo>
                    <a:pt x="1382" y="2953"/>
                    <a:pt x="1298" y="3024"/>
                    <a:pt x="1298" y="3132"/>
                  </a:cubicBezTo>
                  <a:lnTo>
                    <a:pt x="1298" y="7001"/>
                  </a:lnTo>
                  <a:lnTo>
                    <a:pt x="179" y="7001"/>
                  </a:lnTo>
                  <a:cubicBezTo>
                    <a:pt x="84" y="7001"/>
                    <a:pt x="1" y="7073"/>
                    <a:pt x="1" y="7180"/>
                  </a:cubicBezTo>
                  <a:cubicBezTo>
                    <a:pt x="1" y="7287"/>
                    <a:pt x="72" y="7358"/>
                    <a:pt x="179" y="7358"/>
                  </a:cubicBezTo>
                  <a:lnTo>
                    <a:pt x="11597" y="7358"/>
                  </a:lnTo>
                  <a:cubicBezTo>
                    <a:pt x="11681" y="7358"/>
                    <a:pt x="11776" y="7287"/>
                    <a:pt x="11776" y="7180"/>
                  </a:cubicBezTo>
                  <a:cubicBezTo>
                    <a:pt x="11800" y="7073"/>
                    <a:pt x="11728" y="7001"/>
                    <a:pt x="11633" y="7001"/>
                  </a:cubicBezTo>
                  <a:lnTo>
                    <a:pt x="10526" y="7001"/>
                  </a:lnTo>
                  <a:lnTo>
                    <a:pt x="10526" y="179"/>
                  </a:lnTo>
                  <a:cubicBezTo>
                    <a:pt x="10526" y="95"/>
                    <a:pt x="10442" y="0"/>
                    <a:pt x="103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023;p58">
              <a:extLst>
                <a:ext uri="{FF2B5EF4-FFF2-40B4-BE49-F238E27FC236}">
                  <a16:creationId xmlns:a16="http://schemas.microsoft.com/office/drawing/2014/main" id="{9CBA7E79-484B-AA02-35BA-12549695DDCF}"/>
                </a:ext>
              </a:extLst>
            </p:cNvPr>
            <p:cNvSpPr/>
            <p:nvPr/>
          </p:nvSpPr>
          <p:spPr>
            <a:xfrm>
              <a:off x="1428052" y="4125629"/>
              <a:ext cx="356958" cy="215585"/>
            </a:xfrm>
            <a:custGeom>
              <a:avLst/>
              <a:gdLst/>
              <a:ahLst/>
              <a:cxnLst/>
              <a:rect l="l" t="t" r="r" b="b"/>
              <a:pathLst>
                <a:path w="11241" h="6789" extrusionOk="0">
                  <a:moveTo>
                    <a:pt x="10668" y="0"/>
                  </a:moveTo>
                  <a:cubicBezTo>
                    <a:pt x="10653" y="0"/>
                    <a:pt x="10637" y="1"/>
                    <a:pt x="10621" y="2"/>
                  </a:cubicBezTo>
                  <a:lnTo>
                    <a:pt x="9145" y="181"/>
                  </a:lnTo>
                  <a:cubicBezTo>
                    <a:pt x="8847" y="216"/>
                    <a:pt x="8633" y="490"/>
                    <a:pt x="8669" y="788"/>
                  </a:cubicBezTo>
                  <a:cubicBezTo>
                    <a:pt x="8691" y="1064"/>
                    <a:pt x="8938" y="1268"/>
                    <a:pt x="9211" y="1268"/>
                  </a:cubicBezTo>
                  <a:cubicBezTo>
                    <a:pt x="9232" y="1268"/>
                    <a:pt x="9254" y="1267"/>
                    <a:pt x="9276" y="1264"/>
                  </a:cubicBezTo>
                  <a:lnTo>
                    <a:pt x="9395" y="1252"/>
                  </a:lnTo>
                  <a:lnTo>
                    <a:pt x="9395" y="1252"/>
                  </a:lnTo>
                  <a:cubicBezTo>
                    <a:pt x="7597" y="3348"/>
                    <a:pt x="5442" y="4443"/>
                    <a:pt x="3918" y="4979"/>
                  </a:cubicBezTo>
                  <a:cubicBezTo>
                    <a:pt x="2025" y="5657"/>
                    <a:pt x="561" y="5717"/>
                    <a:pt x="537" y="5717"/>
                  </a:cubicBezTo>
                  <a:cubicBezTo>
                    <a:pt x="239" y="5729"/>
                    <a:pt x="1" y="5967"/>
                    <a:pt x="25" y="6265"/>
                  </a:cubicBezTo>
                  <a:cubicBezTo>
                    <a:pt x="37" y="6562"/>
                    <a:pt x="275" y="6789"/>
                    <a:pt x="561" y="6789"/>
                  </a:cubicBezTo>
                  <a:lnTo>
                    <a:pt x="572" y="6789"/>
                  </a:lnTo>
                  <a:cubicBezTo>
                    <a:pt x="632" y="6789"/>
                    <a:pt x="2192" y="6729"/>
                    <a:pt x="4263" y="6003"/>
                  </a:cubicBezTo>
                  <a:cubicBezTo>
                    <a:pt x="5418" y="5586"/>
                    <a:pt x="6514" y="5050"/>
                    <a:pt x="7490" y="4383"/>
                  </a:cubicBezTo>
                  <a:cubicBezTo>
                    <a:pt x="7561" y="4324"/>
                    <a:pt x="7597" y="4217"/>
                    <a:pt x="7538" y="4145"/>
                  </a:cubicBezTo>
                  <a:cubicBezTo>
                    <a:pt x="7501" y="4093"/>
                    <a:pt x="7445" y="4065"/>
                    <a:pt x="7391" y="4065"/>
                  </a:cubicBezTo>
                  <a:cubicBezTo>
                    <a:pt x="7358" y="4065"/>
                    <a:pt x="7326" y="4075"/>
                    <a:pt x="7299" y="4098"/>
                  </a:cubicBezTo>
                  <a:cubicBezTo>
                    <a:pt x="6335" y="4753"/>
                    <a:pt x="5275" y="5288"/>
                    <a:pt x="4144" y="5693"/>
                  </a:cubicBezTo>
                  <a:cubicBezTo>
                    <a:pt x="2132" y="6408"/>
                    <a:pt x="632" y="6467"/>
                    <a:pt x="561" y="6467"/>
                  </a:cubicBezTo>
                  <a:cubicBezTo>
                    <a:pt x="453" y="6467"/>
                    <a:pt x="358" y="6372"/>
                    <a:pt x="358" y="6265"/>
                  </a:cubicBezTo>
                  <a:cubicBezTo>
                    <a:pt x="358" y="6169"/>
                    <a:pt x="441" y="6074"/>
                    <a:pt x="561" y="6062"/>
                  </a:cubicBezTo>
                  <a:cubicBezTo>
                    <a:pt x="572" y="6062"/>
                    <a:pt x="2085" y="6003"/>
                    <a:pt x="4037" y="5300"/>
                  </a:cubicBezTo>
                  <a:cubicBezTo>
                    <a:pt x="5680" y="4717"/>
                    <a:pt x="8026" y="3514"/>
                    <a:pt x="9943" y="1133"/>
                  </a:cubicBezTo>
                  <a:cubicBezTo>
                    <a:pt x="10035" y="1018"/>
                    <a:pt x="9949" y="847"/>
                    <a:pt x="9813" y="847"/>
                  </a:cubicBezTo>
                  <a:cubicBezTo>
                    <a:pt x="9809" y="847"/>
                    <a:pt x="9804" y="847"/>
                    <a:pt x="9800" y="847"/>
                  </a:cubicBezTo>
                  <a:lnTo>
                    <a:pt x="9252" y="931"/>
                  </a:lnTo>
                  <a:cubicBezTo>
                    <a:pt x="9244" y="932"/>
                    <a:pt x="9236" y="932"/>
                    <a:pt x="9228" y="932"/>
                  </a:cubicBezTo>
                  <a:cubicBezTo>
                    <a:pt x="9139" y="932"/>
                    <a:pt x="9049" y="874"/>
                    <a:pt x="9038" y="776"/>
                  </a:cubicBezTo>
                  <a:cubicBezTo>
                    <a:pt x="9014" y="657"/>
                    <a:pt x="9085" y="550"/>
                    <a:pt x="9204" y="538"/>
                  </a:cubicBezTo>
                  <a:lnTo>
                    <a:pt x="10681" y="359"/>
                  </a:lnTo>
                  <a:cubicBezTo>
                    <a:pt x="10688" y="358"/>
                    <a:pt x="10696" y="358"/>
                    <a:pt x="10703" y="358"/>
                  </a:cubicBezTo>
                  <a:cubicBezTo>
                    <a:pt x="10812" y="358"/>
                    <a:pt x="10895" y="438"/>
                    <a:pt x="10895" y="550"/>
                  </a:cubicBezTo>
                  <a:lnTo>
                    <a:pt x="10895" y="2026"/>
                  </a:lnTo>
                  <a:cubicBezTo>
                    <a:pt x="10895" y="2133"/>
                    <a:pt x="10812" y="2217"/>
                    <a:pt x="10705" y="2217"/>
                  </a:cubicBezTo>
                  <a:cubicBezTo>
                    <a:pt x="10598" y="2217"/>
                    <a:pt x="10514" y="2133"/>
                    <a:pt x="10514" y="2026"/>
                  </a:cubicBezTo>
                  <a:lnTo>
                    <a:pt x="10514" y="1586"/>
                  </a:lnTo>
                  <a:cubicBezTo>
                    <a:pt x="10514" y="1502"/>
                    <a:pt x="10467" y="1443"/>
                    <a:pt x="10407" y="1419"/>
                  </a:cubicBezTo>
                  <a:cubicBezTo>
                    <a:pt x="10387" y="1409"/>
                    <a:pt x="10368" y="1405"/>
                    <a:pt x="10349" y="1405"/>
                  </a:cubicBezTo>
                  <a:cubicBezTo>
                    <a:pt x="10298" y="1405"/>
                    <a:pt x="10251" y="1435"/>
                    <a:pt x="10217" y="1478"/>
                  </a:cubicBezTo>
                  <a:cubicBezTo>
                    <a:pt x="9574" y="2264"/>
                    <a:pt x="8835" y="2979"/>
                    <a:pt x="8026" y="3610"/>
                  </a:cubicBezTo>
                  <a:cubicBezTo>
                    <a:pt x="7954" y="3669"/>
                    <a:pt x="7942" y="3764"/>
                    <a:pt x="8002" y="3848"/>
                  </a:cubicBezTo>
                  <a:cubicBezTo>
                    <a:pt x="8036" y="3888"/>
                    <a:pt x="8081" y="3910"/>
                    <a:pt x="8129" y="3910"/>
                  </a:cubicBezTo>
                  <a:cubicBezTo>
                    <a:pt x="8166" y="3910"/>
                    <a:pt x="8204" y="3897"/>
                    <a:pt x="8240" y="3872"/>
                  </a:cubicBezTo>
                  <a:cubicBezTo>
                    <a:pt x="8931" y="3336"/>
                    <a:pt x="9585" y="2729"/>
                    <a:pt x="10169" y="2062"/>
                  </a:cubicBezTo>
                  <a:cubicBezTo>
                    <a:pt x="10181" y="2336"/>
                    <a:pt x="10419" y="2574"/>
                    <a:pt x="10705" y="2574"/>
                  </a:cubicBezTo>
                  <a:cubicBezTo>
                    <a:pt x="11002" y="2574"/>
                    <a:pt x="11240" y="2336"/>
                    <a:pt x="11240" y="2038"/>
                  </a:cubicBezTo>
                  <a:lnTo>
                    <a:pt x="11240" y="573"/>
                  </a:lnTo>
                  <a:cubicBezTo>
                    <a:pt x="11240" y="395"/>
                    <a:pt x="11169" y="240"/>
                    <a:pt x="11050" y="133"/>
                  </a:cubicBezTo>
                  <a:cubicBezTo>
                    <a:pt x="10943" y="47"/>
                    <a:pt x="10807" y="0"/>
                    <a:pt x="1066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E19F8D93-723F-8A39-2746-618EDAE8042D}"/>
              </a:ext>
            </a:extLst>
          </p:cNvPr>
          <p:cNvSpPr/>
          <p:nvPr/>
        </p:nvSpPr>
        <p:spPr>
          <a:xfrm>
            <a:off x="162560" y="132080"/>
            <a:ext cx="11836400" cy="654304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687911B-0848-9BD2-D232-3CAC89DE743F}"/>
              </a:ext>
            </a:extLst>
          </p:cNvPr>
          <p:cNvSpPr/>
          <p:nvPr/>
        </p:nvSpPr>
        <p:spPr>
          <a:xfrm>
            <a:off x="479597" y="1275140"/>
            <a:ext cx="5634500" cy="3066154"/>
          </a:xfrm>
          <a:prstGeom prst="round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28575">
            <a:solidFill>
              <a:srgbClr val="2319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231942"/>
                </a:solidFill>
              </a:ln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D73C116-1D15-C4E2-8237-67E9B889A090}"/>
              </a:ext>
            </a:extLst>
          </p:cNvPr>
          <p:cNvSpPr txBox="1"/>
          <p:nvPr/>
        </p:nvSpPr>
        <p:spPr>
          <a:xfrm>
            <a:off x="6686550" y="1352550"/>
            <a:ext cx="48387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Bahnschrift Light Condensed" panose="020B0502040204020203" pitchFamily="34" charset="0"/>
              </a:rPr>
              <a:t>As it is seen in the picture that all the companies got similar % of discount by </a:t>
            </a:r>
            <a:r>
              <a:rPr lang="en-US" sz="1800" dirty="0" err="1">
                <a:latin typeface="Bahnschrift Light Condensed" panose="020B0502040204020203" pitchFamily="34" charset="0"/>
              </a:rPr>
              <a:t>Atliq</a:t>
            </a:r>
            <a:r>
              <a:rPr lang="en-US" sz="1800" dirty="0">
                <a:latin typeface="Bahnschrift Light Condensed" panose="020B0502040204020203" pitchFamily="34" charset="0"/>
              </a:rPr>
              <a:t> in the year 2021.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Bahnschrift Light Condensed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Bahnschrift Light Condensed" panose="020B0502040204020203" pitchFamily="34" charset="0"/>
              </a:rPr>
              <a:t>Although out of all of them </a:t>
            </a:r>
            <a:r>
              <a:rPr lang="en-US" sz="1800" b="1" dirty="0" err="1">
                <a:latin typeface="Bahnschrift Light Condensed" panose="020B0502040204020203" pitchFamily="34" charset="0"/>
              </a:rPr>
              <a:t>Filpkart</a:t>
            </a:r>
            <a:r>
              <a:rPr lang="en-US" sz="1800" dirty="0">
                <a:latin typeface="Bahnschrift Light Condensed" panose="020B0502040204020203" pitchFamily="34" charset="0"/>
              </a:rPr>
              <a:t> gets its highest discount which is </a:t>
            </a:r>
            <a:r>
              <a:rPr lang="en-US" sz="1800" b="1" dirty="0">
                <a:latin typeface="Bahnschrift Light Condensed" panose="020B0502040204020203" pitchFamily="34" charset="0"/>
              </a:rPr>
              <a:t>30.83%</a:t>
            </a:r>
            <a:r>
              <a:rPr lang="en-US" sz="1800" dirty="0">
                <a:latin typeface="Bahnschrift Light Condensed" panose="020B0502040204020203" pitchFamily="34" charset="0"/>
              </a:rPr>
              <a:t>, followed by there are </a:t>
            </a:r>
            <a:r>
              <a:rPr lang="en-US" sz="1800" dirty="0" err="1">
                <a:latin typeface="Bahnschrift Light Condensed" panose="020B0502040204020203" pitchFamily="34" charset="0"/>
              </a:rPr>
              <a:t>Viveks</a:t>
            </a:r>
            <a:r>
              <a:rPr lang="en-US" sz="1800" dirty="0">
                <a:latin typeface="Bahnschrift Light Condensed" panose="020B0502040204020203" pitchFamily="34" charset="0"/>
              </a:rPr>
              <a:t>, Ezone and Croma . On the other hand </a:t>
            </a:r>
            <a:r>
              <a:rPr lang="en-US" sz="1800" b="1" dirty="0">
                <a:latin typeface="Bahnschrift Light Condensed" panose="020B0502040204020203" pitchFamily="34" charset="0"/>
              </a:rPr>
              <a:t>Amazon</a:t>
            </a:r>
            <a:r>
              <a:rPr lang="en-US" sz="1800" dirty="0">
                <a:latin typeface="Bahnschrift Light Condensed" panose="020B0502040204020203" pitchFamily="34" charset="0"/>
              </a:rPr>
              <a:t> got the lowest of all % of discounts which is </a:t>
            </a:r>
            <a:r>
              <a:rPr lang="en-US" sz="1800" b="1" dirty="0">
                <a:latin typeface="Bahnschrift Light Condensed" panose="020B0502040204020203" pitchFamily="34" charset="0"/>
              </a:rPr>
              <a:t>29.33%.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latin typeface="Bahnschrift Light Condensed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>
                <a:latin typeface="Bahnschrift Light Condensed" panose="020B0502040204020203" pitchFamily="34" charset="0"/>
              </a:rPr>
              <a:t>All </a:t>
            </a:r>
            <a:r>
              <a:rPr lang="en-US" sz="1800" dirty="0">
                <a:latin typeface="Bahnschrift Light Condensed" panose="020B0502040204020203" pitchFamily="34" charset="0"/>
              </a:rPr>
              <a:t>the companies with high discount value are mentioned below…….</a:t>
            </a:r>
            <a:endParaRPr lang="en-US" sz="1800" b="1" dirty="0">
              <a:latin typeface="Bahnschrift Light Condensed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Bahnschrift Light Condensed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19E3B18-2684-576C-35E8-890DDDEE07CA}"/>
              </a:ext>
            </a:extLst>
          </p:cNvPr>
          <p:cNvSpPr/>
          <p:nvPr/>
        </p:nvSpPr>
        <p:spPr>
          <a:xfrm>
            <a:off x="500380" y="4905440"/>
            <a:ext cx="2019300" cy="1354840"/>
          </a:xfrm>
          <a:prstGeom prst="round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A7F531F-F021-045D-67FF-2E2B54999F52}"/>
              </a:ext>
            </a:extLst>
          </p:cNvPr>
          <p:cNvSpPr/>
          <p:nvPr/>
        </p:nvSpPr>
        <p:spPr>
          <a:xfrm>
            <a:off x="2793365" y="4905440"/>
            <a:ext cx="2019300" cy="1354840"/>
          </a:xfrm>
          <a:prstGeom prst="round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96CA7F8-1541-4176-03A1-38CB3E53CCFF}"/>
              </a:ext>
            </a:extLst>
          </p:cNvPr>
          <p:cNvSpPr/>
          <p:nvPr/>
        </p:nvSpPr>
        <p:spPr>
          <a:xfrm>
            <a:off x="5086350" y="4905440"/>
            <a:ext cx="2019300" cy="1354840"/>
          </a:xfrm>
          <a:prstGeom prst="roundRect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D7CE4D4-FE01-1FBD-0F91-BF05C05F4497}"/>
              </a:ext>
            </a:extLst>
          </p:cNvPr>
          <p:cNvSpPr/>
          <p:nvPr/>
        </p:nvSpPr>
        <p:spPr>
          <a:xfrm>
            <a:off x="7412990" y="4905440"/>
            <a:ext cx="2019300" cy="1354840"/>
          </a:xfrm>
          <a:prstGeom prst="roundRect">
            <a:avLst/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8F5A79D-3CD8-5493-87FD-2730272E2A33}"/>
              </a:ext>
            </a:extLst>
          </p:cNvPr>
          <p:cNvSpPr/>
          <p:nvPr/>
        </p:nvSpPr>
        <p:spPr>
          <a:xfrm>
            <a:off x="9705975" y="4905440"/>
            <a:ext cx="2019300" cy="1354840"/>
          </a:xfrm>
          <a:prstGeom prst="roundRect">
            <a:avLst/>
          </a:prstGeom>
          <a:blipFill dpi="0"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3169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9F86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851;p45">
            <a:extLst>
              <a:ext uri="{FF2B5EF4-FFF2-40B4-BE49-F238E27FC236}">
                <a16:creationId xmlns:a16="http://schemas.microsoft.com/office/drawing/2014/main" id="{7F4D8C25-DE43-8D96-3E11-C14EA0CC464E}"/>
              </a:ext>
            </a:extLst>
          </p:cNvPr>
          <p:cNvSpPr txBox="1">
            <a:spLocks/>
          </p:cNvSpPr>
          <p:nvPr/>
        </p:nvSpPr>
        <p:spPr>
          <a:xfrm>
            <a:off x="2643990" y="397760"/>
            <a:ext cx="7391700" cy="4212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dirty="0">
                <a:latin typeface="Algerian" panose="04020705040A02060702" pitchFamily="82" charset="0"/>
              </a:rPr>
              <a:t> request 7.</a:t>
            </a:r>
          </a:p>
        </p:txBody>
      </p:sp>
      <p:grpSp>
        <p:nvGrpSpPr>
          <p:cNvPr id="17" name="Google Shape;2021;p58">
            <a:extLst>
              <a:ext uri="{FF2B5EF4-FFF2-40B4-BE49-F238E27FC236}">
                <a16:creationId xmlns:a16="http://schemas.microsoft.com/office/drawing/2014/main" id="{3AB51E44-A3EF-85A4-AC15-4142216B60E2}"/>
              </a:ext>
            </a:extLst>
          </p:cNvPr>
          <p:cNvGrpSpPr/>
          <p:nvPr/>
        </p:nvGrpSpPr>
        <p:grpSpPr>
          <a:xfrm>
            <a:off x="1394605" y="1514216"/>
            <a:ext cx="448077" cy="447242"/>
            <a:chOff x="1421638" y="4125629"/>
            <a:chExt cx="374709" cy="374010"/>
          </a:xfrm>
          <a:solidFill>
            <a:srgbClr val="9F86C0"/>
          </a:solidFill>
        </p:grpSpPr>
        <p:sp>
          <p:nvSpPr>
            <p:cNvPr id="31" name="Google Shape;2022;p58">
              <a:extLst>
                <a:ext uri="{FF2B5EF4-FFF2-40B4-BE49-F238E27FC236}">
                  <a16:creationId xmlns:a16="http://schemas.microsoft.com/office/drawing/2014/main" id="{CB6DC907-43B3-732E-770C-2C794C18035F}"/>
                </a:ext>
              </a:extLst>
            </p:cNvPr>
            <p:cNvSpPr/>
            <p:nvPr/>
          </p:nvSpPr>
          <p:spPr>
            <a:xfrm>
              <a:off x="1421638" y="4265954"/>
              <a:ext cx="374709" cy="233685"/>
            </a:xfrm>
            <a:custGeom>
              <a:avLst/>
              <a:gdLst/>
              <a:ahLst/>
              <a:cxnLst/>
              <a:rect l="l" t="t" r="r" b="b"/>
              <a:pathLst>
                <a:path w="11800" h="7359" extrusionOk="0">
                  <a:moveTo>
                    <a:pt x="3180" y="3298"/>
                  </a:moveTo>
                  <a:lnTo>
                    <a:pt x="3180" y="7001"/>
                  </a:lnTo>
                  <a:lnTo>
                    <a:pt x="1691" y="7001"/>
                  </a:lnTo>
                  <a:lnTo>
                    <a:pt x="1691" y="3298"/>
                  </a:lnTo>
                  <a:close/>
                  <a:moveTo>
                    <a:pt x="6680" y="2370"/>
                  </a:moveTo>
                  <a:lnTo>
                    <a:pt x="6680" y="7001"/>
                  </a:lnTo>
                  <a:lnTo>
                    <a:pt x="5192" y="7001"/>
                  </a:lnTo>
                  <a:lnTo>
                    <a:pt x="5192" y="2370"/>
                  </a:lnTo>
                  <a:close/>
                  <a:moveTo>
                    <a:pt x="10180" y="345"/>
                  </a:moveTo>
                  <a:lnTo>
                    <a:pt x="10180" y="7001"/>
                  </a:lnTo>
                  <a:lnTo>
                    <a:pt x="8692" y="7001"/>
                  </a:lnTo>
                  <a:lnTo>
                    <a:pt x="8692" y="345"/>
                  </a:lnTo>
                  <a:close/>
                  <a:moveTo>
                    <a:pt x="8502" y="0"/>
                  </a:moveTo>
                  <a:cubicBezTo>
                    <a:pt x="8406" y="0"/>
                    <a:pt x="8323" y="84"/>
                    <a:pt x="8323" y="179"/>
                  </a:cubicBezTo>
                  <a:lnTo>
                    <a:pt x="8323" y="7001"/>
                  </a:lnTo>
                  <a:lnTo>
                    <a:pt x="7013" y="7001"/>
                  </a:lnTo>
                  <a:lnTo>
                    <a:pt x="7013" y="2203"/>
                  </a:lnTo>
                  <a:cubicBezTo>
                    <a:pt x="7013" y="2120"/>
                    <a:pt x="6930" y="2024"/>
                    <a:pt x="6835" y="2024"/>
                  </a:cubicBezTo>
                  <a:lnTo>
                    <a:pt x="4989" y="2024"/>
                  </a:lnTo>
                  <a:cubicBezTo>
                    <a:pt x="4894" y="2024"/>
                    <a:pt x="4811" y="2108"/>
                    <a:pt x="4811" y="2203"/>
                  </a:cubicBezTo>
                  <a:lnTo>
                    <a:pt x="4811" y="7001"/>
                  </a:lnTo>
                  <a:lnTo>
                    <a:pt x="3501" y="7001"/>
                  </a:lnTo>
                  <a:lnTo>
                    <a:pt x="3501" y="3132"/>
                  </a:lnTo>
                  <a:cubicBezTo>
                    <a:pt x="3501" y="3036"/>
                    <a:pt x="3418" y="2953"/>
                    <a:pt x="3322" y="2953"/>
                  </a:cubicBezTo>
                  <a:lnTo>
                    <a:pt x="1477" y="2953"/>
                  </a:lnTo>
                  <a:cubicBezTo>
                    <a:pt x="1382" y="2953"/>
                    <a:pt x="1298" y="3024"/>
                    <a:pt x="1298" y="3132"/>
                  </a:cubicBezTo>
                  <a:lnTo>
                    <a:pt x="1298" y="7001"/>
                  </a:lnTo>
                  <a:lnTo>
                    <a:pt x="179" y="7001"/>
                  </a:lnTo>
                  <a:cubicBezTo>
                    <a:pt x="84" y="7001"/>
                    <a:pt x="1" y="7073"/>
                    <a:pt x="1" y="7180"/>
                  </a:cubicBezTo>
                  <a:cubicBezTo>
                    <a:pt x="1" y="7287"/>
                    <a:pt x="72" y="7358"/>
                    <a:pt x="179" y="7358"/>
                  </a:cubicBezTo>
                  <a:lnTo>
                    <a:pt x="11597" y="7358"/>
                  </a:lnTo>
                  <a:cubicBezTo>
                    <a:pt x="11681" y="7358"/>
                    <a:pt x="11776" y="7287"/>
                    <a:pt x="11776" y="7180"/>
                  </a:cubicBezTo>
                  <a:cubicBezTo>
                    <a:pt x="11800" y="7073"/>
                    <a:pt x="11728" y="7001"/>
                    <a:pt x="11633" y="7001"/>
                  </a:cubicBezTo>
                  <a:lnTo>
                    <a:pt x="10526" y="7001"/>
                  </a:lnTo>
                  <a:lnTo>
                    <a:pt x="10526" y="179"/>
                  </a:lnTo>
                  <a:cubicBezTo>
                    <a:pt x="10526" y="95"/>
                    <a:pt x="10442" y="0"/>
                    <a:pt x="103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023;p58">
              <a:extLst>
                <a:ext uri="{FF2B5EF4-FFF2-40B4-BE49-F238E27FC236}">
                  <a16:creationId xmlns:a16="http://schemas.microsoft.com/office/drawing/2014/main" id="{9CBA7E79-484B-AA02-35BA-12549695DDCF}"/>
                </a:ext>
              </a:extLst>
            </p:cNvPr>
            <p:cNvSpPr/>
            <p:nvPr/>
          </p:nvSpPr>
          <p:spPr>
            <a:xfrm>
              <a:off x="1428052" y="4125629"/>
              <a:ext cx="356958" cy="215585"/>
            </a:xfrm>
            <a:custGeom>
              <a:avLst/>
              <a:gdLst/>
              <a:ahLst/>
              <a:cxnLst/>
              <a:rect l="l" t="t" r="r" b="b"/>
              <a:pathLst>
                <a:path w="11241" h="6789" extrusionOk="0">
                  <a:moveTo>
                    <a:pt x="10668" y="0"/>
                  </a:moveTo>
                  <a:cubicBezTo>
                    <a:pt x="10653" y="0"/>
                    <a:pt x="10637" y="1"/>
                    <a:pt x="10621" y="2"/>
                  </a:cubicBezTo>
                  <a:lnTo>
                    <a:pt x="9145" y="181"/>
                  </a:lnTo>
                  <a:cubicBezTo>
                    <a:pt x="8847" y="216"/>
                    <a:pt x="8633" y="490"/>
                    <a:pt x="8669" y="788"/>
                  </a:cubicBezTo>
                  <a:cubicBezTo>
                    <a:pt x="8691" y="1064"/>
                    <a:pt x="8938" y="1268"/>
                    <a:pt x="9211" y="1268"/>
                  </a:cubicBezTo>
                  <a:cubicBezTo>
                    <a:pt x="9232" y="1268"/>
                    <a:pt x="9254" y="1267"/>
                    <a:pt x="9276" y="1264"/>
                  </a:cubicBezTo>
                  <a:lnTo>
                    <a:pt x="9395" y="1252"/>
                  </a:lnTo>
                  <a:lnTo>
                    <a:pt x="9395" y="1252"/>
                  </a:lnTo>
                  <a:cubicBezTo>
                    <a:pt x="7597" y="3348"/>
                    <a:pt x="5442" y="4443"/>
                    <a:pt x="3918" y="4979"/>
                  </a:cubicBezTo>
                  <a:cubicBezTo>
                    <a:pt x="2025" y="5657"/>
                    <a:pt x="561" y="5717"/>
                    <a:pt x="537" y="5717"/>
                  </a:cubicBezTo>
                  <a:cubicBezTo>
                    <a:pt x="239" y="5729"/>
                    <a:pt x="1" y="5967"/>
                    <a:pt x="25" y="6265"/>
                  </a:cubicBezTo>
                  <a:cubicBezTo>
                    <a:pt x="37" y="6562"/>
                    <a:pt x="275" y="6789"/>
                    <a:pt x="561" y="6789"/>
                  </a:cubicBezTo>
                  <a:lnTo>
                    <a:pt x="572" y="6789"/>
                  </a:lnTo>
                  <a:cubicBezTo>
                    <a:pt x="632" y="6789"/>
                    <a:pt x="2192" y="6729"/>
                    <a:pt x="4263" y="6003"/>
                  </a:cubicBezTo>
                  <a:cubicBezTo>
                    <a:pt x="5418" y="5586"/>
                    <a:pt x="6514" y="5050"/>
                    <a:pt x="7490" y="4383"/>
                  </a:cubicBezTo>
                  <a:cubicBezTo>
                    <a:pt x="7561" y="4324"/>
                    <a:pt x="7597" y="4217"/>
                    <a:pt x="7538" y="4145"/>
                  </a:cubicBezTo>
                  <a:cubicBezTo>
                    <a:pt x="7501" y="4093"/>
                    <a:pt x="7445" y="4065"/>
                    <a:pt x="7391" y="4065"/>
                  </a:cubicBezTo>
                  <a:cubicBezTo>
                    <a:pt x="7358" y="4065"/>
                    <a:pt x="7326" y="4075"/>
                    <a:pt x="7299" y="4098"/>
                  </a:cubicBezTo>
                  <a:cubicBezTo>
                    <a:pt x="6335" y="4753"/>
                    <a:pt x="5275" y="5288"/>
                    <a:pt x="4144" y="5693"/>
                  </a:cubicBezTo>
                  <a:cubicBezTo>
                    <a:pt x="2132" y="6408"/>
                    <a:pt x="632" y="6467"/>
                    <a:pt x="561" y="6467"/>
                  </a:cubicBezTo>
                  <a:cubicBezTo>
                    <a:pt x="453" y="6467"/>
                    <a:pt x="358" y="6372"/>
                    <a:pt x="358" y="6265"/>
                  </a:cubicBezTo>
                  <a:cubicBezTo>
                    <a:pt x="358" y="6169"/>
                    <a:pt x="441" y="6074"/>
                    <a:pt x="561" y="6062"/>
                  </a:cubicBezTo>
                  <a:cubicBezTo>
                    <a:pt x="572" y="6062"/>
                    <a:pt x="2085" y="6003"/>
                    <a:pt x="4037" y="5300"/>
                  </a:cubicBezTo>
                  <a:cubicBezTo>
                    <a:pt x="5680" y="4717"/>
                    <a:pt x="8026" y="3514"/>
                    <a:pt x="9943" y="1133"/>
                  </a:cubicBezTo>
                  <a:cubicBezTo>
                    <a:pt x="10035" y="1018"/>
                    <a:pt x="9949" y="847"/>
                    <a:pt x="9813" y="847"/>
                  </a:cubicBezTo>
                  <a:cubicBezTo>
                    <a:pt x="9809" y="847"/>
                    <a:pt x="9804" y="847"/>
                    <a:pt x="9800" y="847"/>
                  </a:cubicBezTo>
                  <a:lnTo>
                    <a:pt x="9252" y="931"/>
                  </a:lnTo>
                  <a:cubicBezTo>
                    <a:pt x="9244" y="932"/>
                    <a:pt x="9236" y="932"/>
                    <a:pt x="9228" y="932"/>
                  </a:cubicBezTo>
                  <a:cubicBezTo>
                    <a:pt x="9139" y="932"/>
                    <a:pt x="9049" y="874"/>
                    <a:pt x="9038" y="776"/>
                  </a:cubicBezTo>
                  <a:cubicBezTo>
                    <a:pt x="9014" y="657"/>
                    <a:pt x="9085" y="550"/>
                    <a:pt x="9204" y="538"/>
                  </a:cubicBezTo>
                  <a:lnTo>
                    <a:pt x="10681" y="359"/>
                  </a:lnTo>
                  <a:cubicBezTo>
                    <a:pt x="10688" y="358"/>
                    <a:pt x="10696" y="358"/>
                    <a:pt x="10703" y="358"/>
                  </a:cubicBezTo>
                  <a:cubicBezTo>
                    <a:pt x="10812" y="358"/>
                    <a:pt x="10895" y="438"/>
                    <a:pt x="10895" y="550"/>
                  </a:cubicBezTo>
                  <a:lnTo>
                    <a:pt x="10895" y="2026"/>
                  </a:lnTo>
                  <a:cubicBezTo>
                    <a:pt x="10895" y="2133"/>
                    <a:pt x="10812" y="2217"/>
                    <a:pt x="10705" y="2217"/>
                  </a:cubicBezTo>
                  <a:cubicBezTo>
                    <a:pt x="10598" y="2217"/>
                    <a:pt x="10514" y="2133"/>
                    <a:pt x="10514" y="2026"/>
                  </a:cubicBezTo>
                  <a:lnTo>
                    <a:pt x="10514" y="1586"/>
                  </a:lnTo>
                  <a:cubicBezTo>
                    <a:pt x="10514" y="1502"/>
                    <a:pt x="10467" y="1443"/>
                    <a:pt x="10407" y="1419"/>
                  </a:cubicBezTo>
                  <a:cubicBezTo>
                    <a:pt x="10387" y="1409"/>
                    <a:pt x="10368" y="1405"/>
                    <a:pt x="10349" y="1405"/>
                  </a:cubicBezTo>
                  <a:cubicBezTo>
                    <a:pt x="10298" y="1405"/>
                    <a:pt x="10251" y="1435"/>
                    <a:pt x="10217" y="1478"/>
                  </a:cubicBezTo>
                  <a:cubicBezTo>
                    <a:pt x="9574" y="2264"/>
                    <a:pt x="8835" y="2979"/>
                    <a:pt x="8026" y="3610"/>
                  </a:cubicBezTo>
                  <a:cubicBezTo>
                    <a:pt x="7954" y="3669"/>
                    <a:pt x="7942" y="3764"/>
                    <a:pt x="8002" y="3848"/>
                  </a:cubicBezTo>
                  <a:cubicBezTo>
                    <a:pt x="8036" y="3888"/>
                    <a:pt x="8081" y="3910"/>
                    <a:pt x="8129" y="3910"/>
                  </a:cubicBezTo>
                  <a:cubicBezTo>
                    <a:pt x="8166" y="3910"/>
                    <a:pt x="8204" y="3897"/>
                    <a:pt x="8240" y="3872"/>
                  </a:cubicBezTo>
                  <a:cubicBezTo>
                    <a:pt x="8931" y="3336"/>
                    <a:pt x="9585" y="2729"/>
                    <a:pt x="10169" y="2062"/>
                  </a:cubicBezTo>
                  <a:cubicBezTo>
                    <a:pt x="10181" y="2336"/>
                    <a:pt x="10419" y="2574"/>
                    <a:pt x="10705" y="2574"/>
                  </a:cubicBezTo>
                  <a:cubicBezTo>
                    <a:pt x="11002" y="2574"/>
                    <a:pt x="11240" y="2336"/>
                    <a:pt x="11240" y="2038"/>
                  </a:cubicBezTo>
                  <a:lnTo>
                    <a:pt x="11240" y="573"/>
                  </a:lnTo>
                  <a:cubicBezTo>
                    <a:pt x="11240" y="395"/>
                    <a:pt x="11169" y="240"/>
                    <a:pt x="11050" y="133"/>
                  </a:cubicBezTo>
                  <a:cubicBezTo>
                    <a:pt x="10943" y="47"/>
                    <a:pt x="10807" y="0"/>
                    <a:pt x="1066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E19F8D93-723F-8A39-2746-618EDAE8042D}"/>
              </a:ext>
            </a:extLst>
          </p:cNvPr>
          <p:cNvSpPr/>
          <p:nvPr/>
        </p:nvSpPr>
        <p:spPr>
          <a:xfrm>
            <a:off x="162560" y="132080"/>
            <a:ext cx="11836400" cy="654304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81035D-B9FA-17AA-DF4B-A59E1E911548}"/>
              </a:ext>
            </a:extLst>
          </p:cNvPr>
          <p:cNvSpPr txBox="1"/>
          <p:nvPr/>
        </p:nvSpPr>
        <p:spPr>
          <a:xfrm>
            <a:off x="361951" y="1354476"/>
            <a:ext cx="1142047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pperplate Gothic Bold" panose="020E0705020206020404" pitchFamily="34" charset="0"/>
              </a:rPr>
              <a:t>Get the complete report of the Gross sales amount for the customer “</a:t>
            </a:r>
            <a:r>
              <a:rPr lang="en-US" dirty="0" err="1">
                <a:latin typeface="Copperplate Gothic Bold" panose="020E0705020206020404" pitchFamily="34" charset="0"/>
              </a:rPr>
              <a:t>Atliq</a:t>
            </a:r>
            <a:r>
              <a:rPr lang="en-US" dirty="0">
                <a:latin typeface="Copperplate Gothic Bold" panose="020E0705020206020404" pitchFamily="34" charset="0"/>
              </a:rPr>
              <a:t> Exclusive” for each month. This analysis helps to get an idea of low and high-performing months and take strategic decisions. The final report contains these columns: </a:t>
            </a:r>
          </a:p>
          <a:p>
            <a:pPr algn="ctr"/>
            <a:r>
              <a:rPr lang="en-US" dirty="0">
                <a:latin typeface="Copperplate Gothic Bold" panose="020E0705020206020404" pitchFamily="34" charset="0"/>
              </a:rPr>
              <a:t>Month </a:t>
            </a:r>
          </a:p>
          <a:p>
            <a:pPr algn="ctr"/>
            <a:r>
              <a:rPr lang="en-US" dirty="0">
                <a:latin typeface="Copperplate Gothic Bold" panose="020E0705020206020404" pitchFamily="34" charset="0"/>
              </a:rPr>
              <a:t>Year </a:t>
            </a:r>
          </a:p>
          <a:p>
            <a:pPr algn="ctr"/>
            <a:r>
              <a:rPr lang="en-US" dirty="0">
                <a:latin typeface="Copperplate Gothic Bold" panose="020E0705020206020404" pitchFamily="34" charset="0"/>
              </a:rPr>
              <a:t>Gross sales Amount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332AF49-CA28-9FBE-C7E2-306DE317D38C}"/>
              </a:ext>
            </a:extLst>
          </p:cNvPr>
          <p:cNvSpPr/>
          <p:nvPr/>
        </p:nvSpPr>
        <p:spPr>
          <a:xfrm>
            <a:off x="552449" y="3472201"/>
            <a:ext cx="4067175" cy="2988039"/>
          </a:xfrm>
          <a:prstGeom prst="round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28575">
            <a:solidFill>
              <a:srgbClr val="2319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0081B44-F3D9-B89B-A5A7-7CCBCAE9579D}"/>
              </a:ext>
            </a:extLst>
          </p:cNvPr>
          <p:cNvSpPr/>
          <p:nvPr/>
        </p:nvSpPr>
        <p:spPr>
          <a:xfrm>
            <a:off x="7448549" y="3472201"/>
            <a:ext cx="4067175" cy="2988039"/>
          </a:xfrm>
          <a:prstGeom prst="round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28575">
            <a:solidFill>
              <a:srgbClr val="2319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7940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9F86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851;p45">
            <a:extLst>
              <a:ext uri="{FF2B5EF4-FFF2-40B4-BE49-F238E27FC236}">
                <a16:creationId xmlns:a16="http://schemas.microsoft.com/office/drawing/2014/main" id="{7F4D8C25-DE43-8D96-3E11-C14EA0CC464E}"/>
              </a:ext>
            </a:extLst>
          </p:cNvPr>
          <p:cNvSpPr txBox="1">
            <a:spLocks/>
          </p:cNvSpPr>
          <p:nvPr/>
        </p:nvSpPr>
        <p:spPr>
          <a:xfrm>
            <a:off x="162560" y="397760"/>
            <a:ext cx="9873130" cy="4212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US" sz="4000" dirty="0">
                <a:latin typeface="Modern No. 20" panose="02070704070505020303" pitchFamily="18" charset="0"/>
              </a:rPr>
              <a:t>Insights :</a:t>
            </a:r>
          </a:p>
        </p:txBody>
      </p:sp>
      <p:grpSp>
        <p:nvGrpSpPr>
          <p:cNvPr id="17" name="Google Shape;2021;p58">
            <a:extLst>
              <a:ext uri="{FF2B5EF4-FFF2-40B4-BE49-F238E27FC236}">
                <a16:creationId xmlns:a16="http://schemas.microsoft.com/office/drawing/2014/main" id="{3AB51E44-A3EF-85A4-AC15-4142216B60E2}"/>
              </a:ext>
            </a:extLst>
          </p:cNvPr>
          <p:cNvGrpSpPr/>
          <p:nvPr/>
        </p:nvGrpSpPr>
        <p:grpSpPr>
          <a:xfrm>
            <a:off x="1394605" y="1514216"/>
            <a:ext cx="448077" cy="447242"/>
            <a:chOff x="1421638" y="4125629"/>
            <a:chExt cx="374709" cy="374010"/>
          </a:xfrm>
          <a:solidFill>
            <a:srgbClr val="9F86C0"/>
          </a:solidFill>
        </p:grpSpPr>
        <p:sp>
          <p:nvSpPr>
            <p:cNvPr id="31" name="Google Shape;2022;p58">
              <a:extLst>
                <a:ext uri="{FF2B5EF4-FFF2-40B4-BE49-F238E27FC236}">
                  <a16:creationId xmlns:a16="http://schemas.microsoft.com/office/drawing/2014/main" id="{CB6DC907-43B3-732E-770C-2C794C18035F}"/>
                </a:ext>
              </a:extLst>
            </p:cNvPr>
            <p:cNvSpPr/>
            <p:nvPr/>
          </p:nvSpPr>
          <p:spPr>
            <a:xfrm>
              <a:off x="1421638" y="4265954"/>
              <a:ext cx="374709" cy="233685"/>
            </a:xfrm>
            <a:custGeom>
              <a:avLst/>
              <a:gdLst/>
              <a:ahLst/>
              <a:cxnLst/>
              <a:rect l="l" t="t" r="r" b="b"/>
              <a:pathLst>
                <a:path w="11800" h="7359" extrusionOk="0">
                  <a:moveTo>
                    <a:pt x="3180" y="3298"/>
                  </a:moveTo>
                  <a:lnTo>
                    <a:pt x="3180" y="7001"/>
                  </a:lnTo>
                  <a:lnTo>
                    <a:pt x="1691" y="7001"/>
                  </a:lnTo>
                  <a:lnTo>
                    <a:pt x="1691" y="3298"/>
                  </a:lnTo>
                  <a:close/>
                  <a:moveTo>
                    <a:pt x="6680" y="2370"/>
                  </a:moveTo>
                  <a:lnTo>
                    <a:pt x="6680" y="7001"/>
                  </a:lnTo>
                  <a:lnTo>
                    <a:pt x="5192" y="7001"/>
                  </a:lnTo>
                  <a:lnTo>
                    <a:pt x="5192" y="2370"/>
                  </a:lnTo>
                  <a:close/>
                  <a:moveTo>
                    <a:pt x="10180" y="345"/>
                  </a:moveTo>
                  <a:lnTo>
                    <a:pt x="10180" y="7001"/>
                  </a:lnTo>
                  <a:lnTo>
                    <a:pt x="8692" y="7001"/>
                  </a:lnTo>
                  <a:lnTo>
                    <a:pt x="8692" y="345"/>
                  </a:lnTo>
                  <a:close/>
                  <a:moveTo>
                    <a:pt x="8502" y="0"/>
                  </a:moveTo>
                  <a:cubicBezTo>
                    <a:pt x="8406" y="0"/>
                    <a:pt x="8323" y="84"/>
                    <a:pt x="8323" y="179"/>
                  </a:cubicBezTo>
                  <a:lnTo>
                    <a:pt x="8323" y="7001"/>
                  </a:lnTo>
                  <a:lnTo>
                    <a:pt x="7013" y="7001"/>
                  </a:lnTo>
                  <a:lnTo>
                    <a:pt x="7013" y="2203"/>
                  </a:lnTo>
                  <a:cubicBezTo>
                    <a:pt x="7013" y="2120"/>
                    <a:pt x="6930" y="2024"/>
                    <a:pt x="6835" y="2024"/>
                  </a:cubicBezTo>
                  <a:lnTo>
                    <a:pt x="4989" y="2024"/>
                  </a:lnTo>
                  <a:cubicBezTo>
                    <a:pt x="4894" y="2024"/>
                    <a:pt x="4811" y="2108"/>
                    <a:pt x="4811" y="2203"/>
                  </a:cubicBezTo>
                  <a:lnTo>
                    <a:pt x="4811" y="7001"/>
                  </a:lnTo>
                  <a:lnTo>
                    <a:pt x="3501" y="7001"/>
                  </a:lnTo>
                  <a:lnTo>
                    <a:pt x="3501" y="3132"/>
                  </a:lnTo>
                  <a:cubicBezTo>
                    <a:pt x="3501" y="3036"/>
                    <a:pt x="3418" y="2953"/>
                    <a:pt x="3322" y="2953"/>
                  </a:cubicBezTo>
                  <a:lnTo>
                    <a:pt x="1477" y="2953"/>
                  </a:lnTo>
                  <a:cubicBezTo>
                    <a:pt x="1382" y="2953"/>
                    <a:pt x="1298" y="3024"/>
                    <a:pt x="1298" y="3132"/>
                  </a:cubicBezTo>
                  <a:lnTo>
                    <a:pt x="1298" y="7001"/>
                  </a:lnTo>
                  <a:lnTo>
                    <a:pt x="179" y="7001"/>
                  </a:lnTo>
                  <a:cubicBezTo>
                    <a:pt x="84" y="7001"/>
                    <a:pt x="1" y="7073"/>
                    <a:pt x="1" y="7180"/>
                  </a:cubicBezTo>
                  <a:cubicBezTo>
                    <a:pt x="1" y="7287"/>
                    <a:pt x="72" y="7358"/>
                    <a:pt x="179" y="7358"/>
                  </a:cubicBezTo>
                  <a:lnTo>
                    <a:pt x="11597" y="7358"/>
                  </a:lnTo>
                  <a:cubicBezTo>
                    <a:pt x="11681" y="7358"/>
                    <a:pt x="11776" y="7287"/>
                    <a:pt x="11776" y="7180"/>
                  </a:cubicBezTo>
                  <a:cubicBezTo>
                    <a:pt x="11800" y="7073"/>
                    <a:pt x="11728" y="7001"/>
                    <a:pt x="11633" y="7001"/>
                  </a:cubicBezTo>
                  <a:lnTo>
                    <a:pt x="10526" y="7001"/>
                  </a:lnTo>
                  <a:lnTo>
                    <a:pt x="10526" y="179"/>
                  </a:lnTo>
                  <a:cubicBezTo>
                    <a:pt x="10526" y="95"/>
                    <a:pt x="10442" y="0"/>
                    <a:pt x="103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023;p58">
              <a:extLst>
                <a:ext uri="{FF2B5EF4-FFF2-40B4-BE49-F238E27FC236}">
                  <a16:creationId xmlns:a16="http://schemas.microsoft.com/office/drawing/2014/main" id="{9CBA7E79-484B-AA02-35BA-12549695DDCF}"/>
                </a:ext>
              </a:extLst>
            </p:cNvPr>
            <p:cNvSpPr/>
            <p:nvPr/>
          </p:nvSpPr>
          <p:spPr>
            <a:xfrm>
              <a:off x="1428052" y="4125629"/>
              <a:ext cx="356958" cy="215585"/>
            </a:xfrm>
            <a:custGeom>
              <a:avLst/>
              <a:gdLst/>
              <a:ahLst/>
              <a:cxnLst/>
              <a:rect l="l" t="t" r="r" b="b"/>
              <a:pathLst>
                <a:path w="11241" h="6789" extrusionOk="0">
                  <a:moveTo>
                    <a:pt x="10668" y="0"/>
                  </a:moveTo>
                  <a:cubicBezTo>
                    <a:pt x="10653" y="0"/>
                    <a:pt x="10637" y="1"/>
                    <a:pt x="10621" y="2"/>
                  </a:cubicBezTo>
                  <a:lnTo>
                    <a:pt x="9145" y="181"/>
                  </a:lnTo>
                  <a:cubicBezTo>
                    <a:pt x="8847" y="216"/>
                    <a:pt x="8633" y="490"/>
                    <a:pt x="8669" y="788"/>
                  </a:cubicBezTo>
                  <a:cubicBezTo>
                    <a:pt x="8691" y="1064"/>
                    <a:pt x="8938" y="1268"/>
                    <a:pt x="9211" y="1268"/>
                  </a:cubicBezTo>
                  <a:cubicBezTo>
                    <a:pt x="9232" y="1268"/>
                    <a:pt x="9254" y="1267"/>
                    <a:pt x="9276" y="1264"/>
                  </a:cubicBezTo>
                  <a:lnTo>
                    <a:pt x="9395" y="1252"/>
                  </a:lnTo>
                  <a:lnTo>
                    <a:pt x="9395" y="1252"/>
                  </a:lnTo>
                  <a:cubicBezTo>
                    <a:pt x="7597" y="3348"/>
                    <a:pt x="5442" y="4443"/>
                    <a:pt x="3918" y="4979"/>
                  </a:cubicBezTo>
                  <a:cubicBezTo>
                    <a:pt x="2025" y="5657"/>
                    <a:pt x="561" y="5717"/>
                    <a:pt x="537" y="5717"/>
                  </a:cubicBezTo>
                  <a:cubicBezTo>
                    <a:pt x="239" y="5729"/>
                    <a:pt x="1" y="5967"/>
                    <a:pt x="25" y="6265"/>
                  </a:cubicBezTo>
                  <a:cubicBezTo>
                    <a:pt x="37" y="6562"/>
                    <a:pt x="275" y="6789"/>
                    <a:pt x="561" y="6789"/>
                  </a:cubicBezTo>
                  <a:lnTo>
                    <a:pt x="572" y="6789"/>
                  </a:lnTo>
                  <a:cubicBezTo>
                    <a:pt x="632" y="6789"/>
                    <a:pt x="2192" y="6729"/>
                    <a:pt x="4263" y="6003"/>
                  </a:cubicBezTo>
                  <a:cubicBezTo>
                    <a:pt x="5418" y="5586"/>
                    <a:pt x="6514" y="5050"/>
                    <a:pt x="7490" y="4383"/>
                  </a:cubicBezTo>
                  <a:cubicBezTo>
                    <a:pt x="7561" y="4324"/>
                    <a:pt x="7597" y="4217"/>
                    <a:pt x="7538" y="4145"/>
                  </a:cubicBezTo>
                  <a:cubicBezTo>
                    <a:pt x="7501" y="4093"/>
                    <a:pt x="7445" y="4065"/>
                    <a:pt x="7391" y="4065"/>
                  </a:cubicBezTo>
                  <a:cubicBezTo>
                    <a:pt x="7358" y="4065"/>
                    <a:pt x="7326" y="4075"/>
                    <a:pt x="7299" y="4098"/>
                  </a:cubicBezTo>
                  <a:cubicBezTo>
                    <a:pt x="6335" y="4753"/>
                    <a:pt x="5275" y="5288"/>
                    <a:pt x="4144" y="5693"/>
                  </a:cubicBezTo>
                  <a:cubicBezTo>
                    <a:pt x="2132" y="6408"/>
                    <a:pt x="632" y="6467"/>
                    <a:pt x="561" y="6467"/>
                  </a:cubicBezTo>
                  <a:cubicBezTo>
                    <a:pt x="453" y="6467"/>
                    <a:pt x="358" y="6372"/>
                    <a:pt x="358" y="6265"/>
                  </a:cubicBezTo>
                  <a:cubicBezTo>
                    <a:pt x="358" y="6169"/>
                    <a:pt x="441" y="6074"/>
                    <a:pt x="561" y="6062"/>
                  </a:cubicBezTo>
                  <a:cubicBezTo>
                    <a:pt x="572" y="6062"/>
                    <a:pt x="2085" y="6003"/>
                    <a:pt x="4037" y="5300"/>
                  </a:cubicBezTo>
                  <a:cubicBezTo>
                    <a:pt x="5680" y="4717"/>
                    <a:pt x="8026" y="3514"/>
                    <a:pt x="9943" y="1133"/>
                  </a:cubicBezTo>
                  <a:cubicBezTo>
                    <a:pt x="10035" y="1018"/>
                    <a:pt x="9949" y="847"/>
                    <a:pt x="9813" y="847"/>
                  </a:cubicBezTo>
                  <a:cubicBezTo>
                    <a:pt x="9809" y="847"/>
                    <a:pt x="9804" y="847"/>
                    <a:pt x="9800" y="847"/>
                  </a:cubicBezTo>
                  <a:lnTo>
                    <a:pt x="9252" y="931"/>
                  </a:lnTo>
                  <a:cubicBezTo>
                    <a:pt x="9244" y="932"/>
                    <a:pt x="9236" y="932"/>
                    <a:pt x="9228" y="932"/>
                  </a:cubicBezTo>
                  <a:cubicBezTo>
                    <a:pt x="9139" y="932"/>
                    <a:pt x="9049" y="874"/>
                    <a:pt x="9038" y="776"/>
                  </a:cubicBezTo>
                  <a:cubicBezTo>
                    <a:pt x="9014" y="657"/>
                    <a:pt x="9085" y="550"/>
                    <a:pt x="9204" y="538"/>
                  </a:cubicBezTo>
                  <a:lnTo>
                    <a:pt x="10681" y="359"/>
                  </a:lnTo>
                  <a:cubicBezTo>
                    <a:pt x="10688" y="358"/>
                    <a:pt x="10696" y="358"/>
                    <a:pt x="10703" y="358"/>
                  </a:cubicBezTo>
                  <a:cubicBezTo>
                    <a:pt x="10812" y="358"/>
                    <a:pt x="10895" y="438"/>
                    <a:pt x="10895" y="550"/>
                  </a:cubicBezTo>
                  <a:lnTo>
                    <a:pt x="10895" y="2026"/>
                  </a:lnTo>
                  <a:cubicBezTo>
                    <a:pt x="10895" y="2133"/>
                    <a:pt x="10812" y="2217"/>
                    <a:pt x="10705" y="2217"/>
                  </a:cubicBezTo>
                  <a:cubicBezTo>
                    <a:pt x="10598" y="2217"/>
                    <a:pt x="10514" y="2133"/>
                    <a:pt x="10514" y="2026"/>
                  </a:cubicBezTo>
                  <a:lnTo>
                    <a:pt x="10514" y="1586"/>
                  </a:lnTo>
                  <a:cubicBezTo>
                    <a:pt x="10514" y="1502"/>
                    <a:pt x="10467" y="1443"/>
                    <a:pt x="10407" y="1419"/>
                  </a:cubicBezTo>
                  <a:cubicBezTo>
                    <a:pt x="10387" y="1409"/>
                    <a:pt x="10368" y="1405"/>
                    <a:pt x="10349" y="1405"/>
                  </a:cubicBezTo>
                  <a:cubicBezTo>
                    <a:pt x="10298" y="1405"/>
                    <a:pt x="10251" y="1435"/>
                    <a:pt x="10217" y="1478"/>
                  </a:cubicBezTo>
                  <a:cubicBezTo>
                    <a:pt x="9574" y="2264"/>
                    <a:pt x="8835" y="2979"/>
                    <a:pt x="8026" y="3610"/>
                  </a:cubicBezTo>
                  <a:cubicBezTo>
                    <a:pt x="7954" y="3669"/>
                    <a:pt x="7942" y="3764"/>
                    <a:pt x="8002" y="3848"/>
                  </a:cubicBezTo>
                  <a:cubicBezTo>
                    <a:pt x="8036" y="3888"/>
                    <a:pt x="8081" y="3910"/>
                    <a:pt x="8129" y="3910"/>
                  </a:cubicBezTo>
                  <a:cubicBezTo>
                    <a:pt x="8166" y="3910"/>
                    <a:pt x="8204" y="3897"/>
                    <a:pt x="8240" y="3872"/>
                  </a:cubicBezTo>
                  <a:cubicBezTo>
                    <a:pt x="8931" y="3336"/>
                    <a:pt x="9585" y="2729"/>
                    <a:pt x="10169" y="2062"/>
                  </a:cubicBezTo>
                  <a:cubicBezTo>
                    <a:pt x="10181" y="2336"/>
                    <a:pt x="10419" y="2574"/>
                    <a:pt x="10705" y="2574"/>
                  </a:cubicBezTo>
                  <a:cubicBezTo>
                    <a:pt x="11002" y="2574"/>
                    <a:pt x="11240" y="2336"/>
                    <a:pt x="11240" y="2038"/>
                  </a:cubicBezTo>
                  <a:lnTo>
                    <a:pt x="11240" y="573"/>
                  </a:lnTo>
                  <a:cubicBezTo>
                    <a:pt x="11240" y="395"/>
                    <a:pt x="11169" y="240"/>
                    <a:pt x="11050" y="133"/>
                  </a:cubicBezTo>
                  <a:cubicBezTo>
                    <a:pt x="10943" y="47"/>
                    <a:pt x="10807" y="0"/>
                    <a:pt x="1066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E19F8D93-723F-8A39-2746-618EDAE8042D}"/>
              </a:ext>
            </a:extLst>
          </p:cNvPr>
          <p:cNvSpPr/>
          <p:nvPr/>
        </p:nvSpPr>
        <p:spPr>
          <a:xfrm>
            <a:off x="162560" y="132080"/>
            <a:ext cx="11836400" cy="654304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687911B-0848-9BD2-D232-3CAC89DE743F}"/>
              </a:ext>
            </a:extLst>
          </p:cNvPr>
          <p:cNvSpPr/>
          <p:nvPr/>
        </p:nvSpPr>
        <p:spPr>
          <a:xfrm>
            <a:off x="456247" y="1053761"/>
            <a:ext cx="11249025" cy="3937339"/>
          </a:xfrm>
          <a:prstGeom prst="round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28575">
            <a:solidFill>
              <a:srgbClr val="2319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rgbClr val="231942"/>
                  </a:solidFill>
                </a:ln>
              </a:rPr>
              <a:t>g</a:t>
            </a:r>
          </a:p>
        </p:txBody>
      </p:sp>
      <p:sp>
        <p:nvSpPr>
          <p:cNvPr id="3" name="Arrow: Notched Right 2">
            <a:extLst>
              <a:ext uri="{FF2B5EF4-FFF2-40B4-BE49-F238E27FC236}">
                <a16:creationId xmlns:a16="http://schemas.microsoft.com/office/drawing/2014/main" id="{ABFA05A6-CDEA-27E9-B2D8-3A472CBC1AA0}"/>
              </a:ext>
            </a:extLst>
          </p:cNvPr>
          <p:cNvSpPr/>
          <p:nvPr/>
        </p:nvSpPr>
        <p:spPr>
          <a:xfrm rot="7997038">
            <a:off x="3778282" y="3693505"/>
            <a:ext cx="895350" cy="390525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CE2384-9432-7B86-1708-6D4C3E9E6F4F}"/>
              </a:ext>
            </a:extLst>
          </p:cNvPr>
          <p:cNvSpPr txBox="1"/>
          <p:nvPr/>
        </p:nvSpPr>
        <p:spPr>
          <a:xfrm>
            <a:off x="3346514" y="2985657"/>
            <a:ext cx="293998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Mar 20 </a:t>
            </a:r>
            <a:r>
              <a:rPr lang="en-US" sz="1400" dirty="0"/>
              <a:t>is</a:t>
            </a:r>
            <a:r>
              <a:rPr lang="en-US" sz="1400" b="1" dirty="0"/>
              <a:t> </a:t>
            </a:r>
            <a:r>
              <a:rPr lang="en-US" sz="1400" dirty="0">
                <a:latin typeface="Bahnschrift Light Condensed" panose="020B0502040204020203" pitchFamily="34" charset="0"/>
              </a:rPr>
              <a:t>the day when gross sales amount was lowest , which was around $767K to be precise.</a:t>
            </a:r>
            <a:endParaRPr lang="en-US" sz="1400" dirty="0"/>
          </a:p>
        </p:txBody>
      </p:sp>
      <p:sp>
        <p:nvSpPr>
          <p:cNvPr id="8" name="Arrow: Notched Right 7">
            <a:extLst>
              <a:ext uri="{FF2B5EF4-FFF2-40B4-BE49-F238E27FC236}">
                <a16:creationId xmlns:a16="http://schemas.microsoft.com/office/drawing/2014/main" id="{476B52B2-6902-B34D-D6BF-4055BDDA6C54}"/>
              </a:ext>
            </a:extLst>
          </p:cNvPr>
          <p:cNvSpPr/>
          <p:nvPr/>
        </p:nvSpPr>
        <p:spPr>
          <a:xfrm rot="20840414">
            <a:off x="6318410" y="1318954"/>
            <a:ext cx="895350" cy="390525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EFF579-0F30-B9EF-FA65-2A42C67B2CA4}"/>
              </a:ext>
            </a:extLst>
          </p:cNvPr>
          <p:cNvSpPr txBox="1"/>
          <p:nvPr/>
        </p:nvSpPr>
        <p:spPr>
          <a:xfrm>
            <a:off x="3491091" y="1433513"/>
            <a:ext cx="293998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Nov 20 </a:t>
            </a:r>
            <a:r>
              <a:rPr lang="en-US" sz="1400" dirty="0"/>
              <a:t>is </a:t>
            </a:r>
            <a:r>
              <a:rPr lang="en-US" sz="1400" dirty="0">
                <a:latin typeface="Bahnschrift Light Condensed" panose="020B0502040204020203" pitchFamily="34" charset="0"/>
              </a:rPr>
              <a:t>the</a:t>
            </a:r>
            <a:r>
              <a:rPr lang="en-US" sz="1400" b="1" dirty="0">
                <a:latin typeface="Bahnschrift Light Condensed" panose="020B0502040204020203" pitchFamily="34" charset="0"/>
              </a:rPr>
              <a:t> </a:t>
            </a:r>
            <a:r>
              <a:rPr lang="en-US" sz="1400" dirty="0">
                <a:latin typeface="Bahnschrift Light Condensed" panose="020B0502040204020203" pitchFamily="34" charset="0"/>
              </a:rPr>
              <a:t>day when gross sales amount was highest , which was around $32.2M to be precise.</a:t>
            </a:r>
            <a:endParaRPr lang="en-US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EC4C3F-0C6F-AEE5-8580-F924F2C140E9}"/>
              </a:ext>
            </a:extLst>
          </p:cNvPr>
          <p:cNvSpPr txBox="1"/>
          <p:nvPr/>
        </p:nvSpPr>
        <p:spPr>
          <a:xfrm>
            <a:off x="456247" y="5293292"/>
            <a:ext cx="113157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Bahnschrift Light Condensed" panose="020B0502040204020203" pitchFamily="34" charset="0"/>
              </a:rPr>
              <a:t>On </a:t>
            </a:r>
            <a:r>
              <a:rPr lang="en-US" sz="1600" b="1" dirty="0">
                <a:latin typeface="Bahnschrift Light Condensed" panose="020B0502040204020203" pitchFamily="34" charset="0"/>
              </a:rPr>
              <a:t>March 2020 </a:t>
            </a:r>
            <a:r>
              <a:rPr lang="en-US" sz="1600" dirty="0">
                <a:latin typeface="Bahnschrift Light Condensed" panose="020B0502040204020203" pitchFamily="34" charset="0"/>
              </a:rPr>
              <a:t>companies gross sales hit its lowest point , which is around</a:t>
            </a:r>
            <a:r>
              <a:rPr lang="en-US" sz="1600" b="1" dirty="0">
                <a:latin typeface="Bahnschrift Light Condensed" panose="020B0502040204020203" pitchFamily="34" charset="0"/>
              </a:rPr>
              <a:t> $767K </a:t>
            </a:r>
            <a:r>
              <a:rPr lang="en-US" sz="1600" dirty="0">
                <a:latin typeface="Bahnschrift Light Condensed" panose="020B0502040204020203" pitchFamily="34" charset="0"/>
              </a:rPr>
              <a:t>and its because of low demand. As we know at this time the demand for every product decreases due to covid 19 , Other than medical products.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Bahnschrift Light Condensed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Bahnschrift Light Condensed" panose="020B0502040204020203" pitchFamily="34" charset="0"/>
              </a:rPr>
              <a:t>But as we can see a quick jump after the dark days , as on </a:t>
            </a:r>
            <a:r>
              <a:rPr lang="en-US" sz="1600" b="1" dirty="0">
                <a:latin typeface="Bahnschrift Light Condensed" panose="020B0502040204020203" pitchFamily="34" charset="0"/>
              </a:rPr>
              <a:t>November 2020 </a:t>
            </a:r>
            <a:r>
              <a:rPr lang="en-US" sz="1600" dirty="0">
                <a:latin typeface="Bahnschrift Light Condensed" panose="020B0502040204020203" pitchFamily="34" charset="0"/>
              </a:rPr>
              <a:t>it gained its highest point, i.e. highest gross sales which is around </a:t>
            </a:r>
            <a:r>
              <a:rPr lang="en-US" sz="1600" b="1" dirty="0">
                <a:latin typeface="Bahnschrift Light Condensed" panose="020B0502040204020203" pitchFamily="34" charset="0"/>
              </a:rPr>
              <a:t>$32.2M </a:t>
            </a:r>
            <a:r>
              <a:rPr lang="en-US" sz="1600" dirty="0">
                <a:latin typeface="Bahnschrift Light Condensed" panose="020B0502040204020203" pitchFamily="34" charset="0"/>
              </a:rPr>
              <a:t>, and after that sales stayed at very stable position  on an average it was around </a:t>
            </a:r>
            <a:r>
              <a:rPr lang="en-US" sz="1600" b="1" dirty="0">
                <a:latin typeface="Bahnschrift Light Condensed" panose="020B0502040204020203" pitchFamily="34" charset="0"/>
              </a:rPr>
              <a:t>$12M - $13M </a:t>
            </a:r>
            <a:r>
              <a:rPr lang="en-US" sz="1600" dirty="0">
                <a:latin typeface="Bahnschrift Light Condensed" panose="020B0502040204020203" pitchFamily="34" charset="0"/>
              </a:rPr>
              <a:t>per month and hope to grow more in near future also.</a:t>
            </a:r>
          </a:p>
        </p:txBody>
      </p:sp>
    </p:spTree>
    <p:extLst>
      <p:ext uri="{BB962C8B-B14F-4D97-AF65-F5344CB8AC3E}">
        <p14:creationId xmlns:p14="http://schemas.microsoft.com/office/powerpoint/2010/main" val="1624288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9F86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851;p45">
            <a:extLst>
              <a:ext uri="{FF2B5EF4-FFF2-40B4-BE49-F238E27FC236}">
                <a16:creationId xmlns:a16="http://schemas.microsoft.com/office/drawing/2014/main" id="{7F4D8C25-DE43-8D96-3E11-C14EA0CC464E}"/>
              </a:ext>
            </a:extLst>
          </p:cNvPr>
          <p:cNvSpPr txBox="1">
            <a:spLocks/>
          </p:cNvSpPr>
          <p:nvPr/>
        </p:nvSpPr>
        <p:spPr>
          <a:xfrm>
            <a:off x="2643990" y="397760"/>
            <a:ext cx="7391700" cy="4212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dirty="0">
                <a:latin typeface="Algerian" panose="04020705040A02060702" pitchFamily="82" charset="0"/>
              </a:rPr>
              <a:t>AGENDA</a:t>
            </a:r>
          </a:p>
        </p:txBody>
      </p:sp>
      <p:sp>
        <p:nvSpPr>
          <p:cNvPr id="15" name="Google Shape;2017;p58">
            <a:extLst>
              <a:ext uri="{FF2B5EF4-FFF2-40B4-BE49-F238E27FC236}">
                <a16:creationId xmlns:a16="http://schemas.microsoft.com/office/drawing/2014/main" id="{5706D0A4-0513-C342-887C-F712C057822B}"/>
              </a:ext>
            </a:extLst>
          </p:cNvPr>
          <p:cNvSpPr/>
          <p:nvPr/>
        </p:nvSpPr>
        <p:spPr>
          <a:xfrm>
            <a:off x="5645930" y="4596719"/>
            <a:ext cx="1334783" cy="1117765"/>
          </a:xfrm>
          <a:custGeom>
            <a:avLst/>
            <a:gdLst/>
            <a:ahLst/>
            <a:cxnLst/>
            <a:rect l="l" t="t" r="r" b="b"/>
            <a:pathLst>
              <a:path w="11264" h="11253" extrusionOk="0">
                <a:moveTo>
                  <a:pt x="9847" y="548"/>
                </a:moveTo>
                <a:lnTo>
                  <a:pt x="9847" y="1203"/>
                </a:lnTo>
                <a:cubicBezTo>
                  <a:pt x="9847" y="1299"/>
                  <a:pt x="9930" y="1370"/>
                  <a:pt x="10014" y="1370"/>
                </a:cubicBezTo>
                <a:lnTo>
                  <a:pt x="10669" y="1370"/>
                </a:lnTo>
                <a:lnTo>
                  <a:pt x="9252" y="2811"/>
                </a:lnTo>
                <a:lnTo>
                  <a:pt x="8656" y="2811"/>
                </a:lnTo>
                <a:lnTo>
                  <a:pt x="9609" y="1858"/>
                </a:lnTo>
                <a:cubicBezTo>
                  <a:pt x="9668" y="1799"/>
                  <a:pt x="9668" y="1703"/>
                  <a:pt x="9609" y="1620"/>
                </a:cubicBezTo>
                <a:cubicBezTo>
                  <a:pt x="9579" y="1590"/>
                  <a:pt x="9537" y="1575"/>
                  <a:pt x="9494" y="1575"/>
                </a:cubicBezTo>
                <a:cubicBezTo>
                  <a:pt x="9451" y="1575"/>
                  <a:pt x="9406" y="1590"/>
                  <a:pt x="9371" y="1620"/>
                </a:cubicBezTo>
                <a:lnTo>
                  <a:pt x="8418" y="2572"/>
                </a:lnTo>
                <a:lnTo>
                  <a:pt x="8418" y="1977"/>
                </a:lnTo>
                <a:lnTo>
                  <a:pt x="9847" y="548"/>
                </a:lnTo>
                <a:close/>
                <a:moveTo>
                  <a:pt x="4549" y="2442"/>
                </a:moveTo>
                <a:cubicBezTo>
                  <a:pt x="5668" y="2442"/>
                  <a:pt x="6680" y="2870"/>
                  <a:pt x="7430" y="3573"/>
                </a:cubicBezTo>
                <a:lnTo>
                  <a:pt x="4430" y="6561"/>
                </a:lnTo>
                <a:cubicBezTo>
                  <a:pt x="4370" y="6621"/>
                  <a:pt x="4370" y="6728"/>
                  <a:pt x="4430" y="6799"/>
                </a:cubicBezTo>
                <a:cubicBezTo>
                  <a:pt x="4465" y="6835"/>
                  <a:pt x="4513" y="6847"/>
                  <a:pt x="4549" y="6847"/>
                </a:cubicBezTo>
                <a:cubicBezTo>
                  <a:pt x="4596" y="6847"/>
                  <a:pt x="4644" y="6835"/>
                  <a:pt x="4668" y="6799"/>
                </a:cubicBezTo>
                <a:lnTo>
                  <a:pt x="5418" y="6061"/>
                </a:lnTo>
                <a:cubicBezTo>
                  <a:pt x="5549" y="6240"/>
                  <a:pt x="5620" y="6466"/>
                  <a:pt x="5620" y="6680"/>
                </a:cubicBezTo>
                <a:cubicBezTo>
                  <a:pt x="5620" y="7275"/>
                  <a:pt x="5144" y="7752"/>
                  <a:pt x="4549" y="7752"/>
                </a:cubicBezTo>
                <a:cubicBezTo>
                  <a:pt x="3953" y="7752"/>
                  <a:pt x="3477" y="7275"/>
                  <a:pt x="3477" y="6680"/>
                </a:cubicBezTo>
                <a:cubicBezTo>
                  <a:pt x="3477" y="6085"/>
                  <a:pt x="3953" y="5609"/>
                  <a:pt x="4549" y="5609"/>
                </a:cubicBezTo>
                <a:cubicBezTo>
                  <a:pt x="4608" y="5609"/>
                  <a:pt x="4680" y="5609"/>
                  <a:pt x="4739" y="5632"/>
                </a:cubicBezTo>
                <a:cubicBezTo>
                  <a:pt x="4747" y="5633"/>
                  <a:pt x="4755" y="5634"/>
                  <a:pt x="4763" y="5634"/>
                </a:cubicBezTo>
                <a:cubicBezTo>
                  <a:pt x="4848" y="5634"/>
                  <a:pt x="4920" y="5577"/>
                  <a:pt x="4942" y="5490"/>
                </a:cubicBezTo>
                <a:cubicBezTo>
                  <a:pt x="4954" y="5406"/>
                  <a:pt x="4894" y="5311"/>
                  <a:pt x="4799" y="5299"/>
                </a:cubicBezTo>
                <a:cubicBezTo>
                  <a:pt x="4715" y="5287"/>
                  <a:pt x="4620" y="5275"/>
                  <a:pt x="4549" y="5275"/>
                </a:cubicBezTo>
                <a:cubicBezTo>
                  <a:pt x="3775" y="5275"/>
                  <a:pt x="3156" y="5894"/>
                  <a:pt x="3156" y="6668"/>
                </a:cubicBezTo>
                <a:cubicBezTo>
                  <a:pt x="3156" y="7442"/>
                  <a:pt x="3775" y="8073"/>
                  <a:pt x="4549" y="8073"/>
                </a:cubicBezTo>
                <a:cubicBezTo>
                  <a:pt x="5323" y="8073"/>
                  <a:pt x="5954" y="7442"/>
                  <a:pt x="5954" y="6668"/>
                </a:cubicBezTo>
                <a:cubicBezTo>
                  <a:pt x="5954" y="6359"/>
                  <a:pt x="5847" y="6049"/>
                  <a:pt x="5656" y="5811"/>
                </a:cubicBezTo>
                <a:lnTo>
                  <a:pt x="6168" y="5287"/>
                </a:lnTo>
                <a:cubicBezTo>
                  <a:pt x="6501" y="5668"/>
                  <a:pt x="6680" y="6168"/>
                  <a:pt x="6680" y="6668"/>
                </a:cubicBezTo>
                <a:cubicBezTo>
                  <a:pt x="6680" y="7847"/>
                  <a:pt x="5727" y="8799"/>
                  <a:pt x="4549" y="8799"/>
                </a:cubicBezTo>
                <a:cubicBezTo>
                  <a:pt x="3370" y="8799"/>
                  <a:pt x="2418" y="7847"/>
                  <a:pt x="2418" y="6668"/>
                </a:cubicBezTo>
                <a:cubicBezTo>
                  <a:pt x="2418" y="5490"/>
                  <a:pt x="3370" y="4537"/>
                  <a:pt x="4549" y="4537"/>
                </a:cubicBezTo>
                <a:cubicBezTo>
                  <a:pt x="4906" y="4537"/>
                  <a:pt x="5251" y="4632"/>
                  <a:pt x="5561" y="4799"/>
                </a:cubicBezTo>
                <a:cubicBezTo>
                  <a:pt x="5583" y="4810"/>
                  <a:pt x="5608" y="4815"/>
                  <a:pt x="5635" y="4815"/>
                </a:cubicBezTo>
                <a:cubicBezTo>
                  <a:pt x="5693" y="4815"/>
                  <a:pt x="5754" y="4789"/>
                  <a:pt x="5787" y="4739"/>
                </a:cubicBezTo>
                <a:cubicBezTo>
                  <a:pt x="5835" y="4656"/>
                  <a:pt x="5799" y="4561"/>
                  <a:pt x="5727" y="4513"/>
                </a:cubicBezTo>
                <a:cubicBezTo>
                  <a:pt x="5370" y="4323"/>
                  <a:pt x="4965" y="4216"/>
                  <a:pt x="4561" y="4216"/>
                </a:cubicBezTo>
                <a:cubicBezTo>
                  <a:pt x="3215" y="4216"/>
                  <a:pt x="2108" y="5311"/>
                  <a:pt x="2108" y="6668"/>
                </a:cubicBezTo>
                <a:cubicBezTo>
                  <a:pt x="2108" y="8026"/>
                  <a:pt x="3215" y="9121"/>
                  <a:pt x="4561" y="9121"/>
                </a:cubicBezTo>
                <a:cubicBezTo>
                  <a:pt x="5918" y="9121"/>
                  <a:pt x="7025" y="8026"/>
                  <a:pt x="7025" y="6668"/>
                </a:cubicBezTo>
                <a:cubicBezTo>
                  <a:pt x="7025" y="6073"/>
                  <a:pt x="6811" y="5490"/>
                  <a:pt x="6406" y="5049"/>
                </a:cubicBezTo>
                <a:lnTo>
                  <a:pt x="6930" y="4525"/>
                </a:lnTo>
                <a:cubicBezTo>
                  <a:pt x="7466" y="5109"/>
                  <a:pt x="7752" y="5871"/>
                  <a:pt x="7752" y="6656"/>
                </a:cubicBezTo>
                <a:cubicBezTo>
                  <a:pt x="7752" y="8407"/>
                  <a:pt x="6323" y="9835"/>
                  <a:pt x="4561" y="9835"/>
                </a:cubicBezTo>
                <a:cubicBezTo>
                  <a:pt x="2810" y="9835"/>
                  <a:pt x="1382" y="8407"/>
                  <a:pt x="1382" y="6656"/>
                </a:cubicBezTo>
                <a:cubicBezTo>
                  <a:pt x="1382" y="4894"/>
                  <a:pt x="2810" y="3465"/>
                  <a:pt x="4561" y="3465"/>
                </a:cubicBezTo>
                <a:cubicBezTo>
                  <a:pt x="5180" y="3465"/>
                  <a:pt x="5775" y="3644"/>
                  <a:pt x="6275" y="3977"/>
                </a:cubicBezTo>
                <a:cubicBezTo>
                  <a:pt x="6300" y="3994"/>
                  <a:pt x="6330" y="4002"/>
                  <a:pt x="6360" y="4002"/>
                </a:cubicBezTo>
                <a:cubicBezTo>
                  <a:pt x="6415" y="4002"/>
                  <a:pt x="6471" y="3976"/>
                  <a:pt x="6501" y="3930"/>
                </a:cubicBezTo>
                <a:cubicBezTo>
                  <a:pt x="6549" y="3858"/>
                  <a:pt x="6525" y="3751"/>
                  <a:pt x="6454" y="3704"/>
                </a:cubicBezTo>
                <a:cubicBezTo>
                  <a:pt x="5894" y="3346"/>
                  <a:pt x="5239" y="3156"/>
                  <a:pt x="4561" y="3156"/>
                </a:cubicBezTo>
                <a:cubicBezTo>
                  <a:pt x="2632" y="3156"/>
                  <a:pt x="1048" y="4739"/>
                  <a:pt x="1048" y="6668"/>
                </a:cubicBezTo>
                <a:cubicBezTo>
                  <a:pt x="1048" y="8609"/>
                  <a:pt x="2632" y="10181"/>
                  <a:pt x="4561" y="10181"/>
                </a:cubicBezTo>
                <a:cubicBezTo>
                  <a:pt x="6501" y="10181"/>
                  <a:pt x="8073" y="8609"/>
                  <a:pt x="8073" y="6668"/>
                </a:cubicBezTo>
                <a:cubicBezTo>
                  <a:pt x="8073" y="5787"/>
                  <a:pt x="7752" y="4954"/>
                  <a:pt x="7156" y="4299"/>
                </a:cubicBezTo>
                <a:lnTo>
                  <a:pt x="7680" y="3787"/>
                </a:lnTo>
                <a:cubicBezTo>
                  <a:pt x="8383" y="4561"/>
                  <a:pt x="8799" y="5573"/>
                  <a:pt x="8799" y="6680"/>
                </a:cubicBezTo>
                <a:cubicBezTo>
                  <a:pt x="8799" y="9026"/>
                  <a:pt x="6894" y="10931"/>
                  <a:pt x="4549" y="10931"/>
                </a:cubicBezTo>
                <a:cubicBezTo>
                  <a:pt x="2215" y="10931"/>
                  <a:pt x="310" y="9026"/>
                  <a:pt x="310" y="6680"/>
                </a:cubicBezTo>
                <a:cubicBezTo>
                  <a:pt x="310" y="4347"/>
                  <a:pt x="2215" y="2442"/>
                  <a:pt x="4549" y="2442"/>
                </a:cubicBezTo>
                <a:close/>
                <a:moveTo>
                  <a:pt x="10023" y="1"/>
                </a:moveTo>
                <a:cubicBezTo>
                  <a:pt x="9981" y="1"/>
                  <a:pt x="9938" y="17"/>
                  <a:pt x="9907" y="48"/>
                </a:cubicBezTo>
                <a:lnTo>
                  <a:pt x="8156" y="1799"/>
                </a:lnTo>
                <a:cubicBezTo>
                  <a:pt x="8121" y="1834"/>
                  <a:pt x="8109" y="1882"/>
                  <a:pt x="8109" y="1918"/>
                </a:cubicBezTo>
                <a:lnTo>
                  <a:pt x="8109" y="2906"/>
                </a:lnTo>
                <a:lnTo>
                  <a:pt x="7680" y="3334"/>
                </a:lnTo>
                <a:cubicBezTo>
                  <a:pt x="6859" y="2572"/>
                  <a:pt x="5775" y="2120"/>
                  <a:pt x="4573" y="2120"/>
                </a:cubicBezTo>
                <a:cubicBezTo>
                  <a:pt x="2048" y="2120"/>
                  <a:pt x="1" y="4168"/>
                  <a:pt x="1" y="6680"/>
                </a:cubicBezTo>
                <a:cubicBezTo>
                  <a:pt x="1" y="9204"/>
                  <a:pt x="2048" y="11252"/>
                  <a:pt x="4573" y="11252"/>
                </a:cubicBezTo>
                <a:cubicBezTo>
                  <a:pt x="7085" y="11252"/>
                  <a:pt x="9133" y="9204"/>
                  <a:pt x="9133" y="6680"/>
                </a:cubicBezTo>
                <a:cubicBezTo>
                  <a:pt x="9133" y="5478"/>
                  <a:pt x="8680" y="4394"/>
                  <a:pt x="7918" y="3573"/>
                </a:cubicBezTo>
                <a:lnTo>
                  <a:pt x="8347" y="3144"/>
                </a:lnTo>
                <a:lnTo>
                  <a:pt x="9335" y="3144"/>
                </a:lnTo>
                <a:cubicBezTo>
                  <a:pt x="9371" y="3144"/>
                  <a:pt x="9418" y="3132"/>
                  <a:pt x="9454" y="3096"/>
                </a:cubicBezTo>
                <a:lnTo>
                  <a:pt x="11204" y="1346"/>
                </a:lnTo>
                <a:cubicBezTo>
                  <a:pt x="11252" y="1287"/>
                  <a:pt x="11264" y="1227"/>
                  <a:pt x="11240" y="1168"/>
                </a:cubicBezTo>
                <a:cubicBezTo>
                  <a:pt x="11204" y="1108"/>
                  <a:pt x="11145" y="1060"/>
                  <a:pt x="11085" y="1060"/>
                </a:cubicBezTo>
                <a:lnTo>
                  <a:pt x="10192" y="1060"/>
                </a:lnTo>
                <a:lnTo>
                  <a:pt x="10192" y="167"/>
                </a:lnTo>
                <a:cubicBezTo>
                  <a:pt x="10192" y="108"/>
                  <a:pt x="10145" y="36"/>
                  <a:pt x="10085" y="13"/>
                </a:cubicBezTo>
                <a:cubicBezTo>
                  <a:pt x="10065" y="5"/>
                  <a:pt x="10044" y="1"/>
                  <a:pt x="10023" y="1"/>
                </a:cubicBezTo>
                <a:close/>
              </a:path>
            </a:pathLst>
          </a:custGeom>
          <a:solidFill>
            <a:srgbClr val="23194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2021;p58">
            <a:extLst>
              <a:ext uri="{FF2B5EF4-FFF2-40B4-BE49-F238E27FC236}">
                <a16:creationId xmlns:a16="http://schemas.microsoft.com/office/drawing/2014/main" id="{3AB51E44-A3EF-85A4-AC15-4142216B60E2}"/>
              </a:ext>
            </a:extLst>
          </p:cNvPr>
          <p:cNvGrpSpPr/>
          <p:nvPr/>
        </p:nvGrpSpPr>
        <p:grpSpPr>
          <a:xfrm>
            <a:off x="1394605" y="1514216"/>
            <a:ext cx="448077" cy="447242"/>
            <a:chOff x="1421638" y="4125629"/>
            <a:chExt cx="374709" cy="374010"/>
          </a:xfrm>
          <a:solidFill>
            <a:srgbClr val="9F86C0"/>
          </a:solidFill>
        </p:grpSpPr>
        <p:sp>
          <p:nvSpPr>
            <p:cNvPr id="31" name="Google Shape;2022;p58">
              <a:extLst>
                <a:ext uri="{FF2B5EF4-FFF2-40B4-BE49-F238E27FC236}">
                  <a16:creationId xmlns:a16="http://schemas.microsoft.com/office/drawing/2014/main" id="{CB6DC907-43B3-732E-770C-2C794C18035F}"/>
                </a:ext>
              </a:extLst>
            </p:cNvPr>
            <p:cNvSpPr/>
            <p:nvPr/>
          </p:nvSpPr>
          <p:spPr>
            <a:xfrm>
              <a:off x="1421638" y="4265954"/>
              <a:ext cx="374709" cy="233685"/>
            </a:xfrm>
            <a:custGeom>
              <a:avLst/>
              <a:gdLst/>
              <a:ahLst/>
              <a:cxnLst/>
              <a:rect l="l" t="t" r="r" b="b"/>
              <a:pathLst>
                <a:path w="11800" h="7359" extrusionOk="0">
                  <a:moveTo>
                    <a:pt x="3180" y="3298"/>
                  </a:moveTo>
                  <a:lnTo>
                    <a:pt x="3180" y="7001"/>
                  </a:lnTo>
                  <a:lnTo>
                    <a:pt x="1691" y="7001"/>
                  </a:lnTo>
                  <a:lnTo>
                    <a:pt x="1691" y="3298"/>
                  </a:lnTo>
                  <a:close/>
                  <a:moveTo>
                    <a:pt x="6680" y="2370"/>
                  </a:moveTo>
                  <a:lnTo>
                    <a:pt x="6680" y="7001"/>
                  </a:lnTo>
                  <a:lnTo>
                    <a:pt x="5192" y="7001"/>
                  </a:lnTo>
                  <a:lnTo>
                    <a:pt x="5192" y="2370"/>
                  </a:lnTo>
                  <a:close/>
                  <a:moveTo>
                    <a:pt x="10180" y="345"/>
                  </a:moveTo>
                  <a:lnTo>
                    <a:pt x="10180" y="7001"/>
                  </a:lnTo>
                  <a:lnTo>
                    <a:pt x="8692" y="7001"/>
                  </a:lnTo>
                  <a:lnTo>
                    <a:pt x="8692" y="345"/>
                  </a:lnTo>
                  <a:close/>
                  <a:moveTo>
                    <a:pt x="8502" y="0"/>
                  </a:moveTo>
                  <a:cubicBezTo>
                    <a:pt x="8406" y="0"/>
                    <a:pt x="8323" y="84"/>
                    <a:pt x="8323" y="179"/>
                  </a:cubicBezTo>
                  <a:lnTo>
                    <a:pt x="8323" y="7001"/>
                  </a:lnTo>
                  <a:lnTo>
                    <a:pt x="7013" y="7001"/>
                  </a:lnTo>
                  <a:lnTo>
                    <a:pt x="7013" y="2203"/>
                  </a:lnTo>
                  <a:cubicBezTo>
                    <a:pt x="7013" y="2120"/>
                    <a:pt x="6930" y="2024"/>
                    <a:pt x="6835" y="2024"/>
                  </a:cubicBezTo>
                  <a:lnTo>
                    <a:pt x="4989" y="2024"/>
                  </a:lnTo>
                  <a:cubicBezTo>
                    <a:pt x="4894" y="2024"/>
                    <a:pt x="4811" y="2108"/>
                    <a:pt x="4811" y="2203"/>
                  </a:cubicBezTo>
                  <a:lnTo>
                    <a:pt x="4811" y="7001"/>
                  </a:lnTo>
                  <a:lnTo>
                    <a:pt x="3501" y="7001"/>
                  </a:lnTo>
                  <a:lnTo>
                    <a:pt x="3501" y="3132"/>
                  </a:lnTo>
                  <a:cubicBezTo>
                    <a:pt x="3501" y="3036"/>
                    <a:pt x="3418" y="2953"/>
                    <a:pt x="3322" y="2953"/>
                  </a:cubicBezTo>
                  <a:lnTo>
                    <a:pt x="1477" y="2953"/>
                  </a:lnTo>
                  <a:cubicBezTo>
                    <a:pt x="1382" y="2953"/>
                    <a:pt x="1298" y="3024"/>
                    <a:pt x="1298" y="3132"/>
                  </a:cubicBezTo>
                  <a:lnTo>
                    <a:pt x="1298" y="7001"/>
                  </a:lnTo>
                  <a:lnTo>
                    <a:pt x="179" y="7001"/>
                  </a:lnTo>
                  <a:cubicBezTo>
                    <a:pt x="84" y="7001"/>
                    <a:pt x="1" y="7073"/>
                    <a:pt x="1" y="7180"/>
                  </a:cubicBezTo>
                  <a:cubicBezTo>
                    <a:pt x="1" y="7287"/>
                    <a:pt x="72" y="7358"/>
                    <a:pt x="179" y="7358"/>
                  </a:cubicBezTo>
                  <a:lnTo>
                    <a:pt x="11597" y="7358"/>
                  </a:lnTo>
                  <a:cubicBezTo>
                    <a:pt x="11681" y="7358"/>
                    <a:pt x="11776" y="7287"/>
                    <a:pt x="11776" y="7180"/>
                  </a:cubicBezTo>
                  <a:cubicBezTo>
                    <a:pt x="11800" y="7073"/>
                    <a:pt x="11728" y="7001"/>
                    <a:pt x="11633" y="7001"/>
                  </a:cubicBezTo>
                  <a:lnTo>
                    <a:pt x="10526" y="7001"/>
                  </a:lnTo>
                  <a:lnTo>
                    <a:pt x="10526" y="179"/>
                  </a:lnTo>
                  <a:cubicBezTo>
                    <a:pt x="10526" y="95"/>
                    <a:pt x="10442" y="0"/>
                    <a:pt x="103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023;p58">
              <a:extLst>
                <a:ext uri="{FF2B5EF4-FFF2-40B4-BE49-F238E27FC236}">
                  <a16:creationId xmlns:a16="http://schemas.microsoft.com/office/drawing/2014/main" id="{9CBA7E79-484B-AA02-35BA-12549695DDCF}"/>
                </a:ext>
              </a:extLst>
            </p:cNvPr>
            <p:cNvSpPr/>
            <p:nvPr/>
          </p:nvSpPr>
          <p:spPr>
            <a:xfrm>
              <a:off x="1428052" y="4125629"/>
              <a:ext cx="356958" cy="215585"/>
            </a:xfrm>
            <a:custGeom>
              <a:avLst/>
              <a:gdLst/>
              <a:ahLst/>
              <a:cxnLst/>
              <a:rect l="l" t="t" r="r" b="b"/>
              <a:pathLst>
                <a:path w="11241" h="6789" extrusionOk="0">
                  <a:moveTo>
                    <a:pt x="10668" y="0"/>
                  </a:moveTo>
                  <a:cubicBezTo>
                    <a:pt x="10653" y="0"/>
                    <a:pt x="10637" y="1"/>
                    <a:pt x="10621" y="2"/>
                  </a:cubicBezTo>
                  <a:lnTo>
                    <a:pt x="9145" y="181"/>
                  </a:lnTo>
                  <a:cubicBezTo>
                    <a:pt x="8847" y="216"/>
                    <a:pt x="8633" y="490"/>
                    <a:pt x="8669" y="788"/>
                  </a:cubicBezTo>
                  <a:cubicBezTo>
                    <a:pt x="8691" y="1064"/>
                    <a:pt x="8938" y="1268"/>
                    <a:pt x="9211" y="1268"/>
                  </a:cubicBezTo>
                  <a:cubicBezTo>
                    <a:pt x="9232" y="1268"/>
                    <a:pt x="9254" y="1267"/>
                    <a:pt x="9276" y="1264"/>
                  </a:cubicBezTo>
                  <a:lnTo>
                    <a:pt x="9395" y="1252"/>
                  </a:lnTo>
                  <a:lnTo>
                    <a:pt x="9395" y="1252"/>
                  </a:lnTo>
                  <a:cubicBezTo>
                    <a:pt x="7597" y="3348"/>
                    <a:pt x="5442" y="4443"/>
                    <a:pt x="3918" y="4979"/>
                  </a:cubicBezTo>
                  <a:cubicBezTo>
                    <a:pt x="2025" y="5657"/>
                    <a:pt x="561" y="5717"/>
                    <a:pt x="537" y="5717"/>
                  </a:cubicBezTo>
                  <a:cubicBezTo>
                    <a:pt x="239" y="5729"/>
                    <a:pt x="1" y="5967"/>
                    <a:pt x="25" y="6265"/>
                  </a:cubicBezTo>
                  <a:cubicBezTo>
                    <a:pt x="37" y="6562"/>
                    <a:pt x="275" y="6789"/>
                    <a:pt x="561" y="6789"/>
                  </a:cubicBezTo>
                  <a:lnTo>
                    <a:pt x="572" y="6789"/>
                  </a:lnTo>
                  <a:cubicBezTo>
                    <a:pt x="632" y="6789"/>
                    <a:pt x="2192" y="6729"/>
                    <a:pt x="4263" y="6003"/>
                  </a:cubicBezTo>
                  <a:cubicBezTo>
                    <a:pt x="5418" y="5586"/>
                    <a:pt x="6514" y="5050"/>
                    <a:pt x="7490" y="4383"/>
                  </a:cubicBezTo>
                  <a:cubicBezTo>
                    <a:pt x="7561" y="4324"/>
                    <a:pt x="7597" y="4217"/>
                    <a:pt x="7538" y="4145"/>
                  </a:cubicBezTo>
                  <a:cubicBezTo>
                    <a:pt x="7501" y="4093"/>
                    <a:pt x="7445" y="4065"/>
                    <a:pt x="7391" y="4065"/>
                  </a:cubicBezTo>
                  <a:cubicBezTo>
                    <a:pt x="7358" y="4065"/>
                    <a:pt x="7326" y="4075"/>
                    <a:pt x="7299" y="4098"/>
                  </a:cubicBezTo>
                  <a:cubicBezTo>
                    <a:pt x="6335" y="4753"/>
                    <a:pt x="5275" y="5288"/>
                    <a:pt x="4144" y="5693"/>
                  </a:cubicBezTo>
                  <a:cubicBezTo>
                    <a:pt x="2132" y="6408"/>
                    <a:pt x="632" y="6467"/>
                    <a:pt x="561" y="6467"/>
                  </a:cubicBezTo>
                  <a:cubicBezTo>
                    <a:pt x="453" y="6467"/>
                    <a:pt x="358" y="6372"/>
                    <a:pt x="358" y="6265"/>
                  </a:cubicBezTo>
                  <a:cubicBezTo>
                    <a:pt x="358" y="6169"/>
                    <a:pt x="441" y="6074"/>
                    <a:pt x="561" y="6062"/>
                  </a:cubicBezTo>
                  <a:cubicBezTo>
                    <a:pt x="572" y="6062"/>
                    <a:pt x="2085" y="6003"/>
                    <a:pt x="4037" y="5300"/>
                  </a:cubicBezTo>
                  <a:cubicBezTo>
                    <a:pt x="5680" y="4717"/>
                    <a:pt x="8026" y="3514"/>
                    <a:pt x="9943" y="1133"/>
                  </a:cubicBezTo>
                  <a:cubicBezTo>
                    <a:pt x="10035" y="1018"/>
                    <a:pt x="9949" y="847"/>
                    <a:pt x="9813" y="847"/>
                  </a:cubicBezTo>
                  <a:cubicBezTo>
                    <a:pt x="9809" y="847"/>
                    <a:pt x="9804" y="847"/>
                    <a:pt x="9800" y="847"/>
                  </a:cubicBezTo>
                  <a:lnTo>
                    <a:pt x="9252" y="931"/>
                  </a:lnTo>
                  <a:cubicBezTo>
                    <a:pt x="9244" y="932"/>
                    <a:pt x="9236" y="932"/>
                    <a:pt x="9228" y="932"/>
                  </a:cubicBezTo>
                  <a:cubicBezTo>
                    <a:pt x="9139" y="932"/>
                    <a:pt x="9049" y="874"/>
                    <a:pt x="9038" y="776"/>
                  </a:cubicBezTo>
                  <a:cubicBezTo>
                    <a:pt x="9014" y="657"/>
                    <a:pt x="9085" y="550"/>
                    <a:pt x="9204" y="538"/>
                  </a:cubicBezTo>
                  <a:lnTo>
                    <a:pt x="10681" y="359"/>
                  </a:lnTo>
                  <a:cubicBezTo>
                    <a:pt x="10688" y="358"/>
                    <a:pt x="10696" y="358"/>
                    <a:pt x="10703" y="358"/>
                  </a:cubicBezTo>
                  <a:cubicBezTo>
                    <a:pt x="10812" y="358"/>
                    <a:pt x="10895" y="438"/>
                    <a:pt x="10895" y="550"/>
                  </a:cubicBezTo>
                  <a:lnTo>
                    <a:pt x="10895" y="2026"/>
                  </a:lnTo>
                  <a:cubicBezTo>
                    <a:pt x="10895" y="2133"/>
                    <a:pt x="10812" y="2217"/>
                    <a:pt x="10705" y="2217"/>
                  </a:cubicBezTo>
                  <a:cubicBezTo>
                    <a:pt x="10598" y="2217"/>
                    <a:pt x="10514" y="2133"/>
                    <a:pt x="10514" y="2026"/>
                  </a:cubicBezTo>
                  <a:lnTo>
                    <a:pt x="10514" y="1586"/>
                  </a:lnTo>
                  <a:cubicBezTo>
                    <a:pt x="10514" y="1502"/>
                    <a:pt x="10467" y="1443"/>
                    <a:pt x="10407" y="1419"/>
                  </a:cubicBezTo>
                  <a:cubicBezTo>
                    <a:pt x="10387" y="1409"/>
                    <a:pt x="10368" y="1405"/>
                    <a:pt x="10349" y="1405"/>
                  </a:cubicBezTo>
                  <a:cubicBezTo>
                    <a:pt x="10298" y="1405"/>
                    <a:pt x="10251" y="1435"/>
                    <a:pt x="10217" y="1478"/>
                  </a:cubicBezTo>
                  <a:cubicBezTo>
                    <a:pt x="9574" y="2264"/>
                    <a:pt x="8835" y="2979"/>
                    <a:pt x="8026" y="3610"/>
                  </a:cubicBezTo>
                  <a:cubicBezTo>
                    <a:pt x="7954" y="3669"/>
                    <a:pt x="7942" y="3764"/>
                    <a:pt x="8002" y="3848"/>
                  </a:cubicBezTo>
                  <a:cubicBezTo>
                    <a:pt x="8036" y="3888"/>
                    <a:pt x="8081" y="3910"/>
                    <a:pt x="8129" y="3910"/>
                  </a:cubicBezTo>
                  <a:cubicBezTo>
                    <a:pt x="8166" y="3910"/>
                    <a:pt x="8204" y="3897"/>
                    <a:pt x="8240" y="3872"/>
                  </a:cubicBezTo>
                  <a:cubicBezTo>
                    <a:pt x="8931" y="3336"/>
                    <a:pt x="9585" y="2729"/>
                    <a:pt x="10169" y="2062"/>
                  </a:cubicBezTo>
                  <a:cubicBezTo>
                    <a:pt x="10181" y="2336"/>
                    <a:pt x="10419" y="2574"/>
                    <a:pt x="10705" y="2574"/>
                  </a:cubicBezTo>
                  <a:cubicBezTo>
                    <a:pt x="11002" y="2574"/>
                    <a:pt x="11240" y="2336"/>
                    <a:pt x="11240" y="2038"/>
                  </a:cubicBezTo>
                  <a:lnTo>
                    <a:pt x="11240" y="573"/>
                  </a:lnTo>
                  <a:cubicBezTo>
                    <a:pt x="11240" y="395"/>
                    <a:pt x="11169" y="240"/>
                    <a:pt x="11050" y="133"/>
                  </a:cubicBezTo>
                  <a:cubicBezTo>
                    <a:pt x="10943" y="47"/>
                    <a:pt x="10807" y="0"/>
                    <a:pt x="1066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2024;p58">
            <a:extLst>
              <a:ext uri="{FF2B5EF4-FFF2-40B4-BE49-F238E27FC236}">
                <a16:creationId xmlns:a16="http://schemas.microsoft.com/office/drawing/2014/main" id="{B2504FCC-FDA1-39C9-DBFE-29EC8992983A}"/>
              </a:ext>
            </a:extLst>
          </p:cNvPr>
          <p:cNvGrpSpPr/>
          <p:nvPr/>
        </p:nvGrpSpPr>
        <p:grpSpPr>
          <a:xfrm>
            <a:off x="1220169" y="4633546"/>
            <a:ext cx="1245023" cy="1157034"/>
            <a:chOff x="4149138" y="4121151"/>
            <a:chExt cx="344065" cy="368644"/>
          </a:xfrm>
          <a:solidFill>
            <a:srgbClr val="231942"/>
          </a:solidFill>
        </p:grpSpPr>
        <p:sp>
          <p:nvSpPr>
            <p:cNvPr id="19" name="Google Shape;2025;p58">
              <a:extLst>
                <a:ext uri="{FF2B5EF4-FFF2-40B4-BE49-F238E27FC236}">
                  <a16:creationId xmlns:a16="http://schemas.microsoft.com/office/drawing/2014/main" id="{25882D66-AB7F-70CF-1344-E96907C1C1DB}"/>
                </a:ext>
              </a:extLst>
            </p:cNvPr>
            <p:cNvSpPr/>
            <p:nvPr/>
          </p:nvSpPr>
          <p:spPr>
            <a:xfrm>
              <a:off x="4205853" y="4182724"/>
              <a:ext cx="225746" cy="307071"/>
            </a:xfrm>
            <a:custGeom>
              <a:avLst/>
              <a:gdLst/>
              <a:ahLst/>
              <a:cxnLst/>
              <a:rect l="l" t="t" r="r" b="b"/>
              <a:pathLst>
                <a:path w="7109" h="9670" extrusionOk="0">
                  <a:moveTo>
                    <a:pt x="3643" y="359"/>
                  </a:moveTo>
                  <a:cubicBezTo>
                    <a:pt x="4417" y="359"/>
                    <a:pt x="5132" y="645"/>
                    <a:pt x="5703" y="1157"/>
                  </a:cubicBezTo>
                  <a:cubicBezTo>
                    <a:pt x="6358" y="1752"/>
                    <a:pt x="6751" y="2597"/>
                    <a:pt x="6751" y="3478"/>
                  </a:cubicBezTo>
                  <a:cubicBezTo>
                    <a:pt x="6739" y="4074"/>
                    <a:pt x="6572" y="4669"/>
                    <a:pt x="6251" y="5157"/>
                  </a:cubicBezTo>
                  <a:cubicBezTo>
                    <a:pt x="5929" y="5645"/>
                    <a:pt x="5489" y="6038"/>
                    <a:pt x="4953" y="6288"/>
                  </a:cubicBezTo>
                  <a:cubicBezTo>
                    <a:pt x="4620" y="6431"/>
                    <a:pt x="4417" y="6776"/>
                    <a:pt x="4417" y="7146"/>
                  </a:cubicBezTo>
                  <a:lnTo>
                    <a:pt x="4417" y="7360"/>
                  </a:lnTo>
                  <a:lnTo>
                    <a:pt x="2834" y="7360"/>
                  </a:lnTo>
                  <a:lnTo>
                    <a:pt x="2834" y="7146"/>
                  </a:lnTo>
                  <a:cubicBezTo>
                    <a:pt x="2834" y="6776"/>
                    <a:pt x="2631" y="6455"/>
                    <a:pt x="2298" y="6288"/>
                  </a:cubicBezTo>
                  <a:cubicBezTo>
                    <a:pt x="1084" y="5705"/>
                    <a:pt x="381" y="4407"/>
                    <a:pt x="548" y="3074"/>
                  </a:cubicBezTo>
                  <a:cubicBezTo>
                    <a:pt x="726" y="1669"/>
                    <a:pt x="1869" y="526"/>
                    <a:pt x="3286" y="383"/>
                  </a:cubicBezTo>
                  <a:cubicBezTo>
                    <a:pt x="3405" y="359"/>
                    <a:pt x="3524" y="359"/>
                    <a:pt x="3643" y="359"/>
                  </a:cubicBezTo>
                  <a:close/>
                  <a:moveTo>
                    <a:pt x="4417" y="7729"/>
                  </a:moveTo>
                  <a:lnTo>
                    <a:pt x="4417" y="8324"/>
                  </a:lnTo>
                  <a:cubicBezTo>
                    <a:pt x="4417" y="8443"/>
                    <a:pt x="4322" y="8539"/>
                    <a:pt x="4203" y="8539"/>
                  </a:cubicBezTo>
                  <a:lnTo>
                    <a:pt x="3048" y="8539"/>
                  </a:lnTo>
                  <a:cubicBezTo>
                    <a:pt x="2929" y="8539"/>
                    <a:pt x="2834" y="8443"/>
                    <a:pt x="2834" y="8324"/>
                  </a:cubicBezTo>
                  <a:lnTo>
                    <a:pt x="2834" y="7729"/>
                  </a:lnTo>
                  <a:close/>
                  <a:moveTo>
                    <a:pt x="4024" y="8896"/>
                  </a:moveTo>
                  <a:lnTo>
                    <a:pt x="4024" y="9098"/>
                  </a:lnTo>
                  <a:cubicBezTo>
                    <a:pt x="4024" y="9217"/>
                    <a:pt x="3941" y="9313"/>
                    <a:pt x="3822" y="9313"/>
                  </a:cubicBezTo>
                  <a:lnTo>
                    <a:pt x="3429" y="9313"/>
                  </a:lnTo>
                  <a:cubicBezTo>
                    <a:pt x="3310" y="9313"/>
                    <a:pt x="3227" y="9217"/>
                    <a:pt x="3227" y="9098"/>
                  </a:cubicBezTo>
                  <a:lnTo>
                    <a:pt x="3227" y="8896"/>
                  </a:lnTo>
                  <a:close/>
                  <a:moveTo>
                    <a:pt x="3658" y="1"/>
                  </a:moveTo>
                  <a:cubicBezTo>
                    <a:pt x="3519" y="1"/>
                    <a:pt x="3379" y="9"/>
                    <a:pt x="3239" y="26"/>
                  </a:cubicBezTo>
                  <a:cubicBezTo>
                    <a:pt x="1667" y="204"/>
                    <a:pt x="381" y="1466"/>
                    <a:pt x="191" y="3026"/>
                  </a:cubicBezTo>
                  <a:cubicBezTo>
                    <a:pt x="0" y="4526"/>
                    <a:pt x="786" y="5979"/>
                    <a:pt x="2155" y="6610"/>
                  </a:cubicBezTo>
                  <a:cubicBezTo>
                    <a:pt x="2358" y="6705"/>
                    <a:pt x="2477" y="6931"/>
                    <a:pt x="2477" y="7146"/>
                  </a:cubicBezTo>
                  <a:lnTo>
                    <a:pt x="2477" y="8324"/>
                  </a:lnTo>
                  <a:cubicBezTo>
                    <a:pt x="2477" y="8574"/>
                    <a:pt x="2643" y="8789"/>
                    <a:pt x="2870" y="8860"/>
                  </a:cubicBezTo>
                  <a:lnTo>
                    <a:pt x="2870" y="9098"/>
                  </a:lnTo>
                  <a:cubicBezTo>
                    <a:pt x="2870" y="9408"/>
                    <a:pt x="3120" y="9670"/>
                    <a:pt x="3429" y="9670"/>
                  </a:cubicBezTo>
                  <a:lnTo>
                    <a:pt x="3822" y="9670"/>
                  </a:lnTo>
                  <a:cubicBezTo>
                    <a:pt x="4132" y="9670"/>
                    <a:pt x="4382" y="9408"/>
                    <a:pt x="4382" y="9098"/>
                  </a:cubicBezTo>
                  <a:lnTo>
                    <a:pt x="4382" y="8860"/>
                  </a:lnTo>
                  <a:cubicBezTo>
                    <a:pt x="4608" y="8789"/>
                    <a:pt x="4775" y="8574"/>
                    <a:pt x="4775" y="8324"/>
                  </a:cubicBezTo>
                  <a:lnTo>
                    <a:pt x="4775" y="7146"/>
                  </a:lnTo>
                  <a:cubicBezTo>
                    <a:pt x="4775" y="6931"/>
                    <a:pt x="4906" y="6717"/>
                    <a:pt x="5096" y="6610"/>
                  </a:cubicBezTo>
                  <a:cubicBezTo>
                    <a:pt x="5691" y="6336"/>
                    <a:pt x="6191" y="5895"/>
                    <a:pt x="6549" y="5348"/>
                  </a:cubicBezTo>
                  <a:cubicBezTo>
                    <a:pt x="6906" y="4788"/>
                    <a:pt x="7096" y="4133"/>
                    <a:pt x="7096" y="3455"/>
                  </a:cubicBezTo>
                  <a:cubicBezTo>
                    <a:pt x="7108" y="2490"/>
                    <a:pt x="6680" y="1538"/>
                    <a:pt x="5953" y="883"/>
                  </a:cubicBezTo>
                  <a:cubicBezTo>
                    <a:pt x="5309" y="310"/>
                    <a:pt x="4506" y="1"/>
                    <a:pt x="365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26;p58">
              <a:extLst>
                <a:ext uri="{FF2B5EF4-FFF2-40B4-BE49-F238E27FC236}">
                  <a16:creationId xmlns:a16="http://schemas.microsoft.com/office/drawing/2014/main" id="{30F7011B-8A99-FF3B-736C-995CC67E70B3}"/>
                </a:ext>
              </a:extLst>
            </p:cNvPr>
            <p:cNvSpPr/>
            <p:nvPr/>
          </p:nvSpPr>
          <p:spPr>
            <a:xfrm>
              <a:off x="4444777" y="4287484"/>
              <a:ext cx="48426" cy="11400"/>
            </a:xfrm>
            <a:custGeom>
              <a:avLst/>
              <a:gdLst/>
              <a:ahLst/>
              <a:cxnLst/>
              <a:rect l="l" t="t" r="r" b="b"/>
              <a:pathLst>
                <a:path w="1525" h="359" extrusionOk="0">
                  <a:moveTo>
                    <a:pt x="180" y="1"/>
                  </a:moveTo>
                  <a:cubicBezTo>
                    <a:pt x="72" y="1"/>
                    <a:pt x="1" y="72"/>
                    <a:pt x="1" y="179"/>
                  </a:cubicBezTo>
                  <a:cubicBezTo>
                    <a:pt x="1" y="275"/>
                    <a:pt x="72" y="358"/>
                    <a:pt x="180" y="358"/>
                  </a:cubicBezTo>
                  <a:lnTo>
                    <a:pt x="1346" y="358"/>
                  </a:lnTo>
                  <a:cubicBezTo>
                    <a:pt x="1442" y="358"/>
                    <a:pt x="1525" y="275"/>
                    <a:pt x="1525" y="179"/>
                  </a:cubicBezTo>
                  <a:cubicBezTo>
                    <a:pt x="1525" y="72"/>
                    <a:pt x="1430" y="1"/>
                    <a:pt x="134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027;p58">
              <a:extLst>
                <a:ext uri="{FF2B5EF4-FFF2-40B4-BE49-F238E27FC236}">
                  <a16:creationId xmlns:a16="http://schemas.microsoft.com/office/drawing/2014/main" id="{0BDC6B09-DDD3-F25F-DA93-16D8E8BF88C1}"/>
                </a:ext>
              </a:extLst>
            </p:cNvPr>
            <p:cNvSpPr/>
            <p:nvPr/>
          </p:nvSpPr>
          <p:spPr>
            <a:xfrm>
              <a:off x="4149138" y="4287484"/>
              <a:ext cx="48426" cy="11400"/>
            </a:xfrm>
            <a:custGeom>
              <a:avLst/>
              <a:gdLst/>
              <a:ahLst/>
              <a:cxnLst/>
              <a:rect l="l" t="t" r="r" b="b"/>
              <a:pathLst>
                <a:path w="1525" h="359" extrusionOk="0">
                  <a:moveTo>
                    <a:pt x="179" y="1"/>
                  </a:moveTo>
                  <a:cubicBezTo>
                    <a:pt x="72" y="1"/>
                    <a:pt x="0" y="72"/>
                    <a:pt x="0" y="179"/>
                  </a:cubicBezTo>
                  <a:cubicBezTo>
                    <a:pt x="0" y="275"/>
                    <a:pt x="72" y="358"/>
                    <a:pt x="179" y="358"/>
                  </a:cubicBezTo>
                  <a:lnTo>
                    <a:pt x="1334" y="358"/>
                  </a:lnTo>
                  <a:cubicBezTo>
                    <a:pt x="1441" y="358"/>
                    <a:pt x="1512" y="275"/>
                    <a:pt x="1512" y="179"/>
                  </a:cubicBezTo>
                  <a:cubicBezTo>
                    <a:pt x="1524" y="72"/>
                    <a:pt x="1441" y="1"/>
                    <a:pt x="133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028;p58">
              <a:extLst>
                <a:ext uri="{FF2B5EF4-FFF2-40B4-BE49-F238E27FC236}">
                  <a16:creationId xmlns:a16="http://schemas.microsoft.com/office/drawing/2014/main" id="{DC9008EE-03DC-6F9F-F04C-C24EBEB05C4D}"/>
                </a:ext>
              </a:extLst>
            </p:cNvPr>
            <p:cNvSpPr/>
            <p:nvPr/>
          </p:nvSpPr>
          <p:spPr>
            <a:xfrm>
              <a:off x="4315471" y="4121151"/>
              <a:ext cx="11400" cy="48045"/>
            </a:xfrm>
            <a:custGeom>
              <a:avLst/>
              <a:gdLst/>
              <a:ahLst/>
              <a:cxnLst/>
              <a:rect l="l" t="t" r="r" b="b"/>
              <a:pathLst>
                <a:path w="359" h="1513" extrusionOk="0">
                  <a:moveTo>
                    <a:pt x="180" y="0"/>
                  </a:moveTo>
                  <a:cubicBezTo>
                    <a:pt x="72" y="0"/>
                    <a:pt x="1" y="72"/>
                    <a:pt x="1" y="179"/>
                  </a:cubicBezTo>
                  <a:lnTo>
                    <a:pt x="1" y="1334"/>
                  </a:lnTo>
                  <a:cubicBezTo>
                    <a:pt x="1" y="1441"/>
                    <a:pt x="72" y="1512"/>
                    <a:pt x="180" y="1512"/>
                  </a:cubicBezTo>
                  <a:cubicBezTo>
                    <a:pt x="275" y="1512"/>
                    <a:pt x="358" y="1441"/>
                    <a:pt x="358" y="1334"/>
                  </a:cubicBezTo>
                  <a:lnTo>
                    <a:pt x="358" y="179"/>
                  </a:lnTo>
                  <a:cubicBezTo>
                    <a:pt x="358" y="72"/>
                    <a:pt x="275" y="0"/>
                    <a:pt x="18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029;p58">
              <a:extLst>
                <a:ext uri="{FF2B5EF4-FFF2-40B4-BE49-F238E27FC236}">
                  <a16:creationId xmlns:a16="http://schemas.microsoft.com/office/drawing/2014/main" id="{F65B9848-929B-1227-B227-88B82518956C}"/>
                </a:ext>
              </a:extLst>
            </p:cNvPr>
            <p:cNvSpPr/>
            <p:nvPr/>
          </p:nvSpPr>
          <p:spPr>
            <a:xfrm>
              <a:off x="4378632" y="4159575"/>
              <a:ext cx="22705" cy="27754"/>
            </a:xfrm>
            <a:custGeom>
              <a:avLst/>
              <a:gdLst/>
              <a:ahLst/>
              <a:cxnLst/>
              <a:rect l="l" t="t" r="r" b="b"/>
              <a:pathLst>
                <a:path w="715" h="874" extrusionOk="0">
                  <a:moveTo>
                    <a:pt x="513" y="0"/>
                  </a:moveTo>
                  <a:cubicBezTo>
                    <a:pt x="451" y="0"/>
                    <a:pt x="387" y="27"/>
                    <a:pt x="346" y="76"/>
                  </a:cubicBezTo>
                  <a:lnTo>
                    <a:pt x="48" y="588"/>
                  </a:lnTo>
                  <a:cubicBezTo>
                    <a:pt x="0" y="671"/>
                    <a:pt x="24" y="778"/>
                    <a:pt x="107" y="838"/>
                  </a:cubicBezTo>
                  <a:cubicBezTo>
                    <a:pt x="131" y="850"/>
                    <a:pt x="167" y="874"/>
                    <a:pt x="191" y="874"/>
                  </a:cubicBezTo>
                  <a:cubicBezTo>
                    <a:pt x="250" y="874"/>
                    <a:pt x="310" y="838"/>
                    <a:pt x="358" y="778"/>
                  </a:cubicBezTo>
                  <a:lnTo>
                    <a:pt x="655" y="278"/>
                  </a:lnTo>
                  <a:cubicBezTo>
                    <a:pt x="715" y="171"/>
                    <a:pt x="691" y="64"/>
                    <a:pt x="596" y="16"/>
                  </a:cubicBezTo>
                  <a:cubicBezTo>
                    <a:pt x="570" y="5"/>
                    <a:pt x="542" y="0"/>
                    <a:pt x="5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030;p58">
              <a:extLst>
                <a:ext uri="{FF2B5EF4-FFF2-40B4-BE49-F238E27FC236}">
                  <a16:creationId xmlns:a16="http://schemas.microsoft.com/office/drawing/2014/main" id="{66550CAD-09D8-F201-52B6-5E576291D62E}"/>
                </a:ext>
              </a:extLst>
            </p:cNvPr>
            <p:cNvSpPr/>
            <p:nvPr/>
          </p:nvSpPr>
          <p:spPr>
            <a:xfrm>
              <a:off x="4240243" y="4399103"/>
              <a:ext cx="22705" cy="27563"/>
            </a:xfrm>
            <a:custGeom>
              <a:avLst/>
              <a:gdLst/>
              <a:ahLst/>
              <a:cxnLst/>
              <a:rect l="l" t="t" r="r" b="b"/>
              <a:pathLst>
                <a:path w="715" h="868" extrusionOk="0">
                  <a:moveTo>
                    <a:pt x="507" y="0"/>
                  </a:moveTo>
                  <a:cubicBezTo>
                    <a:pt x="444" y="0"/>
                    <a:pt x="387" y="33"/>
                    <a:pt x="346" y="82"/>
                  </a:cubicBezTo>
                  <a:lnTo>
                    <a:pt x="48" y="594"/>
                  </a:lnTo>
                  <a:cubicBezTo>
                    <a:pt x="1" y="677"/>
                    <a:pt x="24" y="784"/>
                    <a:pt x="108" y="844"/>
                  </a:cubicBezTo>
                  <a:cubicBezTo>
                    <a:pt x="132" y="855"/>
                    <a:pt x="155" y="867"/>
                    <a:pt x="191" y="867"/>
                  </a:cubicBezTo>
                  <a:cubicBezTo>
                    <a:pt x="251" y="867"/>
                    <a:pt x="310" y="844"/>
                    <a:pt x="358" y="784"/>
                  </a:cubicBezTo>
                  <a:lnTo>
                    <a:pt x="655" y="272"/>
                  </a:lnTo>
                  <a:cubicBezTo>
                    <a:pt x="715" y="189"/>
                    <a:pt x="679" y="82"/>
                    <a:pt x="596" y="22"/>
                  </a:cubicBezTo>
                  <a:cubicBezTo>
                    <a:pt x="566" y="7"/>
                    <a:pt x="536" y="0"/>
                    <a:pt x="50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031;p58">
              <a:extLst>
                <a:ext uri="{FF2B5EF4-FFF2-40B4-BE49-F238E27FC236}">
                  <a16:creationId xmlns:a16="http://schemas.microsoft.com/office/drawing/2014/main" id="{961E4B0E-A9B4-887B-2D78-5F569861E2F5}"/>
                </a:ext>
              </a:extLst>
            </p:cNvPr>
            <p:cNvSpPr/>
            <p:nvPr/>
          </p:nvSpPr>
          <p:spPr>
            <a:xfrm>
              <a:off x="4240243" y="4159130"/>
              <a:ext cx="22705" cy="28198"/>
            </a:xfrm>
            <a:custGeom>
              <a:avLst/>
              <a:gdLst/>
              <a:ahLst/>
              <a:cxnLst/>
              <a:rect l="l" t="t" r="r" b="b"/>
              <a:pathLst>
                <a:path w="715" h="888" extrusionOk="0">
                  <a:moveTo>
                    <a:pt x="213" y="1"/>
                  </a:moveTo>
                  <a:cubicBezTo>
                    <a:pt x="181" y="1"/>
                    <a:pt x="148" y="10"/>
                    <a:pt x="120" y="30"/>
                  </a:cubicBezTo>
                  <a:cubicBezTo>
                    <a:pt x="24" y="78"/>
                    <a:pt x="1" y="197"/>
                    <a:pt x="60" y="292"/>
                  </a:cubicBezTo>
                  <a:lnTo>
                    <a:pt x="358" y="792"/>
                  </a:lnTo>
                  <a:cubicBezTo>
                    <a:pt x="382" y="852"/>
                    <a:pt x="441" y="888"/>
                    <a:pt x="525" y="888"/>
                  </a:cubicBezTo>
                  <a:cubicBezTo>
                    <a:pt x="548" y="888"/>
                    <a:pt x="584" y="864"/>
                    <a:pt x="608" y="852"/>
                  </a:cubicBezTo>
                  <a:cubicBezTo>
                    <a:pt x="679" y="792"/>
                    <a:pt x="715" y="685"/>
                    <a:pt x="667" y="602"/>
                  </a:cubicBezTo>
                  <a:lnTo>
                    <a:pt x="370" y="90"/>
                  </a:lnTo>
                  <a:cubicBezTo>
                    <a:pt x="338" y="35"/>
                    <a:pt x="276" y="1"/>
                    <a:pt x="21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032;p58">
              <a:extLst>
                <a:ext uri="{FF2B5EF4-FFF2-40B4-BE49-F238E27FC236}">
                  <a16:creationId xmlns:a16="http://schemas.microsoft.com/office/drawing/2014/main" id="{D25BB01F-4BEF-2202-FAB1-F8E6DC435448}"/>
                </a:ext>
              </a:extLst>
            </p:cNvPr>
            <p:cNvSpPr/>
            <p:nvPr/>
          </p:nvSpPr>
          <p:spPr>
            <a:xfrm>
              <a:off x="4378632" y="4399230"/>
              <a:ext cx="22705" cy="28198"/>
            </a:xfrm>
            <a:custGeom>
              <a:avLst/>
              <a:gdLst/>
              <a:ahLst/>
              <a:cxnLst/>
              <a:rect l="l" t="t" r="r" b="b"/>
              <a:pathLst>
                <a:path w="715" h="888" extrusionOk="0">
                  <a:moveTo>
                    <a:pt x="221" y="0"/>
                  </a:moveTo>
                  <a:cubicBezTo>
                    <a:pt x="187" y="0"/>
                    <a:pt x="152" y="10"/>
                    <a:pt x="119" y="30"/>
                  </a:cubicBezTo>
                  <a:cubicBezTo>
                    <a:pt x="24" y="78"/>
                    <a:pt x="0" y="197"/>
                    <a:pt x="60" y="292"/>
                  </a:cubicBezTo>
                  <a:lnTo>
                    <a:pt x="358" y="792"/>
                  </a:lnTo>
                  <a:cubicBezTo>
                    <a:pt x="393" y="851"/>
                    <a:pt x="453" y="887"/>
                    <a:pt x="524" y="887"/>
                  </a:cubicBezTo>
                  <a:cubicBezTo>
                    <a:pt x="548" y="887"/>
                    <a:pt x="584" y="863"/>
                    <a:pt x="608" y="851"/>
                  </a:cubicBezTo>
                  <a:cubicBezTo>
                    <a:pt x="691" y="792"/>
                    <a:pt x="715" y="673"/>
                    <a:pt x="667" y="601"/>
                  </a:cubicBezTo>
                  <a:lnTo>
                    <a:pt x="369" y="89"/>
                  </a:lnTo>
                  <a:cubicBezTo>
                    <a:pt x="346" y="35"/>
                    <a:pt x="286" y="0"/>
                    <a:pt x="2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033;p58">
              <a:extLst>
                <a:ext uri="{FF2B5EF4-FFF2-40B4-BE49-F238E27FC236}">
                  <a16:creationId xmlns:a16="http://schemas.microsoft.com/office/drawing/2014/main" id="{0624C53D-8509-BB05-0470-1248F5BC19CA}"/>
                </a:ext>
              </a:extLst>
            </p:cNvPr>
            <p:cNvSpPr/>
            <p:nvPr/>
          </p:nvSpPr>
          <p:spPr>
            <a:xfrm>
              <a:off x="4426264" y="4351851"/>
              <a:ext cx="29532" cy="21117"/>
            </a:xfrm>
            <a:custGeom>
              <a:avLst/>
              <a:gdLst/>
              <a:ahLst/>
              <a:cxnLst/>
              <a:rect l="l" t="t" r="r" b="b"/>
              <a:pathLst>
                <a:path w="930" h="665" extrusionOk="0">
                  <a:moveTo>
                    <a:pt x="215" y="0"/>
                  </a:moveTo>
                  <a:cubicBezTo>
                    <a:pt x="152" y="0"/>
                    <a:pt x="89" y="32"/>
                    <a:pt x="48" y="81"/>
                  </a:cubicBezTo>
                  <a:cubicBezTo>
                    <a:pt x="1" y="177"/>
                    <a:pt x="36" y="272"/>
                    <a:pt x="108" y="331"/>
                  </a:cubicBezTo>
                  <a:lnTo>
                    <a:pt x="608" y="629"/>
                  </a:lnTo>
                  <a:cubicBezTo>
                    <a:pt x="643" y="653"/>
                    <a:pt x="667" y="665"/>
                    <a:pt x="703" y="665"/>
                  </a:cubicBezTo>
                  <a:cubicBezTo>
                    <a:pt x="763" y="665"/>
                    <a:pt x="822" y="629"/>
                    <a:pt x="870" y="569"/>
                  </a:cubicBezTo>
                  <a:cubicBezTo>
                    <a:pt x="929" y="486"/>
                    <a:pt x="893" y="367"/>
                    <a:pt x="810" y="319"/>
                  </a:cubicBezTo>
                  <a:lnTo>
                    <a:pt x="298" y="22"/>
                  </a:lnTo>
                  <a:cubicBezTo>
                    <a:pt x="272" y="7"/>
                    <a:pt x="244" y="0"/>
                    <a:pt x="21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034;p58">
              <a:extLst>
                <a:ext uri="{FF2B5EF4-FFF2-40B4-BE49-F238E27FC236}">
                  <a16:creationId xmlns:a16="http://schemas.microsoft.com/office/drawing/2014/main" id="{088BCAF1-4DB4-8BD8-FA5D-8784DECCC74F}"/>
                </a:ext>
              </a:extLst>
            </p:cNvPr>
            <p:cNvSpPr/>
            <p:nvPr/>
          </p:nvSpPr>
          <p:spPr>
            <a:xfrm>
              <a:off x="4186196" y="4213463"/>
              <a:ext cx="29500" cy="21117"/>
            </a:xfrm>
            <a:custGeom>
              <a:avLst/>
              <a:gdLst/>
              <a:ahLst/>
              <a:cxnLst/>
              <a:rect l="l" t="t" r="r" b="b"/>
              <a:pathLst>
                <a:path w="929" h="665" extrusionOk="0">
                  <a:moveTo>
                    <a:pt x="214" y="0"/>
                  </a:moveTo>
                  <a:cubicBezTo>
                    <a:pt x="152" y="0"/>
                    <a:pt x="89" y="33"/>
                    <a:pt x="48" y="82"/>
                  </a:cubicBezTo>
                  <a:cubicBezTo>
                    <a:pt x="0" y="165"/>
                    <a:pt x="36" y="272"/>
                    <a:pt x="107" y="332"/>
                  </a:cubicBezTo>
                  <a:lnTo>
                    <a:pt x="619" y="629"/>
                  </a:lnTo>
                  <a:cubicBezTo>
                    <a:pt x="643" y="641"/>
                    <a:pt x="667" y="665"/>
                    <a:pt x="703" y="665"/>
                  </a:cubicBezTo>
                  <a:cubicBezTo>
                    <a:pt x="762" y="665"/>
                    <a:pt x="822" y="629"/>
                    <a:pt x="869" y="570"/>
                  </a:cubicBezTo>
                  <a:cubicBezTo>
                    <a:pt x="929" y="463"/>
                    <a:pt x="893" y="367"/>
                    <a:pt x="810" y="320"/>
                  </a:cubicBezTo>
                  <a:lnTo>
                    <a:pt x="298" y="22"/>
                  </a:lnTo>
                  <a:cubicBezTo>
                    <a:pt x="272" y="7"/>
                    <a:pt x="243" y="0"/>
                    <a:pt x="21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035;p58">
              <a:extLst>
                <a:ext uri="{FF2B5EF4-FFF2-40B4-BE49-F238E27FC236}">
                  <a16:creationId xmlns:a16="http://schemas.microsoft.com/office/drawing/2014/main" id="{F5FC2923-2B68-7B31-5602-3AD467AE9C65}"/>
                </a:ext>
              </a:extLst>
            </p:cNvPr>
            <p:cNvSpPr/>
            <p:nvPr/>
          </p:nvSpPr>
          <p:spPr>
            <a:xfrm>
              <a:off x="4425883" y="4213590"/>
              <a:ext cx="29913" cy="21371"/>
            </a:xfrm>
            <a:custGeom>
              <a:avLst/>
              <a:gdLst/>
              <a:ahLst/>
              <a:cxnLst/>
              <a:rect l="l" t="t" r="r" b="b"/>
              <a:pathLst>
                <a:path w="942" h="673" extrusionOk="0">
                  <a:moveTo>
                    <a:pt x="725" y="0"/>
                  </a:moveTo>
                  <a:cubicBezTo>
                    <a:pt x="693" y="0"/>
                    <a:pt x="660" y="10"/>
                    <a:pt x="632" y="30"/>
                  </a:cubicBezTo>
                  <a:lnTo>
                    <a:pt x="120" y="328"/>
                  </a:lnTo>
                  <a:cubicBezTo>
                    <a:pt x="36" y="375"/>
                    <a:pt x="1" y="494"/>
                    <a:pt x="60" y="578"/>
                  </a:cubicBezTo>
                  <a:cubicBezTo>
                    <a:pt x="96" y="637"/>
                    <a:pt x="155" y="673"/>
                    <a:pt x="227" y="673"/>
                  </a:cubicBezTo>
                  <a:cubicBezTo>
                    <a:pt x="251" y="673"/>
                    <a:pt x="286" y="661"/>
                    <a:pt x="310" y="637"/>
                  </a:cubicBezTo>
                  <a:lnTo>
                    <a:pt x="822" y="340"/>
                  </a:lnTo>
                  <a:cubicBezTo>
                    <a:pt x="905" y="280"/>
                    <a:pt x="941" y="161"/>
                    <a:pt x="882" y="89"/>
                  </a:cubicBezTo>
                  <a:cubicBezTo>
                    <a:pt x="850" y="35"/>
                    <a:pt x="788" y="0"/>
                    <a:pt x="7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" name="Google Shape;2036;p58">
              <a:extLst>
                <a:ext uri="{FF2B5EF4-FFF2-40B4-BE49-F238E27FC236}">
                  <a16:creationId xmlns:a16="http://schemas.microsoft.com/office/drawing/2014/main" id="{8AC2B5A3-2DF1-1A99-61FD-08E986C6BD92}"/>
                </a:ext>
              </a:extLst>
            </p:cNvPr>
            <p:cNvSpPr/>
            <p:nvPr/>
          </p:nvSpPr>
          <p:spPr>
            <a:xfrm>
              <a:off x="4186196" y="4351978"/>
              <a:ext cx="29500" cy="21371"/>
            </a:xfrm>
            <a:custGeom>
              <a:avLst/>
              <a:gdLst/>
              <a:ahLst/>
              <a:cxnLst/>
              <a:rect l="l" t="t" r="r" b="b"/>
              <a:pathLst>
                <a:path w="929" h="673" extrusionOk="0">
                  <a:moveTo>
                    <a:pt x="725" y="0"/>
                  </a:moveTo>
                  <a:cubicBezTo>
                    <a:pt x="692" y="0"/>
                    <a:pt x="660" y="9"/>
                    <a:pt x="631" y="30"/>
                  </a:cubicBezTo>
                  <a:lnTo>
                    <a:pt x="119" y="327"/>
                  </a:lnTo>
                  <a:cubicBezTo>
                    <a:pt x="36" y="375"/>
                    <a:pt x="0" y="494"/>
                    <a:pt x="60" y="589"/>
                  </a:cubicBezTo>
                  <a:cubicBezTo>
                    <a:pt x="95" y="649"/>
                    <a:pt x="155" y="673"/>
                    <a:pt x="226" y="673"/>
                  </a:cubicBezTo>
                  <a:cubicBezTo>
                    <a:pt x="262" y="673"/>
                    <a:pt x="286" y="661"/>
                    <a:pt x="322" y="649"/>
                  </a:cubicBezTo>
                  <a:lnTo>
                    <a:pt x="822" y="351"/>
                  </a:lnTo>
                  <a:cubicBezTo>
                    <a:pt x="893" y="292"/>
                    <a:pt x="929" y="173"/>
                    <a:pt x="881" y="89"/>
                  </a:cubicBezTo>
                  <a:cubicBezTo>
                    <a:pt x="850" y="34"/>
                    <a:pt x="787" y="0"/>
                    <a:pt x="7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2054;p60">
            <a:extLst>
              <a:ext uri="{FF2B5EF4-FFF2-40B4-BE49-F238E27FC236}">
                <a16:creationId xmlns:a16="http://schemas.microsoft.com/office/drawing/2014/main" id="{5B0BFF5A-69FC-5498-C3F2-EFAA4E915558}"/>
              </a:ext>
            </a:extLst>
          </p:cNvPr>
          <p:cNvSpPr/>
          <p:nvPr/>
        </p:nvSpPr>
        <p:spPr>
          <a:xfrm>
            <a:off x="573483" y="1602716"/>
            <a:ext cx="2538397" cy="2521654"/>
          </a:xfrm>
          <a:prstGeom prst="ellipse">
            <a:avLst/>
          </a:prstGeom>
          <a:solidFill>
            <a:srgbClr val="231942"/>
          </a:solidFill>
          <a:ln w="63500">
            <a:solidFill>
              <a:schemeClr val="bg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bg2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CONTEXT</a:t>
            </a:r>
            <a:endParaRPr sz="2400" b="1" dirty="0">
              <a:solidFill>
                <a:schemeClr val="bg2"/>
              </a:solidFill>
              <a:latin typeface="Mongolian Baiti" panose="03000500000000000000" pitchFamily="66" charset="0"/>
              <a:cs typeface="Mongolian Baiti" panose="03000500000000000000" pitchFamily="66" charset="0"/>
            </a:endParaRPr>
          </a:p>
        </p:txBody>
      </p:sp>
      <p:sp>
        <p:nvSpPr>
          <p:cNvPr id="40" name="Google Shape;2054;p60">
            <a:extLst>
              <a:ext uri="{FF2B5EF4-FFF2-40B4-BE49-F238E27FC236}">
                <a16:creationId xmlns:a16="http://schemas.microsoft.com/office/drawing/2014/main" id="{9F54BE69-8B43-F399-619D-862F768B3F35}"/>
              </a:ext>
            </a:extLst>
          </p:cNvPr>
          <p:cNvSpPr/>
          <p:nvPr/>
        </p:nvSpPr>
        <p:spPr>
          <a:xfrm>
            <a:off x="4970048" y="1643114"/>
            <a:ext cx="2368505" cy="2503611"/>
          </a:xfrm>
          <a:prstGeom prst="ellipse">
            <a:avLst/>
          </a:prstGeom>
          <a:solidFill>
            <a:srgbClr val="231942"/>
          </a:solidFill>
          <a:ln w="63500">
            <a:solidFill>
              <a:schemeClr val="bg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bg2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DATASETS</a:t>
            </a:r>
          </a:p>
        </p:txBody>
      </p:sp>
      <p:sp>
        <p:nvSpPr>
          <p:cNvPr id="41" name="Google Shape;2054;p60">
            <a:extLst>
              <a:ext uri="{FF2B5EF4-FFF2-40B4-BE49-F238E27FC236}">
                <a16:creationId xmlns:a16="http://schemas.microsoft.com/office/drawing/2014/main" id="{45D36894-E088-F91F-2062-F673C72583ED}"/>
              </a:ext>
            </a:extLst>
          </p:cNvPr>
          <p:cNvSpPr/>
          <p:nvPr/>
        </p:nvSpPr>
        <p:spPr>
          <a:xfrm>
            <a:off x="9289949" y="1647375"/>
            <a:ext cx="2496270" cy="2521654"/>
          </a:xfrm>
          <a:prstGeom prst="ellipse">
            <a:avLst/>
          </a:prstGeom>
          <a:solidFill>
            <a:srgbClr val="231942"/>
          </a:solidFill>
          <a:ln w="63500">
            <a:solidFill>
              <a:schemeClr val="bg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bg2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Ad-hoc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bg2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Requests</a:t>
            </a:r>
          </a:p>
        </p:txBody>
      </p:sp>
      <p:cxnSp>
        <p:nvCxnSpPr>
          <p:cNvPr id="42" name="Google Shape;2065;p60">
            <a:extLst>
              <a:ext uri="{FF2B5EF4-FFF2-40B4-BE49-F238E27FC236}">
                <a16:creationId xmlns:a16="http://schemas.microsoft.com/office/drawing/2014/main" id="{ADD6D3F6-E5DD-ED8E-35C2-2D09EB875016}"/>
              </a:ext>
            </a:extLst>
          </p:cNvPr>
          <p:cNvCxnSpPr>
            <a:cxnSpLocks/>
          </p:cNvCxnSpPr>
          <p:nvPr/>
        </p:nvCxnSpPr>
        <p:spPr>
          <a:xfrm>
            <a:off x="6185596" y="3703657"/>
            <a:ext cx="0" cy="712800"/>
          </a:xfrm>
          <a:prstGeom prst="straightConnector1">
            <a:avLst/>
          </a:prstGeom>
          <a:noFill/>
          <a:ln w="19050" cap="flat" cmpd="sng">
            <a:solidFill>
              <a:srgbClr val="23194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" name="Google Shape;2065;p60">
            <a:extLst>
              <a:ext uri="{FF2B5EF4-FFF2-40B4-BE49-F238E27FC236}">
                <a16:creationId xmlns:a16="http://schemas.microsoft.com/office/drawing/2014/main" id="{9734998A-551C-BCAF-3C69-76C648248AB0}"/>
              </a:ext>
            </a:extLst>
          </p:cNvPr>
          <p:cNvCxnSpPr>
            <a:cxnSpLocks/>
          </p:cNvCxnSpPr>
          <p:nvPr/>
        </p:nvCxnSpPr>
        <p:spPr>
          <a:xfrm>
            <a:off x="1829124" y="3586082"/>
            <a:ext cx="0" cy="712800"/>
          </a:xfrm>
          <a:prstGeom prst="straightConnector1">
            <a:avLst/>
          </a:prstGeom>
          <a:noFill/>
          <a:ln w="19050" cap="flat" cmpd="sng">
            <a:solidFill>
              <a:srgbClr val="23194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" name="Google Shape;2065;p60">
            <a:extLst>
              <a:ext uri="{FF2B5EF4-FFF2-40B4-BE49-F238E27FC236}">
                <a16:creationId xmlns:a16="http://schemas.microsoft.com/office/drawing/2014/main" id="{56ABAA8E-6B19-89AD-936C-54ECBF7A6B4F}"/>
              </a:ext>
            </a:extLst>
          </p:cNvPr>
          <p:cNvCxnSpPr>
            <a:cxnSpLocks/>
          </p:cNvCxnSpPr>
          <p:nvPr/>
        </p:nvCxnSpPr>
        <p:spPr>
          <a:xfrm>
            <a:off x="10594464" y="3931852"/>
            <a:ext cx="2369" cy="447476"/>
          </a:xfrm>
          <a:prstGeom prst="straightConnector1">
            <a:avLst/>
          </a:prstGeom>
          <a:noFill/>
          <a:ln w="19050" cap="flat" cmpd="sng">
            <a:solidFill>
              <a:srgbClr val="23194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5" name="Google Shape;2021;p58">
            <a:extLst>
              <a:ext uri="{FF2B5EF4-FFF2-40B4-BE49-F238E27FC236}">
                <a16:creationId xmlns:a16="http://schemas.microsoft.com/office/drawing/2014/main" id="{154D9E3A-25B0-8772-0FF4-2759DF734F39}"/>
              </a:ext>
            </a:extLst>
          </p:cNvPr>
          <p:cNvGrpSpPr/>
          <p:nvPr/>
        </p:nvGrpSpPr>
        <p:grpSpPr>
          <a:xfrm>
            <a:off x="10141391" y="4474031"/>
            <a:ext cx="1017224" cy="1046825"/>
            <a:chOff x="1421638" y="4125629"/>
            <a:chExt cx="374709" cy="374010"/>
          </a:xfrm>
          <a:solidFill>
            <a:srgbClr val="231942"/>
          </a:solidFill>
        </p:grpSpPr>
        <p:sp>
          <p:nvSpPr>
            <p:cNvPr id="46" name="Google Shape;2022;p58">
              <a:extLst>
                <a:ext uri="{FF2B5EF4-FFF2-40B4-BE49-F238E27FC236}">
                  <a16:creationId xmlns:a16="http://schemas.microsoft.com/office/drawing/2014/main" id="{4602B4E0-8040-80BA-68E7-3C526D0F7A94}"/>
                </a:ext>
              </a:extLst>
            </p:cNvPr>
            <p:cNvSpPr/>
            <p:nvPr/>
          </p:nvSpPr>
          <p:spPr>
            <a:xfrm>
              <a:off x="1421638" y="4265954"/>
              <a:ext cx="374709" cy="233685"/>
            </a:xfrm>
            <a:custGeom>
              <a:avLst/>
              <a:gdLst/>
              <a:ahLst/>
              <a:cxnLst/>
              <a:rect l="l" t="t" r="r" b="b"/>
              <a:pathLst>
                <a:path w="11800" h="7359" extrusionOk="0">
                  <a:moveTo>
                    <a:pt x="3180" y="3298"/>
                  </a:moveTo>
                  <a:lnTo>
                    <a:pt x="3180" y="7001"/>
                  </a:lnTo>
                  <a:lnTo>
                    <a:pt x="1691" y="7001"/>
                  </a:lnTo>
                  <a:lnTo>
                    <a:pt x="1691" y="3298"/>
                  </a:lnTo>
                  <a:close/>
                  <a:moveTo>
                    <a:pt x="6680" y="2370"/>
                  </a:moveTo>
                  <a:lnTo>
                    <a:pt x="6680" y="7001"/>
                  </a:lnTo>
                  <a:lnTo>
                    <a:pt x="5192" y="7001"/>
                  </a:lnTo>
                  <a:lnTo>
                    <a:pt x="5192" y="2370"/>
                  </a:lnTo>
                  <a:close/>
                  <a:moveTo>
                    <a:pt x="10180" y="345"/>
                  </a:moveTo>
                  <a:lnTo>
                    <a:pt x="10180" y="7001"/>
                  </a:lnTo>
                  <a:lnTo>
                    <a:pt x="8692" y="7001"/>
                  </a:lnTo>
                  <a:lnTo>
                    <a:pt x="8692" y="345"/>
                  </a:lnTo>
                  <a:close/>
                  <a:moveTo>
                    <a:pt x="8502" y="0"/>
                  </a:moveTo>
                  <a:cubicBezTo>
                    <a:pt x="8406" y="0"/>
                    <a:pt x="8323" y="84"/>
                    <a:pt x="8323" y="179"/>
                  </a:cubicBezTo>
                  <a:lnTo>
                    <a:pt x="8323" y="7001"/>
                  </a:lnTo>
                  <a:lnTo>
                    <a:pt x="7013" y="7001"/>
                  </a:lnTo>
                  <a:lnTo>
                    <a:pt x="7013" y="2203"/>
                  </a:lnTo>
                  <a:cubicBezTo>
                    <a:pt x="7013" y="2120"/>
                    <a:pt x="6930" y="2024"/>
                    <a:pt x="6835" y="2024"/>
                  </a:cubicBezTo>
                  <a:lnTo>
                    <a:pt x="4989" y="2024"/>
                  </a:lnTo>
                  <a:cubicBezTo>
                    <a:pt x="4894" y="2024"/>
                    <a:pt x="4811" y="2108"/>
                    <a:pt x="4811" y="2203"/>
                  </a:cubicBezTo>
                  <a:lnTo>
                    <a:pt x="4811" y="7001"/>
                  </a:lnTo>
                  <a:lnTo>
                    <a:pt x="3501" y="7001"/>
                  </a:lnTo>
                  <a:lnTo>
                    <a:pt x="3501" y="3132"/>
                  </a:lnTo>
                  <a:cubicBezTo>
                    <a:pt x="3501" y="3036"/>
                    <a:pt x="3418" y="2953"/>
                    <a:pt x="3322" y="2953"/>
                  </a:cubicBezTo>
                  <a:lnTo>
                    <a:pt x="1477" y="2953"/>
                  </a:lnTo>
                  <a:cubicBezTo>
                    <a:pt x="1382" y="2953"/>
                    <a:pt x="1298" y="3024"/>
                    <a:pt x="1298" y="3132"/>
                  </a:cubicBezTo>
                  <a:lnTo>
                    <a:pt x="1298" y="7001"/>
                  </a:lnTo>
                  <a:lnTo>
                    <a:pt x="179" y="7001"/>
                  </a:lnTo>
                  <a:cubicBezTo>
                    <a:pt x="84" y="7001"/>
                    <a:pt x="1" y="7073"/>
                    <a:pt x="1" y="7180"/>
                  </a:cubicBezTo>
                  <a:cubicBezTo>
                    <a:pt x="1" y="7287"/>
                    <a:pt x="72" y="7358"/>
                    <a:pt x="179" y="7358"/>
                  </a:cubicBezTo>
                  <a:lnTo>
                    <a:pt x="11597" y="7358"/>
                  </a:lnTo>
                  <a:cubicBezTo>
                    <a:pt x="11681" y="7358"/>
                    <a:pt x="11776" y="7287"/>
                    <a:pt x="11776" y="7180"/>
                  </a:cubicBezTo>
                  <a:cubicBezTo>
                    <a:pt x="11800" y="7073"/>
                    <a:pt x="11728" y="7001"/>
                    <a:pt x="11633" y="7001"/>
                  </a:cubicBezTo>
                  <a:lnTo>
                    <a:pt x="10526" y="7001"/>
                  </a:lnTo>
                  <a:lnTo>
                    <a:pt x="10526" y="179"/>
                  </a:lnTo>
                  <a:cubicBezTo>
                    <a:pt x="10526" y="95"/>
                    <a:pt x="10442" y="0"/>
                    <a:pt x="103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023;p58">
              <a:extLst>
                <a:ext uri="{FF2B5EF4-FFF2-40B4-BE49-F238E27FC236}">
                  <a16:creationId xmlns:a16="http://schemas.microsoft.com/office/drawing/2014/main" id="{F9A59A01-3696-C1C0-3EE3-08873F956689}"/>
                </a:ext>
              </a:extLst>
            </p:cNvPr>
            <p:cNvSpPr/>
            <p:nvPr/>
          </p:nvSpPr>
          <p:spPr>
            <a:xfrm>
              <a:off x="1428052" y="4125629"/>
              <a:ext cx="356958" cy="215585"/>
            </a:xfrm>
            <a:custGeom>
              <a:avLst/>
              <a:gdLst/>
              <a:ahLst/>
              <a:cxnLst/>
              <a:rect l="l" t="t" r="r" b="b"/>
              <a:pathLst>
                <a:path w="11241" h="6789" extrusionOk="0">
                  <a:moveTo>
                    <a:pt x="10668" y="0"/>
                  </a:moveTo>
                  <a:cubicBezTo>
                    <a:pt x="10653" y="0"/>
                    <a:pt x="10637" y="1"/>
                    <a:pt x="10621" y="2"/>
                  </a:cubicBezTo>
                  <a:lnTo>
                    <a:pt x="9145" y="181"/>
                  </a:lnTo>
                  <a:cubicBezTo>
                    <a:pt x="8847" y="216"/>
                    <a:pt x="8633" y="490"/>
                    <a:pt x="8669" y="788"/>
                  </a:cubicBezTo>
                  <a:cubicBezTo>
                    <a:pt x="8691" y="1064"/>
                    <a:pt x="8938" y="1268"/>
                    <a:pt x="9211" y="1268"/>
                  </a:cubicBezTo>
                  <a:cubicBezTo>
                    <a:pt x="9232" y="1268"/>
                    <a:pt x="9254" y="1267"/>
                    <a:pt x="9276" y="1264"/>
                  </a:cubicBezTo>
                  <a:lnTo>
                    <a:pt x="9395" y="1252"/>
                  </a:lnTo>
                  <a:lnTo>
                    <a:pt x="9395" y="1252"/>
                  </a:lnTo>
                  <a:cubicBezTo>
                    <a:pt x="7597" y="3348"/>
                    <a:pt x="5442" y="4443"/>
                    <a:pt x="3918" y="4979"/>
                  </a:cubicBezTo>
                  <a:cubicBezTo>
                    <a:pt x="2025" y="5657"/>
                    <a:pt x="561" y="5717"/>
                    <a:pt x="537" y="5717"/>
                  </a:cubicBezTo>
                  <a:cubicBezTo>
                    <a:pt x="239" y="5729"/>
                    <a:pt x="1" y="5967"/>
                    <a:pt x="25" y="6265"/>
                  </a:cubicBezTo>
                  <a:cubicBezTo>
                    <a:pt x="37" y="6562"/>
                    <a:pt x="275" y="6789"/>
                    <a:pt x="561" y="6789"/>
                  </a:cubicBezTo>
                  <a:lnTo>
                    <a:pt x="572" y="6789"/>
                  </a:lnTo>
                  <a:cubicBezTo>
                    <a:pt x="632" y="6789"/>
                    <a:pt x="2192" y="6729"/>
                    <a:pt x="4263" y="6003"/>
                  </a:cubicBezTo>
                  <a:cubicBezTo>
                    <a:pt x="5418" y="5586"/>
                    <a:pt x="6514" y="5050"/>
                    <a:pt x="7490" y="4383"/>
                  </a:cubicBezTo>
                  <a:cubicBezTo>
                    <a:pt x="7561" y="4324"/>
                    <a:pt x="7597" y="4217"/>
                    <a:pt x="7538" y="4145"/>
                  </a:cubicBezTo>
                  <a:cubicBezTo>
                    <a:pt x="7501" y="4093"/>
                    <a:pt x="7445" y="4065"/>
                    <a:pt x="7391" y="4065"/>
                  </a:cubicBezTo>
                  <a:cubicBezTo>
                    <a:pt x="7358" y="4065"/>
                    <a:pt x="7326" y="4075"/>
                    <a:pt x="7299" y="4098"/>
                  </a:cubicBezTo>
                  <a:cubicBezTo>
                    <a:pt x="6335" y="4753"/>
                    <a:pt x="5275" y="5288"/>
                    <a:pt x="4144" y="5693"/>
                  </a:cubicBezTo>
                  <a:cubicBezTo>
                    <a:pt x="2132" y="6408"/>
                    <a:pt x="632" y="6467"/>
                    <a:pt x="561" y="6467"/>
                  </a:cubicBezTo>
                  <a:cubicBezTo>
                    <a:pt x="453" y="6467"/>
                    <a:pt x="358" y="6372"/>
                    <a:pt x="358" y="6265"/>
                  </a:cubicBezTo>
                  <a:cubicBezTo>
                    <a:pt x="358" y="6169"/>
                    <a:pt x="441" y="6074"/>
                    <a:pt x="561" y="6062"/>
                  </a:cubicBezTo>
                  <a:cubicBezTo>
                    <a:pt x="572" y="6062"/>
                    <a:pt x="2085" y="6003"/>
                    <a:pt x="4037" y="5300"/>
                  </a:cubicBezTo>
                  <a:cubicBezTo>
                    <a:pt x="5680" y="4717"/>
                    <a:pt x="8026" y="3514"/>
                    <a:pt x="9943" y="1133"/>
                  </a:cubicBezTo>
                  <a:cubicBezTo>
                    <a:pt x="10035" y="1018"/>
                    <a:pt x="9949" y="847"/>
                    <a:pt x="9813" y="847"/>
                  </a:cubicBezTo>
                  <a:cubicBezTo>
                    <a:pt x="9809" y="847"/>
                    <a:pt x="9804" y="847"/>
                    <a:pt x="9800" y="847"/>
                  </a:cubicBezTo>
                  <a:lnTo>
                    <a:pt x="9252" y="931"/>
                  </a:lnTo>
                  <a:cubicBezTo>
                    <a:pt x="9244" y="932"/>
                    <a:pt x="9236" y="932"/>
                    <a:pt x="9228" y="932"/>
                  </a:cubicBezTo>
                  <a:cubicBezTo>
                    <a:pt x="9139" y="932"/>
                    <a:pt x="9049" y="874"/>
                    <a:pt x="9038" y="776"/>
                  </a:cubicBezTo>
                  <a:cubicBezTo>
                    <a:pt x="9014" y="657"/>
                    <a:pt x="9085" y="550"/>
                    <a:pt x="9204" y="538"/>
                  </a:cubicBezTo>
                  <a:lnTo>
                    <a:pt x="10681" y="359"/>
                  </a:lnTo>
                  <a:cubicBezTo>
                    <a:pt x="10688" y="358"/>
                    <a:pt x="10696" y="358"/>
                    <a:pt x="10703" y="358"/>
                  </a:cubicBezTo>
                  <a:cubicBezTo>
                    <a:pt x="10812" y="358"/>
                    <a:pt x="10895" y="438"/>
                    <a:pt x="10895" y="550"/>
                  </a:cubicBezTo>
                  <a:lnTo>
                    <a:pt x="10895" y="2026"/>
                  </a:lnTo>
                  <a:cubicBezTo>
                    <a:pt x="10895" y="2133"/>
                    <a:pt x="10812" y="2217"/>
                    <a:pt x="10705" y="2217"/>
                  </a:cubicBezTo>
                  <a:cubicBezTo>
                    <a:pt x="10598" y="2217"/>
                    <a:pt x="10514" y="2133"/>
                    <a:pt x="10514" y="2026"/>
                  </a:cubicBezTo>
                  <a:lnTo>
                    <a:pt x="10514" y="1586"/>
                  </a:lnTo>
                  <a:cubicBezTo>
                    <a:pt x="10514" y="1502"/>
                    <a:pt x="10467" y="1443"/>
                    <a:pt x="10407" y="1419"/>
                  </a:cubicBezTo>
                  <a:cubicBezTo>
                    <a:pt x="10387" y="1409"/>
                    <a:pt x="10368" y="1405"/>
                    <a:pt x="10349" y="1405"/>
                  </a:cubicBezTo>
                  <a:cubicBezTo>
                    <a:pt x="10298" y="1405"/>
                    <a:pt x="10251" y="1435"/>
                    <a:pt x="10217" y="1478"/>
                  </a:cubicBezTo>
                  <a:cubicBezTo>
                    <a:pt x="9574" y="2264"/>
                    <a:pt x="8835" y="2979"/>
                    <a:pt x="8026" y="3610"/>
                  </a:cubicBezTo>
                  <a:cubicBezTo>
                    <a:pt x="7954" y="3669"/>
                    <a:pt x="7942" y="3764"/>
                    <a:pt x="8002" y="3848"/>
                  </a:cubicBezTo>
                  <a:cubicBezTo>
                    <a:pt x="8036" y="3888"/>
                    <a:pt x="8081" y="3910"/>
                    <a:pt x="8129" y="3910"/>
                  </a:cubicBezTo>
                  <a:cubicBezTo>
                    <a:pt x="8166" y="3910"/>
                    <a:pt x="8204" y="3897"/>
                    <a:pt x="8240" y="3872"/>
                  </a:cubicBezTo>
                  <a:cubicBezTo>
                    <a:pt x="8931" y="3336"/>
                    <a:pt x="9585" y="2729"/>
                    <a:pt x="10169" y="2062"/>
                  </a:cubicBezTo>
                  <a:cubicBezTo>
                    <a:pt x="10181" y="2336"/>
                    <a:pt x="10419" y="2574"/>
                    <a:pt x="10705" y="2574"/>
                  </a:cubicBezTo>
                  <a:cubicBezTo>
                    <a:pt x="11002" y="2574"/>
                    <a:pt x="11240" y="2336"/>
                    <a:pt x="11240" y="2038"/>
                  </a:cubicBezTo>
                  <a:lnTo>
                    <a:pt x="11240" y="573"/>
                  </a:lnTo>
                  <a:cubicBezTo>
                    <a:pt x="11240" y="395"/>
                    <a:pt x="11169" y="240"/>
                    <a:pt x="11050" y="133"/>
                  </a:cubicBezTo>
                  <a:cubicBezTo>
                    <a:pt x="10943" y="47"/>
                    <a:pt x="10807" y="0"/>
                    <a:pt x="1066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" name="Rectangle 78">
            <a:extLst>
              <a:ext uri="{FF2B5EF4-FFF2-40B4-BE49-F238E27FC236}">
                <a16:creationId xmlns:a16="http://schemas.microsoft.com/office/drawing/2014/main" id="{00FD371E-ABDA-F5ED-0AC3-46AFDE3F926A}"/>
              </a:ext>
            </a:extLst>
          </p:cNvPr>
          <p:cNvSpPr/>
          <p:nvPr/>
        </p:nvSpPr>
        <p:spPr>
          <a:xfrm>
            <a:off x="132080" y="91440"/>
            <a:ext cx="11917680" cy="657352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4002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9F86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851;p45">
            <a:extLst>
              <a:ext uri="{FF2B5EF4-FFF2-40B4-BE49-F238E27FC236}">
                <a16:creationId xmlns:a16="http://schemas.microsoft.com/office/drawing/2014/main" id="{7F4D8C25-DE43-8D96-3E11-C14EA0CC464E}"/>
              </a:ext>
            </a:extLst>
          </p:cNvPr>
          <p:cNvSpPr txBox="1">
            <a:spLocks/>
          </p:cNvSpPr>
          <p:nvPr/>
        </p:nvSpPr>
        <p:spPr>
          <a:xfrm>
            <a:off x="2643990" y="397760"/>
            <a:ext cx="7391700" cy="4212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dirty="0">
                <a:latin typeface="Algerian" panose="04020705040A02060702" pitchFamily="82" charset="0"/>
              </a:rPr>
              <a:t> request 8.</a:t>
            </a:r>
          </a:p>
        </p:txBody>
      </p:sp>
      <p:grpSp>
        <p:nvGrpSpPr>
          <p:cNvPr id="17" name="Google Shape;2021;p58">
            <a:extLst>
              <a:ext uri="{FF2B5EF4-FFF2-40B4-BE49-F238E27FC236}">
                <a16:creationId xmlns:a16="http://schemas.microsoft.com/office/drawing/2014/main" id="{3AB51E44-A3EF-85A4-AC15-4142216B60E2}"/>
              </a:ext>
            </a:extLst>
          </p:cNvPr>
          <p:cNvGrpSpPr/>
          <p:nvPr/>
        </p:nvGrpSpPr>
        <p:grpSpPr>
          <a:xfrm>
            <a:off x="1394605" y="1514216"/>
            <a:ext cx="448077" cy="447242"/>
            <a:chOff x="1421638" y="4125629"/>
            <a:chExt cx="374709" cy="374010"/>
          </a:xfrm>
          <a:solidFill>
            <a:srgbClr val="9F86C0"/>
          </a:solidFill>
        </p:grpSpPr>
        <p:sp>
          <p:nvSpPr>
            <p:cNvPr id="31" name="Google Shape;2022;p58">
              <a:extLst>
                <a:ext uri="{FF2B5EF4-FFF2-40B4-BE49-F238E27FC236}">
                  <a16:creationId xmlns:a16="http://schemas.microsoft.com/office/drawing/2014/main" id="{CB6DC907-43B3-732E-770C-2C794C18035F}"/>
                </a:ext>
              </a:extLst>
            </p:cNvPr>
            <p:cNvSpPr/>
            <p:nvPr/>
          </p:nvSpPr>
          <p:spPr>
            <a:xfrm>
              <a:off x="1421638" y="4265954"/>
              <a:ext cx="374709" cy="233685"/>
            </a:xfrm>
            <a:custGeom>
              <a:avLst/>
              <a:gdLst/>
              <a:ahLst/>
              <a:cxnLst/>
              <a:rect l="l" t="t" r="r" b="b"/>
              <a:pathLst>
                <a:path w="11800" h="7359" extrusionOk="0">
                  <a:moveTo>
                    <a:pt x="3180" y="3298"/>
                  </a:moveTo>
                  <a:lnTo>
                    <a:pt x="3180" y="7001"/>
                  </a:lnTo>
                  <a:lnTo>
                    <a:pt x="1691" y="7001"/>
                  </a:lnTo>
                  <a:lnTo>
                    <a:pt x="1691" y="3298"/>
                  </a:lnTo>
                  <a:close/>
                  <a:moveTo>
                    <a:pt x="6680" y="2370"/>
                  </a:moveTo>
                  <a:lnTo>
                    <a:pt x="6680" y="7001"/>
                  </a:lnTo>
                  <a:lnTo>
                    <a:pt x="5192" y="7001"/>
                  </a:lnTo>
                  <a:lnTo>
                    <a:pt x="5192" y="2370"/>
                  </a:lnTo>
                  <a:close/>
                  <a:moveTo>
                    <a:pt x="10180" y="345"/>
                  </a:moveTo>
                  <a:lnTo>
                    <a:pt x="10180" y="7001"/>
                  </a:lnTo>
                  <a:lnTo>
                    <a:pt x="8692" y="7001"/>
                  </a:lnTo>
                  <a:lnTo>
                    <a:pt x="8692" y="345"/>
                  </a:lnTo>
                  <a:close/>
                  <a:moveTo>
                    <a:pt x="8502" y="0"/>
                  </a:moveTo>
                  <a:cubicBezTo>
                    <a:pt x="8406" y="0"/>
                    <a:pt x="8323" y="84"/>
                    <a:pt x="8323" y="179"/>
                  </a:cubicBezTo>
                  <a:lnTo>
                    <a:pt x="8323" y="7001"/>
                  </a:lnTo>
                  <a:lnTo>
                    <a:pt x="7013" y="7001"/>
                  </a:lnTo>
                  <a:lnTo>
                    <a:pt x="7013" y="2203"/>
                  </a:lnTo>
                  <a:cubicBezTo>
                    <a:pt x="7013" y="2120"/>
                    <a:pt x="6930" y="2024"/>
                    <a:pt x="6835" y="2024"/>
                  </a:cubicBezTo>
                  <a:lnTo>
                    <a:pt x="4989" y="2024"/>
                  </a:lnTo>
                  <a:cubicBezTo>
                    <a:pt x="4894" y="2024"/>
                    <a:pt x="4811" y="2108"/>
                    <a:pt x="4811" y="2203"/>
                  </a:cubicBezTo>
                  <a:lnTo>
                    <a:pt x="4811" y="7001"/>
                  </a:lnTo>
                  <a:lnTo>
                    <a:pt x="3501" y="7001"/>
                  </a:lnTo>
                  <a:lnTo>
                    <a:pt x="3501" y="3132"/>
                  </a:lnTo>
                  <a:cubicBezTo>
                    <a:pt x="3501" y="3036"/>
                    <a:pt x="3418" y="2953"/>
                    <a:pt x="3322" y="2953"/>
                  </a:cubicBezTo>
                  <a:lnTo>
                    <a:pt x="1477" y="2953"/>
                  </a:lnTo>
                  <a:cubicBezTo>
                    <a:pt x="1382" y="2953"/>
                    <a:pt x="1298" y="3024"/>
                    <a:pt x="1298" y="3132"/>
                  </a:cubicBezTo>
                  <a:lnTo>
                    <a:pt x="1298" y="7001"/>
                  </a:lnTo>
                  <a:lnTo>
                    <a:pt x="179" y="7001"/>
                  </a:lnTo>
                  <a:cubicBezTo>
                    <a:pt x="84" y="7001"/>
                    <a:pt x="1" y="7073"/>
                    <a:pt x="1" y="7180"/>
                  </a:cubicBezTo>
                  <a:cubicBezTo>
                    <a:pt x="1" y="7287"/>
                    <a:pt x="72" y="7358"/>
                    <a:pt x="179" y="7358"/>
                  </a:cubicBezTo>
                  <a:lnTo>
                    <a:pt x="11597" y="7358"/>
                  </a:lnTo>
                  <a:cubicBezTo>
                    <a:pt x="11681" y="7358"/>
                    <a:pt x="11776" y="7287"/>
                    <a:pt x="11776" y="7180"/>
                  </a:cubicBezTo>
                  <a:cubicBezTo>
                    <a:pt x="11800" y="7073"/>
                    <a:pt x="11728" y="7001"/>
                    <a:pt x="11633" y="7001"/>
                  </a:cubicBezTo>
                  <a:lnTo>
                    <a:pt x="10526" y="7001"/>
                  </a:lnTo>
                  <a:lnTo>
                    <a:pt x="10526" y="179"/>
                  </a:lnTo>
                  <a:cubicBezTo>
                    <a:pt x="10526" y="95"/>
                    <a:pt x="10442" y="0"/>
                    <a:pt x="103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023;p58">
              <a:extLst>
                <a:ext uri="{FF2B5EF4-FFF2-40B4-BE49-F238E27FC236}">
                  <a16:creationId xmlns:a16="http://schemas.microsoft.com/office/drawing/2014/main" id="{9CBA7E79-484B-AA02-35BA-12549695DDCF}"/>
                </a:ext>
              </a:extLst>
            </p:cNvPr>
            <p:cNvSpPr/>
            <p:nvPr/>
          </p:nvSpPr>
          <p:spPr>
            <a:xfrm>
              <a:off x="1428052" y="4125629"/>
              <a:ext cx="356958" cy="215585"/>
            </a:xfrm>
            <a:custGeom>
              <a:avLst/>
              <a:gdLst/>
              <a:ahLst/>
              <a:cxnLst/>
              <a:rect l="l" t="t" r="r" b="b"/>
              <a:pathLst>
                <a:path w="11241" h="6789" extrusionOk="0">
                  <a:moveTo>
                    <a:pt x="10668" y="0"/>
                  </a:moveTo>
                  <a:cubicBezTo>
                    <a:pt x="10653" y="0"/>
                    <a:pt x="10637" y="1"/>
                    <a:pt x="10621" y="2"/>
                  </a:cubicBezTo>
                  <a:lnTo>
                    <a:pt x="9145" y="181"/>
                  </a:lnTo>
                  <a:cubicBezTo>
                    <a:pt x="8847" y="216"/>
                    <a:pt x="8633" y="490"/>
                    <a:pt x="8669" y="788"/>
                  </a:cubicBezTo>
                  <a:cubicBezTo>
                    <a:pt x="8691" y="1064"/>
                    <a:pt x="8938" y="1268"/>
                    <a:pt x="9211" y="1268"/>
                  </a:cubicBezTo>
                  <a:cubicBezTo>
                    <a:pt x="9232" y="1268"/>
                    <a:pt x="9254" y="1267"/>
                    <a:pt x="9276" y="1264"/>
                  </a:cubicBezTo>
                  <a:lnTo>
                    <a:pt x="9395" y="1252"/>
                  </a:lnTo>
                  <a:lnTo>
                    <a:pt x="9395" y="1252"/>
                  </a:lnTo>
                  <a:cubicBezTo>
                    <a:pt x="7597" y="3348"/>
                    <a:pt x="5442" y="4443"/>
                    <a:pt x="3918" y="4979"/>
                  </a:cubicBezTo>
                  <a:cubicBezTo>
                    <a:pt x="2025" y="5657"/>
                    <a:pt x="561" y="5717"/>
                    <a:pt x="537" y="5717"/>
                  </a:cubicBezTo>
                  <a:cubicBezTo>
                    <a:pt x="239" y="5729"/>
                    <a:pt x="1" y="5967"/>
                    <a:pt x="25" y="6265"/>
                  </a:cubicBezTo>
                  <a:cubicBezTo>
                    <a:pt x="37" y="6562"/>
                    <a:pt x="275" y="6789"/>
                    <a:pt x="561" y="6789"/>
                  </a:cubicBezTo>
                  <a:lnTo>
                    <a:pt x="572" y="6789"/>
                  </a:lnTo>
                  <a:cubicBezTo>
                    <a:pt x="632" y="6789"/>
                    <a:pt x="2192" y="6729"/>
                    <a:pt x="4263" y="6003"/>
                  </a:cubicBezTo>
                  <a:cubicBezTo>
                    <a:pt x="5418" y="5586"/>
                    <a:pt x="6514" y="5050"/>
                    <a:pt x="7490" y="4383"/>
                  </a:cubicBezTo>
                  <a:cubicBezTo>
                    <a:pt x="7561" y="4324"/>
                    <a:pt x="7597" y="4217"/>
                    <a:pt x="7538" y="4145"/>
                  </a:cubicBezTo>
                  <a:cubicBezTo>
                    <a:pt x="7501" y="4093"/>
                    <a:pt x="7445" y="4065"/>
                    <a:pt x="7391" y="4065"/>
                  </a:cubicBezTo>
                  <a:cubicBezTo>
                    <a:pt x="7358" y="4065"/>
                    <a:pt x="7326" y="4075"/>
                    <a:pt x="7299" y="4098"/>
                  </a:cubicBezTo>
                  <a:cubicBezTo>
                    <a:pt x="6335" y="4753"/>
                    <a:pt x="5275" y="5288"/>
                    <a:pt x="4144" y="5693"/>
                  </a:cubicBezTo>
                  <a:cubicBezTo>
                    <a:pt x="2132" y="6408"/>
                    <a:pt x="632" y="6467"/>
                    <a:pt x="561" y="6467"/>
                  </a:cubicBezTo>
                  <a:cubicBezTo>
                    <a:pt x="453" y="6467"/>
                    <a:pt x="358" y="6372"/>
                    <a:pt x="358" y="6265"/>
                  </a:cubicBezTo>
                  <a:cubicBezTo>
                    <a:pt x="358" y="6169"/>
                    <a:pt x="441" y="6074"/>
                    <a:pt x="561" y="6062"/>
                  </a:cubicBezTo>
                  <a:cubicBezTo>
                    <a:pt x="572" y="6062"/>
                    <a:pt x="2085" y="6003"/>
                    <a:pt x="4037" y="5300"/>
                  </a:cubicBezTo>
                  <a:cubicBezTo>
                    <a:pt x="5680" y="4717"/>
                    <a:pt x="8026" y="3514"/>
                    <a:pt x="9943" y="1133"/>
                  </a:cubicBezTo>
                  <a:cubicBezTo>
                    <a:pt x="10035" y="1018"/>
                    <a:pt x="9949" y="847"/>
                    <a:pt x="9813" y="847"/>
                  </a:cubicBezTo>
                  <a:cubicBezTo>
                    <a:pt x="9809" y="847"/>
                    <a:pt x="9804" y="847"/>
                    <a:pt x="9800" y="847"/>
                  </a:cubicBezTo>
                  <a:lnTo>
                    <a:pt x="9252" y="931"/>
                  </a:lnTo>
                  <a:cubicBezTo>
                    <a:pt x="9244" y="932"/>
                    <a:pt x="9236" y="932"/>
                    <a:pt x="9228" y="932"/>
                  </a:cubicBezTo>
                  <a:cubicBezTo>
                    <a:pt x="9139" y="932"/>
                    <a:pt x="9049" y="874"/>
                    <a:pt x="9038" y="776"/>
                  </a:cubicBezTo>
                  <a:cubicBezTo>
                    <a:pt x="9014" y="657"/>
                    <a:pt x="9085" y="550"/>
                    <a:pt x="9204" y="538"/>
                  </a:cubicBezTo>
                  <a:lnTo>
                    <a:pt x="10681" y="359"/>
                  </a:lnTo>
                  <a:cubicBezTo>
                    <a:pt x="10688" y="358"/>
                    <a:pt x="10696" y="358"/>
                    <a:pt x="10703" y="358"/>
                  </a:cubicBezTo>
                  <a:cubicBezTo>
                    <a:pt x="10812" y="358"/>
                    <a:pt x="10895" y="438"/>
                    <a:pt x="10895" y="550"/>
                  </a:cubicBezTo>
                  <a:lnTo>
                    <a:pt x="10895" y="2026"/>
                  </a:lnTo>
                  <a:cubicBezTo>
                    <a:pt x="10895" y="2133"/>
                    <a:pt x="10812" y="2217"/>
                    <a:pt x="10705" y="2217"/>
                  </a:cubicBezTo>
                  <a:cubicBezTo>
                    <a:pt x="10598" y="2217"/>
                    <a:pt x="10514" y="2133"/>
                    <a:pt x="10514" y="2026"/>
                  </a:cubicBezTo>
                  <a:lnTo>
                    <a:pt x="10514" y="1586"/>
                  </a:lnTo>
                  <a:cubicBezTo>
                    <a:pt x="10514" y="1502"/>
                    <a:pt x="10467" y="1443"/>
                    <a:pt x="10407" y="1419"/>
                  </a:cubicBezTo>
                  <a:cubicBezTo>
                    <a:pt x="10387" y="1409"/>
                    <a:pt x="10368" y="1405"/>
                    <a:pt x="10349" y="1405"/>
                  </a:cubicBezTo>
                  <a:cubicBezTo>
                    <a:pt x="10298" y="1405"/>
                    <a:pt x="10251" y="1435"/>
                    <a:pt x="10217" y="1478"/>
                  </a:cubicBezTo>
                  <a:cubicBezTo>
                    <a:pt x="9574" y="2264"/>
                    <a:pt x="8835" y="2979"/>
                    <a:pt x="8026" y="3610"/>
                  </a:cubicBezTo>
                  <a:cubicBezTo>
                    <a:pt x="7954" y="3669"/>
                    <a:pt x="7942" y="3764"/>
                    <a:pt x="8002" y="3848"/>
                  </a:cubicBezTo>
                  <a:cubicBezTo>
                    <a:pt x="8036" y="3888"/>
                    <a:pt x="8081" y="3910"/>
                    <a:pt x="8129" y="3910"/>
                  </a:cubicBezTo>
                  <a:cubicBezTo>
                    <a:pt x="8166" y="3910"/>
                    <a:pt x="8204" y="3897"/>
                    <a:pt x="8240" y="3872"/>
                  </a:cubicBezTo>
                  <a:cubicBezTo>
                    <a:pt x="8931" y="3336"/>
                    <a:pt x="9585" y="2729"/>
                    <a:pt x="10169" y="2062"/>
                  </a:cubicBezTo>
                  <a:cubicBezTo>
                    <a:pt x="10181" y="2336"/>
                    <a:pt x="10419" y="2574"/>
                    <a:pt x="10705" y="2574"/>
                  </a:cubicBezTo>
                  <a:cubicBezTo>
                    <a:pt x="11002" y="2574"/>
                    <a:pt x="11240" y="2336"/>
                    <a:pt x="11240" y="2038"/>
                  </a:cubicBezTo>
                  <a:lnTo>
                    <a:pt x="11240" y="573"/>
                  </a:lnTo>
                  <a:cubicBezTo>
                    <a:pt x="11240" y="395"/>
                    <a:pt x="11169" y="240"/>
                    <a:pt x="11050" y="133"/>
                  </a:cubicBezTo>
                  <a:cubicBezTo>
                    <a:pt x="10943" y="47"/>
                    <a:pt x="10807" y="0"/>
                    <a:pt x="1066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E19F8D93-723F-8A39-2746-618EDAE8042D}"/>
              </a:ext>
            </a:extLst>
          </p:cNvPr>
          <p:cNvSpPr/>
          <p:nvPr/>
        </p:nvSpPr>
        <p:spPr>
          <a:xfrm>
            <a:off x="162560" y="132080"/>
            <a:ext cx="11836400" cy="654304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81035D-B9FA-17AA-DF4B-A59E1E911548}"/>
              </a:ext>
            </a:extLst>
          </p:cNvPr>
          <p:cNvSpPr txBox="1"/>
          <p:nvPr/>
        </p:nvSpPr>
        <p:spPr>
          <a:xfrm>
            <a:off x="361951" y="1354476"/>
            <a:ext cx="114204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pperplate Gothic Bold" panose="020E0705020206020404" pitchFamily="34" charset="0"/>
              </a:rPr>
              <a:t>In which quarter of 2020, got the maximum </a:t>
            </a:r>
            <a:r>
              <a:rPr lang="en-US" dirty="0" err="1">
                <a:latin typeface="Copperplate Gothic Bold" panose="020E0705020206020404" pitchFamily="34" charset="0"/>
              </a:rPr>
              <a:t>total_sold_quantity</a:t>
            </a:r>
            <a:r>
              <a:rPr lang="en-US" dirty="0">
                <a:latin typeface="Copperplate Gothic Bold" panose="020E0705020206020404" pitchFamily="34" charset="0"/>
              </a:rPr>
              <a:t>? The final output contains these fields sorted by the </a:t>
            </a:r>
            <a:r>
              <a:rPr lang="en-US" dirty="0" err="1">
                <a:latin typeface="Copperplate Gothic Bold" panose="020E0705020206020404" pitchFamily="34" charset="0"/>
              </a:rPr>
              <a:t>total_sold_quantity</a:t>
            </a:r>
            <a:r>
              <a:rPr lang="en-US" dirty="0">
                <a:latin typeface="Copperplate Gothic Bold" panose="020E0705020206020404" pitchFamily="34" charset="0"/>
              </a:rPr>
              <a:t>,</a:t>
            </a:r>
          </a:p>
          <a:p>
            <a:pPr algn="ctr"/>
            <a:r>
              <a:rPr lang="en-US" dirty="0">
                <a:latin typeface="Copperplate Gothic Bold" panose="020E0705020206020404" pitchFamily="34" charset="0"/>
              </a:rPr>
              <a:t> Quarter</a:t>
            </a:r>
          </a:p>
          <a:p>
            <a:pPr algn="ctr"/>
            <a:r>
              <a:rPr lang="en-US" dirty="0">
                <a:latin typeface="Copperplate Gothic Bold" panose="020E0705020206020404" pitchFamily="34" charset="0"/>
              </a:rPr>
              <a:t> </a:t>
            </a:r>
            <a:r>
              <a:rPr lang="en-US" dirty="0" err="1">
                <a:latin typeface="Copperplate Gothic Bold" panose="020E0705020206020404" pitchFamily="34" charset="0"/>
              </a:rPr>
              <a:t>total_sold_quantity</a:t>
            </a:r>
            <a:r>
              <a:rPr lang="en-US" dirty="0">
                <a:latin typeface="Copperplate Gothic Bold" panose="020E0705020206020404" pitchFamily="34" charset="0"/>
              </a:rPr>
              <a:t> 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5D00A0E-FFD7-6B74-8795-0822DCD10E32}"/>
              </a:ext>
            </a:extLst>
          </p:cNvPr>
          <p:cNvSpPr/>
          <p:nvPr/>
        </p:nvSpPr>
        <p:spPr>
          <a:xfrm>
            <a:off x="612457" y="3928521"/>
            <a:ext cx="4471035" cy="1942556"/>
          </a:xfrm>
          <a:prstGeom prst="round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28575">
            <a:solidFill>
              <a:srgbClr val="2319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28575">
                <a:solidFill>
                  <a:srgbClr val="231942"/>
                </a:solidFill>
              </a:ln>
              <a:solidFill>
                <a:srgbClr val="231942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1536F8C-7D82-3F7D-60CA-E81220704476}"/>
              </a:ext>
            </a:extLst>
          </p:cNvPr>
          <p:cNvSpPr/>
          <p:nvPr/>
        </p:nvSpPr>
        <p:spPr>
          <a:xfrm>
            <a:off x="6080760" y="3403600"/>
            <a:ext cx="5406390" cy="2844800"/>
          </a:xfrm>
          <a:prstGeom prst="round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28575">
            <a:solidFill>
              <a:srgbClr val="2319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28575">
                <a:solidFill>
                  <a:srgbClr val="231942"/>
                </a:solidFill>
              </a:ln>
              <a:solidFill>
                <a:srgbClr val="2319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41461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9F86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851;p45">
            <a:extLst>
              <a:ext uri="{FF2B5EF4-FFF2-40B4-BE49-F238E27FC236}">
                <a16:creationId xmlns:a16="http://schemas.microsoft.com/office/drawing/2014/main" id="{7F4D8C25-DE43-8D96-3E11-C14EA0CC464E}"/>
              </a:ext>
            </a:extLst>
          </p:cNvPr>
          <p:cNvSpPr txBox="1">
            <a:spLocks/>
          </p:cNvSpPr>
          <p:nvPr/>
        </p:nvSpPr>
        <p:spPr>
          <a:xfrm>
            <a:off x="162560" y="397760"/>
            <a:ext cx="9873130" cy="4212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US" sz="4000" dirty="0">
                <a:latin typeface="Modern No. 20" panose="02070704070505020303" pitchFamily="18" charset="0"/>
              </a:rPr>
              <a:t>Insights :</a:t>
            </a:r>
          </a:p>
        </p:txBody>
      </p:sp>
      <p:grpSp>
        <p:nvGrpSpPr>
          <p:cNvPr id="17" name="Google Shape;2021;p58">
            <a:extLst>
              <a:ext uri="{FF2B5EF4-FFF2-40B4-BE49-F238E27FC236}">
                <a16:creationId xmlns:a16="http://schemas.microsoft.com/office/drawing/2014/main" id="{3AB51E44-A3EF-85A4-AC15-4142216B60E2}"/>
              </a:ext>
            </a:extLst>
          </p:cNvPr>
          <p:cNvGrpSpPr/>
          <p:nvPr/>
        </p:nvGrpSpPr>
        <p:grpSpPr>
          <a:xfrm>
            <a:off x="1394605" y="1514216"/>
            <a:ext cx="448077" cy="447242"/>
            <a:chOff x="1421638" y="4125629"/>
            <a:chExt cx="374709" cy="374010"/>
          </a:xfrm>
          <a:solidFill>
            <a:srgbClr val="9F86C0"/>
          </a:solidFill>
        </p:grpSpPr>
        <p:sp>
          <p:nvSpPr>
            <p:cNvPr id="31" name="Google Shape;2022;p58">
              <a:extLst>
                <a:ext uri="{FF2B5EF4-FFF2-40B4-BE49-F238E27FC236}">
                  <a16:creationId xmlns:a16="http://schemas.microsoft.com/office/drawing/2014/main" id="{CB6DC907-43B3-732E-770C-2C794C18035F}"/>
                </a:ext>
              </a:extLst>
            </p:cNvPr>
            <p:cNvSpPr/>
            <p:nvPr/>
          </p:nvSpPr>
          <p:spPr>
            <a:xfrm>
              <a:off x="1421638" y="4265954"/>
              <a:ext cx="374709" cy="233685"/>
            </a:xfrm>
            <a:custGeom>
              <a:avLst/>
              <a:gdLst/>
              <a:ahLst/>
              <a:cxnLst/>
              <a:rect l="l" t="t" r="r" b="b"/>
              <a:pathLst>
                <a:path w="11800" h="7359" extrusionOk="0">
                  <a:moveTo>
                    <a:pt x="3180" y="3298"/>
                  </a:moveTo>
                  <a:lnTo>
                    <a:pt x="3180" y="7001"/>
                  </a:lnTo>
                  <a:lnTo>
                    <a:pt x="1691" y="7001"/>
                  </a:lnTo>
                  <a:lnTo>
                    <a:pt x="1691" y="3298"/>
                  </a:lnTo>
                  <a:close/>
                  <a:moveTo>
                    <a:pt x="6680" y="2370"/>
                  </a:moveTo>
                  <a:lnTo>
                    <a:pt x="6680" y="7001"/>
                  </a:lnTo>
                  <a:lnTo>
                    <a:pt x="5192" y="7001"/>
                  </a:lnTo>
                  <a:lnTo>
                    <a:pt x="5192" y="2370"/>
                  </a:lnTo>
                  <a:close/>
                  <a:moveTo>
                    <a:pt x="10180" y="345"/>
                  </a:moveTo>
                  <a:lnTo>
                    <a:pt x="10180" y="7001"/>
                  </a:lnTo>
                  <a:lnTo>
                    <a:pt x="8692" y="7001"/>
                  </a:lnTo>
                  <a:lnTo>
                    <a:pt x="8692" y="345"/>
                  </a:lnTo>
                  <a:close/>
                  <a:moveTo>
                    <a:pt x="8502" y="0"/>
                  </a:moveTo>
                  <a:cubicBezTo>
                    <a:pt x="8406" y="0"/>
                    <a:pt x="8323" y="84"/>
                    <a:pt x="8323" y="179"/>
                  </a:cubicBezTo>
                  <a:lnTo>
                    <a:pt x="8323" y="7001"/>
                  </a:lnTo>
                  <a:lnTo>
                    <a:pt x="7013" y="7001"/>
                  </a:lnTo>
                  <a:lnTo>
                    <a:pt x="7013" y="2203"/>
                  </a:lnTo>
                  <a:cubicBezTo>
                    <a:pt x="7013" y="2120"/>
                    <a:pt x="6930" y="2024"/>
                    <a:pt x="6835" y="2024"/>
                  </a:cubicBezTo>
                  <a:lnTo>
                    <a:pt x="4989" y="2024"/>
                  </a:lnTo>
                  <a:cubicBezTo>
                    <a:pt x="4894" y="2024"/>
                    <a:pt x="4811" y="2108"/>
                    <a:pt x="4811" y="2203"/>
                  </a:cubicBezTo>
                  <a:lnTo>
                    <a:pt x="4811" y="7001"/>
                  </a:lnTo>
                  <a:lnTo>
                    <a:pt x="3501" y="7001"/>
                  </a:lnTo>
                  <a:lnTo>
                    <a:pt x="3501" y="3132"/>
                  </a:lnTo>
                  <a:cubicBezTo>
                    <a:pt x="3501" y="3036"/>
                    <a:pt x="3418" y="2953"/>
                    <a:pt x="3322" y="2953"/>
                  </a:cubicBezTo>
                  <a:lnTo>
                    <a:pt x="1477" y="2953"/>
                  </a:lnTo>
                  <a:cubicBezTo>
                    <a:pt x="1382" y="2953"/>
                    <a:pt x="1298" y="3024"/>
                    <a:pt x="1298" y="3132"/>
                  </a:cubicBezTo>
                  <a:lnTo>
                    <a:pt x="1298" y="7001"/>
                  </a:lnTo>
                  <a:lnTo>
                    <a:pt x="179" y="7001"/>
                  </a:lnTo>
                  <a:cubicBezTo>
                    <a:pt x="84" y="7001"/>
                    <a:pt x="1" y="7073"/>
                    <a:pt x="1" y="7180"/>
                  </a:cubicBezTo>
                  <a:cubicBezTo>
                    <a:pt x="1" y="7287"/>
                    <a:pt x="72" y="7358"/>
                    <a:pt x="179" y="7358"/>
                  </a:cubicBezTo>
                  <a:lnTo>
                    <a:pt x="11597" y="7358"/>
                  </a:lnTo>
                  <a:cubicBezTo>
                    <a:pt x="11681" y="7358"/>
                    <a:pt x="11776" y="7287"/>
                    <a:pt x="11776" y="7180"/>
                  </a:cubicBezTo>
                  <a:cubicBezTo>
                    <a:pt x="11800" y="7073"/>
                    <a:pt x="11728" y="7001"/>
                    <a:pt x="11633" y="7001"/>
                  </a:cubicBezTo>
                  <a:lnTo>
                    <a:pt x="10526" y="7001"/>
                  </a:lnTo>
                  <a:lnTo>
                    <a:pt x="10526" y="179"/>
                  </a:lnTo>
                  <a:cubicBezTo>
                    <a:pt x="10526" y="95"/>
                    <a:pt x="10442" y="0"/>
                    <a:pt x="103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023;p58">
              <a:extLst>
                <a:ext uri="{FF2B5EF4-FFF2-40B4-BE49-F238E27FC236}">
                  <a16:creationId xmlns:a16="http://schemas.microsoft.com/office/drawing/2014/main" id="{9CBA7E79-484B-AA02-35BA-12549695DDCF}"/>
                </a:ext>
              </a:extLst>
            </p:cNvPr>
            <p:cNvSpPr/>
            <p:nvPr/>
          </p:nvSpPr>
          <p:spPr>
            <a:xfrm>
              <a:off x="1428052" y="4125629"/>
              <a:ext cx="356958" cy="215585"/>
            </a:xfrm>
            <a:custGeom>
              <a:avLst/>
              <a:gdLst/>
              <a:ahLst/>
              <a:cxnLst/>
              <a:rect l="l" t="t" r="r" b="b"/>
              <a:pathLst>
                <a:path w="11241" h="6789" extrusionOk="0">
                  <a:moveTo>
                    <a:pt x="10668" y="0"/>
                  </a:moveTo>
                  <a:cubicBezTo>
                    <a:pt x="10653" y="0"/>
                    <a:pt x="10637" y="1"/>
                    <a:pt x="10621" y="2"/>
                  </a:cubicBezTo>
                  <a:lnTo>
                    <a:pt x="9145" y="181"/>
                  </a:lnTo>
                  <a:cubicBezTo>
                    <a:pt x="8847" y="216"/>
                    <a:pt x="8633" y="490"/>
                    <a:pt x="8669" y="788"/>
                  </a:cubicBezTo>
                  <a:cubicBezTo>
                    <a:pt x="8691" y="1064"/>
                    <a:pt x="8938" y="1268"/>
                    <a:pt x="9211" y="1268"/>
                  </a:cubicBezTo>
                  <a:cubicBezTo>
                    <a:pt x="9232" y="1268"/>
                    <a:pt x="9254" y="1267"/>
                    <a:pt x="9276" y="1264"/>
                  </a:cubicBezTo>
                  <a:lnTo>
                    <a:pt x="9395" y="1252"/>
                  </a:lnTo>
                  <a:lnTo>
                    <a:pt x="9395" y="1252"/>
                  </a:lnTo>
                  <a:cubicBezTo>
                    <a:pt x="7597" y="3348"/>
                    <a:pt x="5442" y="4443"/>
                    <a:pt x="3918" y="4979"/>
                  </a:cubicBezTo>
                  <a:cubicBezTo>
                    <a:pt x="2025" y="5657"/>
                    <a:pt x="561" y="5717"/>
                    <a:pt x="537" y="5717"/>
                  </a:cubicBezTo>
                  <a:cubicBezTo>
                    <a:pt x="239" y="5729"/>
                    <a:pt x="1" y="5967"/>
                    <a:pt x="25" y="6265"/>
                  </a:cubicBezTo>
                  <a:cubicBezTo>
                    <a:pt x="37" y="6562"/>
                    <a:pt x="275" y="6789"/>
                    <a:pt x="561" y="6789"/>
                  </a:cubicBezTo>
                  <a:lnTo>
                    <a:pt x="572" y="6789"/>
                  </a:lnTo>
                  <a:cubicBezTo>
                    <a:pt x="632" y="6789"/>
                    <a:pt x="2192" y="6729"/>
                    <a:pt x="4263" y="6003"/>
                  </a:cubicBezTo>
                  <a:cubicBezTo>
                    <a:pt x="5418" y="5586"/>
                    <a:pt x="6514" y="5050"/>
                    <a:pt x="7490" y="4383"/>
                  </a:cubicBezTo>
                  <a:cubicBezTo>
                    <a:pt x="7561" y="4324"/>
                    <a:pt x="7597" y="4217"/>
                    <a:pt x="7538" y="4145"/>
                  </a:cubicBezTo>
                  <a:cubicBezTo>
                    <a:pt x="7501" y="4093"/>
                    <a:pt x="7445" y="4065"/>
                    <a:pt x="7391" y="4065"/>
                  </a:cubicBezTo>
                  <a:cubicBezTo>
                    <a:pt x="7358" y="4065"/>
                    <a:pt x="7326" y="4075"/>
                    <a:pt x="7299" y="4098"/>
                  </a:cubicBezTo>
                  <a:cubicBezTo>
                    <a:pt x="6335" y="4753"/>
                    <a:pt x="5275" y="5288"/>
                    <a:pt x="4144" y="5693"/>
                  </a:cubicBezTo>
                  <a:cubicBezTo>
                    <a:pt x="2132" y="6408"/>
                    <a:pt x="632" y="6467"/>
                    <a:pt x="561" y="6467"/>
                  </a:cubicBezTo>
                  <a:cubicBezTo>
                    <a:pt x="453" y="6467"/>
                    <a:pt x="358" y="6372"/>
                    <a:pt x="358" y="6265"/>
                  </a:cubicBezTo>
                  <a:cubicBezTo>
                    <a:pt x="358" y="6169"/>
                    <a:pt x="441" y="6074"/>
                    <a:pt x="561" y="6062"/>
                  </a:cubicBezTo>
                  <a:cubicBezTo>
                    <a:pt x="572" y="6062"/>
                    <a:pt x="2085" y="6003"/>
                    <a:pt x="4037" y="5300"/>
                  </a:cubicBezTo>
                  <a:cubicBezTo>
                    <a:pt x="5680" y="4717"/>
                    <a:pt x="8026" y="3514"/>
                    <a:pt x="9943" y="1133"/>
                  </a:cubicBezTo>
                  <a:cubicBezTo>
                    <a:pt x="10035" y="1018"/>
                    <a:pt x="9949" y="847"/>
                    <a:pt x="9813" y="847"/>
                  </a:cubicBezTo>
                  <a:cubicBezTo>
                    <a:pt x="9809" y="847"/>
                    <a:pt x="9804" y="847"/>
                    <a:pt x="9800" y="847"/>
                  </a:cubicBezTo>
                  <a:lnTo>
                    <a:pt x="9252" y="931"/>
                  </a:lnTo>
                  <a:cubicBezTo>
                    <a:pt x="9244" y="932"/>
                    <a:pt x="9236" y="932"/>
                    <a:pt x="9228" y="932"/>
                  </a:cubicBezTo>
                  <a:cubicBezTo>
                    <a:pt x="9139" y="932"/>
                    <a:pt x="9049" y="874"/>
                    <a:pt x="9038" y="776"/>
                  </a:cubicBezTo>
                  <a:cubicBezTo>
                    <a:pt x="9014" y="657"/>
                    <a:pt x="9085" y="550"/>
                    <a:pt x="9204" y="538"/>
                  </a:cubicBezTo>
                  <a:lnTo>
                    <a:pt x="10681" y="359"/>
                  </a:lnTo>
                  <a:cubicBezTo>
                    <a:pt x="10688" y="358"/>
                    <a:pt x="10696" y="358"/>
                    <a:pt x="10703" y="358"/>
                  </a:cubicBezTo>
                  <a:cubicBezTo>
                    <a:pt x="10812" y="358"/>
                    <a:pt x="10895" y="438"/>
                    <a:pt x="10895" y="550"/>
                  </a:cubicBezTo>
                  <a:lnTo>
                    <a:pt x="10895" y="2026"/>
                  </a:lnTo>
                  <a:cubicBezTo>
                    <a:pt x="10895" y="2133"/>
                    <a:pt x="10812" y="2217"/>
                    <a:pt x="10705" y="2217"/>
                  </a:cubicBezTo>
                  <a:cubicBezTo>
                    <a:pt x="10598" y="2217"/>
                    <a:pt x="10514" y="2133"/>
                    <a:pt x="10514" y="2026"/>
                  </a:cubicBezTo>
                  <a:lnTo>
                    <a:pt x="10514" y="1586"/>
                  </a:lnTo>
                  <a:cubicBezTo>
                    <a:pt x="10514" y="1502"/>
                    <a:pt x="10467" y="1443"/>
                    <a:pt x="10407" y="1419"/>
                  </a:cubicBezTo>
                  <a:cubicBezTo>
                    <a:pt x="10387" y="1409"/>
                    <a:pt x="10368" y="1405"/>
                    <a:pt x="10349" y="1405"/>
                  </a:cubicBezTo>
                  <a:cubicBezTo>
                    <a:pt x="10298" y="1405"/>
                    <a:pt x="10251" y="1435"/>
                    <a:pt x="10217" y="1478"/>
                  </a:cubicBezTo>
                  <a:cubicBezTo>
                    <a:pt x="9574" y="2264"/>
                    <a:pt x="8835" y="2979"/>
                    <a:pt x="8026" y="3610"/>
                  </a:cubicBezTo>
                  <a:cubicBezTo>
                    <a:pt x="7954" y="3669"/>
                    <a:pt x="7942" y="3764"/>
                    <a:pt x="8002" y="3848"/>
                  </a:cubicBezTo>
                  <a:cubicBezTo>
                    <a:pt x="8036" y="3888"/>
                    <a:pt x="8081" y="3910"/>
                    <a:pt x="8129" y="3910"/>
                  </a:cubicBezTo>
                  <a:cubicBezTo>
                    <a:pt x="8166" y="3910"/>
                    <a:pt x="8204" y="3897"/>
                    <a:pt x="8240" y="3872"/>
                  </a:cubicBezTo>
                  <a:cubicBezTo>
                    <a:pt x="8931" y="3336"/>
                    <a:pt x="9585" y="2729"/>
                    <a:pt x="10169" y="2062"/>
                  </a:cubicBezTo>
                  <a:cubicBezTo>
                    <a:pt x="10181" y="2336"/>
                    <a:pt x="10419" y="2574"/>
                    <a:pt x="10705" y="2574"/>
                  </a:cubicBezTo>
                  <a:cubicBezTo>
                    <a:pt x="11002" y="2574"/>
                    <a:pt x="11240" y="2336"/>
                    <a:pt x="11240" y="2038"/>
                  </a:cubicBezTo>
                  <a:lnTo>
                    <a:pt x="11240" y="573"/>
                  </a:lnTo>
                  <a:cubicBezTo>
                    <a:pt x="11240" y="395"/>
                    <a:pt x="11169" y="240"/>
                    <a:pt x="11050" y="133"/>
                  </a:cubicBezTo>
                  <a:cubicBezTo>
                    <a:pt x="10943" y="47"/>
                    <a:pt x="10807" y="0"/>
                    <a:pt x="1066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E19F8D93-723F-8A39-2746-618EDAE8042D}"/>
              </a:ext>
            </a:extLst>
          </p:cNvPr>
          <p:cNvSpPr/>
          <p:nvPr/>
        </p:nvSpPr>
        <p:spPr>
          <a:xfrm>
            <a:off x="162560" y="132080"/>
            <a:ext cx="11836400" cy="654304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EC4C3F-0C6F-AEE5-8580-F924F2C140E9}"/>
              </a:ext>
            </a:extLst>
          </p:cNvPr>
          <p:cNvSpPr txBox="1"/>
          <p:nvPr/>
        </p:nvSpPr>
        <p:spPr>
          <a:xfrm>
            <a:off x="438150" y="5037590"/>
            <a:ext cx="113157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Bahnschrift Light Condensed" panose="020B0502040204020203" pitchFamily="34" charset="0"/>
              </a:rPr>
              <a:t>As shown in the visualization Q1 of that financial year has got the highest quantity of sales which is around </a:t>
            </a:r>
            <a:r>
              <a:rPr lang="en-US" sz="1600" b="1" dirty="0">
                <a:latin typeface="Bahnschrift Light Condensed" panose="020B0502040204020203" pitchFamily="34" charset="0"/>
              </a:rPr>
              <a:t>7 M</a:t>
            </a:r>
            <a:r>
              <a:rPr lang="en-US" sz="1600" dirty="0">
                <a:latin typeface="Bahnschrift Light Condensed" panose="020B0502040204020203" pitchFamily="34" charset="0"/>
              </a:rPr>
              <a:t> in quantity and on Q3 it got its lowest which is around </a:t>
            </a:r>
            <a:r>
              <a:rPr lang="en-US" sz="1600" b="1" dirty="0">
                <a:latin typeface="Bahnschrift Light Condensed" panose="020B0502040204020203" pitchFamily="34" charset="0"/>
              </a:rPr>
              <a:t>2.1 M</a:t>
            </a:r>
            <a:r>
              <a:rPr lang="en-US" sz="1600" dirty="0">
                <a:latin typeface="Bahnschrift Light Condensed" panose="020B0502040204020203" pitchFamily="34" charset="0"/>
              </a:rPr>
              <a:t> in quantity.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Bahnschrift Light Condensed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Bahnschrift Light Condensed" panose="020B0502040204020203" pitchFamily="34" charset="0"/>
              </a:rPr>
              <a:t> Also it can be seen that all remaining quarter had decent sales but Q3 had very low sales, </a:t>
            </a:r>
            <a:r>
              <a:rPr lang="en-US" sz="1600" b="1" dirty="0">
                <a:latin typeface="Bahnschrift Light Condensed" panose="020B0502040204020203" pitchFamily="34" charset="0"/>
              </a:rPr>
              <a:t>is that normal for Q3 ? Not really !! </a:t>
            </a:r>
            <a:r>
              <a:rPr lang="en-US" sz="1600" dirty="0">
                <a:latin typeface="Bahnschrift Light Condensed" panose="020B0502040204020203" pitchFamily="34" charset="0"/>
              </a:rPr>
              <a:t>As Q3 was the time </a:t>
            </a:r>
            <a:r>
              <a:rPr lang="en-US" sz="1600" dirty="0" err="1">
                <a:latin typeface="Bahnschrift Light Condensed" panose="020B0502040204020203" pitchFamily="34" charset="0"/>
              </a:rPr>
              <a:t>whem</a:t>
            </a:r>
            <a:r>
              <a:rPr lang="en-US" sz="1600" dirty="0">
                <a:latin typeface="Bahnschrift Light Condensed" panose="020B0502040204020203" pitchFamily="34" charset="0"/>
              </a:rPr>
              <a:t> covid 19 at its peak , so for definite reasons the sales quantity become very low , although from the next quarter onwards again became normal.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C9C77CE-1658-A955-7915-81060B8BEC2D}"/>
              </a:ext>
            </a:extLst>
          </p:cNvPr>
          <p:cNvSpPr/>
          <p:nvPr/>
        </p:nvSpPr>
        <p:spPr>
          <a:xfrm>
            <a:off x="2489200" y="949926"/>
            <a:ext cx="6827520" cy="3525520"/>
          </a:xfrm>
          <a:prstGeom prst="round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28575">
            <a:solidFill>
              <a:srgbClr val="2319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5411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9F86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851;p45">
            <a:extLst>
              <a:ext uri="{FF2B5EF4-FFF2-40B4-BE49-F238E27FC236}">
                <a16:creationId xmlns:a16="http://schemas.microsoft.com/office/drawing/2014/main" id="{7F4D8C25-DE43-8D96-3E11-C14EA0CC464E}"/>
              </a:ext>
            </a:extLst>
          </p:cNvPr>
          <p:cNvSpPr txBox="1">
            <a:spLocks/>
          </p:cNvSpPr>
          <p:nvPr/>
        </p:nvSpPr>
        <p:spPr>
          <a:xfrm>
            <a:off x="2643990" y="397760"/>
            <a:ext cx="7391700" cy="4212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dirty="0">
                <a:latin typeface="Algerian" panose="04020705040A02060702" pitchFamily="82" charset="0"/>
              </a:rPr>
              <a:t> request 9.</a:t>
            </a:r>
          </a:p>
        </p:txBody>
      </p:sp>
      <p:grpSp>
        <p:nvGrpSpPr>
          <p:cNvPr id="17" name="Google Shape;2021;p58">
            <a:extLst>
              <a:ext uri="{FF2B5EF4-FFF2-40B4-BE49-F238E27FC236}">
                <a16:creationId xmlns:a16="http://schemas.microsoft.com/office/drawing/2014/main" id="{3AB51E44-A3EF-85A4-AC15-4142216B60E2}"/>
              </a:ext>
            </a:extLst>
          </p:cNvPr>
          <p:cNvGrpSpPr/>
          <p:nvPr/>
        </p:nvGrpSpPr>
        <p:grpSpPr>
          <a:xfrm>
            <a:off x="1394605" y="1514216"/>
            <a:ext cx="448077" cy="447242"/>
            <a:chOff x="1421638" y="4125629"/>
            <a:chExt cx="374709" cy="374010"/>
          </a:xfrm>
          <a:solidFill>
            <a:srgbClr val="9F86C0"/>
          </a:solidFill>
        </p:grpSpPr>
        <p:sp>
          <p:nvSpPr>
            <p:cNvPr id="31" name="Google Shape;2022;p58">
              <a:extLst>
                <a:ext uri="{FF2B5EF4-FFF2-40B4-BE49-F238E27FC236}">
                  <a16:creationId xmlns:a16="http://schemas.microsoft.com/office/drawing/2014/main" id="{CB6DC907-43B3-732E-770C-2C794C18035F}"/>
                </a:ext>
              </a:extLst>
            </p:cNvPr>
            <p:cNvSpPr/>
            <p:nvPr/>
          </p:nvSpPr>
          <p:spPr>
            <a:xfrm>
              <a:off x="1421638" y="4265954"/>
              <a:ext cx="374709" cy="233685"/>
            </a:xfrm>
            <a:custGeom>
              <a:avLst/>
              <a:gdLst/>
              <a:ahLst/>
              <a:cxnLst/>
              <a:rect l="l" t="t" r="r" b="b"/>
              <a:pathLst>
                <a:path w="11800" h="7359" extrusionOk="0">
                  <a:moveTo>
                    <a:pt x="3180" y="3298"/>
                  </a:moveTo>
                  <a:lnTo>
                    <a:pt x="3180" y="7001"/>
                  </a:lnTo>
                  <a:lnTo>
                    <a:pt x="1691" y="7001"/>
                  </a:lnTo>
                  <a:lnTo>
                    <a:pt x="1691" y="3298"/>
                  </a:lnTo>
                  <a:close/>
                  <a:moveTo>
                    <a:pt x="6680" y="2370"/>
                  </a:moveTo>
                  <a:lnTo>
                    <a:pt x="6680" y="7001"/>
                  </a:lnTo>
                  <a:lnTo>
                    <a:pt x="5192" y="7001"/>
                  </a:lnTo>
                  <a:lnTo>
                    <a:pt x="5192" y="2370"/>
                  </a:lnTo>
                  <a:close/>
                  <a:moveTo>
                    <a:pt x="10180" y="345"/>
                  </a:moveTo>
                  <a:lnTo>
                    <a:pt x="10180" y="7001"/>
                  </a:lnTo>
                  <a:lnTo>
                    <a:pt x="8692" y="7001"/>
                  </a:lnTo>
                  <a:lnTo>
                    <a:pt x="8692" y="345"/>
                  </a:lnTo>
                  <a:close/>
                  <a:moveTo>
                    <a:pt x="8502" y="0"/>
                  </a:moveTo>
                  <a:cubicBezTo>
                    <a:pt x="8406" y="0"/>
                    <a:pt x="8323" y="84"/>
                    <a:pt x="8323" y="179"/>
                  </a:cubicBezTo>
                  <a:lnTo>
                    <a:pt x="8323" y="7001"/>
                  </a:lnTo>
                  <a:lnTo>
                    <a:pt x="7013" y="7001"/>
                  </a:lnTo>
                  <a:lnTo>
                    <a:pt x="7013" y="2203"/>
                  </a:lnTo>
                  <a:cubicBezTo>
                    <a:pt x="7013" y="2120"/>
                    <a:pt x="6930" y="2024"/>
                    <a:pt x="6835" y="2024"/>
                  </a:cubicBezTo>
                  <a:lnTo>
                    <a:pt x="4989" y="2024"/>
                  </a:lnTo>
                  <a:cubicBezTo>
                    <a:pt x="4894" y="2024"/>
                    <a:pt x="4811" y="2108"/>
                    <a:pt x="4811" y="2203"/>
                  </a:cubicBezTo>
                  <a:lnTo>
                    <a:pt x="4811" y="7001"/>
                  </a:lnTo>
                  <a:lnTo>
                    <a:pt x="3501" y="7001"/>
                  </a:lnTo>
                  <a:lnTo>
                    <a:pt x="3501" y="3132"/>
                  </a:lnTo>
                  <a:cubicBezTo>
                    <a:pt x="3501" y="3036"/>
                    <a:pt x="3418" y="2953"/>
                    <a:pt x="3322" y="2953"/>
                  </a:cubicBezTo>
                  <a:lnTo>
                    <a:pt x="1477" y="2953"/>
                  </a:lnTo>
                  <a:cubicBezTo>
                    <a:pt x="1382" y="2953"/>
                    <a:pt x="1298" y="3024"/>
                    <a:pt x="1298" y="3132"/>
                  </a:cubicBezTo>
                  <a:lnTo>
                    <a:pt x="1298" y="7001"/>
                  </a:lnTo>
                  <a:lnTo>
                    <a:pt x="179" y="7001"/>
                  </a:lnTo>
                  <a:cubicBezTo>
                    <a:pt x="84" y="7001"/>
                    <a:pt x="1" y="7073"/>
                    <a:pt x="1" y="7180"/>
                  </a:cubicBezTo>
                  <a:cubicBezTo>
                    <a:pt x="1" y="7287"/>
                    <a:pt x="72" y="7358"/>
                    <a:pt x="179" y="7358"/>
                  </a:cubicBezTo>
                  <a:lnTo>
                    <a:pt x="11597" y="7358"/>
                  </a:lnTo>
                  <a:cubicBezTo>
                    <a:pt x="11681" y="7358"/>
                    <a:pt x="11776" y="7287"/>
                    <a:pt x="11776" y="7180"/>
                  </a:cubicBezTo>
                  <a:cubicBezTo>
                    <a:pt x="11800" y="7073"/>
                    <a:pt x="11728" y="7001"/>
                    <a:pt x="11633" y="7001"/>
                  </a:cubicBezTo>
                  <a:lnTo>
                    <a:pt x="10526" y="7001"/>
                  </a:lnTo>
                  <a:lnTo>
                    <a:pt x="10526" y="179"/>
                  </a:lnTo>
                  <a:cubicBezTo>
                    <a:pt x="10526" y="95"/>
                    <a:pt x="10442" y="0"/>
                    <a:pt x="103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023;p58">
              <a:extLst>
                <a:ext uri="{FF2B5EF4-FFF2-40B4-BE49-F238E27FC236}">
                  <a16:creationId xmlns:a16="http://schemas.microsoft.com/office/drawing/2014/main" id="{9CBA7E79-484B-AA02-35BA-12549695DDCF}"/>
                </a:ext>
              </a:extLst>
            </p:cNvPr>
            <p:cNvSpPr/>
            <p:nvPr/>
          </p:nvSpPr>
          <p:spPr>
            <a:xfrm>
              <a:off x="1428052" y="4125629"/>
              <a:ext cx="356958" cy="215585"/>
            </a:xfrm>
            <a:custGeom>
              <a:avLst/>
              <a:gdLst/>
              <a:ahLst/>
              <a:cxnLst/>
              <a:rect l="l" t="t" r="r" b="b"/>
              <a:pathLst>
                <a:path w="11241" h="6789" extrusionOk="0">
                  <a:moveTo>
                    <a:pt x="10668" y="0"/>
                  </a:moveTo>
                  <a:cubicBezTo>
                    <a:pt x="10653" y="0"/>
                    <a:pt x="10637" y="1"/>
                    <a:pt x="10621" y="2"/>
                  </a:cubicBezTo>
                  <a:lnTo>
                    <a:pt x="9145" y="181"/>
                  </a:lnTo>
                  <a:cubicBezTo>
                    <a:pt x="8847" y="216"/>
                    <a:pt x="8633" y="490"/>
                    <a:pt x="8669" y="788"/>
                  </a:cubicBezTo>
                  <a:cubicBezTo>
                    <a:pt x="8691" y="1064"/>
                    <a:pt x="8938" y="1268"/>
                    <a:pt x="9211" y="1268"/>
                  </a:cubicBezTo>
                  <a:cubicBezTo>
                    <a:pt x="9232" y="1268"/>
                    <a:pt x="9254" y="1267"/>
                    <a:pt x="9276" y="1264"/>
                  </a:cubicBezTo>
                  <a:lnTo>
                    <a:pt x="9395" y="1252"/>
                  </a:lnTo>
                  <a:lnTo>
                    <a:pt x="9395" y="1252"/>
                  </a:lnTo>
                  <a:cubicBezTo>
                    <a:pt x="7597" y="3348"/>
                    <a:pt x="5442" y="4443"/>
                    <a:pt x="3918" y="4979"/>
                  </a:cubicBezTo>
                  <a:cubicBezTo>
                    <a:pt x="2025" y="5657"/>
                    <a:pt x="561" y="5717"/>
                    <a:pt x="537" y="5717"/>
                  </a:cubicBezTo>
                  <a:cubicBezTo>
                    <a:pt x="239" y="5729"/>
                    <a:pt x="1" y="5967"/>
                    <a:pt x="25" y="6265"/>
                  </a:cubicBezTo>
                  <a:cubicBezTo>
                    <a:pt x="37" y="6562"/>
                    <a:pt x="275" y="6789"/>
                    <a:pt x="561" y="6789"/>
                  </a:cubicBezTo>
                  <a:lnTo>
                    <a:pt x="572" y="6789"/>
                  </a:lnTo>
                  <a:cubicBezTo>
                    <a:pt x="632" y="6789"/>
                    <a:pt x="2192" y="6729"/>
                    <a:pt x="4263" y="6003"/>
                  </a:cubicBezTo>
                  <a:cubicBezTo>
                    <a:pt x="5418" y="5586"/>
                    <a:pt x="6514" y="5050"/>
                    <a:pt x="7490" y="4383"/>
                  </a:cubicBezTo>
                  <a:cubicBezTo>
                    <a:pt x="7561" y="4324"/>
                    <a:pt x="7597" y="4217"/>
                    <a:pt x="7538" y="4145"/>
                  </a:cubicBezTo>
                  <a:cubicBezTo>
                    <a:pt x="7501" y="4093"/>
                    <a:pt x="7445" y="4065"/>
                    <a:pt x="7391" y="4065"/>
                  </a:cubicBezTo>
                  <a:cubicBezTo>
                    <a:pt x="7358" y="4065"/>
                    <a:pt x="7326" y="4075"/>
                    <a:pt x="7299" y="4098"/>
                  </a:cubicBezTo>
                  <a:cubicBezTo>
                    <a:pt x="6335" y="4753"/>
                    <a:pt x="5275" y="5288"/>
                    <a:pt x="4144" y="5693"/>
                  </a:cubicBezTo>
                  <a:cubicBezTo>
                    <a:pt x="2132" y="6408"/>
                    <a:pt x="632" y="6467"/>
                    <a:pt x="561" y="6467"/>
                  </a:cubicBezTo>
                  <a:cubicBezTo>
                    <a:pt x="453" y="6467"/>
                    <a:pt x="358" y="6372"/>
                    <a:pt x="358" y="6265"/>
                  </a:cubicBezTo>
                  <a:cubicBezTo>
                    <a:pt x="358" y="6169"/>
                    <a:pt x="441" y="6074"/>
                    <a:pt x="561" y="6062"/>
                  </a:cubicBezTo>
                  <a:cubicBezTo>
                    <a:pt x="572" y="6062"/>
                    <a:pt x="2085" y="6003"/>
                    <a:pt x="4037" y="5300"/>
                  </a:cubicBezTo>
                  <a:cubicBezTo>
                    <a:pt x="5680" y="4717"/>
                    <a:pt x="8026" y="3514"/>
                    <a:pt x="9943" y="1133"/>
                  </a:cubicBezTo>
                  <a:cubicBezTo>
                    <a:pt x="10035" y="1018"/>
                    <a:pt x="9949" y="847"/>
                    <a:pt x="9813" y="847"/>
                  </a:cubicBezTo>
                  <a:cubicBezTo>
                    <a:pt x="9809" y="847"/>
                    <a:pt x="9804" y="847"/>
                    <a:pt x="9800" y="847"/>
                  </a:cubicBezTo>
                  <a:lnTo>
                    <a:pt x="9252" y="931"/>
                  </a:lnTo>
                  <a:cubicBezTo>
                    <a:pt x="9244" y="932"/>
                    <a:pt x="9236" y="932"/>
                    <a:pt x="9228" y="932"/>
                  </a:cubicBezTo>
                  <a:cubicBezTo>
                    <a:pt x="9139" y="932"/>
                    <a:pt x="9049" y="874"/>
                    <a:pt x="9038" y="776"/>
                  </a:cubicBezTo>
                  <a:cubicBezTo>
                    <a:pt x="9014" y="657"/>
                    <a:pt x="9085" y="550"/>
                    <a:pt x="9204" y="538"/>
                  </a:cubicBezTo>
                  <a:lnTo>
                    <a:pt x="10681" y="359"/>
                  </a:lnTo>
                  <a:cubicBezTo>
                    <a:pt x="10688" y="358"/>
                    <a:pt x="10696" y="358"/>
                    <a:pt x="10703" y="358"/>
                  </a:cubicBezTo>
                  <a:cubicBezTo>
                    <a:pt x="10812" y="358"/>
                    <a:pt x="10895" y="438"/>
                    <a:pt x="10895" y="550"/>
                  </a:cubicBezTo>
                  <a:lnTo>
                    <a:pt x="10895" y="2026"/>
                  </a:lnTo>
                  <a:cubicBezTo>
                    <a:pt x="10895" y="2133"/>
                    <a:pt x="10812" y="2217"/>
                    <a:pt x="10705" y="2217"/>
                  </a:cubicBezTo>
                  <a:cubicBezTo>
                    <a:pt x="10598" y="2217"/>
                    <a:pt x="10514" y="2133"/>
                    <a:pt x="10514" y="2026"/>
                  </a:cubicBezTo>
                  <a:lnTo>
                    <a:pt x="10514" y="1586"/>
                  </a:lnTo>
                  <a:cubicBezTo>
                    <a:pt x="10514" y="1502"/>
                    <a:pt x="10467" y="1443"/>
                    <a:pt x="10407" y="1419"/>
                  </a:cubicBezTo>
                  <a:cubicBezTo>
                    <a:pt x="10387" y="1409"/>
                    <a:pt x="10368" y="1405"/>
                    <a:pt x="10349" y="1405"/>
                  </a:cubicBezTo>
                  <a:cubicBezTo>
                    <a:pt x="10298" y="1405"/>
                    <a:pt x="10251" y="1435"/>
                    <a:pt x="10217" y="1478"/>
                  </a:cubicBezTo>
                  <a:cubicBezTo>
                    <a:pt x="9574" y="2264"/>
                    <a:pt x="8835" y="2979"/>
                    <a:pt x="8026" y="3610"/>
                  </a:cubicBezTo>
                  <a:cubicBezTo>
                    <a:pt x="7954" y="3669"/>
                    <a:pt x="7942" y="3764"/>
                    <a:pt x="8002" y="3848"/>
                  </a:cubicBezTo>
                  <a:cubicBezTo>
                    <a:pt x="8036" y="3888"/>
                    <a:pt x="8081" y="3910"/>
                    <a:pt x="8129" y="3910"/>
                  </a:cubicBezTo>
                  <a:cubicBezTo>
                    <a:pt x="8166" y="3910"/>
                    <a:pt x="8204" y="3897"/>
                    <a:pt x="8240" y="3872"/>
                  </a:cubicBezTo>
                  <a:cubicBezTo>
                    <a:pt x="8931" y="3336"/>
                    <a:pt x="9585" y="2729"/>
                    <a:pt x="10169" y="2062"/>
                  </a:cubicBezTo>
                  <a:cubicBezTo>
                    <a:pt x="10181" y="2336"/>
                    <a:pt x="10419" y="2574"/>
                    <a:pt x="10705" y="2574"/>
                  </a:cubicBezTo>
                  <a:cubicBezTo>
                    <a:pt x="11002" y="2574"/>
                    <a:pt x="11240" y="2336"/>
                    <a:pt x="11240" y="2038"/>
                  </a:cubicBezTo>
                  <a:lnTo>
                    <a:pt x="11240" y="573"/>
                  </a:lnTo>
                  <a:cubicBezTo>
                    <a:pt x="11240" y="395"/>
                    <a:pt x="11169" y="240"/>
                    <a:pt x="11050" y="133"/>
                  </a:cubicBezTo>
                  <a:cubicBezTo>
                    <a:pt x="10943" y="47"/>
                    <a:pt x="10807" y="0"/>
                    <a:pt x="1066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E19F8D93-723F-8A39-2746-618EDAE8042D}"/>
              </a:ext>
            </a:extLst>
          </p:cNvPr>
          <p:cNvSpPr/>
          <p:nvPr/>
        </p:nvSpPr>
        <p:spPr>
          <a:xfrm>
            <a:off x="162560" y="132080"/>
            <a:ext cx="11836400" cy="654304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81035D-B9FA-17AA-DF4B-A59E1E911548}"/>
              </a:ext>
            </a:extLst>
          </p:cNvPr>
          <p:cNvSpPr txBox="1"/>
          <p:nvPr/>
        </p:nvSpPr>
        <p:spPr>
          <a:xfrm>
            <a:off x="361951" y="1354476"/>
            <a:ext cx="114204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pperplate Gothic Bold" panose="020E0705020206020404" pitchFamily="34" charset="0"/>
              </a:rPr>
              <a:t>Which channel helped to bring more gross sales in the fiscal year 2021 and the percentage of contribution? The final output contains these fields, </a:t>
            </a:r>
          </a:p>
          <a:p>
            <a:pPr algn="ctr"/>
            <a:r>
              <a:rPr lang="en-US" dirty="0">
                <a:latin typeface="Copperplate Gothic Bold" panose="020E0705020206020404" pitchFamily="34" charset="0"/>
              </a:rPr>
              <a:t>channel </a:t>
            </a:r>
          </a:p>
          <a:p>
            <a:pPr algn="ctr"/>
            <a:r>
              <a:rPr lang="en-US" dirty="0" err="1">
                <a:latin typeface="Copperplate Gothic Bold" panose="020E0705020206020404" pitchFamily="34" charset="0"/>
              </a:rPr>
              <a:t>gross_sales_mln</a:t>
            </a:r>
            <a:endParaRPr lang="en-US" dirty="0">
              <a:latin typeface="Copperplate Gothic Bold" panose="020E0705020206020404" pitchFamily="34" charset="0"/>
            </a:endParaRPr>
          </a:p>
          <a:p>
            <a:pPr algn="ctr"/>
            <a:r>
              <a:rPr lang="en-US" dirty="0">
                <a:latin typeface="Copperplate Gothic Bold" panose="020E0705020206020404" pitchFamily="34" charset="0"/>
              </a:rPr>
              <a:t> percentage 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5D00A0E-FFD7-6B74-8795-0822DCD10E32}"/>
              </a:ext>
            </a:extLst>
          </p:cNvPr>
          <p:cNvSpPr/>
          <p:nvPr/>
        </p:nvSpPr>
        <p:spPr>
          <a:xfrm>
            <a:off x="3369945" y="3403600"/>
            <a:ext cx="5404485" cy="1724717"/>
          </a:xfrm>
          <a:prstGeom prst="round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28575">
            <a:solidFill>
              <a:srgbClr val="2319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3023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9F86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851;p45">
            <a:extLst>
              <a:ext uri="{FF2B5EF4-FFF2-40B4-BE49-F238E27FC236}">
                <a16:creationId xmlns:a16="http://schemas.microsoft.com/office/drawing/2014/main" id="{7F4D8C25-DE43-8D96-3E11-C14EA0CC464E}"/>
              </a:ext>
            </a:extLst>
          </p:cNvPr>
          <p:cNvSpPr txBox="1">
            <a:spLocks/>
          </p:cNvSpPr>
          <p:nvPr/>
        </p:nvSpPr>
        <p:spPr>
          <a:xfrm>
            <a:off x="162560" y="397760"/>
            <a:ext cx="9873130" cy="4212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US" sz="4000" dirty="0">
                <a:latin typeface="Modern No. 20" panose="02070704070505020303" pitchFamily="18" charset="0"/>
              </a:rPr>
              <a:t>Insights :</a:t>
            </a:r>
          </a:p>
        </p:txBody>
      </p:sp>
      <p:grpSp>
        <p:nvGrpSpPr>
          <p:cNvPr id="17" name="Google Shape;2021;p58">
            <a:extLst>
              <a:ext uri="{FF2B5EF4-FFF2-40B4-BE49-F238E27FC236}">
                <a16:creationId xmlns:a16="http://schemas.microsoft.com/office/drawing/2014/main" id="{3AB51E44-A3EF-85A4-AC15-4142216B60E2}"/>
              </a:ext>
            </a:extLst>
          </p:cNvPr>
          <p:cNvGrpSpPr/>
          <p:nvPr/>
        </p:nvGrpSpPr>
        <p:grpSpPr>
          <a:xfrm>
            <a:off x="1394605" y="1514216"/>
            <a:ext cx="448077" cy="447242"/>
            <a:chOff x="1421638" y="4125629"/>
            <a:chExt cx="374709" cy="374010"/>
          </a:xfrm>
          <a:solidFill>
            <a:srgbClr val="9F86C0"/>
          </a:solidFill>
        </p:grpSpPr>
        <p:sp>
          <p:nvSpPr>
            <p:cNvPr id="31" name="Google Shape;2022;p58">
              <a:extLst>
                <a:ext uri="{FF2B5EF4-FFF2-40B4-BE49-F238E27FC236}">
                  <a16:creationId xmlns:a16="http://schemas.microsoft.com/office/drawing/2014/main" id="{CB6DC907-43B3-732E-770C-2C794C18035F}"/>
                </a:ext>
              </a:extLst>
            </p:cNvPr>
            <p:cNvSpPr/>
            <p:nvPr/>
          </p:nvSpPr>
          <p:spPr>
            <a:xfrm>
              <a:off x="1421638" y="4265954"/>
              <a:ext cx="374709" cy="233685"/>
            </a:xfrm>
            <a:custGeom>
              <a:avLst/>
              <a:gdLst/>
              <a:ahLst/>
              <a:cxnLst/>
              <a:rect l="l" t="t" r="r" b="b"/>
              <a:pathLst>
                <a:path w="11800" h="7359" extrusionOk="0">
                  <a:moveTo>
                    <a:pt x="3180" y="3298"/>
                  </a:moveTo>
                  <a:lnTo>
                    <a:pt x="3180" y="7001"/>
                  </a:lnTo>
                  <a:lnTo>
                    <a:pt x="1691" y="7001"/>
                  </a:lnTo>
                  <a:lnTo>
                    <a:pt x="1691" y="3298"/>
                  </a:lnTo>
                  <a:close/>
                  <a:moveTo>
                    <a:pt x="6680" y="2370"/>
                  </a:moveTo>
                  <a:lnTo>
                    <a:pt x="6680" y="7001"/>
                  </a:lnTo>
                  <a:lnTo>
                    <a:pt x="5192" y="7001"/>
                  </a:lnTo>
                  <a:lnTo>
                    <a:pt x="5192" y="2370"/>
                  </a:lnTo>
                  <a:close/>
                  <a:moveTo>
                    <a:pt x="10180" y="345"/>
                  </a:moveTo>
                  <a:lnTo>
                    <a:pt x="10180" y="7001"/>
                  </a:lnTo>
                  <a:lnTo>
                    <a:pt x="8692" y="7001"/>
                  </a:lnTo>
                  <a:lnTo>
                    <a:pt x="8692" y="345"/>
                  </a:lnTo>
                  <a:close/>
                  <a:moveTo>
                    <a:pt x="8502" y="0"/>
                  </a:moveTo>
                  <a:cubicBezTo>
                    <a:pt x="8406" y="0"/>
                    <a:pt x="8323" y="84"/>
                    <a:pt x="8323" y="179"/>
                  </a:cubicBezTo>
                  <a:lnTo>
                    <a:pt x="8323" y="7001"/>
                  </a:lnTo>
                  <a:lnTo>
                    <a:pt x="7013" y="7001"/>
                  </a:lnTo>
                  <a:lnTo>
                    <a:pt x="7013" y="2203"/>
                  </a:lnTo>
                  <a:cubicBezTo>
                    <a:pt x="7013" y="2120"/>
                    <a:pt x="6930" y="2024"/>
                    <a:pt x="6835" y="2024"/>
                  </a:cubicBezTo>
                  <a:lnTo>
                    <a:pt x="4989" y="2024"/>
                  </a:lnTo>
                  <a:cubicBezTo>
                    <a:pt x="4894" y="2024"/>
                    <a:pt x="4811" y="2108"/>
                    <a:pt x="4811" y="2203"/>
                  </a:cubicBezTo>
                  <a:lnTo>
                    <a:pt x="4811" y="7001"/>
                  </a:lnTo>
                  <a:lnTo>
                    <a:pt x="3501" y="7001"/>
                  </a:lnTo>
                  <a:lnTo>
                    <a:pt x="3501" y="3132"/>
                  </a:lnTo>
                  <a:cubicBezTo>
                    <a:pt x="3501" y="3036"/>
                    <a:pt x="3418" y="2953"/>
                    <a:pt x="3322" y="2953"/>
                  </a:cubicBezTo>
                  <a:lnTo>
                    <a:pt x="1477" y="2953"/>
                  </a:lnTo>
                  <a:cubicBezTo>
                    <a:pt x="1382" y="2953"/>
                    <a:pt x="1298" y="3024"/>
                    <a:pt x="1298" y="3132"/>
                  </a:cubicBezTo>
                  <a:lnTo>
                    <a:pt x="1298" y="7001"/>
                  </a:lnTo>
                  <a:lnTo>
                    <a:pt x="179" y="7001"/>
                  </a:lnTo>
                  <a:cubicBezTo>
                    <a:pt x="84" y="7001"/>
                    <a:pt x="1" y="7073"/>
                    <a:pt x="1" y="7180"/>
                  </a:cubicBezTo>
                  <a:cubicBezTo>
                    <a:pt x="1" y="7287"/>
                    <a:pt x="72" y="7358"/>
                    <a:pt x="179" y="7358"/>
                  </a:cubicBezTo>
                  <a:lnTo>
                    <a:pt x="11597" y="7358"/>
                  </a:lnTo>
                  <a:cubicBezTo>
                    <a:pt x="11681" y="7358"/>
                    <a:pt x="11776" y="7287"/>
                    <a:pt x="11776" y="7180"/>
                  </a:cubicBezTo>
                  <a:cubicBezTo>
                    <a:pt x="11800" y="7073"/>
                    <a:pt x="11728" y="7001"/>
                    <a:pt x="11633" y="7001"/>
                  </a:cubicBezTo>
                  <a:lnTo>
                    <a:pt x="10526" y="7001"/>
                  </a:lnTo>
                  <a:lnTo>
                    <a:pt x="10526" y="179"/>
                  </a:lnTo>
                  <a:cubicBezTo>
                    <a:pt x="10526" y="95"/>
                    <a:pt x="10442" y="0"/>
                    <a:pt x="103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023;p58">
              <a:extLst>
                <a:ext uri="{FF2B5EF4-FFF2-40B4-BE49-F238E27FC236}">
                  <a16:creationId xmlns:a16="http://schemas.microsoft.com/office/drawing/2014/main" id="{9CBA7E79-484B-AA02-35BA-12549695DDCF}"/>
                </a:ext>
              </a:extLst>
            </p:cNvPr>
            <p:cNvSpPr/>
            <p:nvPr/>
          </p:nvSpPr>
          <p:spPr>
            <a:xfrm>
              <a:off x="1428052" y="4125629"/>
              <a:ext cx="356958" cy="215585"/>
            </a:xfrm>
            <a:custGeom>
              <a:avLst/>
              <a:gdLst/>
              <a:ahLst/>
              <a:cxnLst/>
              <a:rect l="l" t="t" r="r" b="b"/>
              <a:pathLst>
                <a:path w="11241" h="6789" extrusionOk="0">
                  <a:moveTo>
                    <a:pt x="10668" y="0"/>
                  </a:moveTo>
                  <a:cubicBezTo>
                    <a:pt x="10653" y="0"/>
                    <a:pt x="10637" y="1"/>
                    <a:pt x="10621" y="2"/>
                  </a:cubicBezTo>
                  <a:lnTo>
                    <a:pt x="9145" y="181"/>
                  </a:lnTo>
                  <a:cubicBezTo>
                    <a:pt x="8847" y="216"/>
                    <a:pt x="8633" y="490"/>
                    <a:pt x="8669" y="788"/>
                  </a:cubicBezTo>
                  <a:cubicBezTo>
                    <a:pt x="8691" y="1064"/>
                    <a:pt x="8938" y="1268"/>
                    <a:pt x="9211" y="1268"/>
                  </a:cubicBezTo>
                  <a:cubicBezTo>
                    <a:pt x="9232" y="1268"/>
                    <a:pt x="9254" y="1267"/>
                    <a:pt x="9276" y="1264"/>
                  </a:cubicBezTo>
                  <a:lnTo>
                    <a:pt x="9395" y="1252"/>
                  </a:lnTo>
                  <a:lnTo>
                    <a:pt x="9395" y="1252"/>
                  </a:lnTo>
                  <a:cubicBezTo>
                    <a:pt x="7597" y="3348"/>
                    <a:pt x="5442" y="4443"/>
                    <a:pt x="3918" y="4979"/>
                  </a:cubicBezTo>
                  <a:cubicBezTo>
                    <a:pt x="2025" y="5657"/>
                    <a:pt x="561" y="5717"/>
                    <a:pt x="537" y="5717"/>
                  </a:cubicBezTo>
                  <a:cubicBezTo>
                    <a:pt x="239" y="5729"/>
                    <a:pt x="1" y="5967"/>
                    <a:pt x="25" y="6265"/>
                  </a:cubicBezTo>
                  <a:cubicBezTo>
                    <a:pt x="37" y="6562"/>
                    <a:pt x="275" y="6789"/>
                    <a:pt x="561" y="6789"/>
                  </a:cubicBezTo>
                  <a:lnTo>
                    <a:pt x="572" y="6789"/>
                  </a:lnTo>
                  <a:cubicBezTo>
                    <a:pt x="632" y="6789"/>
                    <a:pt x="2192" y="6729"/>
                    <a:pt x="4263" y="6003"/>
                  </a:cubicBezTo>
                  <a:cubicBezTo>
                    <a:pt x="5418" y="5586"/>
                    <a:pt x="6514" y="5050"/>
                    <a:pt x="7490" y="4383"/>
                  </a:cubicBezTo>
                  <a:cubicBezTo>
                    <a:pt x="7561" y="4324"/>
                    <a:pt x="7597" y="4217"/>
                    <a:pt x="7538" y="4145"/>
                  </a:cubicBezTo>
                  <a:cubicBezTo>
                    <a:pt x="7501" y="4093"/>
                    <a:pt x="7445" y="4065"/>
                    <a:pt x="7391" y="4065"/>
                  </a:cubicBezTo>
                  <a:cubicBezTo>
                    <a:pt x="7358" y="4065"/>
                    <a:pt x="7326" y="4075"/>
                    <a:pt x="7299" y="4098"/>
                  </a:cubicBezTo>
                  <a:cubicBezTo>
                    <a:pt x="6335" y="4753"/>
                    <a:pt x="5275" y="5288"/>
                    <a:pt x="4144" y="5693"/>
                  </a:cubicBezTo>
                  <a:cubicBezTo>
                    <a:pt x="2132" y="6408"/>
                    <a:pt x="632" y="6467"/>
                    <a:pt x="561" y="6467"/>
                  </a:cubicBezTo>
                  <a:cubicBezTo>
                    <a:pt x="453" y="6467"/>
                    <a:pt x="358" y="6372"/>
                    <a:pt x="358" y="6265"/>
                  </a:cubicBezTo>
                  <a:cubicBezTo>
                    <a:pt x="358" y="6169"/>
                    <a:pt x="441" y="6074"/>
                    <a:pt x="561" y="6062"/>
                  </a:cubicBezTo>
                  <a:cubicBezTo>
                    <a:pt x="572" y="6062"/>
                    <a:pt x="2085" y="6003"/>
                    <a:pt x="4037" y="5300"/>
                  </a:cubicBezTo>
                  <a:cubicBezTo>
                    <a:pt x="5680" y="4717"/>
                    <a:pt x="8026" y="3514"/>
                    <a:pt x="9943" y="1133"/>
                  </a:cubicBezTo>
                  <a:cubicBezTo>
                    <a:pt x="10035" y="1018"/>
                    <a:pt x="9949" y="847"/>
                    <a:pt x="9813" y="847"/>
                  </a:cubicBezTo>
                  <a:cubicBezTo>
                    <a:pt x="9809" y="847"/>
                    <a:pt x="9804" y="847"/>
                    <a:pt x="9800" y="847"/>
                  </a:cubicBezTo>
                  <a:lnTo>
                    <a:pt x="9252" y="931"/>
                  </a:lnTo>
                  <a:cubicBezTo>
                    <a:pt x="9244" y="932"/>
                    <a:pt x="9236" y="932"/>
                    <a:pt x="9228" y="932"/>
                  </a:cubicBezTo>
                  <a:cubicBezTo>
                    <a:pt x="9139" y="932"/>
                    <a:pt x="9049" y="874"/>
                    <a:pt x="9038" y="776"/>
                  </a:cubicBezTo>
                  <a:cubicBezTo>
                    <a:pt x="9014" y="657"/>
                    <a:pt x="9085" y="550"/>
                    <a:pt x="9204" y="538"/>
                  </a:cubicBezTo>
                  <a:lnTo>
                    <a:pt x="10681" y="359"/>
                  </a:lnTo>
                  <a:cubicBezTo>
                    <a:pt x="10688" y="358"/>
                    <a:pt x="10696" y="358"/>
                    <a:pt x="10703" y="358"/>
                  </a:cubicBezTo>
                  <a:cubicBezTo>
                    <a:pt x="10812" y="358"/>
                    <a:pt x="10895" y="438"/>
                    <a:pt x="10895" y="550"/>
                  </a:cubicBezTo>
                  <a:lnTo>
                    <a:pt x="10895" y="2026"/>
                  </a:lnTo>
                  <a:cubicBezTo>
                    <a:pt x="10895" y="2133"/>
                    <a:pt x="10812" y="2217"/>
                    <a:pt x="10705" y="2217"/>
                  </a:cubicBezTo>
                  <a:cubicBezTo>
                    <a:pt x="10598" y="2217"/>
                    <a:pt x="10514" y="2133"/>
                    <a:pt x="10514" y="2026"/>
                  </a:cubicBezTo>
                  <a:lnTo>
                    <a:pt x="10514" y="1586"/>
                  </a:lnTo>
                  <a:cubicBezTo>
                    <a:pt x="10514" y="1502"/>
                    <a:pt x="10467" y="1443"/>
                    <a:pt x="10407" y="1419"/>
                  </a:cubicBezTo>
                  <a:cubicBezTo>
                    <a:pt x="10387" y="1409"/>
                    <a:pt x="10368" y="1405"/>
                    <a:pt x="10349" y="1405"/>
                  </a:cubicBezTo>
                  <a:cubicBezTo>
                    <a:pt x="10298" y="1405"/>
                    <a:pt x="10251" y="1435"/>
                    <a:pt x="10217" y="1478"/>
                  </a:cubicBezTo>
                  <a:cubicBezTo>
                    <a:pt x="9574" y="2264"/>
                    <a:pt x="8835" y="2979"/>
                    <a:pt x="8026" y="3610"/>
                  </a:cubicBezTo>
                  <a:cubicBezTo>
                    <a:pt x="7954" y="3669"/>
                    <a:pt x="7942" y="3764"/>
                    <a:pt x="8002" y="3848"/>
                  </a:cubicBezTo>
                  <a:cubicBezTo>
                    <a:pt x="8036" y="3888"/>
                    <a:pt x="8081" y="3910"/>
                    <a:pt x="8129" y="3910"/>
                  </a:cubicBezTo>
                  <a:cubicBezTo>
                    <a:pt x="8166" y="3910"/>
                    <a:pt x="8204" y="3897"/>
                    <a:pt x="8240" y="3872"/>
                  </a:cubicBezTo>
                  <a:cubicBezTo>
                    <a:pt x="8931" y="3336"/>
                    <a:pt x="9585" y="2729"/>
                    <a:pt x="10169" y="2062"/>
                  </a:cubicBezTo>
                  <a:cubicBezTo>
                    <a:pt x="10181" y="2336"/>
                    <a:pt x="10419" y="2574"/>
                    <a:pt x="10705" y="2574"/>
                  </a:cubicBezTo>
                  <a:cubicBezTo>
                    <a:pt x="11002" y="2574"/>
                    <a:pt x="11240" y="2336"/>
                    <a:pt x="11240" y="2038"/>
                  </a:cubicBezTo>
                  <a:lnTo>
                    <a:pt x="11240" y="573"/>
                  </a:lnTo>
                  <a:cubicBezTo>
                    <a:pt x="11240" y="395"/>
                    <a:pt x="11169" y="240"/>
                    <a:pt x="11050" y="133"/>
                  </a:cubicBezTo>
                  <a:cubicBezTo>
                    <a:pt x="10943" y="47"/>
                    <a:pt x="10807" y="0"/>
                    <a:pt x="1066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E19F8D93-723F-8A39-2746-618EDAE8042D}"/>
              </a:ext>
            </a:extLst>
          </p:cNvPr>
          <p:cNvSpPr/>
          <p:nvPr/>
        </p:nvSpPr>
        <p:spPr>
          <a:xfrm>
            <a:off x="162560" y="132080"/>
            <a:ext cx="11836400" cy="654304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346CCF-352C-DAD1-6721-3F5FE478030D}"/>
              </a:ext>
            </a:extLst>
          </p:cNvPr>
          <p:cNvSpPr txBox="1"/>
          <p:nvPr/>
        </p:nvSpPr>
        <p:spPr>
          <a:xfrm>
            <a:off x="6916970" y="1514216"/>
            <a:ext cx="48833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Bahnschrift Light Condensed" panose="020B0502040204020203" pitchFamily="34" charset="0"/>
              </a:rPr>
              <a:t>Atliq</a:t>
            </a:r>
            <a:r>
              <a:rPr lang="en-US" dirty="0">
                <a:latin typeface="Bahnschrift Light Condensed" panose="020B0502040204020203" pitchFamily="34" charset="0"/>
              </a:rPr>
              <a:t> Hardware got most of the gross sales from Retailer  which is around </a:t>
            </a:r>
            <a:r>
              <a:rPr lang="en-US" b="1" dirty="0">
                <a:latin typeface="Bahnschrift Light Condensed" panose="020B0502040204020203" pitchFamily="34" charset="0"/>
              </a:rPr>
              <a:t>$2000 M</a:t>
            </a:r>
            <a:r>
              <a:rPr lang="en-US" dirty="0">
                <a:latin typeface="Bahnschrift Light Condensed" panose="020B0502040204020203" pitchFamily="34" charset="0"/>
              </a:rPr>
              <a:t> out of $2700 M, i.e. the remaining two channel combined have around $700 M sales where their Direct sales around </a:t>
            </a:r>
            <a:r>
              <a:rPr lang="en-US" b="1" dirty="0">
                <a:latin typeface="Bahnschrift Light Condensed" panose="020B0502040204020203" pitchFamily="34" charset="0"/>
              </a:rPr>
              <a:t>$400 M </a:t>
            </a:r>
            <a:r>
              <a:rPr lang="en-US" dirty="0">
                <a:latin typeface="Bahnschrift Light Condensed" panose="020B0502040204020203" pitchFamily="34" charset="0"/>
              </a:rPr>
              <a:t>and through Distributor its around </a:t>
            </a:r>
            <a:r>
              <a:rPr lang="en-US" b="1" dirty="0">
                <a:latin typeface="Bahnschrift Light Condensed" panose="020B0502040204020203" pitchFamily="34" charset="0"/>
              </a:rPr>
              <a:t>$300 M</a:t>
            </a:r>
            <a:r>
              <a:rPr lang="en-US" dirty="0">
                <a:latin typeface="Bahnschrift Light Condensed" panose="020B0502040204020203" pitchFamily="34" charset="0"/>
              </a:rPr>
              <a:t>.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32BFFA1-302D-3BCA-40FE-60E32F650C77}"/>
              </a:ext>
            </a:extLst>
          </p:cNvPr>
          <p:cNvSpPr/>
          <p:nvPr/>
        </p:nvSpPr>
        <p:spPr>
          <a:xfrm>
            <a:off x="555466" y="1179890"/>
            <a:ext cx="5759609" cy="2753935"/>
          </a:xfrm>
          <a:prstGeom prst="round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28575">
            <a:solidFill>
              <a:srgbClr val="2319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76200">
                <a:solidFill>
                  <a:srgbClr val="231942"/>
                </a:solidFill>
              </a:ln>
              <a:solidFill>
                <a:srgbClr val="231942"/>
              </a:solidFill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86F0CE1-88CB-A247-9937-C4C4BE9108AF}"/>
              </a:ext>
            </a:extLst>
          </p:cNvPr>
          <p:cNvSpPr/>
          <p:nvPr/>
        </p:nvSpPr>
        <p:spPr>
          <a:xfrm>
            <a:off x="7350284" y="3717863"/>
            <a:ext cx="4286250" cy="2753935"/>
          </a:xfrm>
          <a:prstGeom prst="round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28575">
            <a:solidFill>
              <a:srgbClr val="2319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76200">
                <a:solidFill>
                  <a:srgbClr val="5E548E"/>
                </a:solidFill>
              </a:ln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504797-1CF5-C49C-8F3D-617FE5D8056E}"/>
              </a:ext>
            </a:extLst>
          </p:cNvPr>
          <p:cNvSpPr txBox="1"/>
          <p:nvPr/>
        </p:nvSpPr>
        <p:spPr>
          <a:xfrm>
            <a:off x="564991" y="4405337"/>
            <a:ext cx="622633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ahnschrift Light Condensed" panose="020B0502040204020203" pitchFamily="34" charset="0"/>
              </a:rPr>
              <a:t>Now if we look into percentage we’ll found around </a:t>
            </a:r>
            <a:r>
              <a:rPr lang="en-US" b="1" dirty="0">
                <a:latin typeface="Bahnschrift Light Condensed" panose="020B0502040204020203" pitchFamily="34" charset="0"/>
              </a:rPr>
              <a:t>75%</a:t>
            </a:r>
            <a:r>
              <a:rPr lang="en-US" dirty="0">
                <a:latin typeface="Bahnschrift Light Condensed" panose="020B0502040204020203" pitchFamily="34" charset="0"/>
              </a:rPr>
              <a:t> sales comes through Retailer as it is mostly a B to B business, so certain % of the gross profit goes into the commission of retailer.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Bahnschrift Light Condensed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ahnschrift Light Condensed" panose="020B0502040204020203" pitchFamily="34" charset="0"/>
              </a:rPr>
              <a:t>Whereas only 15% of sales comes direct from customers (B to C) , now if we can increase our sales to the direct customer , our net profit might also get boost up. </a:t>
            </a:r>
          </a:p>
        </p:txBody>
      </p:sp>
    </p:spTree>
    <p:extLst>
      <p:ext uri="{BB962C8B-B14F-4D97-AF65-F5344CB8AC3E}">
        <p14:creationId xmlns:p14="http://schemas.microsoft.com/office/powerpoint/2010/main" val="31565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9F86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851;p45">
            <a:extLst>
              <a:ext uri="{FF2B5EF4-FFF2-40B4-BE49-F238E27FC236}">
                <a16:creationId xmlns:a16="http://schemas.microsoft.com/office/drawing/2014/main" id="{7F4D8C25-DE43-8D96-3E11-C14EA0CC464E}"/>
              </a:ext>
            </a:extLst>
          </p:cNvPr>
          <p:cNvSpPr txBox="1">
            <a:spLocks/>
          </p:cNvSpPr>
          <p:nvPr/>
        </p:nvSpPr>
        <p:spPr>
          <a:xfrm>
            <a:off x="2643990" y="397760"/>
            <a:ext cx="7391700" cy="4212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dirty="0">
                <a:latin typeface="Algerian" panose="04020705040A02060702" pitchFamily="82" charset="0"/>
              </a:rPr>
              <a:t> request 10.</a:t>
            </a:r>
          </a:p>
        </p:txBody>
      </p:sp>
      <p:grpSp>
        <p:nvGrpSpPr>
          <p:cNvPr id="17" name="Google Shape;2021;p58">
            <a:extLst>
              <a:ext uri="{FF2B5EF4-FFF2-40B4-BE49-F238E27FC236}">
                <a16:creationId xmlns:a16="http://schemas.microsoft.com/office/drawing/2014/main" id="{3AB51E44-A3EF-85A4-AC15-4142216B60E2}"/>
              </a:ext>
            </a:extLst>
          </p:cNvPr>
          <p:cNvGrpSpPr/>
          <p:nvPr/>
        </p:nvGrpSpPr>
        <p:grpSpPr>
          <a:xfrm>
            <a:off x="1394605" y="1514216"/>
            <a:ext cx="448077" cy="447242"/>
            <a:chOff x="1421638" y="4125629"/>
            <a:chExt cx="374709" cy="374010"/>
          </a:xfrm>
          <a:solidFill>
            <a:srgbClr val="9F86C0"/>
          </a:solidFill>
        </p:grpSpPr>
        <p:sp>
          <p:nvSpPr>
            <p:cNvPr id="31" name="Google Shape;2022;p58">
              <a:extLst>
                <a:ext uri="{FF2B5EF4-FFF2-40B4-BE49-F238E27FC236}">
                  <a16:creationId xmlns:a16="http://schemas.microsoft.com/office/drawing/2014/main" id="{CB6DC907-43B3-732E-770C-2C794C18035F}"/>
                </a:ext>
              </a:extLst>
            </p:cNvPr>
            <p:cNvSpPr/>
            <p:nvPr/>
          </p:nvSpPr>
          <p:spPr>
            <a:xfrm>
              <a:off x="1421638" y="4265954"/>
              <a:ext cx="374709" cy="233685"/>
            </a:xfrm>
            <a:custGeom>
              <a:avLst/>
              <a:gdLst/>
              <a:ahLst/>
              <a:cxnLst/>
              <a:rect l="l" t="t" r="r" b="b"/>
              <a:pathLst>
                <a:path w="11800" h="7359" extrusionOk="0">
                  <a:moveTo>
                    <a:pt x="3180" y="3298"/>
                  </a:moveTo>
                  <a:lnTo>
                    <a:pt x="3180" y="7001"/>
                  </a:lnTo>
                  <a:lnTo>
                    <a:pt x="1691" y="7001"/>
                  </a:lnTo>
                  <a:lnTo>
                    <a:pt x="1691" y="3298"/>
                  </a:lnTo>
                  <a:close/>
                  <a:moveTo>
                    <a:pt x="6680" y="2370"/>
                  </a:moveTo>
                  <a:lnTo>
                    <a:pt x="6680" y="7001"/>
                  </a:lnTo>
                  <a:lnTo>
                    <a:pt x="5192" y="7001"/>
                  </a:lnTo>
                  <a:lnTo>
                    <a:pt x="5192" y="2370"/>
                  </a:lnTo>
                  <a:close/>
                  <a:moveTo>
                    <a:pt x="10180" y="345"/>
                  </a:moveTo>
                  <a:lnTo>
                    <a:pt x="10180" y="7001"/>
                  </a:lnTo>
                  <a:lnTo>
                    <a:pt x="8692" y="7001"/>
                  </a:lnTo>
                  <a:lnTo>
                    <a:pt x="8692" y="345"/>
                  </a:lnTo>
                  <a:close/>
                  <a:moveTo>
                    <a:pt x="8502" y="0"/>
                  </a:moveTo>
                  <a:cubicBezTo>
                    <a:pt x="8406" y="0"/>
                    <a:pt x="8323" y="84"/>
                    <a:pt x="8323" y="179"/>
                  </a:cubicBezTo>
                  <a:lnTo>
                    <a:pt x="8323" y="7001"/>
                  </a:lnTo>
                  <a:lnTo>
                    <a:pt x="7013" y="7001"/>
                  </a:lnTo>
                  <a:lnTo>
                    <a:pt x="7013" y="2203"/>
                  </a:lnTo>
                  <a:cubicBezTo>
                    <a:pt x="7013" y="2120"/>
                    <a:pt x="6930" y="2024"/>
                    <a:pt x="6835" y="2024"/>
                  </a:cubicBezTo>
                  <a:lnTo>
                    <a:pt x="4989" y="2024"/>
                  </a:lnTo>
                  <a:cubicBezTo>
                    <a:pt x="4894" y="2024"/>
                    <a:pt x="4811" y="2108"/>
                    <a:pt x="4811" y="2203"/>
                  </a:cubicBezTo>
                  <a:lnTo>
                    <a:pt x="4811" y="7001"/>
                  </a:lnTo>
                  <a:lnTo>
                    <a:pt x="3501" y="7001"/>
                  </a:lnTo>
                  <a:lnTo>
                    <a:pt x="3501" y="3132"/>
                  </a:lnTo>
                  <a:cubicBezTo>
                    <a:pt x="3501" y="3036"/>
                    <a:pt x="3418" y="2953"/>
                    <a:pt x="3322" y="2953"/>
                  </a:cubicBezTo>
                  <a:lnTo>
                    <a:pt x="1477" y="2953"/>
                  </a:lnTo>
                  <a:cubicBezTo>
                    <a:pt x="1382" y="2953"/>
                    <a:pt x="1298" y="3024"/>
                    <a:pt x="1298" y="3132"/>
                  </a:cubicBezTo>
                  <a:lnTo>
                    <a:pt x="1298" y="7001"/>
                  </a:lnTo>
                  <a:lnTo>
                    <a:pt x="179" y="7001"/>
                  </a:lnTo>
                  <a:cubicBezTo>
                    <a:pt x="84" y="7001"/>
                    <a:pt x="1" y="7073"/>
                    <a:pt x="1" y="7180"/>
                  </a:cubicBezTo>
                  <a:cubicBezTo>
                    <a:pt x="1" y="7287"/>
                    <a:pt x="72" y="7358"/>
                    <a:pt x="179" y="7358"/>
                  </a:cubicBezTo>
                  <a:lnTo>
                    <a:pt x="11597" y="7358"/>
                  </a:lnTo>
                  <a:cubicBezTo>
                    <a:pt x="11681" y="7358"/>
                    <a:pt x="11776" y="7287"/>
                    <a:pt x="11776" y="7180"/>
                  </a:cubicBezTo>
                  <a:cubicBezTo>
                    <a:pt x="11800" y="7073"/>
                    <a:pt x="11728" y="7001"/>
                    <a:pt x="11633" y="7001"/>
                  </a:cubicBezTo>
                  <a:lnTo>
                    <a:pt x="10526" y="7001"/>
                  </a:lnTo>
                  <a:lnTo>
                    <a:pt x="10526" y="179"/>
                  </a:lnTo>
                  <a:cubicBezTo>
                    <a:pt x="10526" y="95"/>
                    <a:pt x="10442" y="0"/>
                    <a:pt x="103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023;p58">
              <a:extLst>
                <a:ext uri="{FF2B5EF4-FFF2-40B4-BE49-F238E27FC236}">
                  <a16:creationId xmlns:a16="http://schemas.microsoft.com/office/drawing/2014/main" id="{9CBA7E79-484B-AA02-35BA-12549695DDCF}"/>
                </a:ext>
              </a:extLst>
            </p:cNvPr>
            <p:cNvSpPr/>
            <p:nvPr/>
          </p:nvSpPr>
          <p:spPr>
            <a:xfrm>
              <a:off x="1428052" y="4125629"/>
              <a:ext cx="356958" cy="215585"/>
            </a:xfrm>
            <a:custGeom>
              <a:avLst/>
              <a:gdLst/>
              <a:ahLst/>
              <a:cxnLst/>
              <a:rect l="l" t="t" r="r" b="b"/>
              <a:pathLst>
                <a:path w="11241" h="6789" extrusionOk="0">
                  <a:moveTo>
                    <a:pt x="10668" y="0"/>
                  </a:moveTo>
                  <a:cubicBezTo>
                    <a:pt x="10653" y="0"/>
                    <a:pt x="10637" y="1"/>
                    <a:pt x="10621" y="2"/>
                  </a:cubicBezTo>
                  <a:lnTo>
                    <a:pt x="9145" y="181"/>
                  </a:lnTo>
                  <a:cubicBezTo>
                    <a:pt x="8847" y="216"/>
                    <a:pt x="8633" y="490"/>
                    <a:pt x="8669" y="788"/>
                  </a:cubicBezTo>
                  <a:cubicBezTo>
                    <a:pt x="8691" y="1064"/>
                    <a:pt x="8938" y="1268"/>
                    <a:pt x="9211" y="1268"/>
                  </a:cubicBezTo>
                  <a:cubicBezTo>
                    <a:pt x="9232" y="1268"/>
                    <a:pt x="9254" y="1267"/>
                    <a:pt x="9276" y="1264"/>
                  </a:cubicBezTo>
                  <a:lnTo>
                    <a:pt x="9395" y="1252"/>
                  </a:lnTo>
                  <a:lnTo>
                    <a:pt x="9395" y="1252"/>
                  </a:lnTo>
                  <a:cubicBezTo>
                    <a:pt x="7597" y="3348"/>
                    <a:pt x="5442" y="4443"/>
                    <a:pt x="3918" y="4979"/>
                  </a:cubicBezTo>
                  <a:cubicBezTo>
                    <a:pt x="2025" y="5657"/>
                    <a:pt x="561" y="5717"/>
                    <a:pt x="537" y="5717"/>
                  </a:cubicBezTo>
                  <a:cubicBezTo>
                    <a:pt x="239" y="5729"/>
                    <a:pt x="1" y="5967"/>
                    <a:pt x="25" y="6265"/>
                  </a:cubicBezTo>
                  <a:cubicBezTo>
                    <a:pt x="37" y="6562"/>
                    <a:pt x="275" y="6789"/>
                    <a:pt x="561" y="6789"/>
                  </a:cubicBezTo>
                  <a:lnTo>
                    <a:pt x="572" y="6789"/>
                  </a:lnTo>
                  <a:cubicBezTo>
                    <a:pt x="632" y="6789"/>
                    <a:pt x="2192" y="6729"/>
                    <a:pt x="4263" y="6003"/>
                  </a:cubicBezTo>
                  <a:cubicBezTo>
                    <a:pt x="5418" y="5586"/>
                    <a:pt x="6514" y="5050"/>
                    <a:pt x="7490" y="4383"/>
                  </a:cubicBezTo>
                  <a:cubicBezTo>
                    <a:pt x="7561" y="4324"/>
                    <a:pt x="7597" y="4217"/>
                    <a:pt x="7538" y="4145"/>
                  </a:cubicBezTo>
                  <a:cubicBezTo>
                    <a:pt x="7501" y="4093"/>
                    <a:pt x="7445" y="4065"/>
                    <a:pt x="7391" y="4065"/>
                  </a:cubicBezTo>
                  <a:cubicBezTo>
                    <a:pt x="7358" y="4065"/>
                    <a:pt x="7326" y="4075"/>
                    <a:pt x="7299" y="4098"/>
                  </a:cubicBezTo>
                  <a:cubicBezTo>
                    <a:pt x="6335" y="4753"/>
                    <a:pt x="5275" y="5288"/>
                    <a:pt x="4144" y="5693"/>
                  </a:cubicBezTo>
                  <a:cubicBezTo>
                    <a:pt x="2132" y="6408"/>
                    <a:pt x="632" y="6467"/>
                    <a:pt x="561" y="6467"/>
                  </a:cubicBezTo>
                  <a:cubicBezTo>
                    <a:pt x="453" y="6467"/>
                    <a:pt x="358" y="6372"/>
                    <a:pt x="358" y="6265"/>
                  </a:cubicBezTo>
                  <a:cubicBezTo>
                    <a:pt x="358" y="6169"/>
                    <a:pt x="441" y="6074"/>
                    <a:pt x="561" y="6062"/>
                  </a:cubicBezTo>
                  <a:cubicBezTo>
                    <a:pt x="572" y="6062"/>
                    <a:pt x="2085" y="6003"/>
                    <a:pt x="4037" y="5300"/>
                  </a:cubicBezTo>
                  <a:cubicBezTo>
                    <a:pt x="5680" y="4717"/>
                    <a:pt x="8026" y="3514"/>
                    <a:pt x="9943" y="1133"/>
                  </a:cubicBezTo>
                  <a:cubicBezTo>
                    <a:pt x="10035" y="1018"/>
                    <a:pt x="9949" y="847"/>
                    <a:pt x="9813" y="847"/>
                  </a:cubicBezTo>
                  <a:cubicBezTo>
                    <a:pt x="9809" y="847"/>
                    <a:pt x="9804" y="847"/>
                    <a:pt x="9800" y="847"/>
                  </a:cubicBezTo>
                  <a:lnTo>
                    <a:pt x="9252" y="931"/>
                  </a:lnTo>
                  <a:cubicBezTo>
                    <a:pt x="9244" y="932"/>
                    <a:pt x="9236" y="932"/>
                    <a:pt x="9228" y="932"/>
                  </a:cubicBezTo>
                  <a:cubicBezTo>
                    <a:pt x="9139" y="932"/>
                    <a:pt x="9049" y="874"/>
                    <a:pt x="9038" y="776"/>
                  </a:cubicBezTo>
                  <a:cubicBezTo>
                    <a:pt x="9014" y="657"/>
                    <a:pt x="9085" y="550"/>
                    <a:pt x="9204" y="538"/>
                  </a:cubicBezTo>
                  <a:lnTo>
                    <a:pt x="10681" y="359"/>
                  </a:lnTo>
                  <a:cubicBezTo>
                    <a:pt x="10688" y="358"/>
                    <a:pt x="10696" y="358"/>
                    <a:pt x="10703" y="358"/>
                  </a:cubicBezTo>
                  <a:cubicBezTo>
                    <a:pt x="10812" y="358"/>
                    <a:pt x="10895" y="438"/>
                    <a:pt x="10895" y="550"/>
                  </a:cubicBezTo>
                  <a:lnTo>
                    <a:pt x="10895" y="2026"/>
                  </a:lnTo>
                  <a:cubicBezTo>
                    <a:pt x="10895" y="2133"/>
                    <a:pt x="10812" y="2217"/>
                    <a:pt x="10705" y="2217"/>
                  </a:cubicBezTo>
                  <a:cubicBezTo>
                    <a:pt x="10598" y="2217"/>
                    <a:pt x="10514" y="2133"/>
                    <a:pt x="10514" y="2026"/>
                  </a:cubicBezTo>
                  <a:lnTo>
                    <a:pt x="10514" y="1586"/>
                  </a:lnTo>
                  <a:cubicBezTo>
                    <a:pt x="10514" y="1502"/>
                    <a:pt x="10467" y="1443"/>
                    <a:pt x="10407" y="1419"/>
                  </a:cubicBezTo>
                  <a:cubicBezTo>
                    <a:pt x="10387" y="1409"/>
                    <a:pt x="10368" y="1405"/>
                    <a:pt x="10349" y="1405"/>
                  </a:cubicBezTo>
                  <a:cubicBezTo>
                    <a:pt x="10298" y="1405"/>
                    <a:pt x="10251" y="1435"/>
                    <a:pt x="10217" y="1478"/>
                  </a:cubicBezTo>
                  <a:cubicBezTo>
                    <a:pt x="9574" y="2264"/>
                    <a:pt x="8835" y="2979"/>
                    <a:pt x="8026" y="3610"/>
                  </a:cubicBezTo>
                  <a:cubicBezTo>
                    <a:pt x="7954" y="3669"/>
                    <a:pt x="7942" y="3764"/>
                    <a:pt x="8002" y="3848"/>
                  </a:cubicBezTo>
                  <a:cubicBezTo>
                    <a:pt x="8036" y="3888"/>
                    <a:pt x="8081" y="3910"/>
                    <a:pt x="8129" y="3910"/>
                  </a:cubicBezTo>
                  <a:cubicBezTo>
                    <a:pt x="8166" y="3910"/>
                    <a:pt x="8204" y="3897"/>
                    <a:pt x="8240" y="3872"/>
                  </a:cubicBezTo>
                  <a:cubicBezTo>
                    <a:pt x="8931" y="3336"/>
                    <a:pt x="9585" y="2729"/>
                    <a:pt x="10169" y="2062"/>
                  </a:cubicBezTo>
                  <a:cubicBezTo>
                    <a:pt x="10181" y="2336"/>
                    <a:pt x="10419" y="2574"/>
                    <a:pt x="10705" y="2574"/>
                  </a:cubicBezTo>
                  <a:cubicBezTo>
                    <a:pt x="11002" y="2574"/>
                    <a:pt x="11240" y="2336"/>
                    <a:pt x="11240" y="2038"/>
                  </a:cubicBezTo>
                  <a:lnTo>
                    <a:pt x="11240" y="573"/>
                  </a:lnTo>
                  <a:cubicBezTo>
                    <a:pt x="11240" y="395"/>
                    <a:pt x="11169" y="240"/>
                    <a:pt x="11050" y="133"/>
                  </a:cubicBezTo>
                  <a:cubicBezTo>
                    <a:pt x="10943" y="47"/>
                    <a:pt x="10807" y="0"/>
                    <a:pt x="1066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E19F8D93-723F-8A39-2746-618EDAE8042D}"/>
              </a:ext>
            </a:extLst>
          </p:cNvPr>
          <p:cNvSpPr/>
          <p:nvPr/>
        </p:nvSpPr>
        <p:spPr>
          <a:xfrm>
            <a:off x="162560" y="132080"/>
            <a:ext cx="11836400" cy="654304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81035D-B9FA-17AA-DF4B-A59E1E911548}"/>
              </a:ext>
            </a:extLst>
          </p:cNvPr>
          <p:cNvSpPr txBox="1"/>
          <p:nvPr/>
        </p:nvSpPr>
        <p:spPr>
          <a:xfrm>
            <a:off x="361951" y="1354476"/>
            <a:ext cx="1142047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pperplate Gothic Bold" panose="020E0705020206020404" pitchFamily="34" charset="0"/>
              </a:rPr>
              <a:t>Get the Top 3 products in each division that have a high </a:t>
            </a:r>
            <a:r>
              <a:rPr lang="en-US" dirty="0" err="1">
                <a:latin typeface="Copperplate Gothic Bold" panose="020E0705020206020404" pitchFamily="34" charset="0"/>
              </a:rPr>
              <a:t>total_sold_quantity</a:t>
            </a:r>
            <a:r>
              <a:rPr lang="en-US" dirty="0">
                <a:latin typeface="Copperplate Gothic Bold" panose="020E0705020206020404" pitchFamily="34" charset="0"/>
              </a:rPr>
              <a:t> in the </a:t>
            </a:r>
            <a:r>
              <a:rPr lang="en-US" dirty="0" err="1">
                <a:latin typeface="Copperplate Gothic Bold" panose="020E0705020206020404" pitchFamily="34" charset="0"/>
              </a:rPr>
              <a:t>fiscal_year</a:t>
            </a:r>
            <a:r>
              <a:rPr lang="en-US" dirty="0">
                <a:latin typeface="Copperplate Gothic Bold" panose="020E0705020206020404" pitchFamily="34" charset="0"/>
              </a:rPr>
              <a:t> 2021? The final output contains these fields, </a:t>
            </a:r>
          </a:p>
          <a:p>
            <a:pPr algn="ctr"/>
            <a:r>
              <a:rPr lang="en-US" dirty="0">
                <a:latin typeface="Copperplate Gothic Bold" panose="020E0705020206020404" pitchFamily="34" charset="0"/>
              </a:rPr>
              <a:t>Division</a:t>
            </a:r>
          </a:p>
          <a:p>
            <a:pPr algn="ctr"/>
            <a:r>
              <a:rPr lang="en-US" dirty="0" err="1">
                <a:latin typeface="Copperplate Gothic Bold" panose="020E0705020206020404" pitchFamily="34" charset="0"/>
              </a:rPr>
              <a:t>product_code</a:t>
            </a:r>
            <a:r>
              <a:rPr lang="en-US" dirty="0">
                <a:latin typeface="Copperplate Gothic Bold" panose="020E0705020206020404" pitchFamily="34" charset="0"/>
              </a:rPr>
              <a:t> </a:t>
            </a:r>
          </a:p>
          <a:p>
            <a:pPr algn="ctr"/>
            <a:r>
              <a:rPr lang="en-US" dirty="0">
                <a:latin typeface="Copperplate Gothic Bold" panose="020E0705020206020404" pitchFamily="34" charset="0"/>
              </a:rPr>
              <a:t>product </a:t>
            </a:r>
          </a:p>
          <a:p>
            <a:pPr algn="ctr"/>
            <a:r>
              <a:rPr lang="en-US" dirty="0" err="1">
                <a:latin typeface="Copperplate Gothic Bold" panose="020E0705020206020404" pitchFamily="34" charset="0"/>
              </a:rPr>
              <a:t>total_sold_quantity</a:t>
            </a:r>
            <a:r>
              <a:rPr lang="en-US" dirty="0">
                <a:latin typeface="Copperplate Gothic Bold" panose="020E0705020206020404" pitchFamily="34" charset="0"/>
              </a:rPr>
              <a:t> </a:t>
            </a:r>
          </a:p>
          <a:p>
            <a:pPr algn="ctr"/>
            <a:r>
              <a:rPr lang="en-US" dirty="0" err="1">
                <a:latin typeface="Copperplate Gothic Bold" panose="020E0705020206020404" pitchFamily="34" charset="0"/>
              </a:rPr>
              <a:t>rank_order</a:t>
            </a:r>
            <a:endParaRPr lang="en-US" dirty="0">
              <a:latin typeface="Copperplate Gothic Bold" panose="020E0705020206020404" pitchFamily="34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560F59A-2F76-B287-6E49-C92A71E10A6A}"/>
              </a:ext>
            </a:extLst>
          </p:cNvPr>
          <p:cNvSpPr/>
          <p:nvPr/>
        </p:nvSpPr>
        <p:spPr>
          <a:xfrm>
            <a:off x="672676" y="3574194"/>
            <a:ext cx="10816168" cy="2912533"/>
          </a:xfrm>
          <a:prstGeom prst="round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28575">
            <a:solidFill>
              <a:srgbClr val="2319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2498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9F86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851;p45">
            <a:extLst>
              <a:ext uri="{FF2B5EF4-FFF2-40B4-BE49-F238E27FC236}">
                <a16:creationId xmlns:a16="http://schemas.microsoft.com/office/drawing/2014/main" id="{7F4D8C25-DE43-8D96-3E11-C14EA0CC464E}"/>
              </a:ext>
            </a:extLst>
          </p:cNvPr>
          <p:cNvSpPr txBox="1">
            <a:spLocks/>
          </p:cNvSpPr>
          <p:nvPr/>
        </p:nvSpPr>
        <p:spPr>
          <a:xfrm>
            <a:off x="162560" y="397760"/>
            <a:ext cx="9873130" cy="4212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US" sz="4000" dirty="0">
                <a:latin typeface="Modern No. 20" panose="02070704070505020303" pitchFamily="18" charset="0"/>
              </a:rPr>
              <a:t>Insights :</a:t>
            </a:r>
          </a:p>
        </p:txBody>
      </p:sp>
      <p:grpSp>
        <p:nvGrpSpPr>
          <p:cNvPr id="17" name="Google Shape;2021;p58">
            <a:extLst>
              <a:ext uri="{FF2B5EF4-FFF2-40B4-BE49-F238E27FC236}">
                <a16:creationId xmlns:a16="http://schemas.microsoft.com/office/drawing/2014/main" id="{3AB51E44-A3EF-85A4-AC15-4142216B60E2}"/>
              </a:ext>
            </a:extLst>
          </p:cNvPr>
          <p:cNvGrpSpPr/>
          <p:nvPr/>
        </p:nvGrpSpPr>
        <p:grpSpPr>
          <a:xfrm>
            <a:off x="1394605" y="1514216"/>
            <a:ext cx="448077" cy="447242"/>
            <a:chOff x="1421638" y="4125629"/>
            <a:chExt cx="374709" cy="374010"/>
          </a:xfrm>
          <a:solidFill>
            <a:srgbClr val="9F86C0"/>
          </a:solidFill>
        </p:grpSpPr>
        <p:sp>
          <p:nvSpPr>
            <p:cNvPr id="31" name="Google Shape;2022;p58">
              <a:extLst>
                <a:ext uri="{FF2B5EF4-FFF2-40B4-BE49-F238E27FC236}">
                  <a16:creationId xmlns:a16="http://schemas.microsoft.com/office/drawing/2014/main" id="{CB6DC907-43B3-732E-770C-2C794C18035F}"/>
                </a:ext>
              </a:extLst>
            </p:cNvPr>
            <p:cNvSpPr/>
            <p:nvPr/>
          </p:nvSpPr>
          <p:spPr>
            <a:xfrm>
              <a:off x="1421638" y="4265954"/>
              <a:ext cx="374709" cy="233685"/>
            </a:xfrm>
            <a:custGeom>
              <a:avLst/>
              <a:gdLst/>
              <a:ahLst/>
              <a:cxnLst/>
              <a:rect l="l" t="t" r="r" b="b"/>
              <a:pathLst>
                <a:path w="11800" h="7359" extrusionOk="0">
                  <a:moveTo>
                    <a:pt x="3180" y="3298"/>
                  </a:moveTo>
                  <a:lnTo>
                    <a:pt x="3180" y="7001"/>
                  </a:lnTo>
                  <a:lnTo>
                    <a:pt x="1691" y="7001"/>
                  </a:lnTo>
                  <a:lnTo>
                    <a:pt x="1691" y="3298"/>
                  </a:lnTo>
                  <a:close/>
                  <a:moveTo>
                    <a:pt x="6680" y="2370"/>
                  </a:moveTo>
                  <a:lnTo>
                    <a:pt x="6680" y="7001"/>
                  </a:lnTo>
                  <a:lnTo>
                    <a:pt x="5192" y="7001"/>
                  </a:lnTo>
                  <a:lnTo>
                    <a:pt x="5192" y="2370"/>
                  </a:lnTo>
                  <a:close/>
                  <a:moveTo>
                    <a:pt x="10180" y="345"/>
                  </a:moveTo>
                  <a:lnTo>
                    <a:pt x="10180" y="7001"/>
                  </a:lnTo>
                  <a:lnTo>
                    <a:pt x="8692" y="7001"/>
                  </a:lnTo>
                  <a:lnTo>
                    <a:pt x="8692" y="345"/>
                  </a:lnTo>
                  <a:close/>
                  <a:moveTo>
                    <a:pt x="8502" y="0"/>
                  </a:moveTo>
                  <a:cubicBezTo>
                    <a:pt x="8406" y="0"/>
                    <a:pt x="8323" y="84"/>
                    <a:pt x="8323" y="179"/>
                  </a:cubicBezTo>
                  <a:lnTo>
                    <a:pt x="8323" y="7001"/>
                  </a:lnTo>
                  <a:lnTo>
                    <a:pt x="7013" y="7001"/>
                  </a:lnTo>
                  <a:lnTo>
                    <a:pt x="7013" y="2203"/>
                  </a:lnTo>
                  <a:cubicBezTo>
                    <a:pt x="7013" y="2120"/>
                    <a:pt x="6930" y="2024"/>
                    <a:pt x="6835" y="2024"/>
                  </a:cubicBezTo>
                  <a:lnTo>
                    <a:pt x="4989" y="2024"/>
                  </a:lnTo>
                  <a:cubicBezTo>
                    <a:pt x="4894" y="2024"/>
                    <a:pt x="4811" y="2108"/>
                    <a:pt x="4811" y="2203"/>
                  </a:cubicBezTo>
                  <a:lnTo>
                    <a:pt x="4811" y="7001"/>
                  </a:lnTo>
                  <a:lnTo>
                    <a:pt x="3501" y="7001"/>
                  </a:lnTo>
                  <a:lnTo>
                    <a:pt x="3501" y="3132"/>
                  </a:lnTo>
                  <a:cubicBezTo>
                    <a:pt x="3501" y="3036"/>
                    <a:pt x="3418" y="2953"/>
                    <a:pt x="3322" y="2953"/>
                  </a:cubicBezTo>
                  <a:lnTo>
                    <a:pt x="1477" y="2953"/>
                  </a:lnTo>
                  <a:cubicBezTo>
                    <a:pt x="1382" y="2953"/>
                    <a:pt x="1298" y="3024"/>
                    <a:pt x="1298" y="3132"/>
                  </a:cubicBezTo>
                  <a:lnTo>
                    <a:pt x="1298" y="7001"/>
                  </a:lnTo>
                  <a:lnTo>
                    <a:pt x="179" y="7001"/>
                  </a:lnTo>
                  <a:cubicBezTo>
                    <a:pt x="84" y="7001"/>
                    <a:pt x="1" y="7073"/>
                    <a:pt x="1" y="7180"/>
                  </a:cubicBezTo>
                  <a:cubicBezTo>
                    <a:pt x="1" y="7287"/>
                    <a:pt x="72" y="7358"/>
                    <a:pt x="179" y="7358"/>
                  </a:cubicBezTo>
                  <a:lnTo>
                    <a:pt x="11597" y="7358"/>
                  </a:lnTo>
                  <a:cubicBezTo>
                    <a:pt x="11681" y="7358"/>
                    <a:pt x="11776" y="7287"/>
                    <a:pt x="11776" y="7180"/>
                  </a:cubicBezTo>
                  <a:cubicBezTo>
                    <a:pt x="11800" y="7073"/>
                    <a:pt x="11728" y="7001"/>
                    <a:pt x="11633" y="7001"/>
                  </a:cubicBezTo>
                  <a:lnTo>
                    <a:pt x="10526" y="7001"/>
                  </a:lnTo>
                  <a:lnTo>
                    <a:pt x="10526" y="179"/>
                  </a:lnTo>
                  <a:cubicBezTo>
                    <a:pt x="10526" y="95"/>
                    <a:pt x="10442" y="0"/>
                    <a:pt x="103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023;p58">
              <a:extLst>
                <a:ext uri="{FF2B5EF4-FFF2-40B4-BE49-F238E27FC236}">
                  <a16:creationId xmlns:a16="http://schemas.microsoft.com/office/drawing/2014/main" id="{9CBA7E79-484B-AA02-35BA-12549695DDCF}"/>
                </a:ext>
              </a:extLst>
            </p:cNvPr>
            <p:cNvSpPr/>
            <p:nvPr/>
          </p:nvSpPr>
          <p:spPr>
            <a:xfrm>
              <a:off x="1428052" y="4125629"/>
              <a:ext cx="356958" cy="215585"/>
            </a:xfrm>
            <a:custGeom>
              <a:avLst/>
              <a:gdLst/>
              <a:ahLst/>
              <a:cxnLst/>
              <a:rect l="l" t="t" r="r" b="b"/>
              <a:pathLst>
                <a:path w="11241" h="6789" extrusionOk="0">
                  <a:moveTo>
                    <a:pt x="10668" y="0"/>
                  </a:moveTo>
                  <a:cubicBezTo>
                    <a:pt x="10653" y="0"/>
                    <a:pt x="10637" y="1"/>
                    <a:pt x="10621" y="2"/>
                  </a:cubicBezTo>
                  <a:lnTo>
                    <a:pt x="9145" y="181"/>
                  </a:lnTo>
                  <a:cubicBezTo>
                    <a:pt x="8847" y="216"/>
                    <a:pt x="8633" y="490"/>
                    <a:pt x="8669" y="788"/>
                  </a:cubicBezTo>
                  <a:cubicBezTo>
                    <a:pt x="8691" y="1064"/>
                    <a:pt x="8938" y="1268"/>
                    <a:pt x="9211" y="1268"/>
                  </a:cubicBezTo>
                  <a:cubicBezTo>
                    <a:pt x="9232" y="1268"/>
                    <a:pt x="9254" y="1267"/>
                    <a:pt x="9276" y="1264"/>
                  </a:cubicBezTo>
                  <a:lnTo>
                    <a:pt x="9395" y="1252"/>
                  </a:lnTo>
                  <a:lnTo>
                    <a:pt x="9395" y="1252"/>
                  </a:lnTo>
                  <a:cubicBezTo>
                    <a:pt x="7597" y="3348"/>
                    <a:pt x="5442" y="4443"/>
                    <a:pt x="3918" y="4979"/>
                  </a:cubicBezTo>
                  <a:cubicBezTo>
                    <a:pt x="2025" y="5657"/>
                    <a:pt x="561" y="5717"/>
                    <a:pt x="537" y="5717"/>
                  </a:cubicBezTo>
                  <a:cubicBezTo>
                    <a:pt x="239" y="5729"/>
                    <a:pt x="1" y="5967"/>
                    <a:pt x="25" y="6265"/>
                  </a:cubicBezTo>
                  <a:cubicBezTo>
                    <a:pt x="37" y="6562"/>
                    <a:pt x="275" y="6789"/>
                    <a:pt x="561" y="6789"/>
                  </a:cubicBezTo>
                  <a:lnTo>
                    <a:pt x="572" y="6789"/>
                  </a:lnTo>
                  <a:cubicBezTo>
                    <a:pt x="632" y="6789"/>
                    <a:pt x="2192" y="6729"/>
                    <a:pt x="4263" y="6003"/>
                  </a:cubicBezTo>
                  <a:cubicBezTo>
                    <a:pt x="5418" y="5586"/>
                    <a:pt x="6514" y="5050"/>
                    <a:pt x="7490" y="4383"/>
                  </a:cubicBezTo>
                  <a:cubicBezTo>
                    <a:pt x="7561" y="4324"/>
                    <a:pt x="7597" y="4217"/>
                    <a:pt x="7538" y="4145"/>
                  </a:cubicBezTo>
                  <a:cubicBezTo>
                    <a:pt x="7501" y="4093"/>
                    <a:pt x="7445" y="4065"/>
                    <a:pt x="7391" y="4065"/>
                  </a:cubicBezTo>
                  <a:cubicBezTo>
                    <a:pt x="7358" y="4065"/>
                    <a:pt x="7326" y="4075"/>
                    <a:pt x="7299" y="4098"/>
                  </a:cubicBezTo>
                  <a:cubicBezTo>
                    <a:pt x="6335" y="4753"/>
                    <a:pt x="5275" y="5288"/>
                    <a:pt x="4144" y="5693"/>
                  </a:cubicBezTo>
                  <a:cubicBezTo>
                    <a:pt x="2132" y="6408"/>
                    <a:pt x="632" y="6467"/>
                    <a:pt x="561" y="6467"/>
                  </a:cubicBezTo>
                  <a:cubicBezTo>
                    <a:pt x="453" y="6467"/>
                    <a:pt x="358" y="6372"/>
                    <a:pt x="358" y="6265"/>
                  </a:cubicBezTo>
                  <a:cubicBezTo>
                    <a:pt x="358" y="6169"/>
                    <a:pt x="441" y="6074"/>
                    <a:pt x="561" y="6062"/>
                  </a:cubicBezTo>
                  <a:cubicBezTo>
                    <a:pt x="572" y="6062"/>
                    <a:pt x="2085" y="6003"/>
                    <a:pt x="4037" y="5300"/>
                  </a:cubicBezTo>
                  <a:cubicBezTo>
                    <a:pt x="5680" y="4717"/>
                    <a:pt x="8026" y="3514"/>
                    <a:pt x="9943" y="1133"/>
                  </a:cubicBezTo>
                  <a:cubicBezTo>
                    <a:pt x="10035" y="1018"/>
                    <a:pt x="9949" y="847"/>
                    <a:pt x="9813" y="847"/>
                  </a:cubicBezTo>
                  <a:cubicBezTo>
                    <a:pt x="9809" y="847"/>
                    <a:pt x="9804" y="847"/>
                    <a:pt x="9800" y="847"/>
                  </a:cubicBezTo>
                  <a:lnTo>
                    <a:pt x="9252" y="931"/>
                  </a:lnTo>
                  <a:cubicBezTo>
                    <a:pt x="9244" y="932"/>
                    <a:pt x="9236" y="932"/>
                    <a:pt x="9228" y="932"/>
                  </a:cubicBezTo>
                  <a:cubicBezTo>
                    <a:pt x="9139" y="932"/>
                    <a:pt x="9049" y="874"/>
                    <a:pt x="9038" y="776"/>
                  </a:cubicBezTo>
                  <a:cubicBezTo>
                    <a:pt x="9014" y="657"/>
                    <a:pt x="9085" y="550"/>
                    <a:pt x="9204" y="538"/>
                  </a:cubicBezTo>
                  <a:lnTo>
                    <a:pt x="10681" y="359"/>
                  </a:lnTo>
                  <a:cubicBezTo>
                    <a:pt x="10688" y="358"/>
                    <a:pt x="10696" y="358"/>
                    <a:pt x="10703" y="358"/>
                  </a:cubicBezTo>
                  <a:cubicBezTo>
                    <a:pt x="10812" y="358"/>
                    <a:pt x="10895" y="438"/>
                    <a:pt x="10895" y="550"/>
                  </a:cubicBezTo>
                  <a:lnTo>
                    <a:pt x="10895" y="2026"/>
                  </a:lnTo>
                  <a:cubicBezTo>
                    <a:pt x="10895" y="2133"/>
                    <a:pt x="10812" y="2217"/>
                    <a:pt x="10705" y="2217"/>
                  </a:cubicBezTo>
                  <a:cubicBezTo>
                    <a:pt x="10598" y="2217"/>
                    <a:pt x="10514" y="2133"/>
                    <a:pt x="10514" y="2026"/>
                  </a:cubicBezTo>
                  <a:lnTo>
                    <a:pt x="10514" y="1586"/>
                  </a:lnTo>
                  <a:cubicBezTo>
                    <a:pt x="10514" y="1502"/>
                    <a:pt x="10467" y="1443"/>
                    <a:pt x="10407" y="1419"/>
                  </a:cubicBezTo>
                  <a:cubicBezTo>
                    <a:pt x="10387" y="1409"/>
                    <a:pt x="10368" y="1405"/>
                    <a:pt x="10349" y="1405"/>
                  </a:cubicBezTo>
                  <a:cubicBezTo>
                    <a:pt x="10298" y="1405"/>
                    <a:pt x="10251" y="1435"/>
                    <a:pt x="10217" y="1478"/>
                  </a:cubicBezTo>
                  <a:cubicBezTo>
                    <a:pt x="9574" y="2264"/>
                    <a:pt x="8835" y="2979"/>
                    <a:pt x="8026" y="3610"/>
                  </a:cubicBezTo>
                  <a:cubicBezTo>
                    <a:pt x="7954" y="3669"/>
                    <a:pt x="7942" y="3764"/>
                    <a:pt x="8002" y="3848"/>
                  </a:cubicBezTo>
                  <a:cubicBezTo>
                    <a:pt x="8036" y="3888"/>
                    <a:pt x="8081" y="3910"/>
                    <a:pt x="8129" y="3910"/>
                  </a:cubicBezTo>
                  <a:cubicBezTo>
                    <a:pt x="8166" y="3910"/>
                    <a:pt x="8204" y="3897"/>
                    <a:pt x="8240" y="3872"/>
                  </a:cubicBezTo>
                  <a:cubicBezTo>
                    <a:pt x="8931" y="3336"/>
                    <a:pt x="9585" y="2729"/>
                    <a:pt x="10169" y="2062"/>
                  </a:cubicBezTo>
                  <a:cubicBezTo>
                    <a:pt x="10181" y="2336"/>
                    <a:pt x="10419" y="2574"/>
                    <a:pt x="10705" y="2574"/>
                  </a:cubicBezTo>
                  <a:cubicBezTo>
                    <a:pt x="11002" y="2574"/>
                    <a:pt x="11240" y="2336"/>
                    <a:pt x="11240" y="2038"/>
                  </a:cubicBezTo>
                  <a:lnTo>
                    <a:pt x="11240" y="573"/>
                  </a:lnTo>
                  <a:cubicBezTo>
                    <a:pt x="11240" y="395"/>
                    <a:pt x="11169" y="240"/>
                    <a:pt x="11050" y="133"/>
                  </a:cubicBezTo>
                  <a:cubicBezTo>
                    <a:pt x="10943" y="47"/>
                    <a:pt x="10807" y="0"/>
                    <a:pt x="1066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E19F8D93-723F-8A39-2746-618EDAE8042D}"/>
              </a:ext>
            </a:extLst>
          </p:cNvPr>
          <p:cNvSpPr/>
          <p:nvPr/>
        </p:nvSpPr>
        <p:spPr>
          <a:xfrm>
            <a:off x="162560" y="132080"/>
            <a:ext cx="11836400" cy="654304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E2D645-0004-023B-45F8-2D40C62890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795" y="1254670"/>
            <a:ext cx="4217601" cy="1766034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2B09CD8-3A07-8542-AC33-E613D0ECC8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4608" y="1718916"/>
            <a:ext cx="1028751" cy="3292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9606629-8D5A-C444-C7C5-2696210874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760" y="4470574"/>
            <a:ext cx="4217601" cy="1989665"/>
          </a:xfrm>
          <a:prstGeom prst="rect">
            <a:avLst/>
          </a:prstGeom>
          <a:ln w="28575">
            <a:solidFill>
              <a:srgbClr val="231942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DA8A2C6-3E5D-50DF-74B3-A3027AF642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6608" y="6088963"/>
            <a:ext cx="1064753" cy="37127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E825E6B-2E31-DBF8-E05B-640CB253BE1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640" y="2481852"/>
            <a:ext cx="4217601" cy="1950701"/>
          </a:xfrm>
          <a:prstGeom prst="rect">
            <a:avLst/>
          </a:prstGeom>
          <a:solidFill>
            <a:srgbClr val="231942"/>
          </a:solidFill>
          <a:ln w="28575">
            <a:solidFill>
              <a:schemeClr val="tx1"/>
            </a:solidFill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3F00D6B-6C67-2993-7193-CB8554842C4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324" y="3124183"/>
            <a:ext cx="1074917" cy="448749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7348310D-813E-BE56-DE86-219013EB2CB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93348" y="1772013"/>
            <a:ext cx="299596" cy="223008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9BDD95B5-C087-2084-62F6-FDF3D75DB96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153805" y="3190185"/>
            <a:ext cx="514195" cy="382747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555D3733-CF54-E998-3E02-0448D61602A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13837102">
            <a:off x="3638032" y="6078153"/>
            <a:ext cx="197477" cy="146994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37504153-2CE7-9BCF-C5ED-56DA60B66DFA}"/>
              </a:ext>
            </a:extLst>
          </p:cNvPr>
          <p:cNvSpPr txBox="1"/>
          <p:nvPr/>
        </p:nvSpPr>
        <p:spPr>
          <a:xfrm>
            <a:off x="7414606" y="2297186"/>
            <a:ext cx="834810" cy="369332"/>
          </a:xfrm>
          <a:prstGeom prst="rect">
            <a:avLst/>
          </a:prstGeom>
          <a:solidFill>
            <a:srgbClr val="5E548E"/>
          </a:solidFill>
          <a:ln w="28575">
            <a:solidFill>
              <a:srgbClr val="231942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pperplate Gothic Bold" panose="020E0705020206020404" pitchFamily="34" charset="0"/>
              </a:rPr>
              <a:t>P &amp; A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5E0301A-DEA7-8F1D-50C7-97621FD7968B}"/>
              </a:ext>
            </a:extLst>
          </p:cNvPr>
          <p:cNvSpPr txBox="1"/>
          <p:nvPr/>
        </p:nvSpPr>
        <p:spPr>
          <a:xfrm>
            <a:off x="533760" y="1039789"/>
            <a:ext cx="842480" cy="369332"/>
          </a:xfrm>
          <a:prstGeom prst="rect">
            <a:avLst/>
          </a:prstGeom>
          <a:solidFill>
            <a:srgbClr val="5E548E"/>
          </a:solidFill>
          <a:ln w="28575">
            <a:solidFill>
              <a:srgbClr val="231942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pperplate Gothic Bold" panose="020E0705020206020404" pitchFamily="34" charset="0"/>
              </a:rPr>
              <a:t>N &amp; 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08EB498-470D-DFB7-B4C5-3319D64CFDA4}"/>
              </a:ext>
            </a:extLst>
          </p:cNvPr>
          <p:cNvSpPr txBox="1"/>
          <p:nvPr/>
        </p:nvSpPr>
        <p:spPr>
          <a:xfrm>
            <a:off x="500054" y="4315334"/>
            <a:ext cx="876186" cy="369332"/>
          </a:xfrm>
          <a:prstGeom prst="rect">
            <a:avLst/>
          </a:prstGeom>
          <a:solidFill>
            <a:srgbClr val="5E548E"/>
          </a:solidFill>
          <a:ln w="28575">
            <a:solidFill>
              <a:srgbClr val="231942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pperplate Gothic Bold" panose="020E0705020206020404" pitchFamily="34" charset="0"/>
              </a:rPr>
              <a:t>   PC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0998A37-6B01-61F0-7E29-9488FD414E78}"/>
              </a:ext>
            </a:extLst>
          </p:cNvPr>
          <p:cNvSpPr txBox="1"/>
          <p:nvPr/>
        </p:nvSpPr>
        <p:spPr>
          <a:xfrm>
            <a:off x="5872971" y="966806"/>
            <a:ext cx="615202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Bahnschrift Light Condensed" panose="020B0502040204020203" pitchFamily="34" charset="0"/>
              </a:rPr>
              <a:t>N &amp; S </a:t>
            </a:r>
            <a:r>
              <a:rPr lang="en-US" sz="1600" dirty="0">
                <a:latin typeface="Bahnschrift Light Condensed" panose="020B0502040204020203" pitchFamily="34" charset="0"/>
              </a:rPr>
              <a:t>division is the most demanding one, around </a:t>
            </a:r>
            <a:r>
              <a:rPr lang="en-US" sz="1600" b="1" dirty="0">
                <a:latin typeface="Bahnschrift Light Condensed" panose="020B0502040204020203" pitchFamily="34" charset="0"/>
              </a:rPr>
              <a:t>$ 2 M sales </a:t>
            </a:r>
            <a:r>
              <a:rPr lang="en-US" sz="1600" dirty="0">
                <a:latin typeface="Bahnschrift Light Condensed" panose="020B0502040204020203" pitchFamily="34" charset="0"/>
              </a:rPr>
              <a:t>comes from this division alone.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Bahnschrift Light Condensed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Bahnschrift Light Condensed" panose="020B0502040204020203" pitchFamily="34" charset="0"/>
              </a:rPr>
              <a:t>In this division the products are mainly SSD, Pen Drives, Flash Drives </a:t>
            </a:r>
            <a:r>
              <a:rPr lang="en-US" sz="1600" dirty="0" err="1">
                <a:latin typeface="Bahnschrift Light Condensed" panose="020B0502040204020203" pitchFamily="34" charset="0"/>
              </a:rPr>
              <a:t>etc</a:t>
            </a:r>
            <a:r>
              <a:rPr lang="en-US" sz="1600" dirty="0">
                <a:latin typeface="Bahnschrift Light Condensed" panose="020B0502040204020203" pitchFamily="34" charset="0"/>
              </a:rPr>
              <a:t>, out of which </a:t>
            </a:r>
            <a:r>
              <a:rPr lang="en-US" sz="1600" b="1" dirty="0">
                <a:latin typeface="Bahnschrift Light Condensed" panose="020B0502040204020203" pitchFamily="34" charset="0"/>
              </a:rPr>
              <a:t>Pen Drives </a:t>
            </a:r>
            <a:r>
              <a:rPr lang="en-US" sz="1600" dirty="0">
                <a:latin typeface="Bahnschrift Light Condensed" panose="020B0502040204020203" pitchFamily="34" charset="0"/>
              </a:rPr>
              <a:t>are the most demanded products.</a:t>
            </a:r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C2FE387-E85B-1204-1AC2-41EE87E96775}"/>
              </a:ext>
            </a:extLst>
          </p:cNvPr>
          <p:cNvSpPr txBox="1"/>
          <p:nvPr/>
        </p:nvSpPr>
        <p:spPr>
          <a:xfrm>
            <a:off x="463642" y="3188505"/>
            <a:ext cx="6152024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Bahnschrift Light Condensed" panose="020B0502040204020203" pitchFamily="34" charset="0"/>
              </a:rPr>
              <a:t>P &amp; A </a:t>
            </a:r>
            <a:r>
              <a:rPr lang="en-US" sz="1600" dirty="0">
                <a:latin typeface="Bahnschrift Light Condensed" panose="020B0502040204020203" pitchFamily="34" charset="0"/>
              </a:rPr>
              <a:t>is the 2</a:t>
            </a:r>
            <a:r>
              <a:rPr lang="en-US" sz="1600" baseline="30000" dirty="0">
                <a:latin typeface="Bahnschrift Light Condensed" panose="020B0502040204020203" pitchFamily="34" charset="0"/>
              </a:rPr>
              <a:t>nd</a:t>
            </a:r>
            <a:r>
              <a:rPr lang="en-US" sz="1600" dirty="0">
                <a:latin typeface="Bahnschrift Light Condensed" panose="020B0502040204020203" pitchFamily="34" charset="0"/>
              </a:rPr>
              <a:t> most demanding division, around </a:t>
            </a:r>
            <a:r>
              <a:rPr lang="en-US" sz="1600" b="1" dirty="0">
                <a:latin typeface="Bahnschrift Light Condensed" panose="020B0502040204020203" pitchFamily="34" charset="0"/>
              </a:rPr>
              <a:t>$1.25 M sales </a:t>
            </a:r>
            <a:r>
              <a:rPr lang="en-US" sz="1600" dirty="0">
                <a:latin typeface="Bahnschrift Light Condensed" panose="020B0502040204020203" pitchFamily="34" charset="0"/>
              </a:rPr>
              <a:t>comes from this division alone.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Bahnschrift Light Condensed" panose="020B0502040204020203" pitchFamily="34" charset="0"/>
              </a:rPr>
              <a:t>In this division the products are mainly Keyboards, Mouse, Motherboard, Processers </a:t>
            </a:r>
            <a:r>
              <a:rPr lang="en-US" sz="1600" dirty="0" err="1">
                <a:latin typeface="Bahnschrift Light Condensed" panose="020B0502040204020203" pitchFamily="34" charset="0"/>
              </a:rPr>
              <a:t>etc</a:t>
            </a:r>
            <a:r>
              <a:rPr lang="en-US" sz="1600" dirty="0">
                <a:latin typeface="Bahnschrift Light Condensed" panose="020B0502040204020203" pitchFamily="34" charset="0"/>
              </a:rPr>
              <a:t>, out of which </a:t>
            </a:r>
            <a:r>
              <a:rPr lang="en-US" sz="1600" b="1" dirty="0">
                <a:latin typeface="Bahnschrift Light Condensed" panose="020B0502040204020203" pitchFamily="34" charset="0"/>
              </a:rPr>
              <a:t>Mouse’s</a:t>
            </a:r>
            <a:r>
              <a:rPr lang="en-US" sz="1600" dirty="0">
                <a:latin typeface="Bahnschrift Light Condensed" panose="020B0502040204020203" pitchFamily="34" charset="0"/>
              </a:rPr>
              <a:t> are the most demanded products.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30F36B-9024-D7C3-F3F6-C3162138AE3D}"/>
              </a:ext>
            </a:extLst>
          </p:cNvPr>
          <p:cNvSpPr txBox="1"/>
          <p:nvPr/>
        </p:nvSpPr>
        <p:spPr>
          <a:xfrm>
            <a:off x="6001876" y="4931812"/>
            <a:ext cx="615202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Bahnschrift Light Condensed" panose="020B0502040204020203" pitchFamily="34" charset="0"/>
              </a:rPr>
              <a:t>PC </a:t>
            </a:r>
            <a:r>
              <a:rPr lang="en-US" sz="1600" dirty="0">
                <a:latin typeface="Bahnschrift Light Condensed" panose="020B0502040204020203" pitchFamily="34" charset="0"/>
              </a:rPr>
              <a:t>is the least demanding division, only </a:t>
            </a:r>
            <a:r>
              <a:rPr lang="en-US" sz="1600" b="1" dirty="0">
                <a:latin typeface="Bahnschrift Light Condensed" panose="020B0502040204020203" pitchFamily="34" charset="0"/>
              </a:rPr>
              <a:t>$50 K sales </a:t>
            </a:r>
            <a:r>
              <a:rPr lang="en-US" sz="1600" dirty="0">
                <a:latin typeface="Bahnschrift Light Condensed" panose="020B0502040204020203" pitchFamily="34" charset="0"/>
              </a:rPr>
              <a:t>comes from this division.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Bahnschrift Light Condensed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Bahnschrift Light Condensed" panose="020B0502040204020203" pitchFamily="34" charset="0"/>
              </a:rPr>
              <a:t>In this division the main products are Laptops only, which can be for business , gaming or personal, out of which </a:t>
            </a:r>
            <a:r>
              <a:rPr lang="en-US" sz="1600" b="1" dirty="0">
                <a:latin typeface="Bahnschrift Light Condensed" panose="020B0502040204020203" pitchFamily="34" charset="0"/>
              </a:rPr>
              <a:t>Personal Laptops </a:t>
            </a:r>
            <a:r>
              <a:rPr lang="en-US" sz="1600" dirty="0">
                <a:latin typeface="Bahnschrift Light Condensed" panose="020B0502040204020203" pitchFamily="34" charset="0"/>
              </a:rPr>
              <a:t>are the most demanded </a:t>
            </a:r>
          </a:p>
          <a:p>
            <a:r>
              <a:rPr lang="en-US" sz="1600" dirty="0">
                <a:latin typeface="Bahnschrift Light Condensed" panose="020B0502040204020203" pitchFamily="34" charset="0"/>
              </a:rPr>
              <a:t>       products.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9857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E548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820;p43">
            <a:extLst>
              <a:ext uri="{FF2B5EF4-FFF2-40B4-BE49-F238E27FC236}">
                <a16:creationId xmlns:a16="http://schemas.microsoft.com/office/drawing/2014/main" id="{CAEDC5F8-5B79-9615-99CC-D4E905DE8080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443772" y="2293662"/>
            <a:ext cx="6169680" cy="129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>
                <a:latin typeface="Gloucester MT Extra Condensed" panose="02030808020601010101" pitchFamily="18" charset="0"/>
              </a:rPr>
              <a:t>Thank You</a:t>
            </a:r>
            <a:endParaRPr sz="7200" dirty="0">
              <a:latin typeface="Gloucester MT Extra Condensed" panose="02030808020601010101" pitchFamily="18" charset="0"/>
            </a:endParaRPr>
          </a:p>
        </p:txBody>
      </p:sp>
      <p:grpSp>
        <p:nvGrpSpPr>
          <p:cNvPr id="8" name="Google Shape;831;p43">
            <a:extLst>
              <a:ext uri="{FF2B5EF4-FFF2-40B4-BE49-F238E27FC236}">
                <a16:creationId xmlns:a16="http://schemas.microsoft.com/office/drawing/2014/main" id="{8AA5241C-9CDE-6D0D-A37D-ED382AFF01FC}"/>
              </a:ext>
            </a:extLst>
          </p:cNvPr>
          <p:cNvGrpSpPr/>
          <p:nvPr/>
        </p:nvGrpSpPr>
        <p:grpSpPr>
          <a:xfrm>
            <a:off x="346458" y="2237794"/>
            <a:ext cx="97369" cy="2637901"/>
            <a:chOff x="929875" y="1415859"/>
            <a:chExt cx="88550" cy="2637901"/>
          </a:xfrm>
        </p:grpSpPr>
        <p:sp>
          <p:nvSpPr>
            <p:cNvPr id="9" name="Google Shape;832;p43">
              <a:extLst>
                <a:ext uri="{FF2B5EF4-FFF2-40B4-BE49-F238E27FC236}">
                  <a16:creationId xmlns:a16="http://schemas.microsoft.com/office/drawing/2014/main" id="{835D9E81-1510-17BE-8CF0-DB803B3788AD}"/>
                </a:ext>
              </a:extLst>
            </p:cNvPr>
            <p:cNvSpPr/>
            <p:nvPr/>
          </p:nvSpPr>
          <p:spPr>
            <a:xfrm>
              <a:off x="929925" y="1415860"/>
              <a:ext cx="88500" cy="26379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833;p43">
              <a:extLst>
                <a:ext uri="{FF2B5EF4-FFF2-40B4-BE49-F238E27FC236}">
                  <a16:creationId xmlns:a16="http://schemas.microsoft.com/office/drawing/2014/main" id="{24941F8C-35D5-CBCD-7B08-2395F0415092}"/>
                </a:ext>
              </a:extLst>
            </p:cNvPr>
            <p:cNvSpPr/>
            <p:nvPr/>
          </p:nvSpPr>
          <p:spPr>
            <a:xfrm>
              <a:off x="929875" y="1415859"/>
              <a:ext cx="88500" cy="3666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D5B380B5-E24B-A25B-02BA-8F2A4F279E37}"/>
              </a:ext>
            </a:extLst>
          </p:cNvPr>
          <p:cNvSpPr txBox="1"/>
          <p:nvPr/>
        </p:nvSpPr>
        <p:spPr>
          <a:xfrm>
            <a:off x="1952407" y="3448298"/>
            <a:ext cx="42799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2"/>
                </a:solidFill>
                <a:latin typeface="Gloucester MT Extra Condensed" panose="02030808020601010101" pitchFamily="18" charset="0"/>
                <a:ea typeface="Gadugi" panose="020B0502040204020203" pitchFamily="34" charset="0"/>
              </a:rPr>
              <a:t>         by - Saptaswa Basu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66E989C-FEB4-C5CC-3E5C-AF1C68B1CE06}"/>
              </a:ext>
            </a:extLst>
          </p:cNvPr>
          <p:cNvSpPr txBox="1"/>
          <p:nvPr/>
        </p:nvSpPr>
        <p:spPr>
          <a:xfrm>
            <a:off x="1377659" y="780529"/>
            <a:ext cx="298817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2"/>
                </a:solidFill>
                <a:latin typeface="Algerian" panose="04020705040A02060702" pitchFamily="82" charset="0"/>
                <a:ea typeface="Gadugi" panose="020B0502040204020203" pitchFamily="34" charset="0"/>
              </a:rPr>
              <a:t> </a:t>
            </a:r>
            <a:r>
              <a:rPr lang="en-US" sz="2800" dirty="0" err="1">
                <a:solidFill>
                  <a:schemeClr val="bg2"/>
                </a:solidFill>
                <a:latin typeface="Berlin Sans FB" panose="020E0602020502020306" pitchFamily="34" charset="0"/>
                <a:ea typeface="Gadugi" panose="020B0502040204020203" pitchFamily="34" charset="0"/>
              </a:rPr>
              <a:t>Atliq</a:t>
            </a:r>
            <a:r>
              <a:rPr lang="en-US" sz="2800" dirty="0">
                <a:solidFill>
                  <a:schemeClr val="bg2"/>
                </a:solidFill>
                <a:latin typeface="Berlin Sans FB" panose="020E0602020502020306" pitchFamily="34" charset="0"/>
                <a:ea typeface="Gadugi" panose="020B0502040204020203" pitchFamily="34" charset="0"/>
              </a:rPr>
              <a:t> </a:t>
            </a:r>
            <a:r>
              <a:rPr lang="en-US" sz="2800" dirty="0" err="1">
                <a:solidFill>
                  <a:schemeClr val="bg2"/>
                </a:solidFill>
                <a:latin typeface="Berlin Sans FB" panose="020E0602020502020306" pitchFamily="34" charset="0"/>
                <a:ea typeface="Gadugi" panose="020B0502040204020203" pitchFamily="34" charset="0"/>
              </a:rPr>
              <a:t>Hardwares</a:t>
            </a:r>
            <a:endParaRPr lang="en-US" sz="2800" dirty="0">
              <a:solidFill>
                <a:schemeClr val="bg2"/>
              </a:solidFill>
              <a:latin typeface="Berlin Sans FB" panose="020E0602020502020306" pitchFamily="34" charset="0"/>
              <a:ea typeface="Gadugi" panose="020B0502040204020203" pitchFamily="34" charset="0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8E543957-DE7D-86CF-BA30-D2267773E5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458" y="477614"/>
            <a:ext cx="1031201" cy="1009111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68B0140A-A807-90CC-72D0-B270022D5C52}"/>
              </a:ext>
            </a:extLst>
          </p:cNvPr>
          <p:cNvSpPr/>
          <p:nvPr/>
        </p:nvSpPr>
        <p:spPr>
          <a:xfrm>
            <a:off x="162560" y="276225"/>
            <a:ext cx="11795760" cy="630555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A1E9C81-1125-CCA9-804E-EB6F424D8FAC}"/>
              </a:ext>
            </a:extLst>
          </p:cNvPr>
          <p:cNvSpPr/>
          <p:nvPr/>
        </p:nvSpPr>
        <p:spPr>
          <a:xfrm>
            <a:off x="7119932" y="1486725"/>
            <a:ext cx="3316713" cy="4113465"/>
          </a:xfrm>
          <a:prstGeom prst="round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Google Shape;2164;p68">
            <a:extLst>
              <a:ext uri="{FF2B5EF4-FFF2-40B4-BE49-F238E27FC236}">
                <a16:creationId xmlns:a16="http://schemas.microsoft.com/office/drawing/2014/main" id="{65C9EF24-9FE7-05FA-77BA-08C97592772A}"/>
              </a:ext>
            </a:extLst>
          </p:cNvPr>
          <p:cNvSpPr/>
          <p:nvPr/>
        </p:nvSpPr>
        <p:spPr>
          <a:xfrm>
            <a:off x="2281651" y="4540988"/>
            <a:ext cx="439674" cy="345674"/>
          </a:xfrm>
          <a:custGeom>
            <a:avLst/>
            <a:gdLst/>
            <a:ahLst/>
            <a:cxnLst/>
            <a:rect l="l" t="t" r="r" b="b"/>
            <a:pathLst>
              <a:path w="10860" h="10872" extrusionOk="0">
                <a:moveTo>
                  <a:pt x="5430" y="1"/>
                </a:moveTo>
                <a:cubicBezTo>
                  <a:pt x="3990" y="1"/>
                  <a:pt x="2608" y="560"/>
                  <a:pt x="1596" y="1584"/>
                </a:cubicBezTo>
                <a:cubicBezTo>
                  <a:pt x="561" y="2620"/>
                  <a:pt x="1" y="3989"/>
                  <a:pt x="1" y="5430"/>
                </a:cubicBezTo>
                <a:cubicBezTo>
                  <a:pt x="1" y="6561"/>
                  <a:pt x="346" y="7645"/>
                  <a:pt x="1001" y="8573"/>
                </a:cubicBezTo>
                <a:cubicBezTo>
                  <a:pt x="1632" y="9466"/>
                  <a:pt x="2513" y="10145"/>
                  <a:pt x="3537" y="10538"/>
                </a:cubicBezTo>
                <a:cubicBezTo>
                  <a:pt x="3559" y="10544"/>
                  <a:pt x="3579" y="10547"/>
                  <a:pt x="3599" y="10547"/>
                </a:cubicBezTo>
                <a:cubicBezTo>
                  <a:pt x="3656" y="10547"/>
                  <a:pt x="3704" y="10522"/>
                  <a:pt x="3740" y="10478"/>
                </a:cubicBezTo>
                <a:cubicBezTo>
                  <a:pt x="3763" y="10443"/>
                  <a:pt x="3763" y="10395"/>
                  <a:pt x="3763" y="10371"/>
                </a:cubicBezTo>
                <a:lnTo>
                  <a:pt x="3763" y="7275"/>
                </a:lnTo>
                <a:cubicBezTo>
                  <a:pt x="3763" y="7180"/>
                  <a:pt x="3692" y="7097"/>
                  <a:pt x="3585" y="7097"/>
                </a:cubicBezTo>
                <a:lnTo>
                  <a:pt x="2156" y="7097"/>
                </a:lnTo>
                <a:lnTo>
                  <a:pt x="2156" y="5835"/>
                </a:lnTo>
                <a:lnTo>
                  <a:pt x="3585" y="5835"/>
                </a:lnTo>
                <a:cubicBezTo>
                  <a:pt x="3680" y="5835"/>
                  <a:pt x="3763" y="5751"/>
                  <a:pt x="3763" y="5656"/>
                </a:cubicBezTo>
                <a:lnTo>
                  <a:pt x="3763" y="5430"/>
                </a:lnTo>
                <a:cubicBezTo>
                  <a:pt x="3763" y="3942"/>
                  <a:pt x="5180" y="2632"/>
                  <a:pt x="6799" y="2632"/>
                </a:cubicBezTo>
                <a:lnTo>
                  <a:pt x="7550" y="2632"/>
                </a:lnTo>
                <a:lnTo>
                  <a:pt x="7550" y="3894"/>
                </a:lnTo>
                <a:lnTo>
                  <a:pt x="6799" y="3894"/>
                </a:lnTo>
                <a:cubicBezTo>
                  <a:pt x="6311" y="3894"/>
                  <a:pt x="5883" y="4025"/>
                  <a:pt x="5561" y="4287"/>
                </a:cubicBezTo>
                <a:cubicBezTo>
                  <a:pt x="5228" y="4561"/>
                  <a:pt x="5025" y="4966"/>
                  <a:pt x="5025" y="5430"/>
                </a:cubicBezTo>
                <a:lnTo>
                  <a:pt x="5025" y="5656"/>
                </a:lnTo>
                <a:cubicBezTo>
                  <a:pt x="5025" y="5740"/>
                  <a:pt x="5109" y="5835"/>
                  <a:pt x="5204" y="5835"/>
                </a:cubicBezTo>
                <a:lnTo>
                  <a:pt x="5883" y="5835"/>
                </a:lnTo>
                <a:cubicBezTo>
                  <a:pt x="5966" y="5835"/>
                  <a:pt x="6061" y="5751"/>
                  <a:pt x="6061" y="5656"/>
                </a:cubicBezTo>
                <a:cubicBezTo>
                  <a:pt x="6061" y="5561"/>
                  <a:pt x="5978" y="5478"/>
                  <a:pt x="5883" y="5478"/>
                </a:cubicBezTo>
                <a:lnTo>
                  <a:pt x="5371" y="5478"/>
                </a:lnTo>
                <a:lnTo>
                  <a:pt x="5371" y="5418"/>
                </a:lnTo>
                <a:cubicBezTo>
                  <a:pt x="5371" y="4525"/>
                  <a:pt x="6145" y="4204"/>
                  <a:pt x="6799" y="4204"/>
                </a:cubicBezTo>
                <a:lnTo>
                  <a:pt x="7704" y="4204"/>
                </a:lnTo>
                <a:cubicBezTo>
                  <a:pt x="7800" y="4204"/>
                  <a:pt x="7883" y="4132"/>
                  <a:pt x="7883" y="4025"/>
                </a:cubicBezTo>
                <a:lnTo>
                  <a:pt x="7883" y="2418"/>
                </a:lnTo>
                <a:cubicBezTo>
                  <a:pt x="7883" y="2334"/>
                  <a:pt x="7811" y="2239"/>
                  <a:pt x="7704" y="2239"/>
                </a:cubicBezTo>
                <a:lnTo>
                  <a:pt x="6799" y="2239"/>
                </a:lnTo>
                <a:cubicBezTo>
                  <a:pt x="5966" y="2239"/>
                  <a:pt x="5121" y="2572"/>
                  <a:pt x="4466" y="3156"/>
                </a:cubicBezTo>
                <a:cubicBezTo>
                  <a:pt x="3799" y="3763"/>
                  <a:pt x="3418" y="4549"/>
                  <a:pt x="3418" y="5382"/>
                </a:cubicBezTo>
                <a:lnTo>
                  <a:pt x="3418" y="5442"/>
                </a:lnTo>
                <a:lnTo>
                  <a:pt x="1989" y="5442"/>
                </a:lnTo>
                <a:cubicBezTo>
                  <a:pt x="1906" y="5442"/>
                  <a:pt x="1811" y="5513"/>
                  <a:pt x="1811" y="5620"/>
                </a:cubicBezTo>
                <a:lnTo>
                  <a:pt x="1811" y="7228"/>
                </a:lnTo>
                <a:cubicBezTo>
                  <a:pt x="1811" y="7323"/>
                  <a:pt x="1894" y="7406"/>
                  <a:pt x="1989" y="7406"/>
                </a:cubicBezTo>
                <a:lnTo>
                  <a:pt x="3418" y="7406"/>
                </a:lnTo>
                <a:lnTo>
                  <a:pt x="3418" y="10085"/>
                </a:lnTo>
                <a:cubicBezTo>
                  <a:pt x="1561" y="9300"/>
                  <a:pt x="346" y="7442"/>
                  <a:pt x="346" y="5418"/>
                </a:cubicBezTo>
                <a:cubicBezTo>
                  <a:pt x="346" y="2596"/>
                  <a:pt x="2620" y="322"/>
                  <a:pt x="5430" y="322"/>
                </a:cubicBezTo>
                <a:cubicBezTo>
                  <a:pt x="8228" y="322"/>
                  <a:pt x="10526" y="2620"/>
                  <a:pt x="10526" y="5418"/>
                </a:cubicBezTo>
                <a:cubicBezTo>
                  <a:pt x="10526" y="8228"/>
                  <a:pt x="8240" y="10502"/>
                  <a:pt x="5430" y="10502"/>
                </a:cubicBezTo>
                <a:lnTo>
                  <a:pt x="5371" y="10502"/>
                </a:lnTo>
                <a:lnTo>
                  <a:pt x="5371" y="7418"/>
                </a:lnTo>
                <a:lnTo>
                  <a:pt x="7728" y="7418"/>
                </a:lnTo>
                <a:cubicBezTo>
                  <a:pt x="7811" y="7418"/>
                  <a:pt x="7907" y="7347"/>
                  <a:pt x="7907" y="7240"/>
                </a:cubicBezTo>
                <a:lnTo>
                  <a:pt x="7907" y="5656"/>
                </a:lnTo>
                <a:cubicBezTo>
                  <a:pt x="7907" y="5561"/>
                  <a:pt x="7823" y="5478"/>
                  <a:pt x="7728" y="5478"/>
                </a:cubicBezTo>
                <a:lnTo>
                  <a:pt x="6728" y="5478"/>
                </a:lnTo>
                <a:cubicBezTo>
                  <a:pt x="6633" y="5478"/>
                  <a:pt x="6549" y="5549"/>
                  <a:pt x="6549" y="5656"/>
                </a:cubicBezTo>
                <a:cubicBezTo>
                  <a:pt x="6549" y="5740"/>
                  <a:pt x="6621" y="5835"/>
                  <a:pt x="6728" y="5835"/>
                </a:cubicBezTo>
                <a:lnTo>
                  <a:pt x="7561" y="5835"/>
                </a:lnTo>
                <a:lnTo>
                  <a:pt x="7561" y="7097"/>
                </a:lnTo>
                <a:lnTo>
                  <a:pt x="5204" y="7097"/>
                </a:lnTo>
                <a:cubicBezTo>
                  <a:pt x="5121" y="7097"/>
                  <a:pt x="5025" y="7168"/>
                  <a:pt x="5025" y="7275"/>
                </a:cubicBezTo>
                <a:lnTo>
                  <a:pt x="5025" y="10693"/>
                </a:lnTo>
                <a:cubicBezTo>
                  <a:pt x="5025" y="10788"/>
                  <a:pt x="5109" y="10859"/>
                  <a:pt x="5192" y="10871"/>
                </a:cubicBezTo>
                <a:lnTo>
                  <a:pt x="5430" y="10871"/>
                </a:lnTo>
                <a:cubicBezTo>
                  <a:pt x="6871" y="10871"/>
                  <a:pt x="8240" y="10312"/>
                  <a:pt x="9276" y="9288"/>
                </a:cubicBezTo>
                <a:cubicBezTo>
                  <a:pt x="10300" y="8252"/>
                  <a:pt x="10859" y="6883"/>
                  <a:pt x="10859" y="5442"/>
                </a:cubicBezTo>
                <a:cubicBezTo>
                  <a:pt x="10859" y="3989"/>
                  <a:pt x="10300" y="2620"/>
                  <a:pt x="9276" y="1584"/>
                </a:cubicBezTo>
                <a:cubicBezTo>
                  <a:pt x="8240" y="560"/>
                  <a:pt x="6871" y="1"/>
                  <a:pt x="543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4" name="Google Shape;2165;p68">
            <a:extLst>
              <a:ext uri="{FF2B5EF4-FFF2-40B4-BE49-F238E27FC236}">
                <a16:creationId xmlns:a16="http://schemas.microsoft.com/office/drawing/2014/main" id="{E16748BC-9B21-B90A-B143-EBEB1BD4D516}"/>
              </a:ext>
            </a:extLst>
          </p:cNvPr>
          <p:cNvGrpSpPr/>
          <p:nvPr/>
        </p:nvGrpSpPr>
        <p:grpSpPr>
          <a:xfrm>
            <a:off x="3187185" y="4502812"/>
            <a:ext cx="439322" cy="422416"/>
            <a:chOff x="3303268" y="3817349"/>
            <a:chExt cx="346056" cy="345674"/>
          </a:xfrm>
        </p:grpSpPr>
        <p:sp>
          <p:nvSpPr>
            <p:cNvPr id="14" name="Google Shape;2166;p68">
              <a:extLst>
                <a:ext uri="{FF2B5EF4-FFF2-40B4-BE49-F238E27FC236}">
                  <a16:creationId xmlns:a16="http://schemas.microsoft.com/office/drawing/2014/main" id="{EC1B2B80-F88B-8932-F02D-E335FF4F40E6}"/>
                </a:ext>
              </a:extLst>
            </p:cNvPr>
            <p:cNvSpPr/>
            <p:nvPr/>
          </p:nvSpPr>
          <p:spPr>
            <a:xfrm>
              <a:off x="330326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18" y="334"/>
                  </a:moveTo>
                  <a:cubicBezTo>
                    <a:pt x="8228" y="334"/>
                    <a:pt x="10514" y="2608"/>
                    <a:pt x="10514" y="5430"/>
                  </a:cubicBezTo>
                  <a:cubicBezTo>
                    <a:pt x="10514" y="8240"/>
                    <a:pt x="8228" y="10514"/>
                    <a:pt x="5418" y="10514"/>
                  </a:cubicBezTo>
                  <a:cubicBezTo>
                    <a:pt x="2608" y="10514"/>
                    <a:pt x="334" y="8240"/>
                    <a:pt x="334" y="5430"/>
                  </a:cubicBezTo>
                  <a:cubicBezTo>
                    <a:pt x="334" y="2608"/>
                    <a:pt x="2608" y="334"/>
                    <a:pt x="5418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3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3" y="1"/>
                    <a:pt x="54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167;p68">
              <a:extLst>
                <a:ext uri="{FF2B5EF4-FFF2-40B4-BE49-F238E27FC236}">
                  <a16:creationId xmlns:a16="http://schemas.microsoft.com/office/drawing/2014/main" id="{DB146DDC-1178-17B9-CC83-75DD8FB2FDC4}"/>
                </a:ext>
              </a:extLst>
            </p:cNvPr>
            <p:cNvSpPr/>
            <p:nvPr/>
          </p:nvSpPr>
          <p:spPr>
            <a:xfrm>
              <a:off x="3368074" y="3882537"/>
              <a:ext cx="215298" cy="215298"/>
            </a:xfrm>
            <a:custGeom>
              <a:avLst/>
              <a:gdLst/>
              <a:ahLst/>
              <a:cxnLst/>
              <a:rect l="l" t="t" r="r" b="b"/>
              <a:pathLst>
                <a:path w="6764" h="6764" extrusionOk="0">
                  <a:moveTo>
                    <a:pt x="5335" y="346"/>
                  </a:moveTo>
                  <a:cubicBezTo>
                    <a:pt x="5930" y="346"/>
                    <a:pt x="6418" y="834"/>
                    <a:pt x="6418" y="1429"/>
                  </a:cubicBezTo>
                  <a:lnTo>
                    <a:pt x="6418" y="5335"/>
                  </a:lnTo>
                  <a:cubicBezTo>
                    <a:pt x="6418" y="5930"/>
                    <a:pt x="5930" y="6418"/>
                    <a:pt x="5335" y="6418"/>
                  </a:cubicBezTo>
                  <a:lnTo>
                    <a:pt x="1429" y="6418"/>
                  </a:lnTo>
                  <a:cubicBezTo>
                    <a:pt x="834" y="6418"/>
                    <a:pt x="346" y="5930"/>
                    <a:pt x="346" y="5335"/>
                  </a:cubicBezTo>
                  <a:lnTo>
                    <a:pt x="346" y="1429"/>
                  </a:lnTo>
                  <a:cubicBezTo>
                    <a:pt x="346" y="834"/>
                    <a:pt x="834" y="346"/>
                    <a:pt x="1429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29"/>
                  </a:cubicBezTo>
                  <a:lnTo>
                    <a:pt x="1" y="5335"/>
                  </a:lnTo>
                  <a:cubicBezTo>
                    <a:pt x="1" y="6120"/>
                    <a:pt x="644" y="6763"/>
                    <a:pt x="1429" y="6763"/>
                  </a:cubicBezTo>
                  <a:lnTo>
                    <a:pt x="5335" y="6763"/>
                  </a:lnTo>
                  <a:cubicBezTo>
                    <a:pt x="6121" y="6763"/>
                    <a:pt x="6763" y="6120"/>
                    <a:pt x="6763" y="5335"/>
                  </a:cubicBezTo>
                  <a:lnTo>
                    <a:pt x="6763" y="1429"/>
                  </a:lnTo>
                  <a:cubicBezTo>
                    <a:pt x="6763" y="644"/>
                    <a:pt x="6121" y="1"/>
                    <a:pt x="53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168;p68">
              <a:extLst>
                <a:ext uri="{FF2B5EF4-FFF2-40B4-BE49-F238E27FC236}">
                  <a16:creationId xmlns:a16="http://schemas.microsoft.com/office/drawing/2014/main" id="{EFDBBFFE-2F17-5785-FD55-FC111CDCF3BE}"/>
                </a:ext>
              </a:extLst>
            </p:cNvPr>
            <p:cNvSpPr/>
            <p:nvPr/>
          </p:nvSpPr>
          <p:spPr>
            <a:xfrm>
              <a:off x="3418143" y="3933656"/>
              <a:ext cx="114811" cy="112742"/>
            </a:xfrm>
            <a:custGeom>
              <a:avLst/>
              <a:gdLst/>
              <a:ahLst/>
              <a:cxnLst/>
              <a:rect l="l" t="t" r="r" b="b"/>
              <a:pathLst>
                <a:path w="3607" h="3542" extrusionOk="0">
                  <a:moveTo>
                    <a:pt x="1822" y="0"/>
                  </a:moveTo>
                  <a:cubicBezTo>
                    <a:pt x="812" y="0"/>
                    <a:pt x="1" y="851"/>
                    <a:pt x="59" y="1859"/>
                  </a:cubicBezTo>
                  <a:cubicBezTo>
                    <a:pt x="95" y="2776"/>
                    <a:pt x="833" y="3502"/>
                    <a:pt x="1726" y="3538"/>
                  </a:cubicBezTo>
                  <a:cubicBezTo>
                    <a:pt x="1764" y="3541"/>
                    <a:pt x="1802" y="3542"/>
                    <a:pt x="1840" y="3542"/>
                  </a:cubicBezTo>
                  <a:cubicBezTo>
                    <a:pt x="2178" y="3542"/>
                    <a:pt x="2494" y="3447"/>
                    <a:pt x="2762" y="3276"/>
                  </a:cubicBezTo>
                  <a:cubicBezTo>
                    <a:pt x="2857" y="3217"/>
                    <a:pt x="2869" y="3086"/>
                    <a:pt x="2797" y="3014"/>
                  </a:cubicBezTo>
                  <a:cubicBezTo>
                    <a:pt x="2761" y="2978"/>
                    <a:pt x="2711" y="2964"/>
                    <a:pt x="2664" y="2964"/>
                  </a:cubicBezTo>
                  <a:cubicBezTo>
                    <a:pt x="2634" y="2964"/>
                    <a:pt x="2606" y="2969"/>
                    <a:pt x="2583" y="2979"/>
                  </a:cubicBezTo>
                  <a:cubicBezTo>
                    <a:pt x="2380" y="3096"/>
                    <a:pt x="2149" y="3185"/>
                    <a:pt x="1897" y="3185"/>
                  </a:cubicBezTo>
                  <a:cubicBezTo>
                    <a:pt x="1868" y="3185"/>
                    <a:pt x="1839" y="3183"/>
                    <a:pt x="1809" y="3181"/>
                  </a:cubicBezTo>
                  <a:cubicBezTo>
                    <a:pt x="1023" y="3169"/>
                    <a:pt x="380" y="2514"/>
                    <a:pt x="392" y="1716"/>
                  </a:cubicBezTo>
                  <a:cubicBezTo>
                    <a:pt x="426" y="948"/>
                    <a:pt x="1028" y="330"/>
                    <a:pt x="1792" y="330"/>
                  </a:cubicBezTo>
                  <a:cubicBezTo>
                    <a:pt x="1833" y="330"/>
                    <a:pt x="1874" y="332"/>
                    <a:pt x="1916" y="335"/>
                  </a:cubicBezTo>
                  <a:cubicBezTo>
                    <a:pt x="2619" y="371"/>
                    <a:pt x="3190" y="943"/>
                    <a:pt x="3250" y="1633"/>
                  </a:cubicBezTo>
                  <a:cubicBezTo>
                    <a:pt x="3285" y="1919"/>
                    <a:pt x="3214" y="2193"/>
                    <a:pt x="3095" y="2431"/>
                  </a:cubicBezTo>
                  <a:cubicBezTo>
                    <a:pt x="3059" y="2490"/>
                    <a:pt x="3059" y="2574"/>
                    <a:pt x="3119" y="2633"/>
                  </a:cubicBezTo>
                  <a:cubicBezTo>
                    <a:pt x="3149" y="2663"/>
                    <a:pt x="3191" y="2678"/>
                    <a:pt x="3234" y="2678"/>
                  </a:cubicBezTo>
                  <a:cubicBezTo>
                    <a:pt x="3295" y="2678"/>
                    <a:pt x="3358" y="2648"/>
                    <a:pt x="3393" y="2586"/>
                  </a:cubicBezTo>
                  <a:cubicBezTo>
                    <a:pt x="3536" y="2324"/>
                    <a:pt x="3607" y="2014"/>
                    <a:pt x="3583" y="1669"/>
                  </a:cubicBezTo>
                  <a:cubicBezTo>
                    <a:pt x="3536" y="764"/>
                    <a:pt x="2797" y="50"/>
                    <a:pt x="1904" y="2"/>
                  </a:cubicBezTo>
                  <a:cubicBezTo>
                    <a:pt x="1877" y="1"/>
                    <a:pt x="1849" y="0"/>
                    <a:pt x="18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169;p68">
              <a:extLst>
                <a:ext uri="{FF2B5EF4-FFF2-40B4-BE49-F238E27FC236}">
                  <a16:creationId xmlns:a16="http://schemas.microsoft.com/office/drawing/2014/main" id="{0E23B0B1-8633-066E-2B3B-9A7BD7204891}"/>
                </a:ext>
              </a:extLst>
            </p:cNvPr>
            <p:cNvSpPr/>
            <p:nvPr/>
          </p:nvSpPr>
          <p:spPr>
            <a:xfrm>
              <a:off x="3519298" y="3910197"/>
              <a:ext cx="29570" cy="29220"/>
            </a:xfrm>
            <a:custGeom>
              <a:avLst/>
              <a:gdLst/>
              <a:ahLst/>
              <a:cxnLst/>
              <a:rect l="l" t="t" r="r" b="b"/>
              <a:pathLst>
                <a:path w="929" h="918" extrusionOk="0">
                  <a:moveTo>
                    <a:pt x="465" y="1"/>
                  </a:moveTo>
                  <a:cubicBezTo>
                    <a:pt x="203" y="1"/>
                    <a:pt x="0" y="203"/>
                    <a:pt x="0" y="453"/>
                  </a:cubicBezTo>
                  <a:cubicBezTo>
                    <a:pt x="0" y="715"/>
                    <a:pt x="203" y="918"/>
                    <a:pt x="465" y="918"/>
                  </a:cubicBezTo>
                  <a:cubicBezTo>
                    <a:pt x="715" y="918"/>
                    <a:pt x="929" y="715"/>
                    <a:pt x="929" y="453"/>
                  </a:cubicBezTo>
                  <a:cubicBezTo>
                    <a:pt x="929" y="203"/>
                    <a:pt x="715" y="1"/>
                    <a:pt x="4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" name="Google Shape;2170;p68">
            <a:extLst>
              <a:ext uri="{FF2B5EF4-FFF2-40B4-BE49-F238E27FC236}">
                <a16:creationId xmlns:a16="http://schemas.microsoft.com/office/drawing/2014/main" id="{C0F1E35D-A733-645C-213C-395520D3E98E}"/>
              </a:ext>
            </a:extLst>
          </p:cNvPr>
          <p:cNvGrpSpPr/>
          <p:nvPr/>
        </p:nvGrpSpPr>
        <p:grpSpPr>
          <a:xfrm>
            <a:off x="4092367" y="4502812"/>
            <a:ext cx="439322" cy="422416"/>
            <a:chOff x="3752358" y="3817349"/>
            <a:chExt cx="346056" cy="345674"/>
          </a:xfrm>
        </p:grpSpPr>
        <p:sp>
          <p:nvSpPr>
            <p:cNvPr id="7" name="Google Shape;2171;p68">
              <a:extLst>
                <a:ext uri="{FF2B5EF4-FFF2-40B4-BE49-F238E27FC236}">
                  <a16:creationId xmlns:a16="http://schemas.microsoft.com/office/drawing/2014/main" id="{1F39B370-194E-95CB-CEAC-E6B69B737A3B}"/>
                </a:ext>
              </a:extLst>
            </p:cNvPr>
            <p:cNvSpPr/>
            <p:nvPr/>
          </p:nvSpPr>
          <p:spPr>
            <a:xfrm>
              <a:off x="375235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28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172;p68">
              <a:extLst>
                <a:ext uri="{FF2B5EF4-FFF2-40B4-BE49-F238E27FC236}">
                  <a16:creationId xmlns:a16="http://schemas.microsoft.com/office/drawing/2014/main" id="{3F82DF01-8651-B968-913E-AF71F716ACF5}"/>
                </a:ext>
              </a:extLst>
            </p:cNvPr>
            <p:cNvSpPr/>
            <p:nvPr/>
          </p:nvSpPr>
          <p:spPr>
            <a:xfrm>
              <a:off x="3831933" y="3955682"/>
              <a:ext cx="47809" cy="120540"/>
            </a:xfrm>
            <a:custGeom>
              <a:avLst/>
              <a:gdLst/>
              <a:ahLst/>
              <a:cxnLst/>
              <a:rect l="l" t="t" r="r" b="b"/>
              <a:pathLst>
                <a:path w="1502" h="3787" extrusionOk="0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173;p68">
              <a:extLst>
                <a:ext uri="{FF2B5EF4-FFF2-40B4-BE49-F238E27FC236}">
                  <a16:creationId xmlns:a16="http://schemas.microsoft.com/office/drawing/2014/main" id="{180A241F-90C9-22EE-B139-B8C7711064FC}"/>
                </a:ext>
              </a:extLst>
            </p:cNvPr>
            <p:cNvSpPr/>
            <p:nvPr/>
          </p:nvSpPr>
          <p:spPr>
            <a:xfrm>
              <a:off x="3824739" y="3890112"/>
              <a:ext cx="55002" cy="55002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174;p68">
              <a:extLst>
                <a:ext uri="{FF2B5EF4-FFF2-40B4-BE49-F238E27FC236}">
                  <a16:creationId xmlns:a16="http://schemas.microsoft.com/office/drawing/2014/main" id="{052A62A5-C214-469B-0FD5-37A9E85179D0}"/>
                </a:ext>
              </a:extLst>
            </p:cNvPr>
            <p:cNvSpPr/>
            <p:nvPr/>
          </p:nvSpPr>
          <p:spPr>
            <a:xfrm>
              <a:off x="3904696" y="3955682"/>
              <a:ext cx="128148" cy="120540"/>
            </a:xfrm>
            <a:custGeom>
              <a:avLst/>
              <a:gdLst/>
              <a:ahLst/>
              <a:cxnLst/>
              <a:rect l="l" t="t" r="r" b="b"/>
              <a:pathLst>
                <a:path w="4026" h="3787" extrusionOk="0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F2660879-90C6-BDD1-5FC1-44FD4B0F5271}"/>
              </a:ext>
            </a:extLst>
          </p:cNvPr>
          <p:cNvSpPr txBox="1"/>
          <p:nvPr/>
        </p:nvSpPr>
        <p:spPr>
          <a:xfrm>
            <a:off x="2019506" y="3954570"/>
            <a:ext cx="2883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saptaswabasu00@gmail.com</a:t>
            </a:r>
          </a:p>
        </p:txBody>
      </p:sp>
    </p:spTree>
    <p:extLst>
      <p:ext uri="{BB962C8B-B14F-4D97-AF65-F5344CB8AC3E}">
        <p14:creationId xmlns:p14="http://schemas.microsoft.com/office/powerpoint/2010/main" val="4195781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9F86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851;p45">
            <a:extLst>
              <a:ext uri="{FF2B5EF4-FFF2-40B4-BE49-F238E27FC236}">
                <a16:creationId xmlns:a16="http://schemas.microsoft.com/office/drawing/2014/main" id="{7F4D8C25-DE43-8D96-3E11-C14EA0CC464E}"/>
              </a:ext>
            </a:extLst>
          </p:cNvPr>
          <p:cNvSpPr txBox="1">
            <a:spLocks/>
          </p:cNvSpPr>
          <p:nvPr/>
        </p:nvSpPr>
        <p:spPr>
          <a:xfrm>
            <a:off x="2643990" y="397760"/>
            <a:ext cx="7391700" cy="4212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dirty="0">
                <a:latin typeface="Algerian" panose="04020705040A02060702" pitchFamily="82" charset="0"/>
              </a:rPr>
              <a:t>CONTEX</a:t>
            </a:r>
          </a:p>
        </p:txBody>
      </p:sp>
      <p:grpSp>
        <p:nvGrpSpPr>
          <p:cNvPr id="17" name="Google Shape;2021;p58">
            <a:extLst>
              <a:ext uri="{FF2B5EF4-FFF2-40B4-BE49-F238E27FC236}">
                <a16:creationId xmlns:a16="http://schemas.microsoft.com/office/drawing/2014/main" id="{3AB51E44-A3EF-85A4-AC15-4142216B60E2}"/>
              </a:ext>
            </a:extLst>
          </p:cNvPr>
          <p:cNvGrpSpPr/>
          <p:nvPr/>
        </p:nvGrpSpPr>
        <p:grpSpPr>
          <a:xfrm>
            <a:off x="1394605" y="1514216"/>
            <a:ext cx="448077" cy="447242"/>
            <a:chOff x="1421638" y="4125629"/>
            <a:chExt cx="374709" cy="374010"/>
          </a:xfrm>
          <a:solidFill>
            <a:srgbClr val="9F86C0"/>
          </a:solidFill>
        </p:grpSpPr>
        <p:sp>
          <p:nvSpPr>
            <p:cNvPr id="31" name="Google Shape;2022;p58">
              <a:extLst>
                <a:ext uri="{FF2B5EF4-FFF2-40B4-BE49-F238E27FC236}">
                  <a16:creationId xmlns:a16="http://schemas.microsoft.com/office/drawing/2014/main" id="{CB6DC907-43B3-732E-770C-2C794C18035F}"/>
                </a:ext>
              </a:extLst>
            </p:cNvPr>
            <p:cNvSpPr/>
            <p:nvPr/>
          </p:nvSpPr>
          <p:spPr>
            <a:xfrm>
              <a:off x="1421638" y="4265954"/>
              <a:ext cx="374709" cy="233685"/>
            </a:xfrm>
            <a:custGeom>
              <a:avLst/>
              <a:gdLst/>
              <a:ahLst/>
              <a:cxnLst/>
              <a:rect l="l" t="t" r="r" b="b"/>
              <a:pathLst>
                <a:path w="11800" h="7359" extrusionOk="0">
                  <a:moveTo>
                    <a:pt x="3180" y="3298"/>
                  </a:moveTo>
                  <a:lnTo>
                    <a:pt x="3180" y="7001"/>
                  </a:lnTo>
                  <a:lnTo>
                    <a:pt x="1691" y="7001"/>
                  </a:lnTo>
                  <a:lnTo>
                    <a:pt x="1691" y="3298"/>
                  </a:lnTo>
                  <a:close/>
                  <a:moveTo>
                    <a:pt x="6680" y="2370"/>
                  </a:moveTo>
                  <a:lnTo>
                    <a:pt x="6680" y="7001"/>
                  </a:lnTo>
                  <a:lnTo>
                    <a:pt x="5192" y="7001"/>
                  </a:lnTo>
                  <a:lnTo>
                    <a:pt x="5192" y="2370"/>
                  </a:lnTo>
                  <a:close/>
                  <a:moveTo>
                    <a:pt x="10180" y="345"/>
                  </a:moveTo>
                  <a:lnTo>
                    <a:pt x="10180" y="7001"/>
                  </a:lnTo>
                  <a:lnTo>
                    <a:pt x="8692" y="7001"/>
                  </a:lnTo>
                  <a:lnTo>
                    <a:pt x="8692" y="345"/>
                  </a:lnTo>
                  <a:close/>
                  <a:moveTo>
                    <a:pt x="8502" y="0"/>
                  </a:moveTo>
                  <a:cubicBezTo>
                    <a:pt x="8406" y="0"/>
                    <a:pt x="8323" y="84"/>
                    <a:pt x="8323" y="179"/>
                  </a:cubicBezTo>
                  <a:lnTo>
                    <a:pt x="8323" y="7001"/>
                  </a:lnTo>
                  <a:lnTo>
                    <a:pt x="7013" y="7001"/>
                  </a:lnTo>
                  <a:lnTo>
                    <a:pt x="7013" y="2203"/>
                  </a:lnTo>
                  <a:cubicBezTo>
                    <a:pt x="7013" y="2120"/>
                    <a:pt x="6930" y="2024"/>
                    <a:pt x="6835" y="2024"/>
                  </a:cubicBezTo>
                  <a:lnTo>
                    <a:pt x="4989" y="2024"/>
                  </a:lnTo>
                  <a:cubicBezTo>
                    <a:pt x="4894" y="2024"/>
                    <a:pt x="4811" y="2108"/>
                    <a:pt x="4811" y="2203"/>
                  </a:cubicBezTo>
                  <a:lnTo>
                    <a:pt x="4811" y="7001"/>
                  </a:lnTo>
                  <a:lnTo>
                    <a:pt x="3501" y="7001"/>
                  </a:lnTo>
                  <a:lnTo>
                    <a:pt x="3501" y="3132"/>
                  </a:lnTo>
                  <a:cubicBezTo>
                    <a:pt x="3501" y="3036"/>
                    <a:pt x="3418" y="2953"/>
                    <a:pt x="3322" y="2953"/>
                  </a:cubicBezTo>
                  <a:lnTo>
                    <a:pt x="1477" y="2953"/>
                  </a:lnTo>
                  <a:cubicBezTo>
                    <a:pt x="1382" y="2953"/>
                    <a:pt x="1298" y="3024"/>
                    <a:pt x="1298" y="3132"/>
                  </a:cubicBezTo>
                  <a:lnTo>
                    <a:pt x="1298" y="7001"/>
                  </a:lnTo>
                  <a:lnTo>
                    <a:pt x="179" y="7001"/>
                  </a:lnTo>
                  <a:cubicBezTo>
                    <a:pt x="84" y="7001"/>
                    <a:pt x="1" y="7073"/>
                    <a:pt x="1" y="7180"/>
                  </a:cubicBezTo>
                  <a:cubicBezTo>
                    <a:pt x="1" y="7287"/>
                    <a:pt x="72" y="7358"/>
                    <a:pt x="179" y="7358"/>
                  </a:cubicBezTo>
                  <a:lnTo>
                    <a:pt x="11597" y="7358"/>
                  </a:lnTo>
                  <a:cubicBezTo>
                    <a:pt x="11681" y="7358"/>
                    <a:pt x="11776" y="7287"/>
                    <a:pt x="11776" y="7180"/>
                  </a:cubicBezTo>
                  <a:cubicBezTo>
                    <a:pt x="11800" y="7073"/>
                    <a:pt x="11728" y="7001"/>
                    <a:pt x="11633" y="7001"/>
                  </a:cubicBezTo>
                  <a:lnTo>
                    <a:pt x="10526" y="7001"/>
                  </a:lnTo>
                  <a:lnTo>
                    <a:pt x="10526" y="179"/>
                  </a:lnTo>
                  <a:cubicBezTo>
                    <a:pt x="10526" y="95"/>
                    <a:pt x="10442" y="0"/>
                    <a:pt x="103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023;p58">
              <a:extLst>
                <a:ext uri="{FF2B5EF4-FFF2-40B4-BE49-F238E27FC236}">
                  <a16:creationId xmlns:a16="http://schemas.microsoft.com/office/drawing/2014/main" id="{9CBA7E79-484B-AA02-35BA-12549695DDCF}"/>
                </a:ext>
              </a:extLst>
            </p:cNvPr>
            <p:cNvSpPr/>
            <p:nvPr/>
          </p:nvSpPr>
          <p:spPr>
            <a:xfrm>
              <a:off x="1428052" y="4125629"/>
              <a:ext cx="356958" cy="215585"/>
            </a:xfrm>
            <a:custGeom>
              <a:avLst/>
              <a:gdLst/>
              <a:ahLst/>
              <a:cxnLst/>
              <a:rect l="l" t="t" r="r" b="b"/>
              <a:pathLst>
                <a:path w="11241" h="6789" extrusionOk="0">
                  <a:moveTo>
                    <a:pt x="10668" y="0"/>
                  </a:moveTo>
                  <a:cubicBezTo>
                    <a:pt x="10653" y="0"/>
                    <a:pt x="10637" y="1"/>
                    <a:pt x="10621" y="2"/>
                  </a:cubicBezTo>
                  <a:lnTo>
                    <a:pt x="9145" y="181"/>
                  </a:lnTo>
                  <a:cubicBezTo>
                    <a:pt x="8847" y="216"/>
                    <a:pt x="8633" y="490"/>
                    <a:pt x="8669" y="788"/>
                  </a:cubicBezTo>
                  <a:cubicBezTo>
                    <a:pt x="8691" y="1064"/>
                    <a:pt x="8938" y="1268"/>
                    <a:pt x="9211" y="1268"/>
                  </a:cubicBezTo>
                  <a:cubicBezTo>
                    <a:pt x="9232" y="1268"/>
                    <a:pt x="9254" y="1267"/>
                    <a:pt x="9276" y="1264"/>
                  </a:cubicBezTo>
                  <a:lnTo>
                    <a:pt x="9395" y="1252"/>
                  </a:lnTo>
                  <a:lnTo>
                    <a:pt x="9395" y="1252"/>
                  </a:lnTo>
                  <a:cubicBezTo>
                    <a:pt x="7597" y="3348"/>
                    <a:pt x="5442" y="4443"/>
                    <a:pt x="3918" y="4979"/>
                  </a:cubicBezTo>
                  <a:cubicBezTo>
                    <a:pt x="2025" y="5657"/>
                    <a:pt x="561" y="5717"/>
                    <a:pt x="537" y="5717"/>
                  </a:cubicBezTo>
                  <a:cubicBezTo>
                    <a:pt x="239" y="5729"/>
                    <a:pt x="1" y="5967"/>
                    <a:pt x="25" y="6265"/>
                  </a:cubicBezTo>
                  <a:cubicBezTo>
                    <a:pt x="37" y="6562"/>
                    <a:pt x="275" y="6789"/>
                    <a:pt x="561" y="6789"/>
                  </a:cubicBezTo>
                  <a:lnTo>
                    <a:pt x="572" y="6789"/>
                  </a:lnTo>
                  <a:cubicBezTo>
                    <a:pt x="632" y="6789"/>
                    <a:pt x="2192" y="6729"/>
                    <a:pt x="4263" y="6003"/>
                  </a:cubicBezTo>
                  <a:cubicBezTo>
                    <a:pt x="5418" y="5586"/>
                    <a:pt x="6514" y="5050"/>
                    <a:pt x="7490" y="4383"/>
                  </a:cubicBezTo>
                  <a:cubicBezTo>
                    <a:pt x="7561" y="4324"/>
                    <a:pt x="7597" y="4217"/>
                    <a:pt x="7538" y="4145"/>
                  </a:cubicBezTo>
                  <a:cubicBezTo>
                    <a:pt x="7501" y="4093"/>
                    <a:pt x="7445" y="4065"/>
                    <a:pt x="7391" y="4065"/>
                  </a:cubicBezTo>
                  <a:cubicBezTo>
                    <a:pt x="7358" y="4065"/>
                    <a:pt x="7326" y="4075"/>
                    <a:pt x="7299" y="4098"/>
                  </a:cubicBezTo>
                  <a:cubicBezTo>
                    <a:pt x="6335" y="4753"/>
                    <a:pt x="5275" y="5288"/>
                    <a:pt x="4144" y="5693"/>
                  </a:cubicBezTo>
                  <a:cubicBezTo>
                    <a:pt x="2132" y="6408"/>
                    <a:pt x="632" y="6467"/>
                    <a:pt x="561" y="6467"/>
                  </a:cubicBezTo>
                  <a:cubicBezTo>
                    <a:pt x="453" y="6467"/>
                    <a:pt x="358" y="6372"/>
                    <a:pt x="358" y="6265"/>
                  </a:cubicBezTo>
                  <a:cubicBezTo>
                    <a:pt x="358" y="6169"/>
                    <a:pt x="441" y="6074"/>
                    <a:pt x="561" y="6062"/>
                  </a:cubicBezTo>
                  <a:cubicBezTo>
                    <a:pt x="572" y="6062"/>
                    <a:pt x="2085" y="6003"/>
                    <a:pt x="4037" y="5300"/>
                  </a:cubicBezTo>
                  <a:cubicBezTo>
                    <a:pt x="5680" y="4717"/>
                    <a:pt x="8026" y="3514"/>
                    <a:pt x="9943" y="1133"/>
                  </a:cubicBezTo>
                  <a:cubicBezTo>
                    <a:pt x="10035" y="1018"/>
                    <a:pt x="9949" y="847"/>
                    <a:pt x="9813" y="847"/>
                  </a:cubicBezTo>
                  <a:cubicBezTo>
                    <a:pt x="9809" y="847"/>
                    <a:pt x="9804" y="847"/>
                    <a:pt x="9800" y="847"/>
                  </a:cubicBezTo>
                  <a:lnTo>
                    <a:pt x="9252" y="931"/>
                  </a:lnTo>
                  <a:cubicBezTo>
                    <a:pt x="9244" y="932"/>
                    <a:pt x="9236" y="932"/>
                    <a:pt x="9228" y="932"/>
                  </a:cubicBezTo>
                  <a:cubicBezTo>
                    <a:pt x="9139" y="932"/>
                    <a:pt x="9049" y="874"/>
                    <a:pt x="9038" y="776"/>
                  </a:cubicBezTo>
                  <a:cubicBezTo>
                    <a:pt x="9014" y="657"/>
                    <a:pt x="9085" y="550"/>
                    <a:pt x="9204" y="538"/>
                  </a:cubicBezTo>
                  <a:lnTo>
                    <a:pt x="10681" y="359"/>
                  </a:lnTo>
                  <a:cubicBezTo>
                    <a:pt x="10688" y="358"/>
                    <a:pt x="10696" y="358"/>
                    <a:pt x="10703" y="358"/>
                  </a:cubicBezTo>
                  <a:cubicBezTo>
                    <a:pt x="10812" y="358"/>
                    <a:pt x="10895" y="438"/>
                    <a:pt x="10895" y="550"/>
                  </a:cubicBezTo>
                  <a:lnTo>
                    <a:pt x="10895" y="2026"/>
                  </a:lnTo>
                  <a:cubicBezTo>
                    <a:pt x="10895" y="2133"/>
                    <a:pt x="10812" y="2217"/>
                    <a:pt x="10705" y="2217"/>
                  </a:cubicBezTo>
                  <a:cubicBezTo>
                    <a:pt x="10598" y="2217"/>
                    <a:pt x="10514" y="2133"/>
                    <a:pt x="10514" y="2026"/>
                  </a:cubicBezTo>
                  <a:lnTo>
                    <a:pt x="10514" y="1586"/>
                  </a:lnTo>
                  <a:cubicBezTo>
                    <a:pt x="10514" y="1502"/>
                    <a:pt x="10467" y="1443"/>
                    <a:pt x="10407" y="1419"/>
                  </a:cubicBezTo>
                  <a:cubicBezTo>
                    <a:pt x="10387" y="1409"/>
                    <a:pt x="10368" y="1405"/>
                    <a:pt x="10349" y="1405"/>
                  </a:cubicBezTo>
                  <a:cubicBezTo>
                    <a:pt x="10298" y="1405"/>
                    <a:pt x="10251" y="1435"/>
                    <a:pt x="10217" y="1478"/>
                  </a:cubicBezTo>
                  <a:cubicBezTo>
                    <a:pt x="9574" y="2264"/>
                    <a:pt x="8835" y="2979"/>
                    <a:pt x="8026" y="3610"/>
                  </a:cubicBezTo>
                  <a:cubicBezTo>
                    <a:pt x="7954" y="3669"/>
                    <a:pt x="7942" y="3764"/>
                    <a:pt x="8002" y="3848"/>
                  </a:cubicBezTo>
                  <a:cubicBezTo>
                    <a:pt x="8036" y="3888"/>
                    <a:pt x="8081" y="3910"/>
                    <a:pt x="8129" y="3910"/>
                  </a:cubicBezTo>
                  <a:cubicBezTo>
                    <a:pt x="8166" y="3910"/>
                    <a:pt x="8204" y="3897"/>
                    <a:pt x="8240" y="3872"/>
                  </a:cubicBezTo>
                  <a:cubicBezTo>
                    <a:pt x="8931" y="3336"/>
                    <a:pt x="9585" y="2729"/>
                    <a:pt x="10169" y="2062"/>
                  </a:cubicBezTo>
                  <a:cubicBezTo>
                    <a:pt x="10181" y="2336"/>
                    <a:pt x="10419" y="2574"/>
                    <a:pt x="10705" y="2574"/>
                  </a:cubicBezTo>
                  <a:cubicBezTo>
                    <a:pt x="11002" y="2574"/>
                    <a:pt x="11240" y="2336"/>
                    <a:pt x="11240" y="2038"/>
                  </a:cubicBezTo>
                  <a:lnTo>
                    <a:pt x="11240" y="573"/>
                  </a:lnTo>
                  <a:cubicBezTo>
                    <a:pt x="11240" y="395"/>
                    <a:pt x="11169" y="240"/>
                    <a:pt x="11050" y="133"/>
                  </a:cubicBezTo>
                  <a:cubicBezTo>
                    <a:pt x="10943" y="47"/>
                    <a:pt x="10807" y="0"/>
                    <a:pt x="1066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4918DD08-242C-2E6A-F0EB-EA22A84B39E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27818766"/>
              </p:ext>
            </p:extLst>
          </p:nvPr>
        </p:nvGraphicFramePr>
        <p:xfrm>
          <a:off x="325120" y="1263536"/>
          <a:ext cx="11433736" cy="51967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E19F8D93-723F-8A39-2746-618EDAE8042D}"/>
              </a:ext>
            </a:extLst>
          </p:cNvPr>
          <p:cNvSpPr/>
          <p:nvPr/>
        </p:nvSpPr>
        <p:spPr>
          <a:xfrm>
            <a:off x="162560" y="132080"/>
            <a:ext cx="11836400" cy="654304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764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9F86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851;p45">
            <a:extLst>
              <a:ext uri="{FF2B5EF4-FFF2-40B4-BE49-F238E27FC236}">
                <a16:creationId xmlns:a16="http://schemas.microsoft.com/office/drawing/2014/main" id="{7F4D8C25-DE43-8D96-3E11-C14EA0CC464E}"/>
              </a:ext>
            </a:extLst>
          </p:cNvPr>
          <p:cNvSpPr txBox="1">
            <a:spLocks/>
          </p:cNvSpPr>
          <p:nvPr/>
        </p:nvSpPr>
        <p:spPr>
          <a:xfrm>
            <a:off x="2643990" y="397760"/>
            <a:ext cx="7391700" cy="4212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dirty="0" err="1">
                <a:latin typeface="Algerian" panose="04020705040A02060702" pitchFamily="82" charset="0"/>
              </a:rPr>
              <a:t>gIven</a:t>
            </a:r>
            <a:r>
              <a:rPr lang="en-US" dirty="0">
                <a:latin typeface="Algerian" panose="04020705040A02060702" pitchFamily="82" charset="0"/>
              </a:rPr>
              <a:t> data</a:t>
            </a:r>
          </a:p>
        </p:txBody>
      </p:sp>
      <p:grpSp>
        <p:nvGrpSpPr>
          <p:cNvPr id="17" name="Google Shape;2021;p58">
            <a:extLst>
              <a:ext uri="{FF2B5EF4-FFF2-40B4-BE49-F238E27FC236}">
                <a16:creationId xmlns:a16="http://schemas.microsoft.com/office/drawing/2014/main" id="{3AB51E44-A3EF-85A4-AC15-4142216B60E2}"/>
              </a:ext>
            </a:extLst>
          </p:cNvPr>
          <p:cNvGrpSpPr/>
          <p:nvPr/>
        </p:nvGrpSpPr>
        <p:grpSpPr>
          <a:xfrm>
            <a:off x="1394605" y="1514216"/>
            <a:ext cx="448077" cy="447242"/>
            <a:chOff x="1421638" y="4125629"/>
            <a:chExt cx="374709" cy="374010"/>
          </a:xfrm>
          <a:solidFill>
            <a:srgbClr val="9F86C0"/>
          </a:solidFill>
        </p:grpSpPr>
        <p:sp>
          <p:nvSpPr>
            <p:cNvPr id="31" name="Google Shape;2022;p58">
              <a:extLst>
                <a:ext uri="{FF2B5EF4-FFF2-40B4-BE49-F238E27FC236}">
                  <a16:creationId xmlns:a16="http://schemas.microsoft.com/office/drawing/2014/main" id="{CB6DC907-43B3-732E-770C-2C794C18035F}"/>
                </a:ext>
              </a:extLst>
            </p:cNvPr>
            <p:cNvSpPr/>
            <p:nvPr/>
          </p:nvSpPr>
          <p:spPr>
            <a:xfrm>
              <a:off x="1421638" y="4265954"/>
              <a:ext cx="374709" cy="233685"/>
            </a:xfrm>
            <a:custGeom>
              <a:avLst/>
              <a:gdLst/>
              <a:ahLst/>
              <a:cxnLst/>
              <a:rect l="l" t="t" r="r" b="b"/>
              <a:pathLst>
                <a:path w="11800" h="7359" extrusionOk="0">
                  <a:moveTo>
                    <a:pt x="3180" y="3298"/>
                  </a:moveTo>
                  <a:lnTo>
                    <a:pt x="3180" y="7001"/>
                  </a:lnTo>
                  <a:lnTo>
                    <a:pt x="1691" y="7001"/>
                  </a:lnTo>
                  <a:lnTo>
                    <a:pt x="1691" y="3298"/>
                  </a:lnTo>
                  <a:close/>
                  <a:moveTo>
                    <a:pt x="6680" y="2370"/>
                  </a:moveTo>
                  <a:lnTo>
                    <a:pt x="6680" y="7001"/>
                  </a:lnTo>
                  <a:lnTo>
                    <a:pt x="5192" y="7001"/>
                  </a:lnTo>
                  <a:lnTo>
                    <a:pt x="5192" y="2370"/>
                  </a:lnTo>
                  <a:close/>
                  <a:moveTo>
                    <a:pt x="10180" y="345"/>
                  </a:moveTo>
                  <a:lnTo>
                    <a:pt x="10180" y="7001"/>
                  </a:lnTo>
                  <a:lnTo>
                    <a:pt x="8692" y="7001"/>
                  </a:lnTo>
                  <a:lnTo>
                    <a:pt x="8692" y="345"/>
                  </a:lnTo>
                  <a:close/>
                  <a:moveTo>
                    <a:pt x="8502" y="0"/>
                  </a:moveTo>
                  <a:cubicBezTo>
                    <a:pt x="8406" y="0"/>
                    <a:pt x="8323" y="84"/>
                    <a:pt x="8323" y="179"/>
                  </a:cubicBezTo>
                  <a:lnTo>
                    <a:pt x="8323" y="7001"/>
                  </a:lnTo>
                  <a:lnTo>
                    <a:pt x="7013" y="7001"/>
                  </a:lnTo>
                  <a:lnTo>
                    <a:pt x="7013" y="2203"/>
                  </a:lnTo>
                  <a:cubicBezTo>
                    <a:pt x="7013" y="2120"/>
                    <a:pt x="6930" y="2024"/>
                    <a:pt x="6835" y="2024"/>
                  </a:cubicBezTo>
                  <a:lnTo>
                    <a:pt x="4989" y="2024"/>
                  </a:lnTo>
                  <a:cubicBezTo>
                    <a:pt x="4894" y="2024"/>
                    <a:pt x="4811" y="2108"/>
                    <a:pt x="4811" y="2203"/>
                  </a:cubicBezTo>
                  <a:lnTo>
                    <a:pt x="4811" y="7001"/>
                  </a:lnTo>
                  <a:lnTo>
                    <a:pt x="3501" y="7001"/>
                  </a:lnTo>
                  <a:lnTo>
                    <a:pt x="3501" y="3132"/>
                  </a:lnTo>
                  <a:cubicBezTo>
                    <a:pt x="3501" y="3036"/>
                    <a:pt x="3418" y="2953"/>
                    <a:pt x="3322" y="2953"/>
                  </a:cubicBezTo>
                  <a:lnTo>
                    <a:pt x="1477" y="2953"/>
                  </a:lnTo>
                  <a:cubicBezTo>
                    <a:pt x="1382" y="2953"/>
                    <a:pt x="1298" y="3024"/>
                    <a:pt x="1298" y="3132"/>
                  </a:cubicBezTo>
                  <a:lnTo>
                    <a:pt x="1298" y="7001"/>
                  </a:lnTo>
                  <a:lnTo>
                    <a:pt x="179" y="7001"/>
                  </a:lnTo>
                  <a:cubicBezTo>
                    <a:pt x="84" y="7001"/>
                    <a:pt x="1" y="7073"/>
                    <a:pt x="1" y="7180"/>
                  </a:cubicBezTo>
                  <a:cubicBezTo>
                    <a:pt x="1" y="7287"/>
                    <a:pt x="72" y="7358"/>
                    <a:pt x="179" y="7358"/>
                  </a:cubicBezTo>
                  <a:lnTo>
                    <a:pt x="11597" y="7358"/>
                  </a:lnTo>
                  <a:cubicBezTo>
                    <a:pt x="11681" y="7358"/>
                    <a:pt x="11776" y="7287"/>
                    <a:pt x="11776" y="7180"/>
                  </a:cubicBezTo>
                  <a:cubicBezTo>
                    <a:pt x="11800" y="7073"/>
                    <a:pt x="11728" y="7001"/>
                    <a:pt x="11633" y="7001"/>
                  </a:cubicBezTo>
                  <a:lnTo>
                    <a:pt x="10526" y="7001"/>
                  </a:lnTo>
                  <a:lnTo>
                    <a:pt x="10526" y="179"/>
                  </a:lnTo>
                  <a:cubicBezTo>
                    <a:pt x="10526" y="95"/>
                    <a:pt x="10442" y="0"/>
                    <a:pt x="103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023;p58">
              <a:extLst>
                <a:ext uri="{FF2B5EF4-FFF2-40B4-BE49-F238E27FC236}">
                  <a16:creationId xmlns:a16="http://schemas.microsoft.com/office/drawing/2014/main" id="{9CBA7E79-484B-AA02-35BA-12549695DDCF}"/>
                </a:ext>
              </a:extLst>
            </p:cNvPr>
            <p:cNvSpPr/>
            <p:nvPr/>
          </p:nvSpPr>
          <p:spPr>
            <a:xfrm>
              <a:off x="1428052" y="4125629"/>
              <a:ext cx="356958" cy="215585"/>
            </a:xfrm>
            <a:custGeom>
              <a:avLst/>
              <a:gdLst/>
              <a:ahLst/>
              <a:cxnLst/>
              <a:rect l="l" t="t" r="r" b="b"/>
              <a:pathLst>
                <a:path w="11241" h="6789" extrusionOk="0">
                  <a:moveTo>
                    <a:pt x="10668" y="0"/>
                  </a:moveTo>
                  <a:cubicBezTo>
                    <a:pt x="10653" y="0"/>
                    <a:pt x="10637" y="1"/>
                    <a:pt x="10621" y="2"/>
                  </a:cubicBezTo>
                  <a:lnTo>
                    <a:pt x="9145" y="181"/>
                  </a:lnTo>
                  <a:cubicBezTo>
                    <a:pt x="8847" y="216"/>
                    <a:pt x="8633" y="490"/>
                    <a:pt x="8669" y="788"/>
                  </a:cubicBezTo>
                  <a:cubicBezTo>
                    <a:pt x="8691" y="1064"/>
                    <a:pt x="8938" y="1268"/>
                    <a:pt x="9211" y="1268"/>
                  </a:cubicBezTo>
                  <a:cubicBezTo>
                    <a:pt x="9232" y="1268"/>
                    <a:pt x="9254" y="1267"/>
                    <a:pt x="9276" y="1264"/>
                  </a:cubicBezTo>
                  <a:lnTo>
                    <a:pt x="9395" y="1252"/>
                  </a:lnTo>
                  <a:lnTo>
                    <a:pt x="9395" y="1252"/>
                  </a:lnTo>
                  <a:cubicBezTo>
                    <a:pt x="7597" y="3348"/>
                    <a:pt x="5442" y="4443"/>
                    <a:pt x="3918" y="4979"/>
                  </a:cubicBezTo>
                  <a:cubicBezTo>
                    <a:pt x="2025" y="5657"/>
                    <a:pt x="561" y="5717"/>
                    <a:pt x="537" y="5717"/>
                  </a:cubicBezTo>
                  <a:cubicBezTo>
                    <a:pt x="239" y="5729"/>
                    <a:pt x="1" y="5967"/>
                    <a:pt x="25" y="6265"/>
                  </a:cubicBezTo>
                  <a:cubicBezTo>
                    <a:pt x="37" y="6562"/>
                    <a:pt x="275" y="6789"/>
                    <a:pt x="561" y="6789"/>
                  </a:cubicBezTo>
                  <a:lnTo>
                    <a:pt x="572" y="6789"/>
                  </a:lnTo>
                  <a:cubicBezTo>
                    <a:pt x="632" y="6789"/>
                    <a:pt x="2192" y="6729"/>
                    <a:pt x="4263" y="6003"/>
                  </a:cubicBezTo>
                  <a:cubicBezTo>
                    <a:pt x="5418" y="5586"/>
                    <a:pt x="6514" y="5050"/>
                    <a:pt x="7490" y="4383"/>
                  </a:cubicBezTo>
                  <a:cubicBezTo>
                    <a:pt x="7561" y="4324"/>
                    <a:pt x="7597" y="4217"/>
                    <a:pt x="7538" y="4145"/>
                  </a:cubicBezTo>
                  <a:cubicBezTo>
                    <a:pt x="7501" y="4093"/>
                    <a:pt x="7445" y="4065"/>
                    <a:pt x="7391" y="4065"/>
                  </a:cubicBezTo>
                  <a:cubicBezTo>
                    <a:pt x="7358" y="4065"/>
                    <a:pt x="7326" y="4075"/>
                    <a:pt x="7299" y="4098"/>
                  </a:cubicBezTo>
                  <a:cubicBezTo>
                    <a:pt x="6335" y="4753"/>
                    <a:pt x="5275" y="5288"/>
                    <a:pt x="4144" y="5693"/>
                  </a:cubicBezTo>
                  <a:cubicBezTo>
                    <a:pt x="2132" y="6408"/>
                    <a:pt x="632" y="6467"/>
                    <a:pt x="561" y="6467"/>
                  </a:cubicBezTo>
                  <a:cubicBezTo>
                    <a:pt x="453" y="6467"/>
                    <a:pt x="358" y="6372"/>
                    <a:pt x="358" y="6265"/>
                  </a:cubicBezTo>
                  <a:cubicBezTo>
                    <a:pt x="358" y="6169"/>
                    <a:pt x="441" y="6074"/>
                    <a:pt x="561" y="6062"/>
                  </a:cubicBezTo>
                  <a:cubicBezTo>
                    <a:pt x="572" y="6062"/>
                    <a:pt x="2085" y="6003"/>
                    <a:pt x="4037" y="5300"/>
                  </a:cubicBezTo>
                  <a:cubicBezTo>
                    <a:pt x="5680" y="4717"/>
                    <a:pt x="8026" y="3514"/>
                    <a:pt x="9943" y="1133"/>
                  </a:cubicBezTo>
                  <a:cubicBezTo>
                    <a:pt x="10035" y="1018"/>
                    <a:pt x="9949" y="847"/>
                    <a:pt x="9813" y="847"/>
                  </a:cubicBezTo>
                  <a:cubicBezTo>
                    <a:pt x="9809" y="847"/>
                    <a:pt x="9804" y="847"/>
                    <a:pt x="9800" y="847"/>
                  </a:cubicBezTo>
                  <a:lnTo>
                    <a:pt x="9252" y="931"/>
                  </a:lnTo>
                  <a:cubicBezTo>
                    <a:pt x="9244" y="932"/>
                    <a:pt x="9236" y="932"/>
                    <a:pt x="9228" y="932"/>
                  </a:cubicBezTo>
                  <a:cubicBezTo>
                    <a:pt x="9139" y="932"/>
                    <a:pt x="9049" y="874"/>
                    <a:pt x="9038" y="776"/>
                  </a:cubicBezTo>
                  <a:cubicBezTo>
                    <a:pt x="9014" y="657"/>
                    <a:pt x="9085" y="550"/>
                    <a:pt x="9204" y="538"/>
                  </a:cubicBezTo>
                  <a:lnTo>
                    <a:pt x="10681" y="359"/>
                  </a:lnTo>
                  <a:cubicBezTo>
                    <a:pt x="10688" y="358"/>
                    <a:pt x="10696" y="358"/>
                    <a:pt x="10703" y="358"/>
                  </a:cubicBezTo>
                  <a:cubicBezTo>
                    <a:pt x="10812" y="358"/>
                    <a:pt x="10895" y="438"/>
                    <a:pt x="10895" y="550"/>
                  </a:cubicBezTo>
                  <a:lnTo>
                    <a:pt x="10895" y="2026"/>
                  </a:lnTo>
                  <a:cubicBezTo>
                    <a:pt x="10895" y="2133"/>
                    <a:pt x="10812" y="2217"/>
                    <a:pt x="10705" y="2217"/>
                  </a:cubicBezTo>
                  <a:cubicBezTo>
                    <a:pt x="10598" y="2217"/>
                    <a:pt x="10514" y="2133"/>
                    <a:pt x="10514" y="2026"/>
                  </a:cubicBezTo>
                  <a:lnTo>
                    <a:pt x="10514" y="1586"/>
                  </a:lnTo>
                  <a:cubicBezTo>
                    <a:pt x="10514" y="1502"/>
                    <a:pt x="10467" y="1443"/>
                    <a:pt x="10407" y="1419"/>
                  </a:cubicBezTo>
                  <a:cubicBezTo>
                    <a:pt x="10387" y="1409"/>
                    <a:pt x="10368" y="1405"/>
                    <a:pt x="10349" y="1405"/>
                  </a:cubicBezTo>
                  <a:cubicBezTo>
                    <a:pt x="10298" y="1405"/>
                    <a:pt x="10251" y="1435"/>
                    <a:pt x="10217" y="1478"/>
                  </a:cubicBezTo>
                  <a:cubicBezTo>
                    <a:pt x="9574" y="2264"/>
                    <a:pt x="8835" y="2979"/>
                    <a:pt x="8026" y="3610"/>
                  </a:cubicBezTo>
                  <a:cubicBezTo>
                    <a:pt x="7954" y="3669"/>
                    <a:pt x="7942" y="3764"/>
                    <a:pt x="8002" y="3848"/>
                  </a:cubicBezTo>
                  <a:cubicBezTo>
                    <a:pt x="8036" y="3888"/>
                    <a:pt x="8081" y="3910"/>
                    <a:pt x="8129" y="3910"/>
                  </a:cubicBezTo>
                  <a:cubicBezTo>
                    <a:pt x="8166" y="3910"/>
                    <a:pt x="8204" y="3897"/>
                    <a:pt x="8240" y="3872"/>
                  </a:cubicBezTo>
                  <a:cubicBezTo>
                    <a:pt x="8931" y="3336"/>
                    <a:pt x="9585" y="2729"/>
                    <a:pt x="10169" y="2062"/>
                  </a:cubicBezTo>
                  <a:cubicBezTo>
                    <a:pt x="10181" y="2336"/>
                    <a:pt x="10419" y="2574"/>
                    <a:pt x="10705" y="2574"/>
                  </a:cubicBezTo>
                  <a:cubicBezTo>
                    <a:pt x="11002" y="2574"/>
                    <a:pt x="11240" y="2336"/>
                    <a:pt x="11240" y="2038"/>
                  </a:cubicBezTo>
                  <a:lnTo>
                    <a:pt x="11240" y="573"/>
                  </a:lnTo>
                  <a:cubicBezTo>
                    <a:pt x="11240" y="395"/>
                    <a:pt x="11169" y="240"/>
                    <a:pt x="11050" y="133"/>
                  </a:cubicBezTo>
                  <a:cubicBezTo>
                    <a:pt x="10943" y="47"/>
                    <a:pt x="10807" y="0"/>
                    <a:pt x="1066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E19F8D93-723F-8A39-2746-618EDAE8042D}"/>
              </a:ext>
            </a:extLst>
          </p:cNvPr>
          <p:cNvSpPr/>
          <p:nvPr/>
        </p:nvSpPr>
        <p:spPr>
          <a:xfrm>
            <a:off x="162560" y="132080"/>
            <a:ext cx="11836400" cy="654304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81035D-B9FA-17AA-DF4B-A59E1E911548}"/>
              </a:ext>
            </a:extLst>
          </p:cNvPr>
          <p:cNvSpPr txBox="1"/>
          <p:nvPr/>
        </p:nvSpPr>
        <p:spPr>
          <a:xfrm>
            <a:off x="361951" y="1354476"/>
            <a:ext cx="114204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datasets for the challenge which is provided by the </a:t>
            </a:r>
            <a:r>
              <a:rPr lang="en-US" dirty="0" err="1"/>
              <a:t>Codebasics</a:t>
            </a:r>
            <a:r>
              <a:rPr lang="en-US" dirty="0"/>
              <a:t> team is consist of total 6 datasets from 2020 to 2021. All the six tables are respectively belongs to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DD2DFF8-0C43-30E0-5B14-86D113ECBE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727" y="2325504"/>
            <a:ext cx="1853396" cy="1951411"/>
          </a:xfrm>
          <a:prstGeom prst="rect">
            <a:avLst/>
          </a:prstGeom>
          <a:ln w="28575">
            <a:solidFill>
              <a:srgbClr val="231942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BA56192-B2E5-AD34-13E0-DC449F2998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2335" y="2325504"/>
            <a:ext cx="2057750" cy="1955374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E0976F4-8AE6-498F-7DC1-D1E0CF222C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2448" y="2797257"/>
            <a:ext cx="1961408" cy="1679206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5936B04-DCD1-B9E8-8EF3-C5FDEC0E7B7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9004" y="4530684"/>
            <a:ext cx="2331081" cy="1355355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F379082-43FC-5FF7-FB83-96A39A4D10D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040" y="4473029"/>
            <a:ext cx="1838771" cy="158718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3F83F5DD-9F3F-2145-6F06-DB8F732384A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296" y="4946839"/>
            <a:ext cx="2337711" cy="1355355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24" name="Arrow: Right 23">
            <a:extLst>
              <a:ext uri="{FF2B5EF4-FFF2-40B4-BE49-F238E27FC236}">
                <a16:creationId xmlns:a16="http://schemas.microsoft.com/office/drawing/2014/main" id="{F7D2AF53-10F6-49C3-F7DB-3529DFFBD425}"/>
              </a:ext>
            </a:extLst>
          </p:cNvPr>
          <p:cNvSpPr/>
          <p:nvPr/>
        </p:nvSpPr>
        <p:spPr>
          <a:xfrm>
            <a:off x="3380412" y="2943704"/>
            <a:ext cx="97006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231942"/>
                </a:solidFill>
              </a:ln>
              <a:solidFill>
                <a:srgbClr val="231942"/>
              </a:solidFill>
            </a:endParaRPr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09C76EFE-6646-5521-AF82-83C877BE31DC}"/>
              </a:ext>
            </a:extLst>
          </p:cNvPr>
          <p:cNvSpPr/>
          <p:nvPr/>
        </p:nvSpPr>
        <p:spPr>
          <a:xfrm rot="19371179">
            <a:off x="3325963" y="4247863"/>
            <a:ext cx="843651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0F717176-84E3-47C5-2325-0F93FBF55948}"/>
              </a:ext>
            </a:extLst>
          </p:cNvPr>
          <p:cNvSpPr/>
          <p:nvPr/>
        </p:nvSpPr>
        <p:spPr>
          <a:xfrm rot="13094999">
            <a:off x="7345742" y="4244428"/>
            <a:ext cx="824789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C1FEB7AD-5695-E811-0E1B-1D169E6DE3E0}"/>
              </a:ext>
            </a:extLst>
          </p:cNvPr>
          <p:cNvSpPr/>
          <p:nvPr/>
        </p:nvSpPr>
        <p:spPr>
          <a:xfrm rot="10800000">
            <a:off x="7441480" y="2971800"/>
            <a:ext cx="883959" cy="457200"/>
          </a:xfrm>
          <a:prstGeom prst="rightArrow">
            <a:avLst>
              <a:gd name="adj1" fmla="val 54167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477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9F86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851;p45">
            <a:extLst>
              <a:ext uri="{FF2B5EF4-FFF2-40B4-BE49-F238E27FC236}">
                <a16:creationId xmlns:a16="http://schemas.microsoft.com/office/drawing/2014/main" id="{7F4D8C25-DE43-8D96-3E11-C14EA0CC464E}"/>
              </a:ext>
            </a:extLst>
          </p:cNvPr>
          <p:cNvSpPr txBox="1">
            <a:spLocks/>
          </p:cNvSpPr>
          <p:nvPr/>
        </p:nvSpPr>
        <p:spPr>
          <a:xfrm>
            <a:off x="2608590" y="2346883"/>
            <a:ext cx="7391700" cy="4212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dirty="0">
                <a:latin typeface="Algerian" panose="04020705040A02060702" pitchFamily="82" charset="0"/>
              </a:rPr>
              <a:t>Ad-hoc requests</a:t>
            </a:r>
          </a:p>
        </p:txBody>
      </p:sp>
      <p:grpSp>
        <p:nvGrpSpPr>
          <p:cNvPr id="17" name="Google Shape;2021;p58">
            <a:extLst>
              <a:ext uri="{FF2B5EF4-FFF2-40B4-BE49-F238E27FC236}">
                <a16:creationId xmlns:a16="http://schemas.microsoft.com/office/drawing/2014/main" id="{3AB51E44-A3EF-85A4-AC15-4142216B60E2}"/>
              </a:ext>
            </a:extLst>
          </p:cNvPr>
          <p:cNvGrpSpPr/>
          <p:nvPr/>
        </p:nvGrpSpPr>
        <p:grpSpPr>
          <a:xfrm>
            <a:off x="1394605" y="1514216"/>
            <a:ext cx="448077" cy="447242"/>
            <a:chOff x="1421638" y="4125629"/>
            <a:chExt cx="374709" cy="374010"/>
          </a:xfrm>
          <a:solidFill>
            <a:srgbClr val="9F86C0"/>
          </a:solidFill>
        </p:grpSpPr>
        <p:sp>
          <p:nvSpPr>
            <p:cNvPr id="31" name="Google Shape;2022;p58">
              <a:extLst>
                <a:ext uri="{FF2B5EF4-FFF2-40B4-BE49-F238E27FC236}">
                  <a16:creationId xmlns:a16="http://schemas.microsoft.com/office/drawing/2014/main" id="{CB6DC907-43B3-732E-770C-2C794C18035F}"/>
                </a:ext>
              </a:extLst>
            </p:cNvPr>
            <p:cNvSpPr/>
            <p:nvPr/>
          </p:nvSpPr>
          <p:spPr>
            <a:xfrm>
              <a:off x="1421638" y="4265954"/>
              <a:ext cx="374709" cy="233685"/>
            </a:xfrm>
            <a:custGeom>
              <a:avLst/>
              <a:gdLst/>
              <a:ahLst/>
              <a:cxnLst/>
              <a:rect l="l" t="t" r="r" b="b"/>
              <a:pathLst>
                <a:path w="11800" h="7359" extrusionOk="0">
                  <a:moveTo>
                    <a:pt x="3180" y="3298"/>
                  </a:moveTo>
                  <a:lnTo>
                    <a:pt x="3180" y="7001"/>
                  </a:lnTo>
                  <a:lnTo>
                    <a:pt x="1691" y="7001"/>
                  </a:lnTo>
                  <a:lnTo>
                    <a:pt x="1691" y="3298"/>
                  </a:lnTo>
                  <a:close/>
                  <a:moveTo>
                    <a:pt x="6680" y="2370"/>
                  </a:moveTo>
                  <a:lnTo>
                    <a:pt x="6680" y="7001"/>
                  </a:lnTo>
                  <a:lnTo>
                    <a:pt x="5192" y="7001"/>
                  </a:lnTo>
                  <a:lnTo>
                    <a:pt x="5192" y="2370"/>
                  </a:lnTo>
                  <a:close/>
                  <a:moveTo>
                    <a:pt x="10180" y="345"/>
                  </a:moveTo>
                  <a:lnTo>
                    <a:pt x="10180" y="7001"/>
                  </a:lnTo>
                  <a:lnTo>
                    <a:pt x="8692" y="7001"/>
                  </a:lnTo>
                  <a:lnTo>
                    <a:pt x="8692" y="345"/>
                  </a:lnTo>
                  <a:close/>
                  <a:moveTo>
                    <a:pt x="8502" y="0"/>
                  </a:moveTo>
                  <a:cubicBezTo>
                    <a:pt x="8406" y="0"/>
                    <a:pt x="8323" y="84"/>
                    <a:pt x="8323" y="179"/>
                  </a:cubicBezTo>
                  <a:lnTo>
                    <a:pt x="8323" y="7001"/>
                  </a:lnTo>
                  <a:lnTo>
                    <a:pt x="7013" y="7001"/>
                  </a:lnTo>
                  <a:lnTo>
                    <a:pt x="7013" y="2203"/>
                  </a:lnTo>
                  <a:cubicBezTo>
                    <a:pt x="7013" y="2120"/>
                    <a:pt x="6930" y="2024"/>
                    <a:pt x="6835" y="2024"/>
                  </a:cubicBezTo>
                  <a:lnTo>
                    <a:pt x="4989" y="2024"/>
                  </a:lnTo>
                  <a:cubicBezTo>
                    <a:pt x="4894" y="2024"/>
                    <a:pt x="4811" y="2108"/>
                    <a:pt x="4811" y="2203"/>
                  </a:cubicBezTo>
                  <a:lnTo>
                    <a:pt x="4811" y="7001"/>
                  </a:lnTo>
                  <a:lnTo>
                    <a:pt x="3501" y="7001"/>
                  </a:lnTo>
                  <a:lnTo>
                    <a:pt x="3501" y="3132"/>
                  </a:lnTo>
                  <a:cubicBezTo>
                    <a:pt x="3501" y="3036"/>
                    <a:pt x="3418" y="2953"/>
                    <a:pt x="3322" y="2953"/>
                  </a:cubicBezTo>
                  <a:lnTo>
                    <a:pt x="1477" y="2953"/>
                  </a:lnTo>
                  <a:cubicBezTo>
                    <a:pt x="1382" y="2953"/>
                    <a:pt x="1298" y="3024"/>
                    <a:pt x="1298" y="3132"/>
                  </a:cubicBezTo>
                  <a:lnTo>
                    <a:pt x="1298" y="7001"/>
                  </a:lnTo>
                  <a:lnTo>
                    <a:pt x="179" y="7001"/>
                  </a:lnTo>
                  <a:cubicBezTo>
                    <a:pt x="84" y="7001"/>
                    <a:pt x="1" y="7073"/>
                    <a:pt x="1" y="7180"/>
                  </a:cubicBezTo>
                  <a:cubicBezTo>
                    <a:pt x="1" y="7287"/>
                    <a:pt x="72" y="7358"/>
                    <a:pt x="179" y="7358"/>
                  </a:cubicBezTo>
                  <a:lnTo>
                    <a:pt x="11597" y="7358"/>
                  </a:lnTo>
                  <a:cubicBezTo>
                    <a:pt x="11681" y="7358"/>
                    <a:pt x="11776" y="7287"/>
                    <a:pt x="11776" y="7180"/>
                  </a:cubicBezTo>
                  <a:cubicBezTo>
                    <a:pt x="11800" y="7073"/>
                    <a:pt x="11728" y="7001"/>
                    <a:pt x="11633" y="7001"/>
                  </a:cubicBezTo>
                  <a:lnTo>
                    <a:pt x="10526" y="7001"/>
                  </a:lnTo>
                  <a:lnTo>
                    <a:pt x="10526" y="179"/>
                  </a:lnTo>
                  <a:cubicBezTo>
                    <a:pt x="10526" y="95"/>
                    <a:pt x="10442" y="0"/>
                    <a:pt x="103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023;p58">
              <a:extLst>
                <a:ext uri="{FF2B5EF4-FFF2-40B4-BE49-F238E27FC236}">
                  <a16:creationId xmlns:a16="http://schemas.microsoft.com/office/drawing/2014/main" id="{9CBA7E79-484B-AA02-35BA-12549695DDCF}"/>
                </a:ext>
              </a:extLst>
            </p:cNvPr>
            <p:cNvSpPr/>
            <p:nvPr/>
          </p:nvSpPr>
          <p:spPr>
            <a:xfrm>
              <a:off x="1428052" y="4125629"/>
              <a:ext cx="356958" cy="215585"/>
            </a:xfrm>
            <a:custGeom>
              <a:avLst/>
              <a:gdLst/>
              <a:ahLst/>
              <a:cxnLst/>
              <a:rect l="l" t="t" r="r" b="b"/>
              <a:pathLst>
                <a:path w="11241" h="6789" extrusionOk="0">
                  <a:moveTo>
                    <a:pt x="10668" y="0"/>
                  </a:moveTo>
                  <a:cubicBezTo>
                    <a:pt x="10653" y="0"/>
                    <a:pt x="10637" y="1"/>
                    <a:pt x="10621" y="2"/>
                  </a:cubicBezTo>
                  <a:lnTo>
                    <a:pt x="9145" y="181"/>
                  </a:lnTo>
                  <a:cubicBezTo>
                    <a:pt x="8847" y="216"/>
                    <a:pt x="8633" y="490"/>
                    <a:pt x="8669" y="788"/>
                  </a:cubicBezTo>
                  <a:cubicBezTo>
                    <a:pt x="8691" y="1064"/>
                    <a:pt x="8938" y="1268"/>
                    <a:pt x="9211" y="1268"/>
                  </a:cubicBezTo>
                  <a:cubicBezTo>
                    <a:pt x="9232" y="1268"/>
                    <a:pt x="9254" y="1267"/>
                    <a:pt x="9276" y="1264"/>
                  </a:cubicBezTo>
                  <a:lnTo>
                    <a:pt x="9395" y="1252"/>
                  </a:lnTo>
                  <a:lnTo>
                    <a:pt x="9395" y="1252"/>
                  </a:lnTo>
                  <a:cubicBezTo>
                    <a:pt x="7597" y="3348"/>
                    <a:pt x="5442" y="4443"/>
                    <a:pt x="3918" y="4979"/>
                  </a:cubicBezTo>
                  <a:cubicBezTo>
                    <a:pt x="2025" y="5657"/>
                    <a:pt x="561" y="5717"/>
                    <a:pt x="537" y="5717"/>
                  </a:cubicBezTo>
                  <a:cubicBezTo>
                    <a:pt x="239" y="5729"/>
                    <a:pt x="1" y="5967"/>
                    <a:pt x="25" y="6265"/>
                  </a:cubicBezTo>
                  <a:cubicBezTo>
                    <a:pt x="37" y="6562"/>
                    <a:pt x="275" y="6789"/>
                    <a:pt x="561" y="6789"/>
                  </a:cubicBezTo>
                  <a:lnTo>
                    <a:pt x="572" y="6789"/>
                  </a:lnTo>
                  <a:cubicBezTo>
                    <a:pt x="632" y="6789"/>
                    <a:pt x="2192" y="6729"/>
                    <a:pt x="4263" y="6003"/>
                  </a:cubicBezTo>
                  <a:cubicBezTo>
                    <a:pt x="5418" y="5586"/>
                    <a:pt x="6514" y="5050"/>
                    <a:pt x="7490" y="4383"/>
                  </a:cubicBezTo>
                  <a:cubicBezTo>
                    <a:pt x="7561" y="4324"/>
                    <a:pt x="7597" y="4217"/>
                    <a:pt x="7538" y="4145"/>
                  </a:cubicBezTo>
                  <a:cubicBezTo>
                    <a:pt x="7501" y="4093"/>
                    <a:pt x="7445" y="4065"/>
                    <a:pt x="7391" y="4065"/>
                  </a:cubicBezTo>
                  <a:cubicBezTo>
                    <a:pt x="7358" y="4065"/>
                    <a:pt x="7326" y="4075"/>
                    <a:pt x="7299" y="4098"/>
                  </a:cubicBezTo>
                  <a:cubicBezTo>
                    <a:pt x="6335" y="4753"/>
                    <a:pt x="5275" y="5288"/>
                    <a:pt x="4144" y="5693"/>
                  </a:cubicBezTo>
                  <a:cubicBezTo>
                    <a:pt x="2132" y="6408"/>
                    <a:pt x="632" y="6467"/>
                    <a:pt x="561" y="6467"/>
                  </a:cubicBezTo>
                  <a:cubicBezTo>
                    <a:pt x="453" y="6467"/>
                    <a:pt x="358" y="6372"/>
                    <a:pt x="358" y="6265"/>
                  </a:cubicBezTo>
                  <a:cubicBezTo>
                    <a:pt x="358" y="6169"/>
                    <a:pt x="441" y="6074"/>
                    <a:pt x="561" y="6062"/>
                  </a:cubicBezTo>
                  <a:cubicBezTo>
                    <a:pt x="572" y="6062"/>
                    <a:pt x="2085" y="6003"/>
                    <a:pt x="4037" y="5300"/>
                  </a:cubicBezTo>
                  <a:cubicBezTo>
                    <a:pt x="5680" y="4717"/>
                    <a:pt x="8026" y="3514"/>
                    <a:pt x="9943" y="1133"/>
                  </a:cubicBezTo>
                  <a:cubicBezTo>
                    <a:pt x="10035" y="1018"/>
                    <a:pt x="9949" y="847"/>
                    <a:pt x="9813" y="847"/>
                  </a:cubicBezTo>
                  <a:cubicBezTo>
                    <a:pt x="9809" y="847"/>
                    <a:pt x="9804" y="847"/>
                    <a:pt x="9800" y="847"/>
                  </a:cubicBezTo>
                  <a:lnTo>
                    <a:pt x="9252" y="931"/>
                  </a:lnTo>
                  <a:cubicBezTo>
                    <a:pt x="9244" y="932"/>
                    <a:pt x="9236" y="932"/>
                    <a:pt x="9228" y="932"/>
                  </a:cubicBezTo>
                  <a:cubicBezTo>
                    <a:pt x="9139" y="932"/>
                    <a:pt x="9049" y="874"/>
                    <a:pt x="9038" y="776"/>
                  </a:cubicBezTo>
                  <a:cubicBezTo>
                    <a:pt x="9014" y="657"/>
                    <a:pt x="9085" y="550"/>
                    <a:pt x="9204" y="538"/>
                  </a:cubicBezTo>
                  <a:lnTo>
                    <a:pt x="10681" y="359"/>
                  </a:lnTo>
                  <a:cubicBezTo>
                    <a:pt x="10688" y="358"/>
                    <a:pt x="10696" y="358"/>
                    <a:pt x="10703" y="358"/>
                  </a:cubicBezTo>
                  <a:cubicBezTo>
                    <a:pt x="10812" y="358"/>
                    <a:pt x="10895" y="438"/>
                    <a:pt x="10895" y="550"/>
                  </a:cubicBezTo>
                  <a:lnTo>
                    <a:pt x="10895" y="2026"/>
                  </a:lnTo>
                  <a:cubicBezTo>
                    <a:pt x="10895" y="2133"/>
                    <a:pt x="10812" y="2217"/>
                    <a:pt x="10705" y="2217"/>
                  </a:cubicBezTo>
                  <a:cubicBezTo>
                    <a:pt x="10598" y="2217"/>
                    <a:pt x="10514" y="2133"/>
                    <a:pt x="10514" y="2026"/>
                  </a:cubicBezTo>
                  <a:lnTo>
                    <a:pt x="10514" y="1586"/>
                  </a:lnTo>
                  <a:cubicBezTo>
                    <a:pt x="10514" y="1502"/>
                    <a:pt x="10467" y="1443"/>
                    <a:pt x="10407" y="1419"/>
                  </a:cubicBezTo>
                  <a:cubicBezTo>
                    <a:pt x="10387" y="1409"/>
                    <a:pt x="10368" y="1405"/>
                    <a:pt x="10349" y="1405"/>
                  </a:cubicBezTo>
                  <a:cubicBezTo>
                    <a:pt x="10298" y="1405"/>
                    <a:pt x="10251" y="1435"/>
                    <a:pt x="10217" y="1478"/>
                  </a:cubicBezTo>
                  <a:cubicBezTo>
                    <a:pt x="9574" y="2264"/>
                    <a:pt x="8835" y="2979"/>
                    <a:pt x="8026" y="3610"/>
                  </a:cubicBezTo>
                  <a:cubicBezTo>
                    <a:pt x="7954" y="3669"/>
                    <a:pt x="7942" y="3764"/>
                    <a:pt x="8002" y="3848"/>
                  </a:cubicBezTo>
                  <a:cubicBezTo>
                    <a:pt x="8036" y="3888"/>
                    <a:pt x="8081" y="3910"/>
                    <a:pt x="8129" y="3910"/>
                  </a:cubicBezTo>
                  <a:cubicBezTo>
                    <a:pt x="8166" y="3910"/>
                    <a:pt x="8204" y="3897"/>
                    <a:pt x="8240" y="3872"/>
                  </a:cubicBezTo>
                  <a:cubicBezTo>
                    <a:pt x="8931" y="3336"/>
                    <a:pt x="9585" y="2729"/>
                    <a:pt x="10169" y="2062"/>
                  </a:cubicBezTo>
                  <a:cubicBezTo>
                    <a:pt x="10181" y="2336"/>
                    <a:pt x="10419" y="2574"/>
                    <a:pt x="10705" y="2574"/>
                  </a:cubicBezTo>
                  <a:cubicBezTo>
                    <a:pt x="11002" y="2574"/>
                    <a:pt x="11240" y="2336"/>
                    <a:pt x="11240" y="2038"/>
                  </a:cubicBezTo>
                  <a:lnTo>
                    <a:pt x="11240" y="573"/>
                  </a:lnTo>
                  <a:cubicBezTo>
                    <a:pt x="11240" y="395"/>
                    <a:pt x="11169" y="240"/>
                    <a:pt x="11050" y="133"/>
                  </a:cubicBezTo>
                  <a:cubicBezTo>
                    <a:pt x="10943" y="47"/>
                    <a:pt x="10807" y="0"/>
                    <a:pt x="1066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E19F8D93-723F-8A39-2746-618EDAE8042D}"/>
              </a:ext>
            </a:extLst>
          </p:cNvPr>
          <p:cNvSpPr/>
          <p:nvPr/>
        </p:nvSpPr>
        <p:spPr>
          <a:xfrm>
            <a:off x="162560" y="132080"/>
            <a:ext cx="11836400" cy="654304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Google Shape;902;p48">
            <a:extLst>
              <a:ext uri="{FF2B5EF4-FFF2-40B4-BE49-F238E27FC236}">
                <a16:creationId xmlns:a16="http://schemas.microsoft.com/office/drawing/2014/main" id="{84E7AC66-A1AB-F12E-5D63-CE40FBFE0BE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402275" y="3429000"/>
            <a:ext cx="9751500" cy="135824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T</a:t>
            </a:r>
            <a:r>
              <a:rPr lang="en-US" b="0" i="0" dirty="0">
                <a:solidFill>
                  <a:schemeClr val="bg1"/>
                </a:solidFill>
                <a:effectLst/>
                <a:latin typeface="Bahnschrift Light Condensed" panose="020B0502040204020203" pitchFamily="34" charset="0"/>
              </a:rPr>
              <a:t>here are total 10 ad hoc requests for which the business needs insights and for that we need to run a SQL query to answer these requests</a:t>
            </a:r>
            <a:br>
              <a:rPr lang="en-US" dirty="0">
                <a:solidFill>
                  <a:schemeClr val="bg1"/>
                </a:solidFill>
                <a:latin typeface="Bahnschrift Light Condensed" panose="020B0502040204020203" pitchFamily="34" charset="0"/>
              </a:rPr>
            </a:br>
            <a:r>
              <a:rPr lang="en-US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a</a:t>
            </a:r>
            <a:r>
              <a:rPr lang="en-US" b="0" i="0" dirty="0">
                <a:solidFill>
                  <a:schemeClr val="bg1"/>
                </a:solidFill>
                <a:effectLst/>
                <a:latin typeface="Bahnschrift Light Condensed" panose="020B0502040204020203" pitchFamily="34" charset="0"/>
              </a:rPr>
              <a:t>nd present it to the top-level management.</a:t>
            </a:r>
            <a:endParaRPr dirty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</p:txBody>
      </p:sp>
      <p:sp>
        <p:nvSpPr>
          <p:cNvPr id="4" name="Google Shape;903;p48">
            <a:extLst>
              <a:ext uri="{FF2B5EF4-FFF2-40B4-BE49-F238E27FC236}">
                <a16:creationId xmlns:a16="http://schemas.microsoft.com/office/drawing/2014/main" id="{FFC36B01-46C4-60BA-3318-6D08CB91FA43}"/>
              </a:ext>
            </a:extLst>
          </p:cNvPr>
          <p:cNvSpPr txBox="1">
            <a:spLocks/>
          </p:cNvSpPr>
          <p:nvPr/>
        </p:nvSpPr>
        <p:spPr>
          <a:xfrm>
            <a:off x="5573715" y="344094"/>
            <a:ext cx="1137600" cy="1137000"/>
          </a:xfrm>
          <a:prstGeom prst="rect">
            <a:avLst/>
          </a:prstGeom>
          <a:solidFill>
            <a:srgbClr val="9F86C0"/>
          </a:solidFill>
          <a:ln w="57150">
            <a:solidFill>
              <a:schemeClr val="bg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" b="1" dirty="0">
                <a:solidFill>
                  <a:schemeClr val="dk1"/>
                </a:solidFill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337856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9F86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851;p45">
            <a:extLst>
              <a:ext uri="{FF2B5EF4-FFF2-40B4-BE49-F238E27FC236}">
                <a16:creationId xmlns:a16="http://schemas.microsoft.com/office/drawing/2014/main" id="{7F4D8C25-DE43-8D96-3E11-C14EA0CC464E}"/>
              </a:ext>
            </a:extLst>
          </p:cNvPr>
          <p:cNvSpPr txBox="1">
            <a:spLocks/>
          </p:cNvSpPr>
          <p:nvPr/>
        </p:nvSpPr>
        <p:spPr>
          <a:xfrm>
            <a:off x="2643990" y="397760"/>
            <a:ext cx="7391700" cy="4212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dirty="0">
                <a:latin typeface="Algerian" panose="04020705040A02060702" pitchFamily="82" charset="0"/>
              </a:rPr>
              <a:t> request 1.</a:t>
            </a:r>
          </a:p>
        </p:txBody>
      </p:sp>
      <p:grpSp>
        <p:nvGrpSpPr>
          <p:cNvPr id="17" name="Google Shape;2021;p58">
            <a:extLst>
              <a:ext uri="{FF2B5EF4-FFF2-40B4-BE49-F238E27FC236}">
                <a16:creationId xmlns:a16="http://schemas.microsoft.com/office/drawing/2014/main" id="{3AB51E44-A3EF-85A4-AC15-4142216B60E2}"/>
              </a:ext>
            </a:extLst>
          </p:cNvPr>
          <p:cNvGrpSpPr/>
          <p:nvPr/>
        </p:nvGrpSpPr>
        <p:grpSpPr>
          <a:xfrm>
            <a:off x="1394605" y="1514216"/>
            <a:ext cx="448077" cy="447242"/>
            <a:chOff x="1421638" y="4125629"/>
            <a:chExt cx="374709" cy="374010"/>
          </a:xfrm>
          <a:solidFill>
            <a:srgbClr val="9F86C0"/>
          </a:solidFill>
        </p:grpSpPr>
        <p:sp>
          <p:nvSpPr>
            <p:cNvPr id="31" name="Google Shape;2022;p58">
              <a:extLst>
                <a:ext uri="{FF2B5EF4-FFF2-40B4-BE49-F238E27FC236}">
                  <a16:creationId xmlns:a16="http://schemas.microsoft.com/office/drawing/2014/main" id="{CB6DC907-43B3-732E-770C-2C794C18035F}"/>
                </a:ext>
              </a:extLst>
            </p:cNvPr>
            <p:cNvSpPr/>
            <p:nvPr/>
          </p:nvSpPr>
          <p:spPr>
            <a:xfrm>
              <a:off x="1421638" y="4265954"/>
              <a:ext cx="374709" cy="233685"/>
            </a:xfrm>
            <a:custGeom>
              <a:avLst/>
              <a:gdLst/>
              <a:ahLst/>
              <a:cxnLst/>
              <a:rect l="l" t="t" r="r" b="b"/>
              <a:pathLst>
                <a:path w="11800" h="7359" extrusionOk="0">
                  <a:moveTo>
                    <a:pt x="3180" y="3298"/>
                  </a:moveTo>
                  <a:lnTo>
                    <a:pt x="3180" y="7001"/>
                  </a:lnTo>
                  <a:lnTo>
                    <a:pt x="1691" y="7001"/>
                  </a:lnTo>
                  <a:lnTo>
                    <a:pt x="1691" y="3298"/>
                  </a:lnTo>
                  <a:close/>
                  <a:moveTo>
                    <a:pt x="6680" y="2370"/>
                  </a:moveTo>
                  <a:lnTo>
                    <a:pt x="6680" y="7001"/>
                  </a:lnTo>
                  <a:lnTo>
                    <a:pt x="5192" y="7001"/>
                  </a:lnTo>
                  <a:lnTo>
                    <a:pt x="5192" y="2370"/>
                  </a:lnTo>
                  <a:close/>
                  <a:moveTo>
                    <a:pt x="10180" y="345"/>
                  </a:moveTo>
                  <a:lnTo>
                    <a:pt x="10180" y="7001"/>
                  </a:lnTo>
                  <a:lnTo>
                    <a:pt x="8692" y="7001"/>
                  </a:lnTo>
                  <a:lnTo>
                    <a:pt x="8692" y="345"/>
                  </a:lnTo>
                  <a:close/>
                  <a:moveTo>
                    <a:pt x="8502" y="0"/>
                  </a:moveTo>
                  <a:cubicBezTo>
                    <a:pt x="8406" y="0"/>
                    <a:pt x="8323" y="84"/>
                    <a:pt x="8323" y="179"/>
                  </a:cubicBezTo>
                  <a:lnTo>
                    <a:pt x="8323" y="7001"/>
                  </a:lnTo>
                  <a:lnTo>
                    <a:pt x="7013" y="7001"/>
                  </a:lnTo>
                  <a:lnTo>
                    <a:pt x="7013" y="2203"/>
                  </a:lnTo>
                  <a:cubicBezTo>
                    <a:pt x="7013" y="2120"/>
                    <a:pt x="6930" y="2024"/>
                    <a:pt x="6835" y="2024"/>
                  </a:cubicBezTo>
                  <a:lnTo>
                    <a:pt x="4989" y="2024"/>
                  </a:lnTo>
                  <a:cubicBezTo>
                    <a:pt x="4894" y="2024"/>
                    <a:pt x="4811" y="2108"/>
                    <a:pt x="4811" y="2203"/>
                  </a:cubicBezTo>
                  <a:lnTo>
                    <a:pt x="4811" y="7001"/>
                  </a:lnTo>
                  <a:lnTo>
                    <a:pt x="3501" y="7001"/>
                  </a:lnTo>
                  <a:lnTo>
                    <a:pt x="3501" y="3132"/>
                  </a:lnTo>
                  <a:cubicBezTo>
                    <a:pt x="3501" y="3036"/>
                    <a:pt x="3418" y="2953"/>
                    <a:pt x="3322" y="2953"/>
                  </a:cubicBezTo>
                  <a:lnTo>
                    <a:pt x="1477" y="2953"/>
                  </a:lnTo>
                  <a:cubicBezTo>
                    <a:pt x="1382" y="2953"/>
                    <a:pt x="1298" y="3024"/>
                    <a:pt x="1298" y="3132"/>
                  </a:cubicBezTo>
                  <a:lnTo>
                    <a:pt x="1298" y="7001"/>
                  </a:lnTo>
                  <a:lnTo>
                    <a:pt x="179" y="7001"/>
                  </a:lnTo>
                  <a:cubicBezTo>
                    <a:pt x="84" y="7001"/>
                    <a:pt x="1" y="7073"/>
                    <a:pt x="1" y="7180"/>
                  </a:cubicBezTo>
                  <a:cubicBezTo>
                    <a:pt x="1" y="7287"/>
                    <a:pt x="72" y="7358"/>
                    <a:pt x="179" y="7358"/>
                  </a:cubicBezTo>
                  <a:lnTo>
                    <a:pt x="11597" y="7358"/>
                  </a:lnTo>
                  <a:cubicBezTo>
                    <a:pt x="11681" y="7358"/>
                    <a:pt x="11776" y="7287"/>
                    <a:pt x="11776" y="7180"/>
                  </a:cubicBezTo>
                  <a:cubicBezTo>
                    <a:pt x="11800" y="7073"/>
                    <a:pt x="11728" y="7001"/>
                    <a:pt x="11633" y="7001"/>
                  </a:cubicBezTo>
                  <a:lnTo>
                    <a:pt x="10526" y="7001"/>
                  </a:lnTo>
                  <a:lnTo>
                    <a:pt x="10526" y="179"/>
                  </a:lnTo>
                  <a:cubicBezTo>
                    <a:pt x="10526" y="95"/>
                    <a:pt x="10442" y="0"/>
                    <a:pt x="103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023;p58">
              <a:extLst>
                <a:ext uri="{FF2B5EF4-FFF2-40B4-BE49-F238E27FC236}">
                  <a16:creationId xmlns:a16="http://schemas.microsoft.com/office/drawing/2014/main" id="{9CBA7E79-484B-AA02-35BA-12549695DDCF}"/>
                </a:ext>
              </a:extLst>
            </p:cNvPr>
            <p:cNvSpPr/>
            <p:nvPr/>
          </p:nvSpPr>
          <p:spPr>
            <a:xfrm>
              <a:off x="1428052" y="4125629"/>
              <a:ext cx="356958" cy="215585"/>
            </a:xfrm>
            <a:custGeom>
              <a:avLst/>
              <a:gdLst/>
              <a:ahLst/>
              <a:cxnLst/>
              <a:rect l="l" t="t" r="r" b="b"/>
              <a:pathLst>
                <a:path w="11241" h="6789" extrusionOk="0">
                  <a:moveTo>
                    <a:pt x="10668" y="0"/>
                  </a:moveTo>
                  <a:cubicBezTo>
                    <a:pt x="10653" y="0"/>
                    <a:pt x="10637" y="1"/>
                    <a:pt x="10621" y="2"/>
                  </a:cubicBezTo>
                  <a:lnTo>
                    <a:pt x="9145" y="181"/>
                  </a:lnTo>
                  <a:cubicBezTo>
                    <a:pt x="8847" y="216"/>
                    <a:pt x="8633" y="490"/>
                    <a:pt x="8669" y="788"/>
                  </a:cubicBezTo>
                  <a:cubicBezTo>
                    <a:pt x="8691" y="1064"/>
                    <a:pt x="8938" y="1268"/>
                    <a:pt x="9211" y="1268"/>
                  </a:cubicBezTo>
                  <a:cubicBezTo>
                    <a:pt x="9232" y="1268"/>
                    <a:pt x="9254" y="1267"/>
                    <a:pt x="9276" y="1264"/>
                  </a:cubicBezTo>
                  <a:lnTo>
                    <a:pt x="9395" y="1252"/>
                  </a:lnTo>
                  <a:lnTo>
                    <a:pt x="9395" y="1252"/>
                  </a:lnTo>
                  <a:cubicBezTo>
                    <a:pt x="7597" y="3348"/>
                    <a:pt x="5442" y="4443"/>
                    <a:pt x="3918" y="4979"/>
                  </a:cubicBezTo>
                  <a:cubicBezTo>
                    <a:pt x="2025" y="5657"/>
                    <a:pt x="561" y="5717"/>
                    <a:pt x="537" y="5717"/>
                  </a:cubicBezTo>
                  <a:cubicBezTo>
                    <a:pt x="239" y="5729"/>
                    <a:pt x="1" y="5967"/>
                    <a:pt x="25" y="6265"/>
                  </a:cubicBezTo>
                  <a:cubicBezTo>
                    <a:pt x="37" y="6562"/>
                    <a:pt x="275" y="6789"/>
                    <a:pt x="561" y="6789"/>
                  </a:cubicBezTo>
                  <a:lnTo>
                    <a:pt x="572" y="6789"/>
                  </a:lnTo>
                  <a:cubicBezTo>
                    <a:pt x="632" y="6789"/>
                    <a:pt x="2192" y="6729"/>
                    <a:pt x="4263" y="6003"/>
                  </a:cubicBezTo>
                  <a:cubicBezTo>
                    <a:pt x="5418" y="5586"/>
                    <a:pt x="6514" y="5050"/>
                    <a:pt x="7490" y="4383"/>
                  </a:cubicBezTo>
                  <a:cubicBezTo>
                    <a:pt x="7561" y="4324"/>
                    <a:pt x="7597" y="4217"/>
                    <a:pt x="7538" y="4145"/>
                  </a:cubicBezTo>
                  <a:cubicBezTo>
                    <a:pt x="7501" y="4093"/>
                    <a:pt x="7445" y="4065"/>
                    <a:pt x="7391" y="4065"/>
                  </a:cubicBezTo>
                  <a:cubicBezTo>
                    <a:pt x="7358" y="4065"/>
                    <a:pt x="7326" y="4075"/>
                    <a:pt x="7299" y="4098"/>
                  </a:cubicBezTo>
                  <a:cubicBezTo>
                    <a:pt x="6335" y="4753"/>
                    <a:pt x="5275" y="5288"/>
                    <a:pt x="4144" y="5693"/>
                  </a:cubicBezTo>
                  <a:cubicBezTo>
                    <a:pt x="2132" y="6408"/>
                    <a:pt x="632" y="6467"/>
                    <a:pt x="561" y="6467"/>
                  </a:cubicBezTo>
                  <a:cubicBezTo>
                    <a:pt x="453" y="6467"/>
                    <a:pt x="358" y="6372"/>
                    <a:pt x="358" y="6265"/>
                  </a:cubicBezTo>
                  <a:cubicBezTo>
                    <a:pt x="358" y="6169"/>
                    <a:pt x="441" y="6074"/>
                    <a:pt x="561" y="6062"/>
                  </a:cubicBezTo>
                  <a:cubicBezTo>
                    <a:pt x="572" y="6062"/>
                    <a:pt x="2085" y="6003"/>
                    <a:pt x="4037" y="5300"/>
                  </a:cubicBezTo>
                  <a:cubicBezTo>
                    <a:pt x="5680" y="4717"/>
                    <a:pt x="8026" y="3514"/>
                    <a:pt x="9943" y="1133"/>
                  </a:cubicBezTo>
                  <a:cubicBezTo>
                    <a:pt x="10035" y="1018"/>
                    <a:pt x="9949" y="847"/>
                    <a:pt x="9813" y="847"/>
                  </a:cubicBezTo>
                  <a:cubicBezTo>
                    <a:pt x="9809" y="847"/>
                    <a:pt x="9804" y="847"/>
                    <a:pt x="9800" y="847"/>
                  </a:cubicBezTo>
                  <a:lnTo>
                    <a:pt x="9252" y="931"/>
                  </a:lnTo>
                  <a:cubicBezTo>
                    <a:pt x="9244" y="932"/>
                    <a:pt x="9236" y="932"/>
                    <a:pt x="9228" y="932"/>
                  </a:cubicBezTo>
                  <a:cubicBezTo>
                    <a:pt x="9139" y="932"/>
                    <a:pt x="9049" y="874"/>
                    <a:pt x="9038" y="776"/>
                  </a:cubicBezTo>
                  <a:cubicBezTo>
                    <a:pt x="9014" y="657"/>
                    <a:pt x="9085" y="550"/>
                    <a:pt x="9204" y="538"/>
                  </a:cubicBezTo>
                  <a:lnTo>
                    <a:pt x="10681" y="359"/>
                  </a:lnTo>
                  <a:cubicBezTo>
                    <a:pt x="10688" y="358"/>
                    <a:pt x="10696" y="358"/>
                    <a:pt x="10703" y="358"/>
                  </a:cubicBezTo>
                  <a:cubicBezTo>
                    <a:pt x="10812" y="358"/>
                    <a:pt x="10895" y="438"/>
                    <a:pt x="10895" y="550"/>
                  </a:cubicBezTo>
                  <a:lnTo>
                    <a:pt x="10895" y="2026"/>
                  </a:lnTo>
                  <a:cubicBezTo>
                    <a:pt x="10895" y="2133"/>
                    <a:pt x="10812" y="2217"/>
                    <a:pt x="10705" y="2217"/>
                  </a:cubicBezTo>
                  <a:cubicBezTo>
                    <a:pt x="10598" y="2217"/>
                    <a:pt x="10514" y="2133"/>
                    <a:pt x="10514" y="2026"/>
                  </a:cubicBezTo>
                  <a:lnTo>
                    <a:pt x="10514" y="1586"/>
                  </a:lnTo>
                  <a:cubicBezTo>
                    <a:pt x="10514" y="1502"/>
                    <a:pt x="10467" y="1443"/>
                    <a:pt x="10407" y="1419"/>
                  </a:cubicBezTo>
                  <a:cubicBezTo>
                    <a:pt x="10387" y="1409"/>
                    <a:pt x="10368" y="1405"/>
                    <a:pt x="10349" y="1405"/>
                  </a:cubicBezTo>
                  <a:cubicBezTo>
                    <a:pt x="10298" y="1405"/>
                    <a:pt x="10251" y="1435"/>
                    <a:pt x="10217" y="1478"/>
                  </a:cubicBezTo>
                  <a:cubicBezTo>
                    <a:pt x="9574" y="2264"/>
                    <a:pt x="8835" y="2979"/>
                    <a:pt x="8026" y="3610"/>
                  </a:cubicBezTo>
                  <a:cubicBezTo>
                    <a:pt x="7954" y="3669"/>
                    <a:pt x="7942" y="3764"/>
                    <a:pt x="8002" y="3848"/>
                  </a:cubicBezTo>
                  <a:cubicBezTo>
                    <a:pt x="8036" y="3888"/>
                    <a:pt x="8081" y="3910"/>
                    <a:pt x="8129" y="3910"/>
                  </a:cubicBezTo>
                  <a:cubicBezTo>
                    <a:pt x="8166" y="3910"/>
                    <a:pt x="8204" y="3897"/>
                    <a:pt x="8240" y="3872"/>
                  </a:cubicBezTo>
                  <a:cubicBezTo>
                    <a:pt x="8931" y="3336"/>
                    <a:pt x="9585" y="2729"/>
                    <a:pt x="10169" y="2062"/>
                  </a:cubicBezTo>
                  <a:cubicBezTo>
                    <a:pt x="10181" y="2336"/>
                    <a:pt x="10419" y="2574"/>
                    <a:pt x="10705" y="2574"/>
                  </a:cubicBezTo>
                  <a:cubicBezTo>
                    <a:pt x="11002" y="2574"/>
                    <a:pt x="11240" y="2336"/>
                    <a:pt x="11240" y="2038"/>
                  </a:cubicBezTo>
                  <a:lnTo>
                    <a:pt x="11240" y="573"/>
                  </a:lnTo>
                  <a:cubicBezTo>
                    <a:pt x="11240" y="395"/>
                    <a:pt x="11169" y="240"/>
                    <a:pt x="11050" y="133"/>
                  </a:cubicBezTo>
                  <a:cubicBezTo>
                    <a:pt x="10943" y="47"/>
                    <a:pt x="10807" y="0"/>
                    <a:pt x="1066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E19F8D93-723F-8A39-2746-618EDAE8042D}"/>
              </a:ext>
            </a:extLst>
          </p:cNvPr>
          <p:cNvSpPr/>
          <p:nvPr/>
        </p:nvSpPr>
        <p:spPr>
          <a:xfrm>
            <a:off x="162560" y="132080"/>
            <a:ext cx="11836400" cy="654304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81035D-B9FA-17AA-DF4B-A59E1E911548}"/>
              </a:ext>
            </a:extLst>
          </p:cNvPr>
          <p:cNvSpPr txBox="1"/>
          <p:nvPr/>
        </p:nvSpPr>
        <p:spPr>
          <a:xfrm>
            <a:off x="361951" y="1354476"/>
            <a:ext cx="114204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pperplate Gothic Bold" panose="020E0705020206020404" pitchFamily="34" charset="0"/>
              </a:rPr>
              <a:t>Provide the list of markets in which customer "</a:t>
            </a:r>
            <a:r>
              <a:rPr lang="en-US" dirty="0" err="1">
                <a:latin typeface="Copperplate Gothic Bold" panose="020E0705020206020404" pitchFamily="34" charset="0"/>
              </a:rPr>
              <a:t>Atliq</a:t>
            </a:r>
            <a:r>
              <a:rPr lang="en-US" dirty="0">
                <a:latin typeface="Copperplate Gothic Bold" panose="020E0705020206020404" pitchFamily="34" charset="0"/>
              </a:rPr>
              <a:t> Exclusive" operates its business in the APAC region.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2C5F233-A06D-3B94-8C49-E38860E628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472" y="2206550"/>
            <a:ext cx="2775353" cy="417124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38100">
            <a:solidFill>
              <a:srgbClr val="231942"/>
            </a:solidFill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858A30E-71FB-511F-AC89-8C6C6B5C3418}"/>
              </a:ext>
            </a:extLst>
          </p:cNvPr>
          <p:cNvSpPr/>
          <p:nvPr/>
        </p:nvSpPr>
        <p:spPr>
          <a:xfrm>
            <a:off x="4619625" y="2536323"/>
            <a:ext cx="6238876" cy="3365217"/>
          </a:xfrm>
          <a:prstGeom prst="round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8100">
            <a:solidFill>
              <a:srgbClr val="2319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049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9F86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851;p45">
            <a:extLst>
              <a:ext uri="{FF2B5EF4-FFF2-40B4-BE49-F238E27FC236}">
                <a16:creationId xmlns:a16="http://schemas.microsoft.com/office/drawing/2014/main" id="{7F4D8C25-DE43-8D96-3E11-C14EA0CC464E}"/>
              </a:ext>
            </a:extLst>
          </p:cNvPr>
          <p:cNvSpPr txBox="1">
            <a:spLocks/>
          </p:cNvSpPr>
          <p:nvPr/>
        </p:nvSpPr>
        <p:spPr>
          <a:xfrm>
            <a:off x="162560" y="397760"/>
            <a:ext cx="9873130" cy="4212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US" sz="4000" dirty="0">
                <a:latin typeface="Modern No. 20" panose="02070704070505020303" pitchFamily="18" charset="0"/>
              </a:rPr>
              <a:t>Insights :</a:t>
            </a:r>
          </a:p>
        </p:txBody>
      </p:sp>
      <p:grpSp>
        <p:nvGrpSpPr>
          <p:cNvPr id="17" name="Google Shape;2021;p58">
            <a:extLst>
              <a:ext uri="{FF2B5EF4-FFF2-40B4-BE49-F238E27FC236}">
                <a16:creationId xmlns:a16="http://schemas.microsoft.com/office/drawing/2014/main" id="{3AB51E44-A3EF-85A4-AC15-4142216B60E2}"/>
              </a:ext>
            </a:extLst>
          </p:cNvPr>
          <p:cNvGrpSpPr/>
          <p:nvPr/>
        </p:nvGrpSpPr>
        <p:grpSpPr>
          <a:xfrm>
            <a:off x="1394605" y="1514216"/>
            <a:ext cx="448077" cy="447242"/>
            <a:chOff x="1421638" y="4125629"/>
            <a:chExt cx="374709" cy="374010"/>
          </a:xfrm>
          <a:solidFill>
            <a:srgbClr val="9F86C0"/>
          </a:solidFill>
        </p:grpSpPr>
        <p:sp>
          <p:nvSpPr>
            <p:cNvPr id="31" name="Google Shape;2022;p58">
              <a:extLst>
                <a:ext uri="{FF2B5EF4-FFF2-40B4-BE49-F238E27FC236}">
                  <a16:creationId xmlns:a16="http://schemas.microsoft.com/office/drawing/2014/main" id="{CB6DC907-43B3-732E-770C-2C794C18035F}"/>
                </a:ext>
              </a:extLst>
            </p:cNvPr>
            <p:cNvSpPr/>
            <p:nvPr/>
          </p:nvSpPr>
          <p:spPr>
            <a:xfrm>
              <a:off x="1421638" y="4265954"/>
              <a:ext cx="374709" cy="233685"/>
            </a:xfrm>
            <a:custGeom>
              <a:avLst/>
              <a:gdLst/>
              <a:ahLst/>
              <a:cxnLst/>
              <a:rect l="l" t="t" r="r" b="b"/>
              <a:pathLst>
                <a:path w="11800" h="7359" extrusionOk="0">
                  <a:moveTo>
                    <a:pt x="3180" y="3298"/>
                  </a:moveTo>
                  <a:lnTo>
                    <a:pt x="3180" y="7001"/>
                  </a:lnTo>
                  <a:lnTo>
                    <a:pt x="1691" y="7001"/>
                  </a:lnTo>
                  <a:lnTo>
                    <a:pt x="1691" y="3298"/>
                  </a:lnTo>
                  <a:close/>
                  <a:moveTo>
                    <a:pt x="6680" y="2370"/>
                  </a:moveTo>
                  <a:lnTo>
                    <a:pt x="6680" y="7001"/>
                  </a:lnTo>
                  <a:lnTo>
                    <a:pt x="5192" y="7001"/>
                  </a:lnTo>
                  <a:lnTo>
                    <a:pt x="5192" y="2370"/>
                  </a:lnTo>
                  <a:close/>
                  <a:moveTo>
                    <a:pt x="10180" y="345"/>
                  </a:moveTo>
                  <a:lnTo>
                    <a:pt x="10180" y="7001"/>
                  </a:lnTo>
                  <a:lnTo>
                    <a:pt x="8692" y="7001"/>
                  </a:lnTo>
                  <a:lnTo>
                    <a:pt x="8692" y="345"/>
                  </a:lnTo>
                  <a:close/>
                  <a:moveTo>
                    <a:pt x="8502" y="0"/>
                  </a:moveTo>
                  <a:cubicBezTo>
                    <a:pt x="8406" y="0"/>
                    <a:pt x="8323" y="84"/>
                    <a:pt x="8323" y="179"/>
                  </a:cubicBezTo>
                  <a:lnTo>
                    <a:pt x="8323" y="7001"/>
                  </a:lnTo>
                  <a:lnTo>
                    <a:pt x="7013" y="7001"/>
                  </a:lnTo>
                  <a:lnTo>
                    <a:pt x="7013" y="2203"/>
                  </a:lnTo>
                  <a:cubicBezTo>
                    <a:pt x="7013" y="2120"/>
                    <a:pt x="6930" y="2024"/>
                    <a:pt x="6835" y="2024"/>
                  </a:cubicBezTo>
                  <a:lnTo>
                    <a:pt x="4989" y="2024"/>
                  </a:lnTo>
                  <a:cubicBezTo>
                    <a:pt x="4894" y="2024"/>
                    <a:pt x="4811" y="2108"/>
                    <a:pt x="4811" y="2203"/>
                  </a:cubicBezTo>
                  <a:lnTo>
                    <a:pt x="4811" y="7001"/>
                  </a:lnTo>
                  <a:lnTo>
                    <a:pt x="3501" y="7001"/>
                  </a:lnTo>
                  <a:lnTo>
                    <a:pt x="3501" y="3132"/>
                  </a:lnTo>
                  <a:cubicBezTo>
                    <a:pt x="3501" y="3036"/>
                    <a:pt x="3418" y="2953"/>
                    <a:pt x="3322" y="2953"/>
                  </a:cubicBezTo>
                  <a:lnTo>
                    <a:pt x="1477" y="2953"/>
                  </a:lnTo>
                  <a:cubicBezTo>
                    <a:pt x="1382" y="2953"/>
                    <a:pt x="1298" y="3024"/>
                    <a:pt x="1298" y="3132"/>
                  </a:cubicBezTo>
                  <a:lnTo>
                    <a:pt x="1298" y="7001"/>
                  </a:lnTo>
                  <a:lnTo>
                    <a:pt x="179" y="7001"/>
                  </a:lnTo>
                  <a:cubicBezTo>
                    <a:pt x="84" y="7001"/>
                    <a:pt x="1" y="7073"/>
                    <a:pt x="1" y="7180"/>
                  </a:cubicBezTo>
                  <a:cubicBezTo>
                    <a:pt x="1" y="7287"/>
                    <a:pt x="72" y="7358"/>
                    <a:pt x="179" y="7358"/>
                  </a:cubicBezTo>
                  <a:lnTo>
                    <a:pt x="11597" y="7358"/>
                  </a:lnTo>
                  <a:cubicBezTo>
                    <a:pt x="11681" y="7358"/>
                    <a:pt x="11776" y="7287"/>
                    <a:pt x="11776" y="7180"/>
                  </a:cubicBezTo>
                  <a:cubicBezTo>
                    <a:pt x="11800" y="7073"/>
                    <a:pt x="11728" y="7001"/>
                    <a:pt x="11633" y="7001"/>
                  </a:cubicBezTo>
                  <a:lnTo>
                    <a:pt x="10526" y="7001"/>
                  </a:lnTo>
                  <a:lnTo>
                    <a:pt x="10526" y="179"/>
                  </a:lnTo>
                  <a:cubicBezTo>
                    <a:pt x="10526" y="95"/>
                    <a:pt x="10442" y="0"/>
                    <a:pt x="103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023;p58">
              <a:extLst>
                <a:ext uri="{FF2B5EF4-FFF2-40B4-BE49-F238E27FC236}">
                  <a16:creationId xmlns:a16="http://schemas.microsoft.com/office/drawing/2014/main" id="{9CBA7E79-484B-AA02-35BA-12549695DDCF}"/>
                </a:ext>
              </a:extLst>
            </p:cNvPr>
            <p:cNvSpPr/>
            <p:nvPr/>
          </p:nvSpPr>
          <p:spPr>
            <a:xfrm>
              <a:off x="1428052" y="4125629"/>
              <a:ext cx="356958" cy="215585"/>
            </a:xfrm>
            <a:custGeom>
              <a:avLst/>
              <a:gdLst/>
              <a:ahLst/>
              <a:cxnLst/>
              <a:rect l="l" t="t" r="r" b="b"/>
              <a:pathLst>
                <a:path w="11241" h="6789" extrusionOk="0">
                  <a:moveTo>
                    <a:pt x="10668" y="0"/>
                  </a:moveTo>
                  <a:cubicBezTo>
                    <a:pt x="10653" y="0"/>
                    <a:pt x="10637" y="1"/>
                    <a:pt x="10621" y="2"/>
                  </a:cubicBezTo>
                  <a:lnTo>
                    <a:pt x="9145" y="181"/>
                  </a:lnTo>
                  <a:cubicBezTo>
                    <a:pt x="8847" y="216"/>
                    <a:pt x="8633" y="490"/>
                    <a:pt x="8669" y="788"/>
                  </a:cubicBezTo>
                  <a:cubicBezTo>
                    <a:pt x="8691" y="1064"/>
                    <a:pt x="8938" y="1268"/>
                    <a:pt x="9211" y="1268"/>
                  </a:cubicBezTo>
                  <a:cubicBezTo>
                    <a:pt x="9232" y="1268"/>
                    <a:pt x="9254" y="1267"/>
                    <a:pt x="9276" y="1264"/>
                  </a:cubicBezTo>
                  <a:lnTo>
                    <a:pt x="9395" y="1252"/>
                  </a:lnTo>
                  <a:lnTo>
                    <a:pt x="9395" y="1252"/>
                  </a:lnTo>
                  <a:cubicBezTo>
                    <a:pt x="7597" y="3348"/>
                    <a:pt x="5442" y="4443"/>
                    <a:pt x="3918" y="4979"/>
                  </a:cubicBezTo>
                  <a:cubicBezTo>
                    <a:pt x="2025" y="5657"/>
                    <a:pt x="561" y="5717"/>
                    <a:pt x="537" y="5717"/>
                  </a:cubicBezTo>
                  <a:cubicBezTo>
                    <a:pt x="239" y="5729"/>
                    <a:pt x="1" y="5967"/>
                    <a:pt x="25" y="6265"/>
                  </a:cubicBezTo>
                  <a:cubicBezTo>
                    <a:pt x="37" y="6562"/>
                    <a:pt x="275" y="6789"/>
                    <a:pt x="561" y="6789"/>
                  </a:cubicBezTo>
                  <a:lnTo>
                    <a:pt x="572" y="6789"/>
                  </a:lnTo>
                  <a:cubicBezTo>
                    <a:pt x="632" y="6789"/>
                    <a:pt x="2192" y="6729"/>
                    <a:pt x="4263" y="6003"/>
                  </a:cubicBezTo>
                  <a:cubicBezTo>
                    <a:pt x="5418" y="5586"/>
                    <a:pt x="6514" y="5050"/>
                    <a:pt x="7490" y="4383"/>
                  </a:cubicBezTo>
                  <a:cubicBezTo>
                    <a:pt x="7561" y="4324"/>
                    <a:pt x="7597" y="4217"/>
                    <a:pt x="7538" y="4145"/>
                  </a:cubicBezTo>
                  <a:cubicBezTo>
                    <a:pt x="7501" y="4093"/>
                    <a:pt x="7445" y="4065"/>
                    <a:pt x="7391" y="4065"/>
                  </a:cubicBezTo>
                  <a:cubicBezTo>
                    <a:pt x="7358" y="4065"/>
                    <a:pt x="7326" y="4075"/>
                    <a:pt x="7299" y="4098"/>
                  </a:cubicBezTo>
                  <a:cubicBezTo>
                    <a:pt x="6335" y="4753"/>
                    <a:pt x="5275" y="5288"/>
                    <a:pt x="4144" y="5693"/>
                  </a:cubicBezTo>
                  <a:cubicBezTo>
                    <a:pt x="2132" y="6408"/>
                    <a:pt x="632" y="6467"/>
                    <a:pt x="561" y="6467"/>
                  </a:cubicBezTo>
                  <a:cubicBezTo>
                    <a:pt x="453" y="6467"/>
                    <a:pt x="358" y="6372"/>
                    <a:pt x="358" y="6265"/>
                  </a:cubicBezTo>
                  <a:cubicBezTo>
                    <a:pt x="358" y="6169"/>
                    <a:pt x="441" y="6074"/>
                    <a:pt x="561" y="6062"/>
                  </a:cubicBezTo>
                  <a:cubicBezTo>
                    <a:pt x="572" y="6062"/>
                    <a:pt x="2085" y="6003"/>
                    <a:pt x="4037" y="5300"/>
                  </a:cubicBezTo>
                  <a:cubicBezTo>
                    <a:pt x="5680" y="4717"/>
                    <a:pt x="8026" y="3514"/>
                    <a:pt x="9943" y="1133"/>
                  </a:cubicBezTo>
                  <a:cubicBezTo>
                    <a:pt x="10035" y="1018"/>
                    <a:pt x="9949" y="847"/>
                    <a:pt x="9813" y="847"/>
                  </a:cubicBezTo>
                  <a:cubicBezTo>
                    <a:pt x="9809" y="847"/>
                    <a:pt x="9804" y="847"/>
                    <a:pt x="9800" y="847"/>
                  </a:cubicBezTo>
                  <a:lnTo>
                    <a:pt x="9252" y="931"/>
                  </a:lnTo>
                  <a:cubicBezTo>
                    <a:pt x="9244" y="932"/>
                    <a:pt x="9236" y="932"/>
                    <a:pt x="9228" y="932"/>
                  </a:cubicBezTo>
                  <a:cubicBezTo>
                    <a:pt x="9139" y="932"/>
                    <a:pt x="9049" y="874"/>
                    <a:pt x="9038" y="776"/>
                  </a:cubicBezTo>
                  <a:cubicBezTo>
                    <a:pt x="9014" y="657"/>
                    <a:pt x="9085" y="550"/>
                    <a:pt x="9204" y="538"/>
                  </a:cubicBezTo>
                  <a:lnTo>
                    <a:pt x="10681" y="359"/>
                  </a:lnTo>
                  <a:cubicBezTo>
                    <a:pt x="10688" y="358"/>
                    <a:pt x="10696" y="358"/>
                    <a:pt x="10703" y="358"/>
                  </a:cubicBezTo>
                  <a:cubicBezTo>
                    <a:pt x="10812" y="358"/>
                    <a:pt x="10895" y="438"/>
                    <a:pt x="10895" y="550"/>
                  </a:cubicBezTo>
                  <a:lnTo>
                    <a:pt x="10895" y="2026"/>
                  </a:lnTo>
                  <a:cubicBezTo>
                    <a:pt x="10895" y="2133"/>
                    <a:pt x="10812" y="2217"/>
                    <a:pt x="10705" y="2217"/>
                  </a:cubicBezTo>
                  <a:cubicBezTo>
                    <a:pt x="10598" y="2217"/>
                    <a:pt x="10514" y="2133"/>
                    <a:pt x="10514" y="2026"/>
                  </a:cubicBezTo>
                  <a:lnTo>
                    <a:pt x="10514" y="1586"/>
                  </a:lnTo>
                  <a:cubicBezTo>
                    <a:pt x="10514" y="1502"/>
                    <a:pt x="10467" y="1443"/>
                    <a:pt x="10407" y="1419"/>
                  </a:cubicBezTo>
                  <a:cubicBezTo>
                    <a:pt x="10387" y="1409"/>
                    <a:pt x="10368" y="1405"/>
                    <a:pt x="10349" y="1405"/>
                  </a:cubicBezTo>
                  <a:cubicBezTo>
                    <a:pt x="10298" y="1405"/>
                    <a:pt x="10251" y="1435"/>
                    <a:pt x="10217" y="1478"/>
                  </a:cubicBezTo>
                  <a:cubicBezTo>
                    <a:pt x="9574" y="2264"/>
                    <a:pt x="8835" y="2979"/>
                    <a:pt x="8026" y="3610"/>
                  </a:cubicBezTo>
                  <a:cubicBezTo>
                    <a:pt x="7954" y="3669"/>
                    <a:pt x="7942" y="3764"/>
                    <a:pt x="8002" y="3848"/>
                  </a:cubicBezTo>
                  <a:cubicBezTo>
                    <a:pt x="8036" y="3888"/>
                    <a:pt x="8081" y="3910"/>
                    <a:pt x="8129" y="3910"/>
                  </a:cubicBezTo>
                  <a:cubicBezTo>
                    <a:pt x="8166" y="3910"/>
                    <a:pt x="8204" y="3897"/>
                    <a:pt x="8240" y="3872"/>
                  </a:cubicBezTo>
                  <a:cubicBezTo>
                    <a:pt x="8931" y="3336"/>
                    <a:pt x="9585" y="2729"/>
                    <a:pt x="10169" y="2062"/>
                  </a:cubicBezTo>
                  <a:cubicBezTo>
                    <a:pt x="10181" y="2336"/>
                    <a:pt x="10419" y="2574"/>
                    <a:pt x="10705" y="2574"/>
                  </a:cubicBezTo>
                  <a:cubicBezTo>
                    <a:pt x="11002" y="2574"/>
                    <a:pt x="11240" y="2336"/>
                    <a:pt x="11240" y="2038"/>
                  </a:cubicBezTo>
                  <a:lnTo>
                    <a:pt x="11240" y="573"/>
                  </a:lnTo>
                  <a:cubicBezTo>
                    <a:pt x="11240" y="395"/>
                    <a:pt x="11169" y="240"/>
                    <a:pt x="11050" y="133"/>
                  </a:cubicBezTo>
                  <a:cubicBezTo>
                    <a:pt x="10943" y="47"/>
                    <a:pt x="10807" y="0"/>
                    <a:pt x="1066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E19F8D93-723F-8A39-2746-618EDAE8042D}"/>
              </a:ext>
            </a:extLst>
          </p:cNvPr>
          <p:cNvSpPr/>
          <p:nvPr/>
        </p:nvSpPr>
        <p:spPr>
          <a:xfrm>
            <a:off x="162560" y="132080"/>
            <a:ext cx="11836400" cy="654304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346CCF-352C-DAD1-6721-3F5FE478030D}"/>
              </a:ext>
            </a:extLst>
          </p:cNvPr>
          <p:cNvSpPr txBox="1"/>
          <p:nvPr/>
        </p:nvSpPr>
        <p:spPr>
          <a:xfrm>
            <a:off x="6918008" y="1826080"/>
            <a:ext cx="448690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ahnschrift Light Condensed" panose="020B0502040204020203" pitchFamily="34" charset="0"/>
              </a:rPr>
              <a:t>As it can be seen from the visualization that </a:t>
            </a:r>
            <a:r>
              <a:rPr lang="en-US" b="1" dirty="0" err="1">
                <a:latin typeface="Bahnschrift Light Condensed" panose="020B0502040204020203" pitchFamily="34" charset="0"/>
              </a:rPr>
              <a:t>Atliq</a:t>
            </a:r>
            <a:r>
              <a:rPr lang="en-US" b="1" dirty="0">
                <a:latin typeface="Bahnschrift Light Condensed" panose="020B0502040204020203" pitchFamily="34" charset="0"/>
              </a:rPr>
              <a:t> Exclusive</a:t>
            </a:r>
            <a:r>
              <a:rPr lang="en-US" dirty="0">
                <a:latin typeface="Bahnschrift Light Condensed" panose="020B0502040204020203" pitchFamily="34" charset="0"/>
              </a:rPr>
              <a:t> present in all the major markets which fall into </a:t>
            </a:r>
            <a:r>
              <a:rPr lang="en-US" b="1" dirty="0">
                <a:latin typeface="Bahnschrift Light Condensed" panose="020B0502040204020203" pitchFamily="34" charset="0"/>
              </a:rPr>
              <a:t>APAC</a:t>
            </a:r>
            <a:r>
              <a:rPr lang="en-US" dirty="0">
                <a:latin typeface="Bahnschrift Light Condensed" panose="020B0502040204020203" pitchFamily="34" charset="0"/>
              </a:rPr>
              <a:t> region.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Bahnschrift Light Condensed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ahnschrift Light Condensed" panose="020B0502040204020203" pitchFamily="34" charset="0"/>
              </a:rPr>
              <a:t>Now that all the important markets is being captured we need to expand our products to </a:t>
            </a:r>
            <a:r>
              <a:rPr lang="en-US" dirty="0" err="1">
                <a:latin typeface="Bahnschrift Light Condensed" panose="020B0502040204020203" pitchFamily="34" charset="0"/>
              </a:rPr>
              <a:t>fullfill</a:t>
            </a:r>
            <a:r>
              <a:rPr lang="en-US" dirty="0">
                <a:latin typeface="Bahnschrift Light Condensed" panose="020B0502040204020203" pitchFamily="34" charset="0"/>
              </a:rPr>
              <a:t> its supply to all the regions and also keep on innovating unique products based on diff regions,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Bahnschrift Light Condensed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ahnschrift Light Condensed" panose="020B0502040204020203" pitchFamily="34" charset="0"/>
              </a:rPr>
              <a:t> That we’ll see in the next slide…..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9587587-B7D9-4AC6-3329-D481AD2AD3A1}"/>
              </a:ext>
            </a:extLst>
          </p:cNvPr>
          <p:cNvSpPr/>
          <p:nvPr/>
        </p:nvSpPr>
        <p:spPr>
          <a:xfrm>
            <a:off x="1252978" y="1682017"/>
            <a:ext cx="4660778" cy="3981709"/>
          </a:xfrm>
          <a:prstGeom prst="round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8100">
            <a:solidFill>
              <a:srgbClr val="2319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ACEE23A-EF25-A34E-0DD7-0DD2379BD9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8008" y="5713463"/>
            <a:ext cx="4076700" cy="4476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7B6B95E-C32E-9CEF-E8AB-9AE2992557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8008" y="920699"/>
            <a:ext cx="4076700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6975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9F86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851;p45">
            <a:extLst>
              <a:ext uri="{FF2B5EF4-FFF2-40B4-BE49-F238E27FC236}">
                <a16:creationId xmlns:a16="http://schemas.microsoft.com/office/drawing/2014/main" id="{7F4D8C25-DE43-8D96-3E11-C14EA0CC464E}"/>
              </a:ext>
            </a:extLst>
          </p:cNvPr>
          <p:cNvSpPr txBox="1">
            <a:spLocks/>
          </p:cNvSpPr>
          <p:nvPr/>
        </p:nvSpPr>
        <p:spPr>
          <a:xfrm>
            <a:off x="2643990" y="397760"/>
            <a:ext cx="7391700" cy="4212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dirty="0">
                <a:latin typeface="Algerian" panose="04020705040A02060702" pitchFamily="82" charset="0"/>
              </a:rPr>
              <a:t> request 2.</a:t>
            </a:r>
          </a:p>
        </p:txBody>
      </p:sp>
      <p:grpSp>
        <p:nvGrpSpPr>
          <p:cNvPr id="17" name="Google Shape;2021;p58">
            <a:extLst>
              <a:ext uri="{FF2B5EF4-FFF2-40B4-BE49-F238E27FC236}">
                <a16:creationId xmlns:a16="http://schemas.microsoft.com/office/drawing/2014/main" id="{3AB51E44-A3EF-85A4-AC15-4142216B60E2}"/>
              </a:ext>
            </a:extLst>
          </p:cNvPr>
          <p:cNvGrpSpPr/>
          <p:nvPr/>
        </p:nvGrpSpPr>
        <p:grpSpPr>
          <a:xfrm>
            <a:off x="1394605" y="1514216"/>
            <a:ext cx="448077" cy="447242"/>
            <a:chOff x="1421638" y="4125629"/>
            <a:chExt cx="374709" cy="374010"/>
          </a:xfrm>
          <a:solidFill>
            <a:srgbClr val="9F86C0"/>
          </a:solidFill>
        </p:grpSpPr>
        <p:sp>
          <p:nvSpPr>
            <p:cNvPr id="31" name="Google Shape;2022;p58">
              <a:extLst>
                <a:ext uri="{FF2B5EF4-FFF2-40B4-BE49-F238E27FC236}">
                  <a16:creationId xmlns:a16="http://schemas.microsoft.com/office/drawing/2014/main" id="{CB6DC907-43B3-732E-770C-2C794C18035F}"/>
                </a:ext>
              </a:extLst>
            </p:cNvPr>
            <p:cNvSpPr/>
            <p:nvPr/>
          </p:nvSpPr>
          <p:spPr>
            <a:xfrm>
              <a:off x="1421638" y="4265954"/>
              <a:ext cx="374709" cy="233685"/>
            </a:xfrm>
            <a:custGeom>
              <a:avLst/>
              <a:gdLst/>
              <a:ahLst/>
              <a:cxnLst/>
              <a:rect l="l" t="t" r="r" b="b"/>
              <a:pathLst>
                <a:path w="11800" h="7359" extrusionOk="0">
                  <a:moveTo>
                    <a:pt x="3180" y="3298"/>
                  </a:moveTo>
                  <a:lnTo>
                    <a:pt x="3180" y="7001"/>
                  </a:lnTo>
                  <a:lnTo>
                    <a:pt x="1691" y="7001"/>
                  </a:lnTo>
                  <a:lnTo>
                    <a:pt x="1691" y="3298"/>
                  </a:lnTo>
                  <a:close/>
                  <a:moveTo>
                    <a:pt x="6680" y="2370"/>
                  </a:moveTo>
                  <a:lnTo>
                    <a:pt x="6680" y="7001"/>
                  </a:lnTo>
                  <a:lnTo>
                    <a:pt x="5192" y="7001"/>
                  </a:lnTo>
                  <a:lnTo>
                    <a:pt x="5192" y="2370"/>
                  </a:lnTo>
                  <a:close/>
                  <a:moveTo>
                    <a:pt x="10180" y="345"/>
                  </a:moveTo>
                  <a:lnTo>
                    <a:pt x="10180" y="7001"/>
                  </a:lnTo>
                  <a:lnTo>
                    <a:pt x="8692" y="7001"/>
                  </a:lnTo>
                  <a:lnTo>
                    <a:pt x="8692" y="345"/>
                  </a:lnTo>
                  <a:close/>
                  <a:moveTo>
                    <a:pt x="8502" y="0"/>
                  </a:moveTo>
                  <a:cubicBezTo>
                    <a:pt x="8406" y="0"/>
                    <a:pt x="8323" y="84"/>
                    <a:pt x="8323" y="179"/>
                  </a:cubicBezTo>
                  <a:lnTo>
                    <a:pt x="8323" y="7001"/>
                  </a:lnTo>
                  <a:lnTo>
                    <a:pt x="7013" y="7001"/>
                  </a:lnTo>
                  <a:lnTo>
                    <a:pt x="7013" y="2203"/>
                  </a:lnTo>
                  <a:cubicBezTo>
                    <a:pt x="7013" y="2120"/>
                    <a:pt x="6930" y="2024"/>
                    <a:pt x="6835" y="2024"/>
                  </a:cubicBezTo>
                  <a:lnTo>
                    <a:pt x="4989" y="2024"/>
                  </a:lnTo>
                  <a:cubicBezTo>
                    <a:pt x="4894" y="2024"/>
                    <a:pt x="4811" y="2108"/>
                    <a:pt x="4811" y="2203"/>
                  </a:cubicBezTo>
                  <a:lnTo>
                    <a:pt x="4811" y="7001"/>
                  </a:lnTo>
                  <a:lnTo>
                    <a:pt x="3501" y="7001"/>
                  </a:lnTo>
                  <a:lnTo>
                    <a:pt x="3501" y="3132"/>
                  </a:lnTo>
                  <a:cubicBezTo>
                    <a:pt x="3501" y="3036"/>
                    <a:pt x="3418" y="2953"/>
                    <a:pt x="3322" y="2953"/>
                  </a:cubicBezTo>
                  <a:lnTo>
                    <a:pt x="1477" y="2953"/>
                  </a:lnTo>
                  <a:cubicBezTo>
                    <a:pt x="1382" y="2953"/>
                    <a:pt x="1298" y="3024"/>
                    <a:pt x="1298" y="3132"/>
                  </a:cubicBezTo>
                  <a:lnTo>
                    <a:pt x="1298" y="7001"/>
                  </a:lnTo>
                  <a:lnTo>
                    <a:pt x="179" y="7001"/>
                  </a:lnTo>
                  <a:cubicBezTo>
                    <a:pt x="84" y="7001"/>
                    <a:pt x="1" y="7073"/>
                    <a:pt x="1" y="7180"/>
                  </a:cubicBezTo>
                  <a:cubicBezTo>
                    <a:pt x="1" y="7287"/>
                    <a:pt x="72" y="7358"/>
                    <a:pt x="179" y="7358"/>
                  </a:cubicBezTo>
                  <a:lnTo>
                    <a:pt x="11597" y="7358"/>
                  </a:lnTo>
                  <a:cubicBezTo>
                    <a:pt x="11681" y="7358"/>
                    <a:pt x="11776" y="7287"/>
                    <a:pt x="11776" y="7180"/>
                  </a:cubicBezTo>
                  <a:cubicBezTo>
                    <a:pt x="11800" y="7073"/>
                    <a:pt x="11728" y="7001"/>
                    <a:pt x="11633" y="7001"/>
                  </a:cubicBezTo>
                  <a:lnTo>
                    <a:pt x="10526" y="7001"/>
                  </a:lnTo>
                  <a:lnTo>
                    <a:pt x="10526" y="179"/>
                  </a:lnTo>
                  <a:cubicBezTo>
                    <a:pt x="10526" y="95"/>
                    <a:pt x="10442" y="0"/>
                    <a:pt x="103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023;p58">
              <a:extLst>
                <a:ext uri="{FF2B5EF4-FFF2-40B4-BE49-F238E27FC236}">
                  <a16:creationId xmlns:a16="http://schemas.microsoft.com/office/drawing/2014/main" id="{9CBA7E79-484B-AA02-35BA-12549695DDCF}"/>
                </a:ext>
              </a:extLst>
            </p:cNvPr>
            <p:cNvSpPr/>
            <p:nvPr/>
          </p:nvSpPr>
          <p:spPr>
            <a:xfrm>
              <a:off x="1428052" y="4125629"/>
              <a:ext cx="356958" cy="215585"/>
            </a:xfrm>
            <a:custGeom>
              <a:avLst/>
              <a:gdLst/>
              <a:ahLst/>
              <a:cxnLst/>
              <a:rect l="l" t="t" r="r" b="b"/>
              <a:pathLst>
                <a:path w="11241" h="6789" extrusionOk="0">
                  <a:moveTo>
                    <a:pt x="10668" y="0"/>
                  </a:moveTo>
                  <a:cubicBezTo>
                    <a:pt x="10653" y="0"/>
                    <a:pt x="10637" y="1"/>
                    <a:pt x="10621" y="2"/>
                  </a:cubicBezTo>
                  <a:lnTo>
                    <a:pt x="9145" y="181"/>
                  </a:lnTo>
                  <a:cubicBezTo>
                    <a:pt x="8847" y="216"/>
                    <a:pt x="8633" y="490"/>
                    <a:pt x="8669" y="788"/>
                  </a:cubicBezTo>
                  <a:cubicBezTo>
                    <a:pt x="8691" y="1064"/>
                    <a:pt x="8938" y="1268"/>
                    <a:pt x="9211" y="1268"/>
                  </a:cubicBezTo>
                  <a:cubicBezTo>
                    <a:pt x="9232" y="1268"/>
                    <a:pt x="9254" y="1267"/>
                    <a:pt x="9276" y="1264"/>
                  </a:cubicBezTo>
                  <a:lnTo>
                    <a:pt x="9395" y="1252"/>
                  </a:lnTo>
                  <a:lnTo>
                    <a:pt x="9395" y="1252"/>
                  </a:lnTo>
                  <a:cubicBezTo>
                    <a:pt x="7597" y="3348"/>
                    <a:pt x="5442" y="4443"/>
                    <a:pt x="3918" y="4979"/>
                  </a:cubicBezTo>
                  <a:cubicBezTo>
                    <a:pt x="2025" y="5657"/>
                    <a:pt x="561" y="5717"/>
                    <a:pt x="537" y="5717"/>
                  </a:cubicBezTo>
                  <a:cubicBezTo>
                    <a:pt x="239" y="5729"/>
                    <a:pt x="1" y="5967"/>
                    <a:pt x="25" y="6265"/>
                  </a:cubicBezTo>
                  <a:cubicBezTo>
                    <a:pt x="37" y="6562"/>
                    <a:pt x="275" y="6789"/>
                    <a:pt x="561" y="6789"/>
                  </a:cubicBezTo>
                  <a:lnTo>
                    <a:pt x="572" y="6789"/>
                  </a:lnTo>
                  <a:cubicBezTo>
                    <a:pt x="632" y="6789"/>
                    <a:pt x="2192" y="6729"/>
                    <a:pt x="4263" y="6003"/>
                  </a:cubicBezTo>
                  <a:cubicBezTo>
                    <a:pt x="5418" y="5586"/>
                    <a:pt x="6514" y="5050"/>
                    <a:pt x="7490" y="4383"/>
                  </a:cubicBezTo>
                  <a:cubicBezTo>
                    <a:pt x="7561" y="4324"/>
                    <a:pt x="7597" y="4217"/>
                    <a:pt x="7538" y="4145"/>
                  </a:cubicBezTo>
                  <a:cubicBezTo>
                    <a:pt x="7501" y="4093"/>
                    <a:pt x="7445" y="4065"/>
                    <a:pt x="7391" y="4065"/>
                  </a:cubicBezTo>
                  <a:cubicBezTo>
                    <a:pt x="7358" y="4065"/>
                    <a:pt x="7326" y="4075"/>
                    <a:pt x="7299" y="4098"/>
                  </a:cubicBezTo>
                  <a:cubicBezTo>
                    <a:pt x="6335" y="4753"/>
                    <a:pt x="5275" y="5288"/>
                    <a:pt x="4144" y="5693"/>
                  </a:cubicBezTo>
                  <a:cubicBezTo>
                    <a:pt x="2132" y="6408"/>
                    <a:pt x="632" y="6467"/>
                    <a:pt x="561" y="6467"/>
                  </a:cubicBezTo>
                  <a:cubicBezTo>
                    <a:pt x="453" y="6467"/>
                    <a:pt x="358" y="6372"/>
                    <a:pt x="358" y="6265"/>
                  </a:cubicBezTo>
                  <a:cubicBezTo>
                    <a:pt x="358" y="6169"/>
                    <a:pt x="441" y="6074"/>
                    <a:pt x="561" y="6062"/>
                  </a:cubicBezTo>
                  <a:cubicBezTo>
                    <a:pt x="572" y="6062"/>
                    <a:pt x="2085" y="6003"/>
                    <a:pt x="4037" y="5300"/>
                  </a:cubicBezTo>
                  <a:cubicBezTo>
                    <a:pt x="5680" y="4717"/>
                    <a:pt x="8026" y="3514"/>
                    <a:pt x="9943" y="1133"/>
                  </a:cubicBezTo>
                  <a:cubicBezTo>
                    <a:pt x="10035" y="1018"/>
                    <a:pt x="9949" y="847"/>
                    <a:pt x="9813" y="847"/>
                  </a:cubicBezTo>
                  <a:cubicBezTo>
                    <a:pt x="9809" y="847"/>
                    <a:pt x="9804" y="847"/>
                    <a:pt x="9800" y="847"/>
                  </a:cubicBezTo>
                  <a:lnTo>
                    <a:pt x="9252" y="931"/>
                  </a:lnTo>
                  <a:cubicBezTo>
                    <a:pt x="9244" y="932"/>
                    <a:pt x="9236" y="932"/>
                    <a:pt x="9228" y="932"/>
                  </a:cubicBezTo>
                  <a:cubicBezTo>
                    <a:pt x="9139" y="932"/>
                    <a:pt x="9049" y="874"/>
                    <a:pt x="9038" y="776"/>
                  </a:cubicBezTo>
                  <a:cubicBezTo>
                    <a:pt x="9014" y="657"/>
                    <a:pt x="9085" y="550"/>
                    <a:pt x="9204" y="538"/>
                  </a:cubicBezTo>
                  <a:lnTo>
                    <a:pt x="10681" y="359"/>
                  </a:lnTo>
                  <a:cubicBezTo>
                    <a:pt x="10688" y="358"/>
                    <a:pt x="10696" y="358"/>
                    <a:pt x="10703" y="358"/>
                  </a:cubicBezTo>
                  <a:cubicBezTo>
                    <a:pt x="10812" y="358"/>
                    <a:pt x="10895" y="438"/>
                    <a:pt x="10895" y="550"/>
                  </a:cubicBezTo>
                  <a:lnTo>
                    <a:pt x="10895" y="2026"/>
                  </a:lnTo>
                  <a:cubicBezTo>
                    <a:pt x="10895" y="2133"/>
                    <a:pt x="10812" y="2217"/>
                    <a:pt x="10705" y="2217"/>
                  </a:cubicBezTo>
                  <a:cubicBezTo>
                    <a:pt x="10598" y="2217"/>
                    <a:pt x="10514" y="2133"/>
                    <a:pt x="10514" y="2026"/>
                  </a:cubicBezTo>
                  <a:lnTo>
                    <a:pt x="10514" y="1586"/>
                  </a:lnTo>
                  <a:cubicBezTo>
                    <a:pt x="10514" y="1502"/>
                    <a:pt x="10467" y="1443"/>
                    <a:pt x="10407" y="1419"/>
                  </a:cubicBezTo>
                  <a:cubicBezTo>
                    <a:pt x="10387" y="1409"/>
                    <a:pt x="10368" y="1405"/>
                    <a:pt x="10349" y="1405"/>
                  </a:cubicBezTo>
                  <a:cubicBezTo>
                    <a:pt x="10298" y="1405"/>
                    <a:pt x="10251" y="1435"/>
                    <a:pt x="10217" y="1478"/>
                  </a:cubicBezTo>
                  <a:cubicBezTo>
                    <a:pt x="9574" y="2264"/>
                    <a:pt x="8835" y="2979"/>
                    <a:pt x="8026" y="3610"/>
                  </a:cubicBezTo>
                  <a:cubicBezTo>
                    <a:pt x="7954" y="3669"/>
                    <a:pt x="7942" y="3764"/>
                    <a:pt x="8002" y="3848"/>
                  </a:cubicBezTo>
                  <a:cubicBezTo>
                    <a:pt x="8036" y="3888"/>
                    <a:pt x="8081" y="3910"/>
                    <a:pt x="8129" y="3910"/>
                  </a:cubicBezTo>
                  <a:cubicBezTo>
                    <a:pt x="8166" y="3910"/>
                    <a:pt x="8204" y="3897"/>
                    <a:pt x="8240" y="3872"/>
                  </a:cubicBezTo>
                  <a:cubicBezTo>
                    <a:pt x="8931" y="3336"/>
                    <a:pt x="9585" y="2729"/>
                    <a:pt x="10169" y="2062"/>
                  </a:cubicBezTo>
                  <a:cubicBezTo>
                    <a:pt x="10181" y="2336"/>
                    <a:pt x="10419" y="2574"/>
                    <a:pt x="10705" y="2574"/>
                  </a:cubicBezTo>
                  <a:cubicBezTo>
                    <a:pt x="11002" y="2574"/>
                    <a:pt x="11240" y="2336"/>
                    <a:pt x="11240" y="2038"/>
                  </a:cubicBezTo>
                  <a:lnTo>
                    <a:pt x="11240" y="573"/>
                  </a:lnTo>
                  <a:cubicBezTo>
                    <a:pt x="11240" y="395"/>
                    <a:pt x="11169" y="240"/>
                    <a:pt x="11050" y="133"/>
                  </a:cubicBezTo>
                  <a:cubicBezTo>
                    <a:pt x="10943" y="47"/>
                    <a:pt x="10807" y="0"/>
                    <a:pt x="1066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E19F8D93-723F-8A39-2746-618EDAE8042D}"/>
              </a:ext>
            </a:extLst>
          </p:cNvPr>
          <p:cNvSpPr/>
          <p:nvPr/>
        </p:nvSpPr>
        <p:spPr>
          <a:xfrm>
            <a:off x="162560" y="132080"/>
            <a:ext cx="11836400" cy="654304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81035D-B9FA-17AA-DF4B-A59E1E911548}"/>
              </a:ext>
            </a:extLst>
          </p:cNvPr>
          <p:cNvSpPr txBox="1"/>
          <p:nvPr/>
        </p:nvSpPr>
        <p:spPr>
          <a:xfrm>
            <a:off x="361951" y="1354476"/>
            <a:ext cx="114204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pperplate Gothic Bold" panose="020E0705020206020404" pitchFamily="34" charset="0"/>
              </a:rPr>
              <a:t>What is the percentage of unique product increase in 2021 vs. 2020? The final output contains these fields, </a:t>
            </a:r>
          </a:p>
          <a:p>
            <a:pPr algn="ctr"/>
            <a:r>
              <a:rPr lang="en-US" dirty="0">
                <a:latin typeface="Copperplate Gothic Bold" panose="020E0705020206020404" pitchFamily="34" charset="0"/>
              </a:rPr>
              <a:t>unique_products_2020</a:t>
            </a:r>
          </a:p>
          <a:p>
            <a:pPr algn="ctr"/>
            <a:r>
              <a:rPr lang="en-US" dirty="0">
                <a:latin typeface="Copperplate Gothic Bold" panose="020E0705020206020404" pitchFamily="34" charset="0"/>
              </a:rPr>
              <a:t> unique_products_2021 </a:t>
            </a:r>
          </a:p>
          <a:p>
            <a:pPr algn="ctr"/>
            <a:r>
              <a:rPr lang="en-US" dirty="0" err="1">
                <a:latin typeface="Copperplate Gothic Bold" panose="020E0705020206020404" pitchFamily="34" charset="0"/>
              </a:rPr>
              <a:t>percentage_chg</a:t>
            </a:r>
            <a:endParaRPr lang="en-US" dirty="0">
              <a:latin typeface="Copperplate Gothic Bold" panose="020E0705020206020404" pitchFamily="34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F09A558-ADFE-E3B9-33C0-15BF4F04E581}"/>
              </a:ext>
            </a:extLst>
          </p:cNvPr>
          <p:cNvSpPr/>
          <p:nvPr/>
        </p:nvSpPr>
        <p:spPr>
          <a:xfrm>
            <a:off x="3462338" y="3103562"/>
            <a:ext cx="5448300" cy="600076"/>
          </a:xfrm>
          <a:prstGeom prst="round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28575">
            <a:solidFill>
              <a:srgbClr val="2319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5E5D4D-B91D-8732-D6D5-5287D609D759}"/>
              </a:ext>
            </a:extLst>
          </p:cNvPr>
          <p:cNvSpPr txBox="1"/>
          <p:nvPr/>
        </p:nvSpPr>
        <p:spPr>
          <a:xfrm>
            <a:off x="3210877" y="4400819"/>
            <a:ext cx="625792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/>
              <a:t>245    </a:t>
            </a:r>
            <a:r>
              <a:rPr lang="en-US" sz="3200" dirty="0"/>
              <a:t>36.33        </a:t>
            </a:r>
            <a:r>
              <a:rPr lang="en-US" sz="8000" dirty="0"/>
              <a:t> 334</a:t>
            </a:r>
          </a:p>
        </p:txBody>
      </p:sp>
      <p:sp>
        <p:nvSpPr>
          <p:cNvPr id="9" name="Arrow: Curved Down 8">
            <a:extLst>
              <a:ext uri="{FF2B5EF4-FFF2-40B4-BE49-F238E27FC236}">
                <a16:creationId xmlns:a16="http://schemas.microsoft.com/office/drawing/2014/main" id="{423C916D-42F2-3180-F27E-09278E5FF949}"/>
              </a:ext>
            </a:extLst>
          </p:cNvPr>
          <p:cNvSpPr/>
          <p:nvPr/>
        </p:nvSpPr>
        <p:spPr>
          <a:xfrm>
            <a:off x="5419725" y="4762501"/>
            <a:ext cx="1733550" cy="60007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9102289-1BBE-D41F-82D3-10AB0A1F796D}"/>
              </a:ext>
            </a:extLst>
          </p:cNvPr>
          <p:cNvSpPr/>
          <p:nvPr/>
        </p:nvSpPr>
        <p:spPr>
          <a:xfrm>
            <a:off x="2924175" y="4054200"/>
            <a:ext cx="6544628" cy="2156100"/>
          </a:xfrm>
          <a:prstGeom prst="roundRect">
            <a:avLst/>
          </a:prstGeom>
          <a:noFill/>
          <a:ln w="28575">
            <a:solidFill>
              <a:srgbClr val="2319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28575">
                <a:solidFill>
                  <a:srgbClr val="231942"/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5877703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9F86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851;p45">
            <a:extLst>
              <a:ext uri="{FF2B5EF4-FFF2-40B4-BE49-F238E27FC236}">
                <a16:creationId xmlns:a16="http://schemas.microsoft.com/office/drawing/2014/main" id="{7F4D8C25-DE43-8D96-3E11-C14EA0CC464E}"/>
              </a:ext>
            </a:extLst>
          </p:cNvPr>
          <p:cNvSpPr txBox="1">
            <a:spLocks/>
          </p:cNvSpPr>
          <p:nvPr/>
        </p:nvSpPr>
        <p:spPr>
          <a:xfrm>
            <a:off x="162560" y="397760"/>
            <a:ext cx="9873130" cy="4212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US" sz="4000" dirty="0">
                <a:latin typeface="Modern No. 20" panose="02070704070505020303" pitchFamily="18" charset="0"/>
              </a:rPr>
              <a:t>Insights :</a:t>
            </a:r>
          </a:p>
        </p:txBody>
      </p:sp>
      <p:grpSp>
        <p:nvGrpSpPr>
          <p:cNvPr id="17" name="Google Shape;2021;p58">
            <a:extLst>
              <a:ext uri="{FF2B5EF4-FFF2-40B4-BE49-F238E27FC236}">
                <a16:creationId xmlns:a16="http://schemas.microsoft.com/office/drawing/2014/main" id="{3AB51E44-A3EF-85A4-AC15-4142216B60E2}"/>
              </a:ext>
            </a:extLst>
          </p:cNvPr>
          <p:cNvGrpSpPr/>
          <p:nvPr/>
        </p:nvGrpSpPr>
        <p:grpSpPr>
          <a:xfrm>
            <a:off x="1394605" y="1514216"/>
            <a:ext cx="448077" cy="447242"/>
            <a:chOff x="1421638" y="4125629"/>
            <a:chExt cx="374709" cy="374010"/>
          </a:xfrm>
          <a:solidFill>
            <a:srgbClr val="9F86C0"/>
          </a:solidFill>
        </p:grpSpPr>
        <p:sp>
          <p:nvSpPr>
            <p:cNvPr id="31" name="Google Shape;2022;p58">
              <a:extLst>
                <a:ext uri="{FF2B5EF4-FFF2-40B4-BE49-F238E27FC236}">
                  <a16:creationId xmlns:a16="http://schemas.microsoft.com/office/drawing/2014/main" id="{CB6DC907-43B3-732E-770C-2C794C18035F}"/>
                </a:ext>
              </a:extLst>
            </p:cNvPr>
            <p:cNvSpPr/>
            <p:nvPr/>
          </p:nvSpPr>
          <p:spPr>
            <a:xfrm>
              <a:off x="1421638" y="4265954"/>
              <a:ext cx="374709" cy="233685"/>
            </a:xfrm>
            <a:custGeom>
              <a:avLst/>
              <a:gdLst/>
              <a:ahLst/>
              <a:cxnLst/>
              <a:rect l="l" t="t" r="r" b="b"/>
              <a:pathLst>
                <a:path w="11800" h="7359" extrusionOk="0">
                  <a:moveTo>
                    <a:pt x="3180" y="3298"/>
                  </a:moveTo>
                  <a:lnTo>
                    <a:pt x="3180" y="7001"/>
                  </a:lnTo>
                  <a:lnTo>
                    <a:pt x="1691" y="7001"/>
                  </a:lnTo>
                  <a:lnTo>
                    <a:pt x="1691" y="3298"/>
                  </a:lnTo>
                  <a:close/>
                  <a:moveTo>
                    <a:pt x="6680" y="2370"/>
                  </a:moveTo>
                  <a:lnTo>
                    <a:pt x="6680" y="7001"/>
                  </a:lnTo>
                  <a:lnTo>
                    <a:pt x="5192" y="7001"/>
                  </a:lnTo>
                  <a:lnTo>
                    <a:pt x="5192" y="2370"/>
                  </a:lnTo>
                  <a:close/>
                  <a:moveTo>
                    <a:pt x="10180" y="345"/>
                  </a:moveTo>
                  <a:lnTo>
                    <a:pt x="10180" y="7001"/>
                  </a:lnTo>
                  <a:lnTo>
                    <a:pt x="8692" y="7001"/>
                  </a:lnTo>
                  <a:lnTo>
                    <a:pt x="8692" y="345"/>
                  </a:lnTo>
                  <a:close/>
                  <a:moveTo>
                    <a:pt x="8502" y="0"/>
                  </a:moveTo>
                  <a:cubicBezTo>
                    <a:pt x="8406" y="0"/>
                    <a:pt x="8323" y="84"/>
                    <a:pt x="8323" y="179"/>
                  </a:cubicBezTo>
                  <a:lnTo>
                    <a:pt x="8323" y="7001"/>
                  </a:lnTo>
                  <a:lnTo>
                    <a:pt x="7013" y="7001"/>
                  </a:lnTo>
                  <a:lnTo>
                    <a:pt x="7013" y="2203"/>
                  </a:lnTo>
                  <a:cubicBezTo>
                    <a:pt x="7013" y="2120"/>
                    <a:pt x="6930" y="2024"/>
                    <a:pt x="6835" y="2024"/>
                  </a:cubicBezTo>
                  <a:lnTo>
                    <a:pt x="4989" y="2024"/>
                  </a:lnTo>
                  <a:cubicBezTo>
                    <a:pt x="4894" y="2024"/>
                    <a:pt x="4811" y="2108"/>
                    <a:pt x="4811" y="2203"/>
                  </a:cubicBezTo>
                  <a:lnTo>
                    <a:pt x="4811" y="7001"/>
                  </a:lnTo>
                  <a:lnTo>
                    <a:pt x="3501" y="7001"/>
                  </a:lnTo>
                  <a:lnTo>
                    <a:pt x="3501" y="3132"/>
                  </a:lnTo>
                  <a:cubicBezTo>
                    <a:pt x="3501" y="3036"/>
                    <a:pt x="3418" y="2953"/>
                    <a:pt x="3322" y="2953"/>
                  </a:cubicBezTo>
                  <a:lnTo>
                    <a:pt x="1477" y="2953"/>
                  </a:lnTo>
                  <a:cubicBezTo>
                    <a:pt x="1382" y="2953"/>
                    <a:pt x="1298" y="3024"/>
                    <a:pt x="1298" y="3132"/>
                  </a:cubicBezTo>
                  <a:lnTo>
                    <a:pt x="1298" y="7001"/>
                  </a:lnTo>
                  <a:lnTo>
                    <a:pt x="179" y="7001"/>
                  </a:lnTo>
                  <a:cubicBezTo>
                    <a:pt x="84" y="7001"/>
                    <a:pt x="1" y="7073"/>
                    <a:pt x="1" y="7180"/>
                  </a:cubicBezTo>
                  <a:cubicBezTo>
                    <a:pt x="1" y="7287"/>
                    <a:pt x="72" y="7358"/>
                    <a:pt x="179" y="7358"/>
                  </a:cubicBezTo>
                  <a:lnTo>
                    <a:pt x="11597" y="7358"/>
                  </a:lnTo>
                  <a:cubicBezTo>
                    <a:pt x="11681" y="7358"/>
                    <a:pt x="11776" y="7287"/>
                    <a:pt x="11776" y="7180"/>
                  </a:cubicBezTo>
                  <a:cubicBezTo>
                    <a:pt x="11800" y="7073"/>
                    <a:pt x="11728" y="7001"/>
                    <a:pt x="11633" y="7001"/>
                  </a:cubicBezTo>
                  <a:lnTo>
                    <a:pt x="10526" y="7001"/>
                  </a:lnTo>
                  <a:lnTo>
                    <a:pt x="10526" y="179"/>
                  </a:lnTo>
                  <a:cubicBezTo>
                    <a:pt x="10526" y="95"/>
                    <a:pt x="10442" y="0"/>
                    <a:pt x="103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023;p58">
              <a:extLst>
                <a:ext uri="{FF2B5EF4-FFF2-40B4-BE49-F238E27FC236}">
                  <a16:creationId xmlns:a16="http://schemas.microsoft.com/office/drawing/2014/main" id="{9CBA7E79-484B-AA02-35BA-12549695DDCF}"/>
                </a:ext>
              </a:extLst>
            </p:cNvPr>
            <p:cNvSpPr/>
            <p:nvPr/>
          </p:nvSpPr>
          <p:spPr>
            <a:xfrm>
              <a:off x="1428052" y="4125629"/>
              <a:ext cx="356958" cy="215585"/>
            </a:xfrm>
            <a:custGeom>
              <a:avLst/>
              <a:gdLst/>
              <a:ahLst/>
              <a:cxnLst/>
              <a:rect l="l" t="t" r="r" b="b"/>
              <a:pathLst>
                <a:path w="11241" h="6789" extrusionOk="0">
                  <a:moveTo>
                    <a:pt x="10668" y="0"/>
                  </a:moveTo>
                  <a:cubicBezTo>
                    <a:pt x="10653" y="0"/>
                    <a:pt x="10637" y="1"/>
                    <a:pt x="10621" y="2"/>
                  </a:cubicBezTo>
                  <a:lnTo>
                    <a:pt x="9145" y="181"/>
                  </a:lnTo>
                  <a:cubicBezTo>
                    <a:pt x="8847" y="216"/>
                    <a:pt x="8633" y="490"/>
                    <a:pt x="8669" y="788"/>
                  </a:cubicBezTo>
                  <a:cubicBezTo>
                    <a:pt x="8691" y="1064"/>
                    <a:pt x="8938" y="1268"/>
                    <a:pt x="9211" y="1268"/>
                  </a:cubicBezTo>
                  <a:cubicBezTo>
                    <a:pt x="9232" y="1268"/>
                    <a:pt x="9254" y="1267"/>
                    <a:pt x="9276" y="1264"/>
                  </a:cubicBezTo>
                  <a:lnTo>
                    <a:pt x="9395" y="1252"/>
                  </a:lnTo>
                  <a:lnTo>
                    <a:pt x="9395" y="1252"/>
                  </a:lnTo>
                  <a:cubicBezTo>
                    <a:pt x="7597" y="3348"/>
                    <a:pt x="5442" y="4443"/>
                    <a:pt x="3918" y="4979"/>
                  </a:cubicBezTo>
                  <a:cubicBezTo>
                    <a:pt x="2025" y="5657"/>
                    <a:pt x="561" y="5717"/>
                    <a:pt x="537" y="5717"/>
                  </a:cubicBezTo>
                  <a:cubicBezTo>
                    <a:pt x="239" y="5729"/>
                    <a:pt x="1" y="5967"/>
                    <a:pt x="25" y="6265"/>
                  </a:cubicBezTo>
                  <a:cubicBezTo>
                    <a:pt x="37" y="6562"/>
                    <a:pt x="275" y="6789"/>
                    <a:pt x="561" y="6789"/>
                  </a:cubicBezTo>
                  <a:lnTo>
                    <a:pt x="572" y="6789"/>
                  </a:lnTo>
                  <a:cubicBezTo>
                    <a:pt x="632" y="6789"/>
                    <a:pt x="2192" y="6729"/>
                    <a:pt x="4263" y="6003"/>
                  </a:cubicBezTo>
                  <a:cubicBezTo>
                    <a:pt x="5418" y="5586"/>
                    <a:pt x="6514" y="5050"/>
                    <a:pt x="7490" y="4383"/>
                  </a:cubicBezTo>
                  <a:cubicBezTo>
                    <a:pt x="7561" y="4324"/>
                    <a:pt x="7597" y="4217"/>
                    <a:pt x="7538" y="4145"/>
                  </a:cubicBezTo>
                  <a:cubicBezTo>
                    <a:pt x="7501" y="4093"/>
                    <a:pt x="7445" y="4065"/>
                    <a:pt x="7391" y="4065"/>
                  </a:cubicBezTo>
                  <a:cubicBezTo>
                    <a:pt x="7358" y="4065"/>
                    <a:pt x="7326" y="4075"/>
                    <a:pt x="7299" y="4098"/>
                  </a:cubicBezTo>
                  <a:cubicBezTo>
                    <a:pt x="6335" y="4753"/>
                    <a:pt x="5275" y="5288"/>
                    <a:pt x="4144" y="5693"/>
                  </a:cubicBezTo>
                  <a:cubicBezTo>
                    <a:pt x="2132" y="6408"/>
                    <a:pt x="632" y="6467"/>
                    <a:pt x="561" y="6467"/>
                  </a:cubicBezTo>
                  <a:cubicBezTo>
                    <a:pt x="453" y="6467"/>
                    <a:pt x="358" y="6372"/>
                    <a:pt x="358" y="6265"/>
                  </a:cubicBezTo>
                  <a:cubicBezTo>
                    <a:pt x="358" y="6169"/>
                    <a:pt x="441" y="6074"/>
                    <a:pt x="561" y="6062"/>
                  </a:cubicBezTo>
                  <a:cubicBezTo>
                    <a:pt x="572" y="6062"/>
                    <a:pt x="2085" y="6003"/>
                    <a:pt x="4037" y="5300"/>
                  </a:cubicBezTo>
                  <a:cubicBezTo>
                    <a:pt x="5680" y="4717"/>
                    <a:pt x="8026" y="3514"/>
                    <a:pt x="9943" y="1133"/>
                  </a:cubicBezTo>
                  <a:cubicBezTo>
                    <a:pt x="10035" y="1018"/>
                    <a:pt x="9949" y="847"/>
                    <a:pt x="9813" y="847"/>
                  </a:cubicBezTo>
                  <a:cubicBezTo>
                    <a:pt x="9809" y="847"/>
                    <a:pt x="9804" y="847"/>
                    <a:pt x="9800" y="847"/>
                  </a:cubicBezTo>
                  <a:lnTo>
                    <a:pt x="9252" y="931"/>
                  </a:lnTo>
                  <a:cubicBezTo>
                    <a:pt x="9244" y="932"/>
                    <a:pt x="9236" y="932"/>
                    <a:pt x="9228" y="932"/>
                  </a:cubicBezTo>
                  <a:cubicBezTo>
                    <a:pt x="9139" y="932"/>
                    <a:pt x="9049" y="874"/>
                    <a:pt x="9038" y="776"/>
                  </a:cubicBezTo>
                  <a:cubicBezTo>
                    <a:pt x="9014" y="657"/>
                    <a:pt x="9085" y="550"/>
                    <a:pt x="9204" y="538"/>
                  </a:cubicBezTo>
                  <a:lnTo>
                    <a:pt x="10681" y="359"/>
                  </a:lnTo>
                  <a:cubicBezTo>
                    <a:pt x="10688" y="358"/>
                    <a:pt x="10696" y="358"/>
                    <a:pt x="10703" y="358"/>
                  </a:cubicBezTo>
                  <a:cubicBezTo>
                    <a:pt x="10812" y="358"/>
                    <a:pt x="10895" y="438"/>
                    <a:pt x="10895" y="550"/>
                  </a:cubicBezTo>
                  <a:lnTo>
                    <a:pt x="10895" y="2026"/>
                  </a:lnTo>
                  <a:cubicBezTo>
                    <a:pt x="10895" y="2133"/>
                    <a:pt x="10812" y="2217"/>
                    <a:pt x="10705" y="2217"/>
                  </a:cubicBezTo>
                  <a:cubicBezTo>
                    <a:pt x="10598" y="2217"/>
                    <a:pt x="10514" y="2133"/>
                    <a:pt x="10514" y="2026"/>
                  </a:cubicBezTo>
                  <a:lnTo>
                    <a:pt x="10514" y="1586"/>
                  </a:lnTo>
                  <a:cubicBezTo>
                    <a:pt x="10514" y="1502"/>
                    <a:pt x="10467" y="1443"/>
                    <a:pt x="10407" y="1419"/>
                  </a:cubicBezTo>
                  <a:cubicBezTo>
                    <a:pt x="10387" y="1409"/>
                    <a:pt x="10368" y="1405"/>
                    <a:pt x="10349" y="1405"/>
                  </a:cubicBezTo>
                  <a:cubicBezTo>
                    <a:pt x="10298" y="1405"/>
                    <a:pt x="10251" y="1435"/>
                    <a:pt x="10217" y="1478"/>
                  </a:cubicBezTo>
                  <a:cubicBezTo>
                    <a:pt x="9574" y="2264"/>
                    <a:pt x="8835" y="2979"/>
                    <a:pt x="8026" y="3610"/>
                  </a:cubicBezTo>
                  <a:cubicBezTo>
                    <a:pt x="7954" y="3669"/>
                    <a:pt x="7942" y="3764"/>
                    <a:pt x="8002" y="3848"/>
                  </a:cubicBezTo>
                  <a:cubicBezTo>
                    <a:pt x="8036" y="3888"/>
                    <a:pt x="8081" y="3910"/>
                    <a:pt x="8129" y="3910"/>
                  </a:cubicBezTo>
                  <a:cubicBezTo>
                    <a:pt x="8166" y="3910"/>
                    <a:pt x="8204" y="3897"/>
                    <a:pt x="8240" y="3872"/>
                  </a:cubicBezTo>
                  <a:cubicBezTo>
                    <a:pt x="8931" y="3336"/>
                    <a:pt x="9585" y="2729"/>
                    <a:pt x="10169" y="2062"/>
                  </a:cubicBezTo>
                  <a:cubicBezTo>
                    <a:pt x="10181" y="2336"/>
                    <a:pt x="10419" y="2574"/>
                    <a:pt x="10705" y="2574"/>
                  </a:cubicBezTo>
                  <a:cubicBezTo>
                    <a:pt x="11002" y="2574"/>
                    <a:pt x="11240" y="2336"/>
                    <a:pt x="11240" y="2038"/>
                  </a:cubicBezTo>
                  <a:lnTo>
                    <a:pt x="11240" y="573"/>
                  </a:lnTo>
                  <a:cubicBezTo>
                    <a:pt x="11240" y="395"/>
                    <a:pt x="11169" y="240"/>
                    <a:pt x="11050" y="133"/>
                  </a:cubicBezTo>
                  <a:cubicBezTo>
                    <a:pt x="10943" y="47"/>
                    <a:pt x="10807" y="0"/>
                    <a:pt x="1066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E19F8D93-723F-8A39-2746-618EDAE8042D}"/>
              </a:ext>
            </a:extLst>
          </p:cNvPr>
          <p:cNvSpPr/>
          <p:nvPr/>
        </p:nvSpPr>
        <p:spPr>
          <a:xfrm>
            <a:off x="162560" y="132080"/>
            <a:ext cx="11836400" cy="654304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346CCF-352C-DAD1-6721-3F5FE478030D}"/>
              </a:ext>
            </a:extLst>
          </p:cNvPr>
          <p:cNvSpPr txBox="1"/>
          <p:nvPr/>
        </p:nvSpPr>
        <p:spPr>
          <a:xfrm>
            <a:off x="5396151" y="1593257"/>
            <a:ext cx="62263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ahnschrift Light Condensed" panose="020B0502040204020203" pitchFamily="34" charset="0"/>
              </a:rPr>
              <a:t>As we extend our organization at every major markets , we also tried to innovate some new products in new year to bring more diversity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Bahnschrift Light Condensed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ahnschrift Light Condensed" panose="020B0502040204020203" pitchFamily="34" charset="0"/>
              </a:rPr>
              <a:t>As it can be seen we have introduced </a:t>
            </a:r>
            <a:r>
              <a:rPr lang="en-US" b="1" dirty="0">
                <a:latin typeface="Bahnschrift Light Condensed" panose="020B0502040204020203" pitchFamily="34" charset="0"/>
              </a:rPr>
              <a:t>89 </a:t>
            </a:r>
            <a:r>
              <a:rPr lang="en-US" dirty="0">
                <a:latin typeface="Bahnschrift Light Condensed" panose="020B0502040204020203" pitchFamily="34" charset="0"/>
              </a:rPr>
              <a:t>new product , in total now we have </a:t>
            </a:r>
            <a:r>
              <a:rPr lang="en-US" b="1" dirty="0">
                <a:latin typeface="Bahnschrift Light Condensed" panose="020B0502040204020203" pitchFamily="34" charset="0"/>
              </a:rPr>
              <a:t>334 unique products </a:t>
            </a:r>
            <a:r>
              <a:rPr lang="en-US" dirty="0">
                <a:latin typeface="Bahnschrift Light Condensed" panose="020B0502040204020203" pitchFamily="34" charset="0"/>
              </a:rPr>
              <a:t>whereas last year we had only </a:t>
            </a:r>
            <a:r>
              <a:rPr lang="en-US" b="1" dirty="0">
                <a:latin typeface="Bahnschrift Light Condensed" panose="020B0502040204020203" pitchFamily="34" charset="0"/>
              </a:rPr>
              <a:t>245 unique products.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32BFFA1-302D-3BCA-40FE-60E32F650C77}"/>
              </a:ext>
            </a:extLst>
          </p:cNvPr>
          <p:cNvSpPr/>
          <p:nvPr/>
        </p:nvSpPr>
        <p:spPr>
          <a:xfrm>
            <a:off x="564991" y="1179890"/>
            <a:ext cx="4454685" cy="2753935"/>
          </a:xfrm>
          <a:prstGeom prst="round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28575">
            <a:solidFill>
              <a:srgbClr val="2319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76200">
                <a:solidFill>
                  <a:srgbClr val="231942"/>
                </a:solidFill>
              </a:ln>
              <a:solidFill>
                <a:srgbClr val="231942"/>
              </a:solidFill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86F0CE1-88CB-A247-9937-C4C4BE9108AF}"/>
              </a:ext>
            </a:extLst>
          </p:cNvPr>
          <p:cNvSpPr/>
          <p:nvPr/>
        </p:nvSpPr>
        <p:spPr>
          <a:xfrm>
            <a:off x="8331616" y="4113075"/>
            <a:ext cx="2577615" cy="1780135"/>
          </a:xfrm>
          <a:prstGeom prst="round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28575">
            <a:solidFill>
              <a:srgbClr val="2319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76200">
                <a:solidFill>
                  <a:srgbClr val="5E548E"/>
                </a:solidFill>
              </a:ln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504797-1CF5-C49C-8F3D-617FE5D8056E}"/>
              </a:ext>
            </a:extLst>
          </p:cNvPr>
          <p:cNvSpPr txBox="1"/>
          <p:nvPr/>
        </p:nvSpPr>
        <p:spPr>
          <a:xfrm>
            <a:off x="564991" y="4541477"/>
            <a:ext cx="62263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ahnschrift Light Condensed" panose="020B0502040204020203" pitchFamily="34" charset="0"/>
              </a:rPr>
              <a:t>Even if we talk about percentage point of view there it can be seen around </a:t>
            </a:r>
            <a:r>
              <a:rPr lang="en-US" b="1" dirty="0">
                <a:latin typeface="Bahnschrift Light Condensed" panose="020B0502040204020203" pitchFamily="34" charset="0"/>
              </a:rPr>
              <a:t>36% increase</a:t>
            </a:r>
            <a:r>
              <a:rPr lang="en-US" dirty="0">
                <a:latin typeface="Bahnschrift Light Condensed" panose="020B0502040204020203" pitchFamily="34" charset="0"/>
              </a:rPr>
              <a:t>, </a:t>
            </a:r>
            <a:r>
              <a:rPr lang="en-US" dirty="0" err="1">
                <a:latin typeface="Bahnschrift Light Condensed" panose="020B0502040204020203" pitchFamily="34" charset="0"/>
              </a:rPr>
              <a:t>i.e</a:t>
            </a:r>
            <a:r>
              <a:rPr lang="en-US" dirty="0">
                <a:latin typeface="Bahnschrift Light Condensed" panose="020B0502040204020203" pitchFamily="34" charset="0"/>
              </a:rPr>
              <a:t> since last year we have introduced around 36.33% more unique products.</a:t>
            </a:r>
          </a:p>
        </p:txBody>
      </p:sp>
    </p:spTree>
    <p:extLst>
      <p:ext uri="{BB962C8B-B14F-4D97-AF65-F5344CB8AC3E}">
        <p14:creationId xmlns:p14="http://schemas.microsoft.com/office/powerpoint/2010/main" val="35458829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3144</TotalTime>
  <Words>1728</Words>
  <Application>Microsoft Office PowerPoint</Application>
  <PresentationFormat>Widescreen</PresentationFormat>
  <Paragraphs>139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7" baseType="lpstr">
      <vt:lpstr>Algerian</vt:lpstr>
      <vt:lpstr>Arial</vt:lpstr>
      <vt:lpstr>Bahnschrift Light Condensed</vt:lpstr>
      <vt:lpstr>Berlin Sans FB</vt:lpstr>
      <vt:lpstr>Calibri</vt:lpstr>
      <vt:lpstr>Calibri Light</vt:lpstr>
      <vt:lpstr>Copperplate Gothic Bold</vt:lpstr>
      <vt:lpstr>Gloucester MT Extra Condensed</vt:lpstr>
      <vt:lpstr>Modern No. 20</vt:lpstr>
      <vt:lpstr>Mongolian Baiti</vt:lpstr>
      <vt:lpstr>Office Theme</vt:lpstr>
      <vt:lpstr>Consumer Goods Ad-hoc Insights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saptaswa</dc:creator>
  <cp:lastModifiedBy>saptaswa</cp:lastModifiedBy>
  <cp:revision>23</cp:revision>
  <dcterms:created xsi:type="dcterms:W3CDTF">2023-01-22T11:45:53Z</dcterms:created>
  <dcterms:modified xsi:type="dcterms:W3CDTF">2023-02-02T12:37:10Z</dcterms:modified>
</cp:coreProperties>
</file>