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90" r:id="rId12"/>
    <p:sldId id="291" r:id="rId13"/>
    <p:sldId id="292" r:id="rId14"/>
    <p:sldId id="293" r:id="rId15"/>
    <p:sldId id="2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B2DBDEE-478D-432D-AF6A-89B82E531C5A}" type="datetimeFigureOut">
              <a:rPr lang="en-IN" smtClean="0"/>
              <a:t>26-04-2024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9634464-3311-4CDA-84DA-5C835A6826D7}"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684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2DBDEE-478D-432D-AF6A-89B82E531C5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291720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2DBDEE-478D-432D-AF6A-89B82E531C5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1305781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2DBDEE-478D-432D-AF6A-89B82E531C5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34464-3311-4CDA-84DA-5C835A6826D7}"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8704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2DBDEE-478D-432D-AF6A-89B82E531C5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253679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2DBDEE-478D-432D-AF6A-89B82E531C5A}"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536420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2DBDEE-478D-432D-AF6A-89B82E531C5A}"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4288213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DBDEE-478D-432D-AF6A-89B82E531C5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2618759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DBDEE-478D-432D-AF6A-89B82E531C5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301284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DBDEE-478D-432D-AF6A-89B82E531C5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17791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2DBDEE-478D-432D-AF6A-89B82E531C5A}"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21302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2DBDEE-478D-432D-AF6A-89B82E531C5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255777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2DBDEE-478D-432D-AF6A-89B82E531C5A}"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51066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2DBDEE-478D-432D-AF6A-89B82E531C5A}"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221568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DBDEE-478D-432D-AF6A-89B82E531C5A}"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200481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2DBDEE-478D-432D-AF6A-89B82E531C5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77118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2DBDEE-478D-432D-AF6A-89B82E531C5A}"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34464-3311-4CDA-84DA-5C835A6826D7}" type="slidenum">
              <a:rPr lang="en-IN" smtClean="0"/>
              <a:t>‹#›</a:t>
            </a:fld>
            <a:endParaRPr lang="en-IN"/>
          </a:p>
        </p:txBody>
      </p:sp>
    </p:spTree>
    <p:extLst>
      <p:ext uri="{BB962C8B-B14F-4D97-AF65-F5344CB8AC3E}">
        <p14:creationId xmlns:p14="http://schemas.microsoft.com/office/powerpoint/2010/main" val="36473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B2DBDEE-478D-432D-AF6A-89B82E531C5A}" type="datetimeFigureOut">
              <a:rPr lang="en-IN" smtClean="0"/>
              <a:t>26-04-2024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9634464-3311-4CDA-84DA-5C835A6826D7}" type="slidenum">
              <a:rPr lang="en-IN" smtClean="0"/>
              <a:t>‹#›</a:t>
            </a:fld>
            <a:endParaRPr lang="en-IN"/>
          </a:p>
        </p:txBody>
      </p:sp>
    </p:spTree>
    <p:extLst>
      <p:ext uri="{BB962C8B-B14F-4D97-AF65-F5344CB8AC3E}">
        <p14:creationId xmlns:p14="http://schemas.microsoft.com/office/powerpoint/2010/main" val="3357180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F1DFE2-E9E8-4D6C-87E7-F51C2939D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AF1464A-CADF-4BA8-B0D2-36A0A517D43B}"/>
              </a:ext>
            </a:extLst>
          </p:cNvPr>
          <p:cNvSpPr txBox="1"/>
          <p:nvPr/>
        </p:nvSpPr>
        <p:spPr>
          <a:xfrm>
            <a:off x="1166191" y="437322"/>
            <a:ext cx="9170505" cy="830997"/>
          </a:xfrm>
          <a:prstGeom prst="rect">
            <a:avLst/>
          </a:prstGeom>
          <a:noFill/>
        </p:spPr>
        <p:txBody>
          <a:bodyPr wrap="square" rtlCol="0">
            <a:spAutoFit/>
          </a:bodyPr>
          <a:lstStyle/>
          <a:p>
            <a:pPr algn="ctr"/>
            <a:r>
              <a:rPr lang="en-US" sz="4800" b="1" u="sng" dirty="0">
                <a:latin typeface="Bodoni MT Black" panose="02070A03080606020203" pitchFamily="18" charset="0"/>
              </a:rPr>
              <a:t>Zomato Case-Study</a:t>
            </a:r>
            <a:endParaRPr lang="en-IN" sz="4800" b="1" u="sng" dirty="0">
              <a:latin typeface="Bodoni MT Black" panose="02070A03080606020203" pitchFamily="18" charset="0"/>
            </a:endParaRPr>
          </a:p>
        </p:txBody>
      </p:sp>
    </p:spTree>
    <p:extLst>
      <p:ext uri="{BB962C8B-B14F-4D97-AF65-F5344CB8AC3E}">
        <p14:creationId xmlns:p14="http://schemas.microsoft.com/office/powerpoint/2010/main" val="262799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5A4CB3-8B41-42F9-8CAE-3FC4E9715390}"/>
              </a:ext>
            </a:extLst>
          </p:cNvPr>
          <p:cNvSpPr/>
          <p:nvPr/>
        </p:nvSpPr>
        <p:spPr>
          <a:xfrm>
            <a:off x="0" y="198783"/>
            <a:ext cx="11661913"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ln w="0"/>
                <a:solidFill>
                  <a:schemeClr val="tx1"/>
                </a:solidFill>
                <a:effectLst>
                  <a:outerShdw blurRad="38100" dist="19050" dir="2700000" algn="tl" rotWithShape="0">
                    <a:schemeClr val="dk1">
                      <a:alpha val="40000"/>
                    </a:schemeClr>
                  </a:outerShdw>
                </a:effectLst>
              </a:rPr>
              <a:t>6. </a:t>
            </a:r>
            <a:r>
              <a:rPr lang="en-US" sz="2800" b="0" i="0" dirty="0">
                <a:solidFill>
                  <a:srgbClr val="0D0D0D"/>
                </a:solidFill>
                <a:effectLst/>
                <a:latin typeface="Bodoni MT Black" panose="02070A03080606020203" pitchFamily="18" charset="0"/>
              </a:rPr>
              <a:t>What percentage of restaurants are currently delivering orders?</a:t>
            </a:r>
          </a:p>
          <a:p>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BF430EFA-7896-43D3-9B85-41268B0D8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92" y="1498530"/>
            <a:ext cx="8277225" cy="1695244"/>
          </a:xfrm>
          <a:prstGeom prst="rect">
            <a:avLst/>
          </a:prstGeom>
        </p:spPr>
      </p:pic>
      <p:pic>
        <p:nvPicPr>
          <p:cNvPr id="6" name="Picture 5">
            <a:extLst>
              <a:ext uri="{FF2B5EF4-FFF2-40B4-BE49-F238E27FC236}">
                <a16:creationId xmlns:a16="http://schemas.microsoft.com/office/drawing/2014/main" id="{37D0C50D-1F9A-4A0B-804A-488B0F95C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504" y="3664227"/>
            <a:ext cx="8277225" cy="1396240"/>
          </a:xfrm>
          <a:prstGeom prst="rect">
            <a:avLst/>
          </a:prstGeom>
        </p:spPr>
      </p:pic>
    </p:spTree>
    <p:extLst>
      <p:ext uri="{BB962C8B-B14F-4D97-AF65-F5344CB8AC3E}">
        <p14:creationId xmlns:p14="http://schemas.microsoft.com/office/powerpoint/2010/main" val="115346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E38F93-602D-4A80-B191-6DBF5DB38C01}"/>
              </a:ext>
            </a:extLst>
          </p:cNvPr>
          <p:cNvSpPr/>
          <p:nvPr/>
        </p:nvSpPr>
        <p:spPr>
          <a:xfrm>
            <a:off x="0" y="198783"/>
            <a:ext cx="11661913"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ln w="0"/>
                <a:solidFill>
                  <a:schemeClr val="tx1"/>
                </a:solidFill>
                <a:effectLst>
                  <a:outerShdw blurRad="38100" dist="19050" dir="2700000" algn="tl" rotWithShape="0">
                    <a:schemeClr val="dk1">
                      <a:alpha val="40000"/>
                    </a:schemeClr>
                  </a:outerShdw>
                </a:effectLst>
              </a:rPr>
              <a:t>7. </a:t>
            </a:r>
            <a:r>
              <a:rPr lang="en-US" sz="3200" b="0" i="0" dirty="0">
                <a:solidFill>
                  <a:srgbClr val="0D0D0D"/>
                </a:solidFill>
                <a:effectLst/>
                <a:latin typeface="Bodoni MT Black" panose="02070A03080606020203" pitchFamily="18" charset="0"/>
              </a:rPr>
              <a:t>How many restaurants fall into each price range category?</a:t>
            </a:r>
          </a:p>
          <a:p>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09D3806D-592F-446C-8CC1-2CEA63BA1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8" y="1399760"/>
            <a:ext cx="6278839" cy="3185492"/>
          </a:xfrm>
          <a:prstGeom prst="rect">
            <a:avLst/>
          </a:prstGeom>
        </p:spPr>
      </p:pic>
      <p:pic>
        <p:nvPicPr>
          <p:cNvPr id="6" name="Picture 5">
            <a:extLst>
              <a:ext uri="{FF2B5EF4-FFF2-40B4-BE49-F238E27FC236}">
                <a16:creationId xmlns:a16="http://schemas.microsoft.com/office/drawing/2014/main" id="{7122064C-A7CD-4D63-855E-9BFBB08C2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655" y="2469873"/>
            <a:ext cx="3765067" cy="2584174"/>
          </a:xfrm>
          <a:prstGeom prst="rect">
            <a:avLst/>
          </a:prstGeom>
        </p:spPr>
      </p:pic>
    </p:spTree>
    <p:extLst>
      <p:ext uri="{BB962C8B-B14F-4D97-AF65-F5344CB8AC3E}">
        <p14:creationId xmlns:p14="http://schemas.microsoft.com/office/powerpoint/2010/main" val="101589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F9DFE0-0F19-42B0-872E-BED2EF56FB52}"/>
              </a:ext>
            </a:extLst>
          </p:cNvPr>
          <p:cNvSpPr/>
          <p:nvPr/>
        </p:nvSpPr>
        <p:spPr>
          <a:xfrm>
            <a:off x="0" y="198783"/>
            <a:ext cx="11661913"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ln w="0"/>
                <a:solidFill>
                  <a:schemeClr val="tx1"/>
                </a:solidFill>
                <a:effectLst>
                  <a:outerShdw blurRad="38100" dist="19050" dir="2700000" algn="tl" rotWithShape="0">
                    <a:schemeClr val="dk1">
                      <a:alpha val="40000"/>
                    </a:schemeClr>
                  </a:outerShdw>
                </a:effectLst>
              </a:rPr>
              <a:t>8. </a:t>
            </a:r>
            <a:r>
              <a:rPr lang="en-US" sz="3200" b="0" i="0" dirty="0">
                <a:solidFill>
                  <a:srgbClr val="0D0D0D"/>
                </a:solidFill>
                <a:effectLst/>
                <a:latin typeface="Bodoni MT Black" panose="02070A03080606020203" pitchFamily="18" charset="0"/>
              </a:rPr>
              <a:t>What is the distribution of restaurant ratings in each city?</a:t>
            </a:r>
          </a:p>
          <a:p>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6019D5B4-C1B5-44E5-AC5B-B6041FB91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5948"/>
            <a:ext cx="7566992" cy="3092519"/>
          </a:xfrm>
          <a:prstGeom prst="rect">
            <a:avLst/>
          </a:prstGeom>
        </p:spPr>
      </p:pic>
      <p:pic>
        <p:nvPicPr>
          <p:cNvPr id="6" name="Picture 5">
            <a:extLst>
              <a:ext uri="{FF2B5EF4-FFF2-40B4-BE49-F238E27FC236}">
                <a16:creationId xmlns:a16="http://schemas.microsoft.com/office/drawing/2014/main" id="{86A9D189-F704-4449-A521-DE2C43D95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009" y="1497496"/>
            <a:ext cx="3856381" cy="3764237"/>
          </a:xfrm>
          <a:prstGeom prst="rect">
            <a:avLst/>
          </a:prstGeom>
        </p:spPr>
      </p:pic>
    </p:spTree>
    <p:extLst>
      <p:ext uri="{BB962C8B-B14F-4D97-AF65-F5344CB8AC3E}">
        <p14:creationId xmlns:p14="http://schemas.microsoft.com/office/powerpoint/2010/main" val="110806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8546FC-8B83-4FE5-8FD3-9F2AE037798E}"/>
              </a:ext>
            </a:extLst>
          </p:cNvPr>
          <p:cNvSpPr/>
          <p:nvPr/>
        </p:nvSpPr>
        <p:spPr>
          <a:xfrm>
            <a:off x="0" y="198783"/>
            <a:ext cx="11661913"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ln w="0"/>
                <a:solidFill>
                  <a:schemeClr val="tx1"/>
                </a:solidFill>
                <a:effectLst>
                  <a:outerShdw blurRad="38100" dist="19050" dir="2700000" algn="tl" rotWithShape="0">
                    <a:schemeClr val="dk1">
                      <a:alpha val="40000"/>
                    </a:schemeClr>
                  </a:outerShdw>
                </a:effectLst>
              </a:rPr>
              <a:t>9. </a:t>
            </a:r>
            <a:r>
              <a:rPr lang="en-US" sz="2800" b="0" i="0" dirty="0">
                <a:solidFill>
                  <a:srgbClr val="0D0D0D"/>
                </a:solidFill>
                <a:effectLst/>
                <a:latin typeface="Bodoni MT Black" panose="02070A03080606020203" pitchFamily="18" charset="0"/>
              </a:rPr>
              <a:t>How are the number of votes distributed across different rating categories?</a:t>
            </a:r>
          </a:p>
          <a:p>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C6ED8E66-D3F4-40CB-ABD1-1F74FC1D1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59" y="1302854"/>
            <a:ext cx="9963150" cy="1866900"/>
          </a:xfrm>
          <a:prstGeom prst="rect">
            <a:avLst/>
          </a:prstGeom>
        </p:spPr>
      </p:pic>
      <p:pic>
        <p:nvPicPr>
          <p:cNvPr id="6" name="Picture 5">
            <a:extLst>
              <a:ext uri="{FF2B5EF4-FFF2-40B4-BE49-F238E27FC236}">
                <a16:creationId xmlns:a16="http://schemas.microsoft.com/office/drawing/2014/main" id="{0A2CE604-2D65-481B-88DF-87BD0966B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453" y="3429000"/>
            <a:ext cx="3871498" cy="2030895"/>
          </a:xfrm>
          <a:prstGeom prst="rect">
            <a:avLst/>
          </a:prstGeom>
        </p:spPr>
      </p:pic>
    </p:spTree>
    <p:extLst>
      <p:ext uri="{BB962C8B-B14F-4D97-AF65-F5344CB8AC3E}">
        <p14:creationId xmlns:p14="http://schemas.microsoft.com/office/powerpoint/2010/main" val="49394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ABE00D-985E-40FE-A8AD-C981213E0C8A}"/>
              </a:ext>
            </a:extLst>
          </p:cNvPr>
          <p:cNvSpPr/>
          <p:nvPr/>
        </p:nvSpPr>
        <p:spPr>
          <a:xfrm>
            <a:off x="0" y="198783"/>
            <a:ext cx="11661913"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ln w="0"/>
                <a:solidFill>
                  <a:schemeClr val="tx1"/>
                </a:solidFill>
                <a:effectLst>
                  <a:outerShdw blurRad="38100" dist="19050" dir="2700000" algn="tl" rotWithShape="0">
                    <a:schemeClr val="dk1">
                      <a:alpha val="40000"/>
                    </a:schemeClr>
                  </a:outerShdw>
                </a:effectLst>
              </a:rPr>
              <a:t>10. </a:t>
            </a:r>
            <a:r>
              <a:rPr lang="en-US" sz="2800" b="0" i="0" dirty="0">
                <a:solidFill>
                  <a:srgbClr val="0D0D0D"/>
                </a:solidFill>
                <a:effectLst/>
                <a:latin typeface="Bodoni MT Black" panose="02070A03080606020203" pitchFamily="18" charset="0"/>
              </a:rPr>
              <a:t>Compare the average cost for two people between different cities</a:t>
            </a:r>
            <a:r>
              <a:rPr lang="en-US" sz="2800" b="0" i="0" dirty="0">
                <a:solidFill>
                  <a:srgbClr val="0D0D0D"/>
                </a:solidFill>
                <a:effectLst/>
                <a:latin typeface="Söhne"/>
              </a:rPr>
              <a:t>.</a:t>
            </a:r>
          </a:p>
          <a:p>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323D047D-BDD1-47B0-8335-8D3589E8E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1440759"/>
            <a:ext cx="5781675" cy="2481883"/>
          </a:xfrm>
          <a:prstGeom prst="rect">
            <a:avLst/>
          </a:prstGeom>
        </p:spPr>
      </p:pic>
      <p:pic>
        <p:nvPicPr>
          <p:cNvPr id="6" name="Picture 5">
            <a:extLst>
              <a:ext uri="{FF2B5EF4-FFF2-40B4-BE49-F238E27FC236}">
                <a16:creationId xmlns:a16="http://schemas.microsoft.com/office/drawing/2014/main" id="{EB2F1312-CCAC-48E2-8895-37293D346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617" y="1440760"/>
            <a:ext cx="4240696" cy="3846857"/>
          </a:xfrm>
          <a:prstGeom prst="rect">
            <a:avLst/>
          </a:prstGeom>
        </p:spPr>
      </p:pic>
    </p:spTree>
    <p:extLst>
      <p:ext uri="{BB962C8B-B14F-4D97-AF65-F5344CB8AC3E}">
        <p14:creationId xmlns:p14="http://schemas.microsoft.com/office/powerpoint/2010/main" val="360223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4BDB7-3843-41CA-B732-5C75E5044B26}"/>
              </a:ext>
            </a:extLst>
          </p:cNvPr>
          <p:cNvSpPr/>
          <p:nvPr/>
        </p:nvSpPr>
        <p:spPr>
          <a:xfrm>
            <a:off x="0" y="198783"/>
            <a:ext cx="11661913"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b="1" u="sng"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Conclusion</a:t>
            </a:r>
            <a:endParaRPr lang="en-IN" sz="4000" b="1" u="sng"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endParaRPr>
          </a:p>
        </p:txBody>
      </p:sp>
      <p:sp>
        <p:nvSpPr>
          <p:cNvPr id="3" name="TextBox 2">
            <a:extLst>
              <a:ext uri="{FF2B5EF4-FFF2-40B4-BE49-F238E27FC236}">
                <a16:creationId xmlns:a16="http://schemas.microsoft.com/office/drawing/2014/main" id="{93665D48-D523-4A3D-8C10-2B697AEB6BB0}"/>
              </a:ext>
            </a:extLst>
          </p:cNvPr>
          <p:cNvSpPr txBox="1"/>
          <p:nvPr/>
        </p:nvSpPr>
        <p:spPr>
          <a:xfrm>
            <a:off x="304800" y="1205948"/>
            <a:ext cx="11092070" cy="4293483"/>
          </a:xfrm>
          <a:prstGeom prst="rect">
            <a:avLst/>
          </a:prstGeom>
          <a:noFill/>
        </p:spPr>
        <p:txBody>
          <a:bodyPr wrap="square" rtlCol="0">
            <a:spAutoFit/>
          </a:bodyPr>
          <a:lstStyle/>
          <a:p>
            <a:r>
              <a:rPr lang="en-US" sz="2100" b="1" i="0" dirty="0">
                <a:solidFill>
                  <a:srgbClr val="0D0D0D"/>
                </a:solidFill>
                <a:effectLst/>
                <a:latin typeface="Söhne"/>
              </a:rPr>
              <a:t>The analysis of the Zomato dataset provides valuable insights into the culinary landscape across various cities, offering a comprehensive understanding of restaurant features, customer preferences, and industry trends. Through exploring questions such as the distribution of cuisines, availability of services like table booking and online delivery, and the correlation between ratings and votes, we've gained actionable insights for stakeholders in the hospitality sector. Our findings highlight the diversity of cuisines offered, the importance of service offerings in attracting customers, and the significance of customer feedback in shaping restaurant reputations. Armed with these insights, restaurateurs can make informed decisions to optimize their offerings, enhance customer experiences, and stay competitive in a dynamic market. Additionally, food enthusiasts and consumers can leverage this information to discover new dining experiences, make informed choices, and contribute to the vibrant culinary culture of their cities. As the culinary landscape continues to evolve, leveraging data-driven insights from platforms like Zomato remains crucial for driving innovation and excellence in the restaurant industry.</a:t>
            </a:r>
            <a:endParaRPr lang="en-IN" sz="2100" b="1" dirty="0"/>
          </a:p>
        </p:txBody>
      </p:sp>
    </p:spTree>
    <p:extLst>
      <p:ext uri="{BB962C8B-B14F-4D97-AF65-F5344CB8AC3E}">
        <p14:creationId xmlns:p14="http://schemas.microsoft.com/office/powerpoint/2010/main" val="335980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B0F572-FE0E-4B69-BA40-65860856325D}"/>
              </a:ext>
            </a:extLst>
          </p:cNvPr>
          <p:cNvSpPr/>
          <p:nvPr/>
        </p:nvSpPr>
        <p:spPr>
          <a:xfrm>
            <a:off x="106017" y="278296"/>
            <a:ext cx="1143662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dirty="0">
                <a:solidFill>
                  <a:schemeClr val="tx1"/>
                </a:solidFill>
                <a:latin typeface="Bodoni MT Black" panose="02070A03080606020203" pitchFamily="18" charset="0"/>
              </a:rPr>
              <a:t>Content-</a:t>
            </a:r>
            <a:endParaRPr lang="en-IN" sz="4000" b="1" u="sng" dirty="0">
              <a:solidFill>
                <a:schemeClr val="tx1"/>
              </a:solidFill>
              <a:latin typeface="Bodoni MT Black" panose="02070A03080606020203" pitchFamily="18" charset="0"/>
            </a:endParaRPr>
          </a:p>
        </p:txBody>
      </p:sp>
      <p:sp>
        <p:nvSpPr>
          <p:cNvPr id="3" name="TextBox 2">
            <a:extLst>
              <a:ext uri="{FF2B5EF4-FFF2-40B4-BE49-F238E27FC236}">
                <a16:creationId xmlns:a16="http://schemas.microsoft.com/office/drawing/2014/main" id="{F5209013-60D2-4426-AE40-22063501C622}"/>
              </a:ext>
            </a:extLst>
          </p:cNvPr>
          <p:cNvSpPr txBox="1"/>
          <p:nvPr/>
        </p:nvSpPr>
        <p:spPr>
          <a:xfrm>
            <a:off x="106017" y="1219200"/>
            <a:ext cx="11436626"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Arial Rounded MT Bold" panose="020F0704030504030204" pitchFamily="34" charset="0"/>
              </a:rPr>
              <a:t>Introduction to the case study</a:t>
            </a:r>
            <a:endParaRPr lang="en-US" sz="2000" dirty="0">
              <a:latin typeface="Arial Rounded MT Bold" panose="020F0704030504030204" pitchFamily="34" charset="0"/>
            </a:endParaRPr>
          </a:p>
          <a:p>
            <a:endParaRPr lang="en-US" sz="3200" dirty="0">
              <a:latin typeface="Arial Rounded MT Bold" panose="020F0704030504030204" pitchFamily="34" charset="0"/>
            </a:endParaRPr>
          </a:p>
          <a:p>
            <a:pPr marL="285750" indent="-285750">
              <a:buFont typeface="Arial" panose="020B0604020202020204" pitchFamily="34" charset="0"/>
              <a:buChar char="•"/>
            </a:pPr>
            <a:r>
              <a:rPr lang="en-US" sz="3200" dirty="0">
                <a:latin typeface="Arial Rounded MT Bold" panose="020F0704030504030204" pitchFamily="34" charset="0"/>
              </a:rPr>
              <a:t>Business Problems related to the case study</a:t>
            </a:r>
            <a:endParaRPr lang="en-US" sz="2000" dirty="0">
              <a:latin typeface="Arial Rounded MT Bold" panose="020F0704030504030204" pitchFamily="34" charset="0"/>
            </a:endParaRPr>
          </a:p>
          <a:p>
            <a:endParaRPr lang="en-US" sz="3200" dirty="0">
              <a:latin typeface="Arial Rounded MT Bold" panose="020F0704030504030204" pitchFamily="34" charset="0"/>
            </a:endParaRPr>
          </a:p>
          <a:p>
            <a:pPr marL="285750" indent="-285750">
              <a:buFont typeface="Arial" panose="020B0604020202020204" pitchFamily="34" charset="0"/>
              <a:buChar char="•"/>
            </a:pPr>
            <a:r>
              <a:rPr lang="en-US" sz="3200" dirty="0">
                <a:latin typeface="Arial Rounded MT Bold" panose="020F0704030504030204" pitchFamily="34" charset="0"/>
              </a:rPr>
              <a:t>Query based problem solving</a:t>
            </a:r>
            <a:endParaRPr lang="en-US" sz="2000" dirty="0">
              <a:latin typeface="Arial Rounded MT Bold" panose="020F0704030504030204" pitchFamily="34" charset="0"/>
            </a:endParaRPr>
          </a:p>
          <a:p>
            <a:endParaRPr lang="en-US" sz="3200" dirty="0">
              <a:latin typeface="Arial Rounded MT Bold" panose="020F0704030504030204" pitchFamily="34" charset="0"/>
            </a:endParaRPr>
          </a:p>
          <a:p>
            <a:pPr marL="285750" indent="-285750">
              <a:buFont typeface="Arial" panose="020B0604020202020204" pitchFamily="34" charset="0"/>
              <a:buChar char="•"/>
            </a:pPr>
            <a:r>
              <a:rPr lang="en-US" sz="3200" dirty="0">
                <a:latin typeface="Arial Rounded MT Bold" panose="020F0704030504030204" pitchFamily="34" charset="0"/>
              </a:rPr>
              <a:t>Conclusion</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142096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0B700C-8CB7-4BEE-83AA-30486E9384ED}"/>
              </a:ext>
            </a:extLst>
          </p:cNvPr>
          <p:cNvSpPr/>
          <p:nvPr/>
        </p:nvSpPr>
        <p:spPr>
          <a:xfrm>
            <a:off x="0" y="238539"/>
            <a:ext cx="11635409" cy="88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u="sng"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Introduction to the Case-Study</a:t>
            </a:r>
            <a:endParaRPr lang="en-IN" sz="4000" u="sng"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endParaRPr>
          </a:p>
        </p:txBody>
      </p:sp>
      <p:sp>
        <p:nvSpPr>
          <p:cNvPr id="3" name="TextBox 2">
            <a:extLst>
              <a:ext uri="{FF2B5EF4-FFF2-40B4-BE49-F238E27FC236}">
                <a16:creationId xmlns:a16="http://schemas.microsoft.com/office/drawing/2014/main" id="{056CAF44-F586-428F-8F33-44D8977A1816}"/>
              </a:ext>
            </a:extLst>
          </p:cNvPr>
          <p:cNvSpPr txBox="1"/>
          <p:nvPr/>
        </p:nvSpPr>
        <p:spPr>
          <a:xfrm>
            <a:off x="0" y="1182231"/>
            <a:ext cx="11635409" cy="4493538"/>
          </a:xfrm>
          <a:prstGeom prst="rect">
            <a:avLst/>
          </a:prstGeom>
          <a:noFill/>
        </p:spPr>
        <p:txBody>
          <a:bodyPr wrap="square" rtlCol="0">
            <a:spAutoFit/>
          </a:bodyPr>
          <a:lstStyle/>
          <a:p>
            <a:r>
              <a:rPr lang="en-US" sz="2600" b="1" i="0" dirty="0">
                <a:solidFill>
                  <a:srgbClr val="0D0D0D"/>
                </a:solidFill>
                <a:effectLst/>
                <a:latin typeface="Söhne"/>
              </a:rPr>
              <a:t>The dataset provided for this project comprises valuable insights gathered from Zomato, a renowned online restaurant discovery and food delivery platform. Zomato offers a comprehensive array of restaurant information, including cuisine types, pricing, services like table booking and online delivery, ratings, and customer feedback in various cities. Leveraging this dataset opens up avenues for understanding the dynamic landscape of the culinary world, exploring trends in dining preferences, analyzing the distribution of restaurant features and ratings across different cities, and uncovering correlations between factors such as pricing, services offered, and customer satisfaction. By delving into this rich dataset, we aim to extract actionable insights that can inform strategic decision-making for restaurateurs, food enthusiasts, and the broader hospitality industry.</a:t>
            </a:r>
            <a:endParaRPr lang="en-IN" sz="2600" b="1" dirty="0"/>
          </a:p>
        </p:txBody>
      </p:sp>
    </p:spTree>
    <p:extLst>
      <p:ext uri="{BB962C8B-B14F-4D97-AF65-F5344CB8AC3E}">
        <p14:creationId xmlns:p14="http://schemas.microsoft.com/office/powerpoint/2010/main" val="367731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46C7A6-1377-4DE1-8B32-6BB05DC5ED98}"/>
              </a:ext>
            </a:extLst>
          </p:cNvPr>
          <p:cNvSpPr/>
          <p:nvPr/>
        </p:nvSpPr>
        <p:spPr>
          <a:xfrm>
            <a:off x="0" y="185529"/>
            <a:ext cx="11648661"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u="sng" dirty="0">
                <a:solidFill>
                  <a:schemeClr val="tx1"/>
                </a:solidFill>
                <a:latin typeface="Bodoni MT Black" panose="02070A03080606020203" pitchFamily="18" charset="0"/>
              </a:rPr>
              <a:t>List of business problems related to the case</a:t>
            </a:r>
            <a:endParaRPr lang="en-IN" sz="4000" u="sng" dirty="0">
              <a:solidFill>
                <a:schemeClr val="tx1"/>
              </a:solidFill>
              <a:latin typeface="Bodoni MT Black" panose="02070A03080606020203" pitchFamily="18" charset="0"/>
            </a:endParaRPr>
          </a:p>
        </p:txBody>
      </p:sp>
      <p:sp>
        <p:nvSpPr>
          <p:cNvPr id="4" name="TextBox 3">
            <a:extLst>
              <a:ext uri="{FF2B5EF4-FFF2-40B4-BE49-F238E27FC236}">
                <a16:creationId xmlns:a16="http://schemas.microsoft.com/office/drawing/2014/main" id="{2BA1BDD8-5756-4F34-9FE4-0A61B37B0FC4}"/>
              </a:ext>
            </a:extLst>
          </p:cNvPr>
          <p:cNvSpPr txBox="1"/>
          <p:nvPr/>
        </p:nvSpPr>
        <p:spPr>
          <a:xfrm>
            <a:off x="0" y="1113183"/>
            <a:ext cx="11648661" cy="4431983"/>
          </a:xfrm>
          <a:prstGeom prst="rect">
            <a:avLst/>
          </a:prstGeom>
          <a:noFill/>
        </p:spPr>
        <p:txBody>
          <a:bodyPr wrap="square" rtlCol="0">
            <a:spAutoFit/>
          </a:bodyPr>
          <a:lstStyle/>
          <a:p>
            <a:pPr algn="l">
              <a:buFont typeface="+mj-lt"/>
              <a:buAutoNum type="arabicPeriod"/>
            </a:pPr>
            <a:r>
              <a:rPr lang="en-US" sz="2200" b="1" i="0" dirty="0">
                <a:solidFill>
                  <a:srgbClr val="0D0D0D"/>
                </a:solidFill>
                <a:effectLst/>
                <a:latin typeface="Söhne"/>
              </a:rPr>
              <a:t>Top Cuisines by City</a:t>
            </a:r>
            <a:r>
              <a:rPr lang="en-US" sz="2200" b="0" i="0" dirty="0">
                <a:solidFill>
                  <a:srgbClr val="0D0D0D"/>
                </a:solidFill>
                <a:effectLst/>
                <a:latin typeface="Söhne"/>
              </a:rPr>
              <a:t>: What are the top 5 cuisines offered in each city based on the number of restaurants?</a:t>
            </a:r>
          </a:p>
          <a:p>
            <a:pPr algn="l">
              <a:buFont typeface="+mj-lt"/>
              <a:buAutoNum type="arabicPeriod"/>
            </a:pPr>
            <a:r>
              <a:rPr lang="en-US" sz="2200" b="1" i="0" dirty="0">
                <a:solidFill>
                  <a:srgbClr val="0D0D0D"/>
                </a:solidFill>
                <a:effectLst/>
                <a:latin typeface="Söhne"/>
              </a:rPr>
              <a:t>Table Booking vs. Online Delivery</a:t>
            </a:r>
            <a:r>
              <a:rPr lang="en-US" sz="2200" b="0" i="0" dirty="0">
                <a:solidFill>
                  <a:srgbClr val="0D0D0D"/>
                </a:solidFill>
                <a:effectLst/>
                <a:latin typeface="Söhne"/>
              </a:rPr>
              <a:t>: What percentage of restaurants offer table booking and online delivery?</a:t>
            </a:r>
          </a:p>
          <a:p>
            <a:pPr algn="l">
              <a:buFont typeface="+mj-lt"/>
              <a:buAutoNum type="arabicPeriod"/>
            </a:pPr>
            <a:r>
              <a:rPr lang="en-US" sz="2200" b="1" i="0" dirty="0">
                <a:solidFill>
                  <a:srgbClr val="0D0D0D"/>
                </a:solidFill>
                <a:effectLst/>
                <a:latin typeface="Söhne"/>
              </a:rPr>
              <a:t>Average Cost by Cuisine</a:t>
            </a:r>
            <a:r>
              <a:rPr lang="en-US" sz="2200" b="0" i="0" dirty="0">
                <a:solidFill>
                  <a:srgbClr val="0D0D0D"/>
                </a:solidFill>
                <a:effectLst/>
                <a:latin typeface="Söhne"/>
              </a:rPr>
              <a:t>: What is the average cost for two people for each cuisine?</a:t>
            </a:r>
          </a:p>
          <a:p>
            <a:pPr algn="l">
              <a:buFont typeface="+mj-lt"/>
              <a:buAutoNum type="arabicPeriod"/>
            </a:pPr>
            <a:r>
              <a:rPr lang="en-US" sz="2200" b="1" i="0" dirty="0">
                <a:solidFill>
                  <a:srgbClr val="0D0D0D"/>
                </a:solidFill>
                <a:effectLst/>
                <a:latin typeface="Söhne"/>
              </a:rPr>
              <a:t>Highly Rated Restaurants</a:t>
            </a:r>
            <a:r>
              <a:rPr lang="en-US" sz="2200" b="0" i="0" dirty="0">
                <a:solidFill>
                  <a:srgbClr val="0D0D0D"/>
                </a:solidFill>
                <a:effectLst/>
                <a:latin typeface="Söhne"/>
              </a:rPr>
              <a:t>: List the top 10 restaurants with the highest ratings.</a:t>
            </a:r>
          </a:p>
          <a:p>
            <a:pPr algn="l">
              <a:buFont typeface="+mj-lt"/>
              <a:buAutoNum type="arabicPeriod"/>
            </a:pPr>
            <a:r>
              <a:rPr lang="en-US" sz="2200" b="1" i="0" dirty="0">
                <a:solidFill>
                  <a:srgbClr val="0D0D0D"/>
                </a:solidFill>
                <a:effectLst/>
                <a:latin typeface="Söhne"/>
              </a:rPr>
              <a:t>Most Popular Cuisines</a:t>
            </a:r>
            <a:r>
              <a:rPr lang="en-US" sz="2200" b="0" i="0" dirty="0">
                <a:solidFill>
                  <a:srgbClr val="0D0D0D"/>
                </a:solidFill>
                <a:effectLst/>
                <a:latin typeface="Söhne"/>
              </a:rPr>
              <a:t>: Which cuisine has the highest number of restaurants across all cities?</a:t>
            </a:r>
          </a:p>
          <a:p>
            <a:pPr algn="l">
              <a:buFont typeface="+mj-lt"/>
              <a:buAutoNum type="arabicPeriod"/>
            </a:pPr>
            <a:r>
              <a:rPr lang="en-US" sz="2200" b="1" i="0" dirty="0">
                <a:solidFill>
                  <a:srgbClr val="0D0D0D"/>
                </a:solidFill>
                <a:effectLst/>
                <a:latin typeface="Söhne"/>
              </a:rPr>
              <a:t>Delivery Availability</a:t>
            </a:r>
            <a:r>
              <a:rPr lang="en-US" sz="2200" b="0" i="0" dirty="0">
                <a:solidFill>
                  <a:srgbClr val="0D0D0D"/>
                </a:solidFill>
                <a:effectLst/>
                <a:latin typeface="Söhne"/>
              </a:rPr>
              <a:t>: What percentage of restaurants are currently delivering orders?</a:t>
            </a:r>
          </a:p>
          <a:p>
            <a:pPr algn="l">
              <a:buFont typeface="+mj-lt"/>
              <a:buAutoNum type="arabicPeriod"/>
            </a:pPr>
            <a:r>
              <a:rPr lang="en-US" sz="2200" b="1" i="0" dirty="0">
                <a:solidFill>
                  <a:srgbClr val="0D0D0D"/>
                </a:solidFill>
                <a:effectLst/>
                <a:latin typeface="Söhne"/>
              </a:rPr>
              <a:t>Price Range Distribution</a:t>
            </a:r>
            <a:r>
              <a:rPr lang="en-US" sz="2200" b="0" i="0" dirty="0">
                <a:solidFill>
                  <a:srgbClr val="0D0D0D"/>
                </a:solidFill>
                <a:effectLst/>
                <a:latin typeface="Söhne"/>
              </a:rPr>
              <a:t>: How many restaurants fall into each price range category?</a:t>
            </a:r>
          </a:p>
          <a:p>
            <a:pPr algn="l">
              <a:buFont typeface="+mj-lt"/>
              <a:buAutoNum type="arabicPeriod"/>
            </a:pPr>
            <a:r>
              <a:rPr lang="en-US" sz="2200" b="1" i="0" dirty="0">
                <a:solidFill>
                  <a:srgbClr val="0D0D0D"/>
                </a:solidFill>
                <a:effectLst/>
                <a:latin typeface="Söhne"/>
              </a:rPr>
              <a:t>City-wise Rating Distribution</a:t>
            </a:r>
            <a:r>
              <a:rPr lang="en-US" sz="2200" b="0" i="0" dirty="0">
                <a:solidFill>
                  <a:srgbClr val="0D0D0D"/>
                </a:solidFill>
                <a:effectLst/>
                <a:latin typeface="Söhne"/>
              </a:rPr>
              <a:t>: What is the distribution of restaurant ratings in each city?</a:t>
            </a:r>
          </a:p>
          <a:p>
            <a:pPr algn="l">
              <a:buFont typeface="+mj-lt"/>
              <a:buAutoNum type="arabicPeriod"/>
            </a:pPr>
            <a:r>
              <a:rPr lang="en-US" sz="2200" b="1" i="0" dirty="0">
                <a:solidFill>
                  <a:srgbClr val="0D0D0D"/>
                </a:solidFill>
                <a:effectLst/>
                <a:latin typeface="Söhne"/>
              </a:rPr>
              <a:t>Vote Analysis</a:t>
            </a:r>
            <a:r>
              <a:rPr lang="en-US" sz="2200" b="0" i="0" dirty="0">
                <a:solidFill>
                  <a:srgbClr val="0D0D0D"/>
                </a:solidFill>
                <a:effectLst/>
                <a:latin typeface="Söhne"/>
              </a:rPr>
              <a:t>: How are the number of votes distributed across different rating categories?</a:t>
            </a:r>
          </a:p>
          <a:p>
            <a:pPr algn="l">
              <a:buFont typeface="+mj-lt"/>
              <a:buAutoNum type="arabicPeriod"/>
            </a:pPr>
            <a:r>
              <a:rPr lang="en-US" sz="2200" b="1" i="0" dirty="0">
                <a:solidFill>
                  <a:srgbClr val="0D0D0D"/>
                </a:solidFill>
                <a:effectLst/>
                <a:latin typeface="Söhne"/>
              </a:rPr>
              <a:t>Comparison of Average Cost</a:t>
            </a:r>
            <a:r>
              <a:rPr lang="en-US" sz="2200" b="0" i="0" dirty="0">
                <a:solidFill>
                  <a:srgbClr val="0D0D0D"/>
                </a:solidFill>
                <a:effectLst/>
                <a:latin typeface="Söhne"/>
              </a:rPr>
              <a:t>: Compare the average cost for two people between different cities.</a:t>
            </a:r>
          </a:p>
          <a:p>
            <a:endParaRPr lang="en-IN" dirty="0"/>
          </a:p>
        </p:txBody>
      </p:sp>
    </p:spTree>
    <p:extLst>
      <p:ext uri="{BB962C8B-B14F-4D97-AF65-F5344CB8AC3E}">
        <p14:creationId xmlns:p14="http://schemas.microsoft.com/office/powerpoint/2010/main" val="384905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3E9B1B-562E-4026-8F89-D93C7E04147C}"/>
              </a:ext>
            </a:extLst>
          </p:cNvPr>
          <p:cNvSpPr/>
          <p:nvPr/>
        </p:nvSpPr>
        <p:spPr>
          <a:xfrm>
            <a:off x="0" y="132522"/>
            <a:ext cx="11675165"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u="sng" dirty="0">
                <a:ln w="0"/>
                <a:solidFill>
                  <a:schemeClr val="tx1"/>
                </a:solidFill>
              </a:rPr>
              <a:t>Query Based Problem Solving</a:t>
            </a:r>
            <a:endParaRPr lang="en-IN" sz="4000" u="sng" dirty="0">
              <a:ln w="0"/>
              <a:solidFill>
                <a:schemeClr val="tx1"/>
              </a:solidFill>
            </a:endParaRPr>
          </a:p>
        </p:txBody>
      </p:sp>
      <p:sp>
        <p:nvSpPr>
          <p:cNvPr id="3" name="Rectangle 2">
            <a:extLst>
              <a:ext uri="{FF2B5EF4-FFF2-40B4-BE49-F238E27FC236}">
                <a16:creationId xmlns:a16="http://schemas.microsoft.com/office/drawing/2014/main" id="{CDC5F93C-3572-481E-BC99-83A68B554AAF}"/>
              </a:ext>
            </a:extLst>
          </p:cNvPr>
          <p:cNvSpPr/>
          <p:nvPr/>
        </p:nvSpPr>
        <p:spPr>
          <a:xfrm>
            <a:off x="0" y="1179443"/>
            <a:ext cx="11675165" cy="424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400" b="1" i="0" dirty="0">
                <a:solidFill>
                  <a:srgbClr val="0D0D0D"/>
                </a:solidFill>
                <a:effectLst/>
                <a:latin typeface="Söhne"/>
              </a:rPr>
              <a:t>What are the top 5 cuisines offered in each city based on the number of restaurants?</a:t>
            </a:r>
          </a:p>
        </p:txBody>
      </p:sp>
      <p:pic>
        <p:nvPicPr>
          <p:cNvPr id="5" name="Picture 4">
            <a:extLst>
              <a:ext uri="{FF2B5EF4-FFF2-40B4-BE49-F238E27FC236}">
                <a16:creationId xmlns:a16="http://schemas.microsoft.com/office/drawing/2014/main" id="{5CB82F16-27DD-4C87-A600-A14DD3246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05" y="1709530"/>
            <a:ext cx="6685308" cy="3790122"/>
          </a:xfrm>
          <a:prstGeom prst="rect">
            <a:avLst/>
          </a:prstGeom>
        </p:spPr>
      </p:pic>
      <p:pic>
        <p:nvPicPr>
          <p:cNvPr id="9" name="Picture 8">
            <a:extLst>
              <a:ext uri="{FF2B5EF4-FFF2-40B4-BE49-F238E27FC236}">
                <a16:creationId xmlns:a16="http://schemas.microsoft.com/office/drawing/2014/main" id="{7E356513-A821-4ED4-AE63-2391318BA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154" y="1709530"/>
            <a:ext cx="4502220" cy="3790122"/>
          </a:xfrm>
          <a:prstGeom prst="rect">
            <a:avLst/>
          </a:prstGeom>
        </p:spPr>
      </p:pic>
    </p:spTree>
    <p:extLst>
      <p:ext uri="{BB962C8B-B14F-4D97-AF65-F5344CB8AC3E}">
        <p14:creationId xmlns:p14="http://schemas.microsoft.com/office/powerpoint/2010/main" val="91116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F8046D-A6C8-4A95-8FC2-972930D8389F}"/>
              </a:ext>
            </a:extLst>
          </p:cNvPr>
          <p:cNvSpPr/>
          <p:nvPr/>
        </p:nvSpPr>
        <p:spPr>
          <a:xfrm>
            <a:off x="0" y="132522"/>
            <a:ext cx="11661913"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ln w="0"/>
                <a:solidFill>
                  <a:schemeClr val="tx1"/>
                </a:solidFill>
                <a:effectLst>
                  <a:outerShdw blurRad="38100" dist="19050" dir="2700000" algn="tl" rotWithShape="0">
                    <a:schemeClr val="dk1">
                      <a:alpha val="40000"/>
                    </a:schemeClr>
                  </a:outerShdw>
                </a:effectLst>
              </a:rPr>
              <a:t>2</a:t>
            </a:r>
            <a:r>
              <a:rPr lang="en-US" sz="2800" b="1" dirty="0">
                <a:ln w="0"/>
                <a:solidFill>
                  <a:schemeClr val="tx1"/>
                </a:solidFill>
                <a:effectLst>
                  <a:outerShdw blurRad="38100" dist="19050" dir="2700000" algn="tl" rotWithShape="0">
                    <a:schemeClr val="dk1">
                      <a:alpha val="40000"/>
                    </a:schemeClr>
                  </a:outerShdw>
                </a:effectLst>
              </a:rPr>
              <a:t>. </a:t>
            </a:r>
            <a:r>
              <a:rPr lang="en-US" sz="2800" b="1" i="0" dirty="0">
                <a:solidFill>
                  <a:srgbClr val="0D0D0D"/>
                </a:solidFill>
                <a:effectLst/>
                <a:latin typeface="Söhne"/>
              </a:rPr>
              <a:t>What percentage of restaurants offer table booking and online delivery?</a:t>
            </a:r>
            <a:r>
              <a:rPr lang="en-US" sz="2800" b="1" dirty="0">
                <a:ln w="0"/>
                <a:solidFill>
                  <a:schemeClr val="tx1"/>
                </a:solidFill>
                <a:effectLst>
                  <a:outerShdw blurRad="38100" dist="19050" dir="2700000" algn="tl" rotWithShape="0">
                    <a:schemeClr val="dk1">
                      <a:alpha val="40000"/>
                    </a:schemeClr>
                  </a:outerShdw>
                </a:effectLst>
              </a:rPr>
              <a:t> </a:t>
            </a:r>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EA4F6DE9-7A96-4BAA-8AC7-477B9E657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30" y="1068663"/>
            <a:ext cx="10071652" cy="2085354"/>
          </a:xfrm>
          <a:prstGeom prst="rect">
            <a:avLst/>
          </a:prstGeom>
        </p:spPr>
      </p:pic>
      <p:pic>
        <p:nvPicPr>
          <p:cNvPr id="6" name="Picture 5">
            <a:extLst>
              <a:ext uri="{FF2B5EF4-FFF2-40B4-BE49-F238E27FC236}">
                <a16:creationId xmlns:a16="http://schemas.microsoft.com/office/drawing/2014/main" id="{33E39DB3-7EA8-4262-AA2D-550FF0D23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30" y="3429000"/>
            <a:ext cx="10177670" cy="1964635"/>
          </a:xfrm>
          <a:prstGeom prst="rect">
            <a:avLst/>
          </a:prstGeom>
        </p:spPr>
      </p:pic>
    </p:spTree>
    <p:extLst>
      <p:ext uri="{BB962C8B-B14F-4D97-AF65-F5344CB8AC3E}">
        <p14:creationId xmlns:p14="http://schemas.microsoft.com/office/powerpoint/2010/main" val="232851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37DA25-C4C5-4F80-A237-5065293C7796}"/>
              </a:ext>
            </a:extLst>
          </p:cNvPr>
          <p:cNvSpPr/>
          <p:nvPr/>
        </p:nvSpPr>
        <p:spPr>
          <a:xfrm>
            <a:off x="0" y="198783"/>
            <a:ext cx="11661913" cy="94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3. </a:t>
            </a:r>
            <a:r>
              <a:rPr lang="en-US" sz="2800" b="0" i="0" dirty="0">
                <a:solidFill>
                  <a:srgbClr val="0D0D0D"/>
                </a:solidFill>
                <a:effectLst/>
                <a:latin typeface="Bodoni MT Black" panose="02070A03080606020203" pitchFamily="18" charset="0"/>
              </a:rPr>
              <a:t>What is the average cost for two people for each cuisine?</a:t>
            </a:r>
          </a:p>
          <a:p>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70D5B485-739A-497A-898F-593B319BE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41" y="2021991"/>
            <a:ext cx="5963477" cy="1647825"/>
          </a:xfrm>
          <a:prstGeom prst="rect">
            <a:avLst/>
          </a:prstGeom>
        </p:spPr>
      </p:pic>
      <p:pic>
        <p:nvPicPr>
          <p:cNvPr id="6" name="Picture 5">
            <a:extLst>
              <a:ext uri="{FF2B5EF4-FFF2-40B4-BE49-F238E27FC236}">
                <a16:creationId xmlns:a16="http://schemas.microsoft.com/office/drawing/2014/main" id="{B02604EF-568A-4BED-B361-EB8E0B708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322" y="1258956"/>
            <a:ext cx="4742829" cy="4240695"/>
          </a:xfrm>
          <a:prstGeom prst="rect">
            <a:avLst/>
          </a:prstGeom>
        </p:spPr>
      </p:pic>
    </p:spTree>
    <p:extLst>
      <p:ext uri="{BB962C8B-B14F-4D97-AF65-F5344CB8AC3E}">
        <p14:creationId xmlns:p14="http://schemas.microsoft.com/office/powerpoint/2010/main" val="229090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BF255E-0DD8-42EA-97E0-D885D49ADF49}"/>
              </a:ext>
            </a:extLst>
          </p:cNvPr>
          <p:cNvSpPr/>
          <p:nvPr/>
        </p:nvSpPr>
        <p:spPr>
          <a:xfrm>
            <a:off x="0" y="198783"/>
            <a:ext cx="11661913"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n w="0"/>
                <a:solidFill>
                  <a:schemeClr val="tx1"/>
                </a:solidFill>
                <a:effectLst>
                  <a:outerShdw blurRad="38100" dist="19050" dir="2700000" algn="tl" rotWithShape="0">
                    <a:schemeClr val="dk1">
                      <a:alpha val="40000"/>
                    </a:schemeClr>
                  </a:outerShdw>
                </a:effectLst>
              </a:rPr>
              <a:t>4. </a:t>
            </a:r>
            <a:r>
              <a:rPr lang="en-US" sz="3200" b="0" i="0" dirty="0">
                <a:solidFill>
                  <a:srgbClr val="0D0D0D"/>
                </a:solidFill>
                <a:effectLst/>
                <a:latin typeface="Bodoni MT Black" panose="02070A03080606020203" pitchFamily="18" charset="0"/>
              </a:rPr>
              <a:t>List the top 10 restaurants with the highest ratings.</a:t>
            </a:r>
          </a:p>
          <a:p>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2EFE5572-D484-4467-AC3D-7E76B491B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 y="1678677"/>
            <a:ext cx="6648450" cy="2615027"/>
          </a:xfrm>
          <a:prstGeom prst="rect">
            <a:avLst/>
          </a:prstGeom>
        </p:spPr>
      </p:pic>
      <p:pic>
        <p:nvPicPr>
          <p:cNvPr id="6" name="Picture 5">
            <a:extLst>
              <a:ext uri="{FF2B5EF4-FFF2-40B4-BE49-F238E27FC236}">
                <a16:creationId xmlns:a16="http://schemas.microsoft.com/office/drawing/2014/main" id="{20AC603A-A1D9-4A49-B426-27AB2867C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925" y="1678677"/>
            <a:ext cx="3640414" cy="3502923"/>
          </a:xfrm>
          <a:prstGeom prst="rect">
            <a:avLst/>
          </a:prstGeom>
        </p:spPr>
      </p:pic>
    </p:spTree>
    <p:extLst>
      <p:ext uri="{BB962C8B-B14F-4D97-AF65-F5344CB8AC3E}">
        <p14:creationId xmlns:p14="http://schemas.microsoft.com/office/powerpoint/2010/main" val="317075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4C1380-13BC-472A-98B9-E7F561F21B62}"/>
              </a:ext>
            </a:extLst>
          </p:cNvPr>
          <p:cNvSpPr/>
          <p:nvPr/>
        </p:nvSpPr>
        <p:spPr>
          <a:xfrm>
            <a:off x="0" y="198783"/>
            <a:ext cx="11661913"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50000"/>
              </a:lnSpc>
            </a:pPr>
            <a:r>
              <a:rPr lang="en-US" sz="2800" b="1" dirty="0">
                <a:ln w="0"/>
                <a:solidFill>
                  <a:schemeClr val="tx1"/>
                </a:solidFill>
                <a:effectLst>
                  <a:outerShdw blurRad="38100" dist="19050" dir="2700000" algn="tl" rotWithShape="0">
                    <a:schemeClr val="dk1">
                      <a:alpha val="40000"/>
                    </a:schemeClr>
                  </a:outerShdw>
                </a:effectLst>
              </a:rPr>
              <a:t>5. </a:t>
            </a:r>
            <a:r>
              <a:rPr lang="en-US" sz="2400" b="0" i="0" dirty="0">
                <a:solidFill>
                  <a:srgbClr val="0D0D0D"/>
                </a:solidFill>
                <a:effectLst/>
                <a:latin typeface="Bodoni MT Black" panose="02070A03080606020203" pitchFamily="18" charset="0"/>
              </a:rPr>
              <a:t>Which cuisine has the highest number of restaurants across all cities?</a:t>
            </a:r>
          </a:p>
          <a:p>
            <a:endParaRPr lang="en-IN" sz="2800" b="1"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B15FE740-A143-4699-9EBE-A6565279F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64" y="1912454"/>
            <a:ext cx="6305550" cy="1866900"/>
          </a:xfrm>
          <a:prstGeom prst="rect">
            <a:avLst/>
          </a:prstGeom>
        </p:spPr>
      </p:pic>
      <p:pic>
        <p:nvPicPr>
          <p:cNvPr id="6" name="Picture 5">
            <a:extLst>
              <a:ext uri="{FF2B5EF4-FFF2-40B4-BE49-F238E27FC236}">
                <a16:creationId xmlns:a16="http://schemas.microsoft.com/office/drawing/2014/main" id="{F919C505-387F-4512-B120-2D7AEC423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956" y="4150415"/>
            <a:ext cx="5565912" cy="1239907"/>
          </a:xfrm>
          <a:prstGeom prst="rect">
            <a:avLst/>
          </a:prstGeom>
        </p:spPr>
      </p:pic>
    </p:spTree>
    <p:extLst>
      <p:ext uri="{BB962C8B-B14F-4D97-AF65-F5344CB8AC3E}">
        <p14:creationId xmlns:p14="http://schemas.microsoft.com/office/powerpoint/2010/main" val="36273477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1304</TotalTime>
  <Words>649</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Rounded MT Bold</vt:lpstr>
      <vt:lpstr>Bodoni MT Black</vt:lpstr>
      <vt:lpstr>Impact</vt:lpstr>
      <vt:lpstr>Söhne</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SAPTATI BAGAL</dc:creator>
  <cp:lastModifiedBy>SAPTATI BAGAL</cp:lastModifiedBy>
  <cp:revision>17</cp:revision>
  <dcterms:created xsi:type="dcterms:W3CDTF">2024-04-25T18:44:58Z</dcterms:created>
  <dcterms:modified xsi:type="dcterms:W3CDTF">2024-04-26T16:29:04Z</dcterms:modified>
</cp:coreProperties>
</file>