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302" r:id="rId6"/>
    <p:sldId id="304" r:id="rId7"/>
    <p:sldId id="306" r:id="rId8"/>
    <p:sldId id="310" r:id="rId9"/>
    <p:sldId id="317" r:id="rId10"/>
    <p:sldId id="316" r:id="rId11"/>
    <p:sldId id="332" r:id="rId12"/>
    <p:sldId id="331" r:id="rId13"/>
    <p:sldId id="330" r:id="rId14"/>
    <p:sldId id="329" r:id="rId15"/>
    <p:sldId id="341" r:id="rId16"/>
    <p:sldId id="328" r:id="rId17"/>
    <p:sldId id="337" r:id="rId18"/>
    <p:sldId id="336" r:id="rId19"/>
    <p:sldId id="327" r:id="rId20"/>
    <p:sldId id="335" r:id="rId21"/>
    <p:sldId id="334" r:id="rId22"/>
    <p:sldId id="333" r:id="rId23"/>
    <p:sldId id="326" r:id="rId24"/>
    <p:sldId id="325" r:id="rId25"/>
    <p:sldId id="324" r:id="rId26"/>
    <p:sldId id="323" r:id="rId27"/>
    <p:sldId id="322" r:id="rId28"/>
    <p:sldId id="321" r:id="rId29"/>
    <p:sldId id="320" r:id="rId30"/>
    <p:sldId id="319" r:id="rId31"/>
    <p:sldId id="338" r:id="rId32"/>
    <p:sldId id="340" r:id="rId33"/>
    <p:sldId id="339"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vheniia Kashcheieva" initials="YK" lastIdx="2" clrIdx="0">
    <p:extLst>
      <p:ext uri="{19B8F6BF-5375-455C-9EA6-DF929625EA0E}">
        <p15:presenceInfo xmlns:p15="http://schemas.microsoft.com/office/powerpoint/2012/main" userId="S-1-5-21-3465154619-3282790773-2173923322-22212" providerId="AD"/>
      </p:ext>
    </p:extLst>
  </p:cmAuthor>
  <p:cmAuthor id="2" name="Rajasekhar Tadepalli" initials="RT" lastIdx="2" clrIdx="1">
    <p:extLst>
      <p:ext uri="{19B8F6BF-5375-455C-9EA6-DF929625EA0E}">
        <p15:presenceInfo xmlns:p15="http://schemas.microsoft.com/office/powerpoint/2012/main" userId="S::Rajasekhar_Tadepalli@epam.com::9dd1e4f0-4f7b-4cfb-ba81-2ac3b6939b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993A"/>
    <a:srgbClr val="CB2323"/>
    <a:srgbClr val="464547"/>
    <a:srgbClr val="FFFFFF"/>
    <a:srgbClr val="8B5A9F"/>
    <a:srgbClr val="39C2D7"/>
    <a:srgbClr val="CCCCCC"/>
    <a:srgbClr val="F5F5F5"/>
    <a:srgbClr val="999999"/>
    <a:srgbClr val="FFD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8" autoAdjust="0"/>
  </p:normalViewPr>
  <p:slideViewPr>
    <p:cSldViewPr snapToGrid="0">
      <p:cViewPr varScale="1">
        <p:scale>
          <a:sx n="67" d="100"/>
          <a:sy n="67" d="100"/>
        </p:scale>
        <p:origin x="85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742A0-D611-4CEA-96AA-3476C23F0322}"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0D9A4-756F-4C9D-B42A-761F925D12AC}" type="slidenum">
              <a:rPr lang="en-US" smtClean="0"/>
              <a:t>‹#›</a:t>
            </a:fld>
            <a:endParaRPr lang="en-US"/>
          </a:p>
        </p:txBody>
      </p:sp>
    </p:spTree>
    <p:extLst>
      <p:ext uri="{BB962C8B-B14F-4D97-AF65-F5344CB8AC3E}">
        <p14:creationId xmlns:p14="http://schemas.microsoft.com/office/powerpoint/2010/main" val="158669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a:t>
            </a:fld>
            <a:endParaRPr lang="en-US"/>
          </a:p>
        </p:txBody>
      </p:sp>
    </p:spTree>
    <p:extLst>
      <p:ext uri="{BB962C8B-B14F-4D97-AF65-F5344CB8AC3E}">
        <p14:creationId xmlns:p14="http://schemas.microsoft.com/office/powerpoint/2010/main" val="126539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10</a:t>
            </a:fld>
            <a:endParaRPr lang="en-US"/>
          </a:p>
        </p:txBody>
      </p:sp>
    </p:spTree>
    <p:extLst>
      <p:ext uri="{BB962C8B-B14F-4D97-AF65-F5344CB8AC3E}">
        <p14:creationId xmlns:p14="http://schemas.microsoft.com/office/powerpoint/2010/main" val="395626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11</a:t>
            </a:fld>
            <a:endParaRPr lang="en-US"/>
          </a:p>
        </p:txBody>
      </p:sp>
    </p:spTree>
    <p:extLst>
      <p:ext uri="{BB962C8B-B14F-4D97-AF65-F5344CB8AC3E}">
        <p14:creationId xmlns:p14="http://schemas.microsoft.com/office/powerpoint/2010/main" val="222365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12</a:t>
            </a:fld>
            <a:endParaRPr lang="en-US"/>
          </a:p>
        </p:txBody>
      </p:sp>
    </p:spTree>
    <p:extLst>
      <p:ext uri="{BB962C8B-B14F-4D97-AF65-F5344CB8AC3E}">
        <p14:creationId xmlns:p14="http://schemas.microsoft.com/office/powerpoint/2010/main" val="119089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13</a:t>
            </a:fld>
            <a:endParaRPr lang="en-US"/>
          </a:p>
        </p:txBody>
      </p:sp>
    </p:spTree>
    <p:extLst>
      <p:ext uri="{BB962C8B-B14F-4D97-AF65-F5344CB8AC3E}">
        <p14:creationId xmlns:p14="http://schemas.microsoft.com/office/powerpoint/2010/main" val="134830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14</a:t>
            </a:fld>
            <a:endParaRPr lang="en-US"/>
          </a:p>
        </p:txBody>
      </p:sp>
    </p:spTree>
    <p:extLst>
      <p:ext uri="{BB962C8B-B14F-4D97-AF65-F5344CB8AC3E}">
        <p14:creationId xmlns:p14="http://schemas.microsoft.com/office/powerpoint/2010/main" val="4238185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15</a:t>
            </a:fld>
            <a:endParaRPr lang="en-US"/>
          </a:p>
        </p:txBody>
      </p:sp>
    </p:spTree>
    <p:extLst>
      <p:ext uri="{BB962C8B-B14F-4D97-AF65-F5344CB8AC3E}">
        <p14:creationId xmlns:p14="http://schemas.microsoft.com/office/powerpoint/2010/main" val="76961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16</a:t>
            </a:fld>
            <a:endParaRPr lang="en-US"/>
          </a:p>
        </p:txBody>
      </p:sp>
    </p:spTree>
    <p:extLst>
      <p:ext uri="{BB962C8B-B14F-4D97-AF65-F5344CB8AC3E}">
        <p14:creationId xmlns:p14="http://schemas.microsoft.com/office/powerpoint/2010/main" val="82724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17</a:t>
            </a:fld>
            <a:endParaRPr lang="en-US"/>
          </a:p>
        </p:txBody>
      </p:sp>
    </p:spTree>
    <p:extLst>
      <p:ext uri="{BB962C8B-B14F-4D97-AF65-F5344CB8AC3E}">
        <p14:creationId xmlns:p14="http://schemas.microsoft.com/office/powerpoint/2010/main" val="685490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18</a:t>
            </a:fld>
            <a:endParaRPr lang="en-US"/>
          </a:p>
        </p:txBody>
      </p:sp>
    </p:spTree>
    <p:extLst>
      <p:ext uri="{BB962C8B-B14F-4D97-AF65-F5344CB8AC3E}">
        <p14:creationId xmlns:p14="http://schemas.microsoft.com/office/powerpoint/2010/main" val="3348019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19</a:t>
            </a:fld>
            <a:endParaRPr lang="en-US"/>
          </a:p>
        </p:txBody>
      </p:sp>
    </p:spTree>
    <p:extLst>
      <p:ext uri="{BB962C8B-B14F-4D97-AF65-F5344CB8AC3E}">
        <p14:creationId xmlns:p14="http://schemas.microsoft.com/office/powerpoint/2010/main" val="138887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a:t>
            </a:fld>
            <a:endParaRPr lang="en-US"/>
          </a:p>
        </p:txBody>
      </p:sp>
    </p:spTree>
    <p:extLst>
      <p:ext uri="{BB962C8B-B14F-4D97-AF65-F5344CB8AC3E}">
        <p14:creationId xmlns:p14="http://schemas.microsoft.com/office/powerpoint/2010/main" val="3143626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20</a:t>
            </a:fld>
            <a:endParaRPr lang="en-US"/>
          </a:p>
        </p:txBody>
      </p:sp>
    </p:spTree>
    <p:extLst>
      <p:ext uri="{BB962C8B-B14F-4D97-AF65-F5344CB8AC3E}">
        <p14:creationId xmlns:p14="http://schemas.microsoft.com/office/powerpoint/2010/main" val="158360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21</a:t>
            </a:fld>
            <a:endParaRPr lang="en-US"/>
          </a:p>
        </p:txBody>
      </p:sp>
    </p:spTree>
    <p:extLst>
      <p:ext uri="{BB962C8B-B14F-4D97-AF65-F5344CB8AC3E}">
        <p14:creationId xmlns:p14="http://schemas.microsoft.com/office/powerpoint/2010/main" val="2611604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22</a:t>
            </a:fld>
            <a:endParaRPr lang="en-US"/>
          </a:p>
        </p:txBody>
      </p:sp>
    </p:spTree>
    <p:extLst>
      <p:ext uri="{BB962C8B-B14F-4D97-AF65-F5344CB8AC3E}">
        <p14:creationId xmlns:p14="http://schemas.microsoft.com/office/powerpoint/2010/main" val="3686718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23</a:t>
            </a:fld>
            <a:endParaRPr lang="en-US"/>
          </a:p>
        </p:txBody>
      </p:sp>
    </p:spTree>
    <p:extLst>
      <p:ext uri="{BB962C8B-B14F-4D97-AF65-F5344CB8AC3E}">
        <p14:creationId xmlns:p14="http://schemas.microsoft.com/office/powerpoint/2010/main" val="3443975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24</a:t>
            </a:fld>
            <a:endParaRPr lang="en-US"/>
          </a:p>
        </p:txBody>
      </p:sp>
    </p:spTree>
    <p:extLst>
      <p:ext uri="{BB962C8B-B14F-4D97-AF65-F5344CB8AC3E}">
        <p14:creationId xmlns:p14="http://schemas.microsoft.com/office/powerpoint/2010/main" val="2802010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25</a:t>
            </a:fld>
            <a:endParaRPr lang="en-US"/>
          </a:p>
        </p:txBody>
      </p:sp>
    </p:spTree>
    <p:extLst>
      <p:ext uri="{BB962C8B-B14F-4D97-AF65-F5344CB8AC3E}">
        <p14:creationId xmlns:p14="http://schemas.microsoft.com/office/powerpoint/2010/main" val="1587612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26</a:t>
            </a:fld>
            <a:endParaRPr lang="en-US"/>
          </a:p>
        </p:txBody>
      </p:sp>
    </p:spTree>
    <p:extLst>
      <p:ext uri="{BB962C8B-B14F-4D97-AF65-F5344CB8AC3E}">
        <p14:creationId xmlns:p14="http://schemas.microsoft.com/office/powerpoint/2010/main" val="99814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27</a:t>
            </a:fld>
            <a:endParaRPr lang="en-US"/>
          </a:p>
        </p:txBody>
      </p:sp>
    </p:spTree>
    <p:extLst>
      <p:ext uri="{BB962C8B-B14F-4D97-AF65-F5344CB8AC3E}">
        <p14:creationId xmlns:p14="http://schemas.microsoft.com/office/powerpoint/2010/main" val="50197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28</a:t>
            </a:fld>
            <a:endParaRPr lang="en-US"/>
          </a:p>
        </p:txBody>
      </p:sp>
    </p:spTree>
    <p:extLst>
      <p:ext uri="{BB962C8B-B14F-4D97-AF65-F5344CB8AC3E}">
        <p14:creationId xmlns:p14="http://schemas.microsoft.com/office/powerpoint/2010/main" val="3913788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29</a:t>
            </a:fld>
            <a:endParaRPr lang="en-US"/>
          </a:p>
        </p:txBody>
      </p:sp>
    </p:spTree>
    <p:extLst>
      <p:ext uri="{BB962C8B-B14F-4D97-AF65-F5344CB8AC3E}">
        <p14:creationId xmlns:p14="http://schemas.microsoft.com/office/powerpoint/2010/main" val="322047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3</a:t>
            </a:fld>
            <a:endParaRPr lang="en-US"/>
          </a:p>
        </p:txBody>
      </p:sp>
    </p:spTree>
    <p:extLst>
      <p:ext uri="{BB962C8B-B14F-4D97-AF65-F5344CB8AC3E}">
        <p14:creationId xmlns:p14="http://schemas.microsoft.com/office/powerpoint/2010/main" val="2570511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30</a:t>
            </a:fld>
            <a:endParaRPr lang="en-US"/>
          </a:p>
        </p:txBody>
      </p:sp>
    </p:spTree>
    <p:extLst>
      <p:ext uri="{BB962C8B-B14F-4D97-AF65-F5344CB8AC3E}">
        <p14:creationId xmlns:p14="http://schemas.microsoft.com/office/powerpoint/2010/main" val="834426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31</a:t>
            </a:fld>
            <a:endParaRPr lang="en-US"/>
          </a:p>
        </p:txBody>
      </p:sp>
    </p:spTree>
    <p:extLst>
      <p:ext uri="{BB962C8B-B14F-4D97-AF65-F5344CB8AC3E}">
        <p14:creationId xmlns:p14="http://schemas.microsoft.com/office/powerpoint/2010/main" val="150619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4</a:t>
            </a:fld>
            <a:endParaRPr lang="en-US"/>
          </a:p>
        </p:txBody>
      </p:sp>
    </p:spTree>
    <p:extLst>
      <p:ext uri="{BB962C8B-B14F-4D97-AF65-F5344CB8AC3E}">
        <p14:creationId xmlns:p14="http://schemas.microsoft.com/office/powerpoint/2010/main" val="235502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5</a:t>
            </a:fld>
            <a:endParaRPr lang="en-US"/>
          </a:p>
        </p:txBody>
      </p:sp>
    </p:spTree>
    <p:extLst>
      <p:ext uri="{BB962C8B-B14F-4D97-AF65-F5344CB8AC3E}">
        <p14:creationId xmlns:p14="http://schemas.microsoft.com/office/powerpoint/2010/main" val="380928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6</a:t>
            </a:fld>
            <a:endParaRPr lang="en-US"/>
          </a:p>
        </p:txBody>
      </p:sp>
    </p:spTree>
    <p:extLst>
      <p:ext uri="{BB962C8B-B14F-4D97-AF65-F5344CB8AC3E}">
        <p14:creationId xmlns:p14="http://schemas.microsoft.com/office/powerpoint/2010/main" val="124963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7</a:t>
            </a:fld>
            <a:endParaRPr lang="en-US"/>
          </a:p>
        </p:txBody>
      </p:sp>
    </p:spTree>
    <p:extLst>
      <p:ext uri="{BB962C8B-B14F-4D97-AF65-F5344CB8AC3E}">
        <p14:creationId xmlns:p14="http://schemas.microsoft.com/office/powerpoint/2010/main" val="59165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8</a:t>
            </a:fld>
            <a:endParaRPr lang="en-US"/>
          </a:p>
        </p:txBody>
      </p:sp>
    </p:spTree>
    <p:extLst>
      <p:ext uri="{BB962C8B-B14F-4D97-AF65-F5344CB8AC3E}">
        <p14:creationId xmlns:p14="http://schemas.microsoft.com/office/powerpoint/2010/main" val="221109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0D9A4-756F-4C9D-B42A-761F925D12AC}" type="slidenum">
              <a:rPr lang="en-US" smtClean="0"/>
              <a:t>9</a:t>
            </a:fld>
            <a:endParaRPr lang="en-US"/>
          </a:p>
        </p:txBody>
      </p:sp>
    </p:spTree>
    <p:extLst>
      <p:ext uri="{BB962C8B-B14F-4D97-AF65-F5344CB8AC3E}">
        <p14:creationId xmlns:p14="http://schemas.microsoft.com/office/powerpoint/2010/main" val="175411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EDEAFB-5762-4D1A-902C-FE4E89D1FB2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101598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DEAFB-5762-4D1A-902C-FE4E89D1FB2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343877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DEAFB-5762-4D1A-902C-FE4E89D1FB2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264055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DEAFB-5762-4D1A-902C-FE4E89D1FB2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231457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EDEAFB-5762-4D1A-902C-FE4E89D1FB2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31709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EDEAFB-5762-4D1A-902C-FE4E89D1FB2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291956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EDEAFB-5762-4D1A-902C-FE4E89D1FB2C}"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93640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EDEAFB-5762-4D1A-902C-FE4E89D1FB2C}"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253040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DEAFB-5762-4D1A-902C-FE4E89D1FB2C}"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16946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EAFB-5762-4D1A-902C-FE4E89D1FB2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16353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EDEAFB-5762-4D1A-902C-FE4E89D1FB2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85D43-5892-4DA0-A759-D2730182801F}" type="slidenum">
              <a:rPr lang="en-US" smtClean="0"/>
              <a:t>‹#›</a:t>
            </a:fld>
            <a:endParaRPr lang="en-US"/>
          </a:p>
        </p:txBody>
      </p:sp>
    </p:spTree>
    <p:extLst>
      <p:ext uri="{BB962C8B-B14F-4D97-AF65-F5344CB8AC3E}">
        <p14:creationId xmlns:p14="http://schemas.microsoft.com/office/powerpoint/2010/main" val="222334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DEAFB-5762-4D1A-902C-FE4E89D1FB2C}"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85D43-5892-4DA0-A759-D2730182801F}" type="slidenum">
              <a:rPr lang="en-US" smtClean="0"/>
              <a:t>‹#›</a:t>
            </a:fld>
            <a:endParaRPr lang="en-US"/>
          </a:p>
        </p:txBody>
      </p:sp>
    </p:spTree>
    <p:extLst>
      <p:ext uri="{BB962C8B-B14F-4D97-AF65-F5344CB8AC3E}">
        <p14:creationId xmlns:p14="http://schemas.microsoft.com/office/powerpoint/2010/main" val="1873290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3037989" y="2243276"/>
            <a:ext cx="10873273" cy="1015663"/>
          </a:xfrm>
          <a:prstGeom prst="rect">
            <a:avLst/>
          </a:prstGeom>
          <a:noFill/>
        </p:spPr>
        <p:txBody>
          <a:bodyPr wrap="square" rtlCol="0">
            <a:spAutoFit/>
          </a:bodyPr>
          <a:lstStyle/>
          <a:p>
            <a:r>
              <a:rPr lang="en-US" sz="6000" b="1" dirty="0">
                <a:latin typeface="Oswald" panose="02000503000000000000" pitchFamily="2" charset="0"/>
              </a:rPr>
              <a:t>DESIGN PATTERNS</a:t>
            </a:r>
          </a:p>
        </p:txBody>
      </p:sp>
    </p:spTree>
    <p:extLst>
      <p:ext uri="{BB962C8B-B14F-4D97-AF65-F5344CB8AC3E}">
        <p14:creationId xmlns:p14="http://schemas.microsoft.com/office/powerpoint/2010/main" val="13866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37565" y="101280"/>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PROTOTYPE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Prototype allows us to hide the complexity of making new instances from the client. The concept is to copy an existing object rather than creating a new instance from scratch, something that may include costly operations. The existing object acts as a prototype and contains the state of the object. </a:t>
            </a:r>
          </a:p>
          <a:p>
            <a:pPr marL="285750" indent="-285750">
              <a:lnSpc>
                <a:spcPct val="150000"/>
              </a:lnSpc>
              <a:buFont typeface="Arial" panose="020B0604020202020204" pitchFamily="34" charset="0"/>
              <a:buChar char="•"/>
            </a:pPr>
            <a:r>
              <a:rPr lang="en-US" dirty="0"/>
              <a:t>The newly copied object may change same properties only if required. This approach saves costly resources and time, especially when the object creation is a heavy process.</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4B2BF70-205E-4675-B766-6FBFE0F35A4B}"/>
              </a:ext>
            </a:extLst>
          </p:cNvPr>
          <p:cNvPicPr>
            <a:picLocks noChangeAspect="1"/>
          </p:cNvPicPr>
          <p:nvPr/>
        </p:nvPicPr>
        <p:blipFill>
          <a:blip r:embed="rId4"/>
          <a:stretch>
            <a:fillRect/>
          </a:stretch>
        </p:blipFill>
        <p:spPr>
          <a:xfrm>
            <a:off x="3246380" y="3539836"/>
            <a:ext cx="5133975" cy="2438400"/>
          </a:xfrm>
          <a:prstGeom prst="rect">
            <a:avLst/>
          </a:prstGeom>
        </p:spPr>
      </p:pic>
    </p:spTree>
    <p:extLst>
      <p:ext uri="{BB962C8B-B14F-4D97-AF65-F5344CB8AC3E}">
        <p14:creationId xmlns:p14="http://schemas.microsoft.com/office/powerpoint/2010/main" val="349602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FACTORY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Factory Method is a creational design pattern that provides an interface for creating objects in a superclass, but allows subclasses to alter the type of objects that will be created.</a:t>
            </a:r>
          </a:p>
        </p:txBody>
      </p:sp>
      <p:pic>
        <p:nvPicPr>
          <p:cNvPr id="2" name="Picture 1">
            <a:extLst>
              <a:ext uri="{FF2B5EF4-FFF2-40B4-BE49-F238E27FC236}">
                <a16:creationId xmlns:a16="http://schemas.microsoft.com/office/drawing/2014/main" id="{68304001-1D34-4F5A-B420-4860054B9EC2}"/>
              </a:ext>
            </a:extLst>
          </p:cNvPr>
          <p:cNvPicPr>
            <a:picLocks noChangeAspect="1"/>
          </p:cNvPicPr>
          <p:nvPr/>
        </p:nvPicPr>
        <p:blipFill>
          <a:blip r:embed="rId4"/>
          <a:stretch>
            <a:fillRect/>
          </a:stretch>
        </p:blipFill>
        <p:spPr>
          <a:xfrm>
            <a:off x="2975236" y="2833081"/>
            <a:ext cx="5905500" cy="2571750"/>
          </a:xfrm>
          <a:prstGeom prst="rect">
            <a:avLst/>
          </a:prstGeom>
        </p:spPr>
      </p:pic>
    </p:spTree>
    <p:extLst>
      <p:ext uri="{BB962C8B-B14F-4D97-AF65-F5344CB8AC3E}">
        <p14:creationId xmlns:p14="http://schemas.microsoft.com/office/powerpoint/2010/main" val="25197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ABSTRACT FACTORY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Abstract Factory is a creational design pattern that lets you produce families of related objects without specifying their concrete classes.</a:t>
            </a:r>
          </a:p>
        </p:txBody>
      </p:sp>
      <p:pic>
        <p:nvPicPr>
          <p:cNvPr id="2" name="Picture 1">
            <a:extLst>
              <a:ext uri="{FF2B5EF4-FFF2-40B4-BE49-F238E27FC236}">
                <a16:creationId xmlns:a16="http://schemas.microsoft.com/office/drawing/2014/main" id="{96460132-87E3-4496-AD7A-91DD146030D0}"/>
              </a:ext>
            </a:extLst>
          </p:cNvPr>
          <p:cNvPicPr>
            <a:picLocks noChangeAspect="1"/>
          </p:cNvPicPr>
          <p:nvPr/>
        </p:nvPicPr>
        <p:blipFill>
          <a:blip r:embed="rId4"/>
          <a:stretch>
            <a:fillRect/>
          </a:stretch>
        </p:blipFill>
        <p:spPr>
          <a:xfrm>
            <a:off x="2879986" y="2036978"/>
            <a:ext cx="6096000" cy="3810000"/>
          </a:xfrm>
          <a:prstGeom prst="rect">
            <a:avLst/>
          </a:prstGeom>
        </p:spPr>
      </p:pic>
    </p:spTree>
    <p:extLst>
      <p:ext uri="{BB962C8B-B14F-4D97-AF65-F5344CB8AC3E}">
        <p14:creationId xmlns:p14="http://schemas.microsoft.com/office/powerpoint/2010/main" val="354304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29252" y="101280"/>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ADAPTER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Adapter is a structural design pattern that allows objects with incompatible interfaces to collaborate.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8580F87-E2B4-4A08-8815-F182E6A3DF21}"/>
              </a:ext>
            </a:extLst>
          </p:cNvPr>
          <p:cNvPicPr>
            <a:picLocks noChangeAspect="1"/>
          </p:cNvPicPr>
          <p:nvPr/>
        </p:nvPicPr>
        <p:blipFill>
          <a:blip r:embed="rId4"/>
          <a:stretch>
            <a:fillRect/>
          </a:stretch>
        </p:blipFill>
        <p:spPr>
          <a:xfrm>
            <a:off x="2880417" y="1873484"/>
            <a:ext cx="6096000" cy="3810000"/>
          </a:xfrm>
          <a:prstGeom prst="rect">
            <a:avLst/>
          </a:prstGeom>
        </p:spPr>
      </p:pic>
    </p:spTree>
    <p:extLst>
      <p:ext uri="{BB962C8B-B14F-4D97-AF65-F5344CB8AC3E}">
        <p14:creationId xmlns:p14="http://schemas.microsoft.com/office/powerpoint/2010/main" val="15115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BRIDGE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Bridge is a structural design pattern that lets you split a large class or a set of closely related classes into two separate hierarchies—abstraction and implementation—which can be developed independently of each other.</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6CC58E2-2199-4B58-8648-263D8043B90A}"/>
              </a:ext>
            </a:extLst>
          </p:cNvPr>
          <p:cNvPicPr>
            <a:picLocks noChangeAspect="1"/>
          </p:cNvPicPr>
          <p:nvPr/>
        </p:nvPicPr>
        <p:blipFill>
          <a:blip r:embed="rId4"/>
          <a:stretch>
            <a:fillRect/>
          </a:stretch>
        </p:blipFill>
        <p:spPr>
          <a:xfrm>
            <a:off x="2964873" y="2272145"/>
            <a:ext cx="6096000" cy="3810000"/>
          </a:xfrm>
          <a:prstGeom prst="rect">
            <a:avLst/>
          </a:prstGeom>
        </p:spPr>
      </p:pic>
    </p:spTree>
    <p:extLst>
      <p:ext uri="{BB962C8B-B14F-4D97-AF65-F5344CB8AC3E}">
        <p14:creationId xmlns:p14="http://schemas.microsoft.com/office/powerpoint/2010/main" val="307170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COMPOSITE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Composite is a structural design pattern that lets you compose objects into tree structures and then work with these structures as if they were individual objects.</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B595CFE5-E25B-4D52-B7E9-1291EE664D1F}"/>
              </a:ext>
            </a:extLst>
          </p:cNvPr>
          <p:cNvPicPr>
            <a:picLocks noChangeAspect="1"/>
          </p:cNvPicPr>
          <p:nvPr/>
        </p:nvPicPr>
        <p:blipFill>
          <a:blip r:embed="rId4"/>
          <a:stretch>
            <a:fillRect/>
          </a:stretch>
        </p:blipFill>
        <p:spPr>
          <a:xfrm>
            <a:off x="4666297" y="2747963"/>
            <a:ext cx="2676525" cy="2867025"/>
          </a:xfrm>
          <a:prstGeom prst="rect">
            <a:avLst/>
          </a:prstGeom>
        </p:spPr>
      </p:pic>
    </p:spTree>
    <p:extLst>
      <p:ext uri="{BB962C8B-B14F-4D97-AF65-F5344CB8AC3E}">
        <p14:creationId xmlns:p14="http://schemas.microsoft.com/office/powerpoint/2010/main" val="34000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DECORATOR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Decorator is a structural design pattern that lets you attach new behaviors to objects by placing these objects inside special wrapper objects that contain the behaviors.</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DE2CA692-E346-4A0A-8AE7-E9B03E757ECD}"/>
              </a:ext>
            </a:extLst>
          </p:cNvPr>
          <p:cNvPicPr>
            <a:picLocks noChangeAspect="1"/>
          </p:cNvPicPr>
          <p:nvPr/>
        </p:nvPicPr>
        <p:blipFill>
          <a:blip r:embed="rId4"/>
          <a:stretch>
            <a:fillRect/>
          </a:stretch>
        </p:blipFill>
        <p:spPr>
          <a:xfrm>
            <a:off x="3319461" y="2323773"/>
            <a:ext cx="5553075" cy="3552825"/>
          </a:xfrm>
          <a:prstGeom prst="rect">
            <a:avLst/>
          </a:prstGeom>
        </p:spPr>
      </p:pic>
    </p:spTree>
    <p:extLst>
      <p:ext uri="{BB962C8B-B14F-4D97-AF65-F5344CB8AC3E}">
        <p14:creationId xmlns:p14="http://schemas.microsoft.com/office/powerpoint/2010/main" val="23206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FACADE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Facade is a structural design pattern that provides a simplified interface to a library, a framework, or any other complex set of classes.</a:t>
            </a:r>
          </a:p>
        </p:txBody>
      </p:sp>
      <p:pic>
        <p:nvPicPr>
          <p:cNvPr id="2" name="Picture 1">
            <a:extLst>
              <a:ext uri="{FF2B5EF4-FFF2-40B4-BE49-F238E27FC236}">
                <a16:creationId xmlns:a16="http://schemas.microsoft.com/office/drawing/2014/main" id="{417AE716-64D5-4F83-906A-8D318B0EAD6F}"/>
              </a:ext>
            </a:extLst>
          </p:cNvPr>
          <p:cNvPicPr>
            <a:picLocks noChangeAspect="1"/>
          </p:cNvPicPr>
          <p:nvPr/>
        </p:nvPicPr>
        <p:blipFill>
          <a:blip r:embed="rId4"/>
          <a:stretch>
            <a:fillRect/>
          </a:stretch>
        </p:blipFill>
        <p:spPr>
          <a:xfrm>
            <a:off x="3441469" y="2457965"/>
            <a:ext cx="5436523" cy="3338390"/>
          </a:xfrm>
          <a:prstGeom prst="rect">
            <a:avLst/>
          </a:prstGeom>
        </p:spPr>
      </p:pic>
    </p:spTree>
    <p:extLst>
      <p:ext uri="{BB962C8B-B14F-4D97-AF65-F5344CB8AC3E}">
        <p14:creationId xmlns:p14="http://schemas.microsoft.com/office/powerpoint/2010/main" val="57932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212380" y="108112"/>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FLYWEIGHT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Flyweight is a structural design pattern that lets you fit more objects into the available amount of RAM by sharing common parts of state between multiple objects instead of keeping all of the data in each object.</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D18DC81-909B-4F35-BF9F-C02168351682}"/>
              </a:ext>
            </a:extLst>
          </p:cNvPr>
          <p:cNvPicPr>
            <a:picLocks noChangeAspect="1"/>
          </p:cNvPicPr>
          <p:nvPr/>
        </p:nvPicPr>
        <p:blipFill>
          <a:blip r:embed="rId4"/>
          <a:stretch>
            <a:fillRect/>
          </a:stretch>
        </p:blipFill>
        <p:spPr>
          <a:xfrm>
            <a:off x="3048000" y="2538880"/>
            <a:ext cx="6096000" cy="3151436"/>
          </a:xfrm>
          <a:prstGeom prst="rect">
            <a:avLst/>
          </a:prstGeom>
        </p:spPr>
      </p:pic>
    </p:spTree>
    <p:extLst>
      <p:ext uri="{BB962C8B-B14F-4D97-AF65-F5344CB8AC3E}">
        <p14:creationId xmlns:p14="http://schemas.microsoft.com/office/powerpoint/2010/main" val="390653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a:solidFill>
                  <a:srgbClr val="464547"/>
                </a:solidFill>
                <a:latin typeface="Oswald" panose="02000503000000000000" pitchFamily="2" charset="0"/>
              </a:rPr>
              <a:t>PROXY PATTERN</a:t>
            </a:r>
            <a:endParaRPr lang="en-US" sz="2800" dirty="0">
              <a:solidFill>
                <a:srgbClr val="464547"/>
              </a:solidFill>
              <a:latin typeface="Oswald" panose="02000503000000000000" pitchFamily="2" charset="0"/>
            </a:endParaRP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Proxy is a structural design pattern that lets you provide a substitute or placeholder for another object. A proxy controls access to the original object, allowing you to perform something either before or after the request gets through to the original object.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8B0834D-9A5F-4E23-954B-5B446A0C6526}"/>
              </a:ext>
            </a:extLst>
          </p:cNvPr>
          <p:cNvPicPr>
            <a:picLocks noChangeAspect="1"/>
          </p:cNvPicPr>
          <p:nvPr/>
        </p:nvPicPr>
        <p:blipFill>
          <a:blip r:embed="rId4"/>
          <a:stretch>
            <a:fillRect/>
          </a:stretch>
        </p:blipFill>
        <p:spPr>
          <a:xfrm>
            <a:off x="3359555" y="3140826"/>
            <a:ext cx="4857750" cy="2295698"/>
          </a:xfrm>
          <a:prstGeom prst="rect">
            <a:avLst/>
          </a:prstGeom>
        </p:spPr>
      </p:pic>
    </p:spTree>
    <p:extLst>
      <p:ext uri="{BB962C8B-B14F-4D97-AF65-F5344CB8AC3E}">
        <p14:creationId xmlns:p14="http://schemas.microsoft.com/office/powerpoint/2010/main" val="400018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DESIGN PATTERNS</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8887" y="870715"/>
            <a:ext cx="10957879"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Pattern:</a:t>
            </a:r>
          </a:p>
          <a:p>
            <a:pPr>
              <a:lnSpc>
                <a:spcPct val="150000"/>
              </a:lnSpc>
            </a:pPr>
            <a:r>
              <a:rPr lang="en-US" dirty="0"/>
              <a:t>              a particular way in which something is done, is organized, or happens.</a:t>
            </a:r>
          </a:p>
          <a:p>
            <a:pPr marL="285750" indent="-285750">
              <a:lnSpc>
                <a:spcPct val="150000"/>
              </a:lnSpc>
              <a:buFont typeface="Arial" panose="020B0604020202020204" pitchFamily="34" charset="0"/>
              <a:buChar char="•"/>
            </a:pPr>
            <a:r>
              <a:rPr lang="en-US" dirty="0"/>
              <a:t>Design pattern:</a:t>
            </a:r>
          </a:p>
          <a:p>
            <a:pPr>
              <a:lnSpc>
                <a:spcPct val="150000"/>
              </a:lnSpc>
            </a:pPr>
            <a:r>
              <a:rPr lang="en-US" dirty="0"/>
              <a:t>              Design patterns are used to represent some of the best practices adapted by experienced object-oriented software developers.</a:t>
            </a:r>
          </a:p>
          <a:p>
            <a:pPr marL="285750" indent="-285750">
              <a:lnSpc>
                <a:spcPct val="150000"/>
              </a:lnSpc>
              <a:buFont typeface="Arial" panose="020B0604020202020204" pitchFamily="34" charset="0"/>
              <a:buChar char="•"/>
            </a:pPr>
            <a:r>
              <a:rPr lang="en-US" dirty="0"/>
              <a:t>Design patterns are typical solutions to common problems in software design. Each pattern is like a blueprint that you can customize to solve a particular design problem in your code.</a:t>
            </a:r>
          </a:p>
          <a:p>
            <a:pPr marL="285750" indent="-285750">
              <a:lnSpc>
                <a:spcPct val="150000"/>
              </a:lnSpc>
              <a:buFont typeface="Arial" panose="020B0604020202020204" pitchFamily="34" charset="0"/>
              <a:buChar char="•"/>
            </a:pPr>
            <a:endParaRPr lang="en-US" dirty="0"/>
          </a:p>
          <a:p>
            <a:pPr>
              <a:lnSpc>
                <a:spcPct val="150000"/>
              </a:lnSpc>
            </a:pPr>
            <a:endParaRPr lang="en-US" dirty="0"/>
          </a:p>
        </p:txBody>
      </p:sp>
    </p:spTree>
    <p:extLst>
      <p:ext uri="{BB962C8B-B14F-4D97-AF65-F5344CB8AC3E}">
        <p14:creationId xmlns:p14="http://schemas.microsoft.com/office/powerpoint/2010/main" val="4185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CHAIN OF RESPONSIBILITY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44444"/>
                </a:solidFill>
                <a:effectLst/>
                <a:latin typeface="PT Sans" panose="020B0503020203020204" pitchFamily="34" charset="0"/>
              </a:rPr>
              <a:t>Chain of Responsibility</a:t>
            </a:r>
            <a:r>
              <a:rPr lang="en-US" b="0" i="0" dirty="0">
                <a:solidFill>
                  <a:srgbClr val="444444"/>
                </a:solidFill>
                <a:effectLst/>
                <a:latin typeface="PT Sans" panose="020B0503020203020204" pitchFamily="34" charset="0"/>
              </a:rPr>
              <a:t> is a behavioral design pattern that lets you pass requests along a chain of handlers. Upon receiving a request, each handler decides either to process the request or to pass it to the next handler in the chain.</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0408A59-F4ED-47B8-A0F7-9440177ED902}"/>
              </a:ext>
            </a:extLst>
          </p:cNvPr>
          <p:cNvPicPr>
            <a:picLocks noChangeAspect="1"/>
          </p:cNvPicPr>
          <p:nvPr/>
        </p:nvPicPr>
        <p:blipFill>
          <a:blip r:embed="rId4"/>
          <a:stretch>
            <a:fillRect/>
          </a:stretch>
        </p:blipFill>
        <p:spPr>
          <a:xfrm>
            <a:off x="3199659" y="2676699"/>
            <a:ext cx="5113067" cy="3038850"/>
          </a:xfrm>
          <a:prstGeom prst="rect">
            <a:avLst/>
          </a:prstGeom>
        </p:spPr>
      </p:pic>
    </p:spTree>
    <p:extLst>
      <p:ext uri="{BB962C8B-B14F-4D97-AF65-F5344CB8AC3E}">
        <p14:creationId xmlns:p14="http://schemas.microsoft.com/office/powerpoint/2010/main" val="1536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74567" y="71936"/>
            <a:ext cx="5481954"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INTERPRETER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Interpreter pattern provides a way to evaluate language grammar or expression. This pattern involves implementing an expression interface which tells to interpret a particular context. This pattern is used in SQL parsing, symbol processing engine etc.</a:t>
            </a:r>
          </a:p>
        </p:txBody>
      </p:sp>
      <p:pic>
        <p:nvPicPr>
          <p:cNvPr id="2" name="Picture 1">
            <a:extLst>
              <a:ext uri="{FF2B5EF4-FFF2-40B4-BE49-F238E27FC236}">
                <a16:creationId xmlns:a16="http://schemas.microsoft.com/office/drawing/2014/main" id="{664EC1EF-A1E1-454D-BA95-20A8E1B5FF20}"/>
              </a:ext>
            </a:extLst>
          </p:cNvPr>
          <p:cNvPicPr>
            <a:picLocks noChangeAspect="1"/>
          </p:cNvPicPr>
          <p:nvPr/>
        </p:nvPicPr>
        <p:blipFill>
          <a:blip r:embed="rId4"/>
          <a:stretch>
            <a:fillRect/>
          </a:stretch>
        </p:blipFill>
        <p:spPr>
          <a:xfrm>
            <a:off x="3757612" y="2984268"/>
            <a:ext cx="4676775" cy="2892329"/>
          </a:xfrm>
          <a:prstGeom prst="rect">
            <a:avLst/>
          </a:prstGeom>
        </p:spPr>
      </p:pic>
    </p:spTree>
    <p:extLst>
      <p:ext uri="{BB962C8B-B14F-4D97-AF65-F5344CB8AC3E}">
        <p14:creationId xmlns:p14="http://schemas.microsoft.com/office/powerpoint/2010/main" val="318733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COMMAND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57519"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 A request is wrapped under an object as command and passed to invoker object. Invoker object looks for the appropriate object which can handle this command and passes the command to the corresponding object which executes the command.</a:t>
            </a:r>
          </a:p>
        </p:txBody>
      </p:sp>
      <p:pic>
        <p:nvPicPr>
          <p:cNvPr id="2" name="Picture 1">
            <a:extLst>
              <a:ext uri="{FF2B5EF4-FFF2-40B4-BE49-F238E27FC236}">
                <a16:creationId xmlns:a16="http://schemas.microsoft.com/office/drawing/2014/main" id="{A4F94EF4-F76D-44CC-BCF0-0CD9F961743A}"/>
              </a:ext>
            </a:extLst>
          </p:cNvPr>
          <p:cNvPicPr>
            <a:picLocks noChangeAspect="1"/>
          </p:cNvPicPr>
          <p:nvPr/>
        </p:nvPicPr>
        <p:blipFill>
          <a:blip r:embed="rId4"/>
          <a:stretch>
            <a:fillRect/>
          </a:stretch>
        </p:blipFill>
        <p:spPr>
          <a:xfrm>
            <a:off x="3567719" y="2800490"/>
            <a:ext cx="4591050" cy="2486025"/>
          </a:xfrm>
          <a:prstGeom prst="rect">
            <a:avLst/>
          </a:prstGeom>
        </p:spPr>
      </p:pic>
    </p:spTree>
    <p:extLst>
      <p:ext uri="{BB962C8B-B14F-4D97-AF65-F5344CB8AC3E}">
        <p14:creationId xmlns:p14="http://schemas.microsoft.com/office/powerpoint/2010/main" val="59282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ITERATOR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Iterator is a behavioral design pattern that lets you traverse elements of a collection without exposing its underlying representation (list, stack, tree, etc.).</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AFD5BB16-9539-44B5-8B1D-B489EC38938F}"/>
              </a:ext>
            </a:extLst>
          </p:cNvPr>
          <p:cNvPicPr>
            <a:picLocks noChangeAspect="1"/>
          </p:cNvPicPr>
          <p:nvPr/>
        </p:nvPicPr>
        <p:blipFill>
          <a:blip r:embed="rId4"/>
          <a:stretch>
            <a:fillRect/>
          </a:stretch>
        </p:blipFill>
        <p:spPr>
          <a:xfrm>
            <a:off x="2559690" y="3098414"/>
            <a:ext cx="6251864" cy="2243999"/>
          </a:xfrm>
          <a:prstGeom prst="rect">
            <a:avLst/>
          </a:prstGeom>
        </p:spPr>
      </p:pic>
    </p:spTree>
    <p:extLst>
      <p:ext uri="{BB962C8B-B14F-4D97-AF65-F5344CB8AC3E}">
        <p14:creationId xmlns:p14="http://schemas.microsoft.com/office/powerpoint/2010/main" val="170141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87444" y="12455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MEDIATOR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Mediator is a behavioral design pattern that lets you reduce chaotic dependencies between objects. The pattern restricts direct communications between the objects and forces them to collaborate only via a mediator object.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30F7B22D-D1F0-4636-9359-36E3C8EEB585}"/>
              </a:ext>
            </a:extLst>
          </p:cNvPr>
          <p:cNvPicPr>
            <a:picLocks noChangeAspect="1"/>
          </p:cNvPicPr>
          <p:nvPr/>
        </p:nvPicPr>
        <p:blipFill>
          <a:blip r:embed="rId4"/>
          <a:stretch>
            <a:fillRect/>
          </a:stretch>
        </p:blipFill>
        <p:spPr>
          <a:xfrm>
            <a:off x="3048000" y="2673540"/>
            <a:ext cx="5555673" cy="3122815"/>
          </a:xfrm>
          <a:prstGeom prst="rect">
            <a:avLst/>
          </a:prstGeom>
        </p:spPr>
      </p:pic>
    </p:spTree>
    <p:extLst>
      <p:ext uri="{BB962C8B-B14F-4D97-AF65-F5344CB8AC3E}">
        <p14:creationId xmlns:p14="http://schemas.microsoft.com/office/powerpoint/2010/main" val="16513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OBSERVER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Observer is a behavioral design pattern that lets you define a subscription mechanism to notify multiple objects about any events that happen to the object they’re observing.</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60F8F9E-DDFE-4D57-9B37-9D721B0D7A93}"/>
              </a:ext>
            </a:extLst>
          </p:cNvPr>
          <p:cNvPicPr>
            <a:picLocks noChangeAspect="1"/>
          </p:cNvPicPr>
          <p:nvPr/>
        </p:nvPicPr>
        <p:blipFill>
          <a:blip r:embed="rId4"/>
          <a:stretch>
            <a:fillRect/>
          </a:stretch>
        </p:blipFill>
        <p:spPr>
          <a:xfrm>
            <a:off x="3890357" y="3044521"/>
            <a:ext cx="3841605" cy="2132821"/>
          </a:xfrm>
          <a:prstGeom prst="rect">
            <a:avLst/>
          </a:prstGeom>
        </p:spPr>
      </p:pic>
    </p:spTree>
    <p:extLst>
      <p:ext uri="{BB962C8B-B14F-4D97-AF65-F5344CB8AC3E}">
        <p14:creationId xmlns:p14="http://schemas.microsoft.com/office/powerpoint/2010/main" val="113491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STRATEGY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Strategy is a behavioral design pattern that lets you define a family of algorithms, put each of them into a separate class, and make their objects interchangeable.</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07288E0B-F46A-4F23-86CC-CA61A72BF896}"/>
              </a:ext>
            </a:extLst>
          </p:cNvPr>
          <p:cNvPicPr>
            <a:picLocks noChangeAspect="1"/>
          </p:cNvPicPr>
          <p:nvPr/>
        </p:nvPicPr>
        <p:blipFill>
          <a:blip r:embed="rId4"/>
          <a:stretch>
            <a:fillRect/>
          </a:stretch>
        </p:blipFill>
        <p:spPr>
          <a:xfrm>
            <a:off x="3603886" y="2364620"/>
            <a:ext cx="4648200" cy="3143250"/>
          </a:xfrm>
          <a:prstGeom prst="rect">
            <a:avLst/>
          </a:prstGeom>
        </p:spPr>
      </p:pic>
    </p:spTree>
    <p:extLst>
      <p:ext uri="{BB962C8B-B14F-4D97-AF65-F5344CB8AC3E}">
        <p14:creationId xmlns:p14="http://schemas.microsoft.com/office/powerpoint/2010/main" val="226016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VISITOR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174317"/>
            <a:ext cx="10957560"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Visitor is a behavioral design pattern that lets you separate algorithms from the objects on which they operate.</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5E59051B-1F14-4A68-8C88-3F49CA67D0AB}"/>
              </a:ext>
            </a:extLst>
          </p:cNvPr>
          <p:cNvPicPr>
            <a:picLocks noChangeAspect="1"/>
          </p:cNvPicPr>
          <p:nvPr/>
        </p:nvPicPr>
        <p:blipFill>
          <a:blip r:embed="rId4"/>
          <a:stretch>
            <a:fillRect/>
          </a:stretch>
        </p:blipFill>
        <p:spPr>
          <a:xfrm>
            <a:off x="3943349" y="1941568"/>
            <a:ext cx="4305300" cy="3600450"/>
          </a:xfrm>
          <a:prstGeom prst="rect">
            <a:avLst/>
          </a:prstGeom>
        </p:spPr>
      </p:pic>
    </p:spTree>
    <p:extLst>
      <p:ext uri="{BB962C8B-B14F-4D97-AF65-F5344CB8AC3E}">
        <p14:creationId xmlns:p14="http://schemas.microsoft.com/office/powerpoint/2010/main" val="338296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TEMPLATE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Template Method is a behavioral design pattern that defines the skeleton of an algorithm in the superclass but lets subclasses override specific steps of the algorithm without changing its structure.</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7DA9C0EE-5F66-479A-87D7-632783DE2E53}"/>
              </a:ext>
            </a:extLst>
          </p:cNvPr>
          <p:cNvPicPr>
            <a:picLocks noChangeAspect="1"/>
          </p:cNvPicPr>
          <p:nvPr/>
        </p:nvPicPr>
        <p:blipFill>
          <a:blip r:embed="rId4"/>
          <a:stretch>
            <a:fillRect/>
          </a:stretch>
        </p:blipFill>
        <p:spPr>
          <a:xfrm>
            <a:off x="3345872" y="2333298"/>
            <a:ext cx="5334000" cy="3543300"/>
          </a:xfrm>
          <a:prstGeom prst="rect">
            <a:avLst/>
          </a:prstGeom>
        </p:spPr>
      </p:pic>
    </p:spTree>
    <p:extLst>
      <p:ext uri="{BB962C8B-B14F-4D97-AF65-F5344CB8AC3E}">
        <p14:creationId xmlns:p14="http://schemas.microsoft.com/office/powerpoint/2010/main" val="38440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STATE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State is a behavioral design pattern that lets an object alter its behavior when its internal state changes. It appears as if the object changed its class.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AF3A6C2-1C3A-4822-A291-80F3117E050C}"/>
              </a:ext>
            </a:extLst>
          </p:cNvPr>
          <p:cNvPicPr>
            <a:picLocks noChangeAspect="1"/>
          </p:cNvPicPr>
          <p:nvPr/>
        </p:nvPicPr>
        <p:blipFill>
          <a:blip r:embed="rId4"/>
          <a:stretch>
            <a:fillRect/>
          </a:stretch>
        </p:blipFill>
        <p:spPr>
          <a:xfrm>
            <a:off x="3271404" y="2395538"/>
            <a:ext cx="5067300" cy="3219450"/>
          </a:xfrm>
          <a:prstGeom prst="rect">
            <a:avLst/>
          </a:prstGeom>
        </p:spPr>
      </p:pic>
    </p:spTree>
    <p:extLst>
      <p:ext uri="{BB962C8B-B14F-4D97-AF65-F5344CB8AC3E}">
        <p14:creationId xmlns:p14="http://schemas.microsoft.com/office/powerpoint/2010/main" val="172503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GANG OF FOUR</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1994, four authors Erich Gamma, Richard Helm, Ralph Johnson and John </a:t>
            </a:r>
            <a:r>
              <a:rPr lang="en-US" dirty="0" err="1"/>
              <a:t>Vlissides</a:t>
            </a:r>
            <a:r>
              <a:rPr lang="en-US" dirty="0"/>
              <a:t> published a book titled Design Patterns - Elements of Reusable Object-Oriented Software which initiated the concept of Design Pattern in Software development.</a:t>
            </a:r>
          </a:p>
          <a:p>
            <a:pPr marL="285750" indent="-285750">
              <a:lnSpc>
                <a:spcPct val="150000"/>
              </a:lnSpc>
              <a:buFont typeface="Arial" panose="020B0604020202020204" pitchFamily="34" charset="0"/>
              <a:buChar char="•"/>
            </a:pPr>
            <a:r>
              <a:rPr lang="en-US" dirty="0"/>
              <a:t>These authors are collectively known as Gang of Four (GOF). According to these authors design patterns are primarily based on the following principles of object orientated design.</a:t>
            </a:r>
          </a:p>
          <a:p>
            <a:pPr marL="285750" indent="-285750">
              <a:lnSpc>
                <a:spcPct val="150000"/>
              </a:lnSpc>
              <a:buFont typeface="Arial" panose="020B0604020202020204" pitchFamily="34" charset="0"/>
              <a:buChar char="•"/>
            </a:pPr>
            <a:r>
              <a:rPr lang="en-US" dirty="0"/>
              <a:t> Program to an interface not an implementation</a:t>
            </a:r>
          </a:p>
          <a:p>
            <a:pPr marL="285750" indent="-285750">
              <a:lnSpc>
                <a:spcPct val="150000"/>
              </a:lnSpc>
              <a:buFont typeface="Arial" panose="020B0604020202020204" pitchFamily="34" charset="0"/>
              <a:buChar char="•"/>
            </a:pPr>
            <a:r>
              <a:rPr lang="en-US" dirty="0"/>
              <a:t>Favor object composition over inheritance</a:t>
            </a:r>
          </a:p>
        </p:txBody>
      </p:sp>
    </p:spTree>
    <p:extLst>
      <p:ext uri="{BB962C8B-B14F-4D97-AF65-F5344CB8AC3E}">
        <p14:creationId xmlns:p14="http://schemas.microsoft.com/office/powerpoint/2010/main" val="425298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MEMENTO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Memento is a behavioral design pattern that lets you save and restore the previous state of an object without revealing the details of its implementation.</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B82FE64C-DFC8-4EFD-8B49-CC8AF904B223}"/>
              </a:ext>
            </a:extLst>
          </p:cNvPr>
          <p:cNvPicPr>
            <a:picLocks noChangeAspect="1"/>
          </p:cNvPicPr>
          <p:nvPr/>
        </p:nvPicPr>
        <p:blipFill>
          <a:blip r:embed="rId4"/>
          <a:stretch>
            <a:fillRect/>
          </a:stretch>
        </p:blipFill>
        <p:spPr>
          <a:xfrm>
            <a:off x="2468880" y="3429000"/>
            <a:ext cx="5726831" cy="990600"/>
          </a:xfrm>
          <a:prstGeom prst="rect">
            <a:avLst/>
          </a:prstGeom>
        </p:spPr>
      </p:pic>
    </p:spTree>
    <p:extLst>
      <p:ext uri="{BB962C8B-B14F-4D97-AF65-F5344CB8AC3E}">
        <p14:creationId xmlns:p14="http://schemas.microsoft.com/office/powerpoint/2010/main" val="133999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45961" y="2659559"/>
            <a:ext cx="3046552" cy="769441"/>
          </a:xfrm>
          <a:prstGeom prst="rect">
            <a:avLst/>
          </a:prstGeom>
          <a:solidFill>
            <a:srgbClr val="39C2D7"/>
          </a:solidFill>
        </p:spPr>
        <p:txBody>
          <a:bodyPr wrap="square" rtlCol="0">
            <a:spAutoFit/>
          </a:bodyPr>
          <a:lstStyle/>
          <a:p>
            <a:r>
              <a:rPr lang="en-US" sz="4400" b="1" dirty="0">
                <a:solidFill>
                  <a:schemeClr val="bg1"/>
                </a:solidFill>
                <a:latin typeface="Oswald" panose="02000503000000000000" pitchFamily="2" charset="0"/>
              </a:rPr>
              <a:t>THANK YOU!</a:t>
            </a:r>
            <a:endParaRPr lang="en-US" b="1" dirty="0">
              <a:solidFill>
                <a:schemeClr val="bg1"/>
              </a:solidFill>
              <a:latin typeface="Oswald" panose="02000503000000000000" pitchFamily="2" charset="0"/>
            </a:endParaRPr>
          </a:p>
        </p:txBody>
      </p:sp>
    </p:spTree>
    <p:extLst>
      <p:ext uri="{BB962C8B-B14F-4D97-AF65-F5344CB8AC3E}">
        <p14:creationId xmlns:p14="http://schemas.microsoft.com/office/powerpoint/2010/main" val="344227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TYPES OF DESIGN PATTERNS</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pic>
        <p:nvPicPr>
          <p:cNvPr id="2" name="Picture 1">
            <a:extLst>
              <a:ext uri="{FF2B5EF4-FFF2-40B4-BE49-F238E27FC236}">
                <a16:creationId xmlns:a16="http://schemas.microsoft.com/office/drawing/2014/main" id="{00AC04BF-E256-407F-A882-7555C1FA19CE}"/>
              </a:ext>
            </a:extLst>
          </p:cNvPr>
          <p:cNvPicPr>
            <a:picLocks noChangeAspect="1"/>
          </p:cNvPicPr>
          <p:nvPr/>
        </p:nvPicPr>
        <p:blipFill>
          <a:blip r:embed="rId4"/>
          <a:stretch>
            <a:fillRect/>
          </a:stretch>
        </p:blipFill>
        <p:spPr>
          <a:xfrm>
            <a:off x="548640" y="919264"/>
            <a:ext cx="10408920" cy="5019472"/>
          </a:xfrm>
          <a:prstGeom prst="rect">
            <a:avLst/>
          </a:prstGeom>
        </p:spPr>
      </p:pic>
    </p:spTree>
    <p:extLst>
      <p:ext uri="{BB962C8B-B14F-4D97-AF65-F5344CB8AC3E}">
        <p14:creationId xmlns:p14="http://schemas.microsoft.com/office/powerpoint/2010/main" val="134587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91193" y="101280"/>
            <a:ext cx="5423764"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CREATIONAL DESIGN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573578" y="1243012"/>
            <a:ext cx="10540538"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Creational design patterns are concerned with the way of creating objects. These design patterns are used when a decision must be made at the time of instantiation of a class (i.e. creating an object of a class).</a:t>
            </a:r>
          </a:p>
          <a:p>
            <a:pPr marL="285750" indent="-285750">
              <a:lnSpc>
                <a:spcPct val="150000"/>
              </a:lnSpc>
              <a:buFont typeface="Arial" panose="020B0604020202020204" pitchFamily="34" charset="0"/>
              <a:buChar char="•"/>
            </a:pPr>
            <a:r>
              <a:rPr lang="en-US" dirty="0"/>
              <a:t>We have 5 types of creational design patterns.</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D55C91A5-BBD5-4E1B-AB06-B463FCDE6101}"/>
              </a:ext>
            </a:extLst>
          </p:cNvPr>
          <p:cNvPicPr>
            <a:picLocks noChangeAspect="1"/>
          </p:cNvPicPr>
          <p:nvPr/>
        </p:nvPicPr>
        <p:blipFill>
          <a:blip r:embed="rId4"/>
          <a:stretch>
            <a:fillRect/>
          </a:stretch>
        </p:blipFill>
        <p:spPr>
          <a:xfrm>
            <a:off x="3690396" y="3098414"/>
            <a:ext cx="3466862" cy="2442170"/>
          </a:xfrm>
          <a:prstGeom prst="rect">
            <a:avLst/>
          </a:prstGeom>
        </p:spPr>
      </p:pic>
    </p:spTree>
    <p:extLst>
      <p:ext uri="{BB962C8B-B14F-4D97-AF65-F5344CB8AC3E}">
        <p14:creationId xmlns:p14="http://schemas.microsoft.com/office/powerpoint/2010/main" val="14014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Calibri" panose="020F0502020204030204" pitchFamily="34" charset="0"/>
                <a:cs typeface="Calibri" panose="020F0502020204030204" pitchFamily="34" charset="0"/>
              </a:rPr>
              <a:t>STRUCTURAL DESIGN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Structural design patterns are concerned with how classes and objects can be composed, to form larger structures.</a:t>
            </a:r>
          </a:p>
          <a:p>
            <a:pPr marL="285750" indent="-285750">
              <a:lnSpc>
                <a:spcPct val="150000"/>
              </a:lnSpc>
              <a:buFont typeface="Arial" panose="020B0604020202020204" pitchFamily="34" charset="0"/>
              <a:buChar char="•"/>
            </a:pPr>
            <a:r>
              <a:rPr lang="en-US" dirty="0"/>
              <a:t>The structural design patterns simplifies the structure by identifying the relationships.</a:t>
            </a:r>
          </a:p>
          <a:p>
            <a:pPr marL="285750" indent="-285750">
              <a:lnSpc>
                <a:spcPct val="150000"/>
              </a:lnSpc>
              <a:buFont typeface="Arial" panose="020B0604020202020204" pitchFamily="34" charset="0"/>
              <a:buChar char="•"/>
            </a:pPr>
            <a:r>
              <a:rPr lang="en-US" dirty="0"/>
              <a:t>These patterns focus on, how the classes inherit from each other and how they are composed from other classes.</a:t>
            </a:r>
          </a:p>
          <a:p>
            <a:pPr marL="285750" indent="-285750">
              <a:lnSpc>
                <a:spcPct val="150000"/>
              </a:lnSpc>
              <a:buFont typeface="Arial" panose="020B0604020202020204" pitchFamily="34" charset="0"/>
              <a:buChar char="•"/>
            </a:pPr>
            <a:r>
              <a:rPr lang="en-US" dirty="0"/>
              <a:t>They are divided into 7 types.</a:t>
            </a:r>
          </a:p>
        </p:txBody>
      </p:sp>
      <p:pic>
        <p:nvPicPr>
          <p:cNvPr id="2" name="Picture 1">
            <a:extLst>
              <a:ext uri="{FF2B5EF4-FFF2-40B4-BE49-F238E27FC236}">
                <a16:creationId xmlns:a16="http://schemas.microsoft.com/office/drawing/2014/main" id="{9FBC1B0B-1A65-4634-8966-D52B46D19F25}"/>
              </a:ext>
            </a:extLst>
          </p:cNvPr>
          <p:cNvPicPr>
            <a:picLocks noChangeAspect="1"/>
          </p:cNvPicPr>
          <p:nvPr/>
        </p:nvPicPr>
        <p:blipFill>
          <a:blip r:embed="rId4"/>
          <a:stretch>
            <a:fillRect/>
          </a:stretch>
        </p:blipFill>
        <p:spPr>
          <a:xfrm>
            <a:off x="3958603" y="3785375"/>
            <a:ext cx="3395835" cy="2338474"/>
          </a:xfrm>
          <a:prstGeom prst="rect">
            <a:avLst/>
          </a:prstGeom>
        </p:spPr>
      </p:pic>
    </p:spTree>
    <p:extLst>
      <p:ext uri="{BB962C8B-B14F-4D97-AF65-F5344CB8AC3E}">
        <p14:creationId xmlns:p14="http://schemas.microsoft.com/office/powerpoint/2010/main" val="86638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BEHAVIORAL DESIGN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Behavioral design patterns are concerned with the interaction and responsibility of objects.</a:t>
            </a:r>
          </a:p>
          <a:p>
            <a:pPr marL="285750" indent="-285750">
              <a:lnSpc>
                <a:spcPct val="150000"/>
              </a:lnSpc>
              <a:buFont typeface="Arial" panose="020B0604020202020204" pitchFamily="34" charset="0"/>
              <a:buChar char="•"/>
            </a:pPr>
            <a:r>
              <a:rPr lang="en-US" dirty="0"/>
              <a:t>In these design patterns, the interaction between the objects should be in such a way that they can easily talk to each other and still should be loosely coupled.</a:t>
            </a:r>
          </a:p>
          <a:p>
            <a:pPr marL="285750" indent="-285750">
              <a:lnSpc>
                <a:spcPct val="150000"/>
              </a:lnSpc>
              <a:buFont typeface="Arial" panose="020B0604020202020204" pitchFamily="34" charset="0"/>
              <a:buChar char="•"/>
            </a:pPr>
            <a:r>
              <a:rPr lang="en-US" dirty="0"/>
              <a:t>That means the implementation and the client should be loosely coupled in order to avoid hard coding and dependencies.</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8824EF7-1E78-453F-B8C2-F6C45CF608CF}"/>
              </a:ext>
            </a:extLst>
          </p:cNvPr>
          <p:cNvPicPr>
            <a:picLocks noChangeAspect="1"/>
          </p:cNvPicPr>
          <p:nvPr/>
        </p:nvPicPr>
        <p:blipFill>
          <a:blip r:embed="rId4"/>
          <a:stretch>
            <a:fillRect/>
          </a:stretch>
        </p:blipFill>
        <p:spPr>
          <a:xfrm>
            <a:off x="4198793" y="3109219"/>
            <a:ext cx="3295650" cy="3000375"/>
          </a:xfrm>
          <a:prstGeom prst="rect">
            <a:avLst/>
          </a:prstGeom>
        </p:spPr>
      </p:pic>
    </p:spTree>
    <p:extLst>
      <p:ext uri="{BB962C8B-B14F-4D97-AF65-F5344CB8AC3E}">
        <p14:creationId xmlns:p14="http://schemas.microsoft.com/office/powerpoint/2010/main" val="218990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54191" y="133344"/>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SINGLETON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243012"/>
            <a:ext cx="1095756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Singleton is a creational design pattern that lets you ensure that a class has only one instance, while providing a global access point to this instance.</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B04255D2-8961-4604-9B51-32BC250A7D6A}"/>
              </a:ext>
            </a:extLst>
          </p:cNvPr>
          <p:cNvPicPr>
            <a:picLocks noChangeAspect="1"/>
          </p:cNvPicPr>
          <p:nvPr/>
        </p:nvPicPr>
        <p:blipFill>
          <a:blip r:embed="rId4"/>
          <a:stretch>
            <a:fillRect/>
          </a:stretch>
        </p:blipFill>
        <p:spPr>
          <a:xfrm>
            <a:off x="3843394" y="2990246"/>
            <a:ext cx="3626254" cy="1793384"/>
          </a:xfrm>
          <a:prstGeom prst="rect">
            <a:avLst/>
          </a:prstGeom>
        </p:spPr>
      </p:pic>
    </p:spTree>
    <p:extLst>
      <p:ext uri="{BB962C8B-B14F-4D97-AF65-F5344CB8AC3E}">
        <p14:creationId xmlns:p14="http://schemas.microsoft.com/office/powerpoint/2010/main" val="91207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5899868" y="565869"/>
            <a:ext cx="392265" cy="12192002"/>
          </a:xfrm>
          <a:prstGeom prst="rect">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2FC2D9"/>
              </a:solidFill>
            </a:endParaRPr>
          </a:p>
        </p:txBody>
      </p:sp>
      <p:pic>
        <p:nvPicPr>
          <p:cNvPr id="8" name="Picture Placeholder 7" descr="logo_cover_5.png"/>
          <p:cNvPicPr>
            <a:picLocks noChangeAspect="1"/>
          </p:cNvPicPr>
          <p:nvPr/>
        </p:nvPicPr>
        <p:blipFill>
          <a:blip r:embed="rId3" cstate="print">
            <a:extLst>
              <a:ext uri="{28A0092B-C50C-407E-A947-70E740481C1C}">
                <a14:useLocalDpi xmlns:a14="http://schemas.microsoft.com/office/drawing/2010/main" val="0"/>
              </a:ext>
            </a:extLst>
          </a:blip>
          <a:srcRect t="3538" b="3538"/>
          <a:stretch>
            <a:fillRect/>
          </a:stretch>
        </p:blipFill>
        <p:spPr>
          <a:xfrm>
            <a:off x="716427" y="6571140"/>
            <a:ext cx="579619" cy="213593"/>
          </a:xfrm>
          <a:prstGeom prst="rect">
            <a:avLst/>
          </a:prstGeom>
          <a:noFill/>
        </p:spPr>
      </p:pic>
      <p:cxnSp>
        <p:nvCxnSpPr>
          <p:cNvPr id="9" name="Straight Connector 8"/>
          <p:cNvCxnSpPr/>
          <p:nvPr/>
        </p:nvCxnSpPr>
        <p:spPr>
          <a:xfrm flipH="1">
            <a:off x="1421539" y="6567019"/>
            <a:ext cx="2449" cy="189701"/>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4877" y="6539843"/>
            <a:ext cx="1104813"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CONFIDENTIAL</a:t>
            </a:r>
          </a:p>
        </p:txBody>
      </p:sp>
      <p:sp>
        <p:nvSpPr>
          <p:cNvPr id="11" name="Rectangle 10"/>
          <p:cNvSpPr/>
          <p:nvPr/>
        </p:nvSpPr>
        <p:spPr>
          <a:xfrm>
            <a:off x="-1" y="0"/>
            <a:ext cx="12192001" cy="737371"/>
          </a:xfrm>
          <a:prstGeom prst="rect">
            <a:avLst/>
          </a:prstGeom>
          <a:solidFill>
            <a:schemeClr val="bg1"/>
          </a:solidFill>
          <a:ln>
            <a:noFill/>
          </a:ln>
          <a:effectLst>
            <a:outerShdw blurRad="63500" dist="25400" dir="5400000" algn="ctr" rotWithShape="0">
              <a:srgbClr val="000000">
                <a:alpha val="43137"/>
              </a:srgbClr>
            </a:outerShdw>
            <a:reflection stA="45000"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464547"/>
              </a:solidFill>
              <a:latin typeface="Oswald" panose="02000503000000000000" pitchFamily="2" charset="0"/>
            </a:endParaRPr>
          </a:p>
        </p:txBody>
      </p:sp>
      <p:sp>
        <p:nvSpPr>
          <p:cNvPr id="12" name="TextBox 11"/>
          <p:cNvSpPr txBox="1"/>
          <p:nvPr/>
        </p:nvSpPr>
        <p:spPr>
          <a:xfrm>
            <a:off x="120940" y="101280"/>
            <a:ext cx="5502330" cy="523220"/>
          </a:xfrm>
          <a:prstGeom prst="rect">
            <a:avLst/>
          </a:prstGeom>
          <a:noFill/>
        </p:spPr>
        <p:txBody>
          <a:bodyPr wrap="square" rtlCol="0">
            <a:spAutoFit/>
          </a:bodyPr>
          <a:lstStyle/>
          <a:p>
            <a:r>
              <a:rPr lang="en-US" sz="2800" dirty="0">
                <a:solidFill>
                  <a:srgbClr val="464547"/>
                </a:solidFill>
                <a:latin typeface="Oswald" panose="02000503000000000000" pitchFamily="2" charset="0"/>
              </a:rPr>
              <a:t>BUILDER PATTERN</a:t>
            </a:r>
          </a:p>
        </p:txBody>
      </p:sp>
      <p:sp>
        <p:nvSpPr>
          <p:cNvPr id="22" name="TextBox 21"/>
          <p:cNvSpPr txBox="1"/>
          <p:nvPr/>
        </p:nvSpPr>
        <p:spPr>
          <a:xfrm>
            <a:off x="3790149" y="981402"/>
            <a:ext cx="1432400" cy="523220"/>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COMPILATION</a:t>
            </a:r>
          </a:p>
          <a:p>
            <a:pPr algn="ctr"/>
            <a:r>
              <a:rPr lang="en-US" sz="1400" dirty="0">
                <a:solidFill>
                  <a:schemeClr val="bg1"/>
                </a:solidFill>
                <a:latin typeface="Oswald" panose="02000503000000000000" pitchFamily="2" charset="0"/>
              </a:rPr>
              <a:t>(javac.exe)</a:t>
            </a:r>
          </a:p>
        </p:txBody>
      </p:sp>
      <p:sp>
        <p:nvSpPr>
          <p:cNvPr id="24" name="TextBox 23"/>
          <p:cNvSpPr txBox="1"/>
          <p:nvPr/>
        </p:nvSpPr>
        <p:spPr>
          <a:xfrm>
            <a:off x="9974366" y="1098976"/>
            <a:ext cx="1432400" cy="307777"/>
          </a:xfrm>
          <a:prstGeom prst="rect">
            <a:avLst/>
          </a:prstGeom>
          <a:noFill/>
        </p:spPr>
        <p:txBody>
          <a:bodyPr wrap="square" rtlCol="0">
            <a:spAutoFit/>
          </a:bodyPr>
          <a:lstStyle/>
          <a:p>
            <a:pPr algn="ctr"/>
            <a:r>
              <a:rPr lang="en-US" sz="1400" dirty="0">
                <a:solidFill>
                  <a:schemeClr val="bg1"/>
                </a:solidFill>
                <a:latin typeface="Oswald" panose="02000503000000000000" pitchFamily="2" charset="0"/>
              </a:rPr>
              <a:t>RUNTIME</a:t>
            </a:r>
          </a:p>
        </p:txBody>
      </p:sp>
      <p:sp>
        <p:nvSpPr>
          <p:cNvPr id="29" name="TextBox 28"/>
          <p:cNvSpPr txBox="1"/>
          <p:nvPr/>
        </p:nvSpPr>
        <p:spPr>
          <a:xfrm>
            <a:off x="11544386" y="6534014"/>
            <a:ext cx="279020" cy="246221"/>
          </a:xfrm>
          <a:prstGeom prst="rect">
            <a:avLst/>
          </a:prstGeom>
          <a:noFill/>
        </p:spPr>
        <p:txBody>
          <a:bodyPr wrap="square" rtlCol="0">
            <a:spAutoFit/>
          </a:bodyPr>
          <a:lstStyle/>
          <a:p>
            <a:r>
              <a:rPr lang="en-US" sz="1000" dirty="0">
                <a:solidFill>
                  <a:srgbClr val="CCCCCC"/>
                </a:solidFill>
                <a:latin typeface="Source Sans Pro" panose="020B0503030403020204" pitchFamily="34" charset="0"/>
                <a:ea typeface="Source Sans Pro" panose="020B0503030403020204" pitchFamily="34" charset="0"/>
              </a:rPr>
              <a:t>4</a:t>
            </a:r>
          </a:p>
        </p:txBody>
      </p:sp>
      <p:sp>
        <p:nvSpPr>
          <p:cNvPr id="3" name="TextBox 2">
            <a:extLst>
              <a:ext uri="{FF2B5EF4-FFF2-40B4-BE49-F238E27FC236}">
                <a16:creationId xmlns:a16="http://schemas.microsoft.com/office/drawing/2014/main" id="{B95905B4-A7BE-458D-B11C-C01637032ED3}"/>
              </a:ext>
            </a:extLst>
          </p:cNvPr>
          <p:cNvSpPr txBox="1"/>
          <p:nvPr/>
        </p:nvSpPr>
        <p:spPr>
          <a:xfrm>
            <a:off x="449206" y="1174317"/>
            <a:ext cx="10957560"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Builder pattern builds a complex object using simple objects and using a step by step approach.</a:t>
            </a:r>
          </a:p>
          <a:p>
            <a:pPr marL="285750" indent="-285750">
              <a:lnSpc>
                <a:spcPct val="150000"/>
              </a:lnSpc>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A74E6A2A-8165-4A66-BDDC-B6874A7606DD}"/>
              </a:ext>
            </a:extLst>
          </p:cNvPr>
          <p:cNvPicPr>
            <a:picLocks noChangeAspect="1"/>
          </p:cNvPicPr>
          <p:nvPr/>
        </p:nvPicPr>
        <p:blipFill>
          <a:blip r:embed="rId4"/>
          <a:stretch>
            <a:fillRect/>
          </a:stretch>
        </p:blipFill>
        <p:spPr>
          <a:xfrm>
            <a:off x="2765770" y="2130027"/>
            <a:ext cx="5715000" cy="3333750"/>
          </a:xfrm>
          <a:prstGeom prst="rect">
            <a:avLst/>
          </a:prstGeom>
        </p:spPr>
      </p:pic>
    </p:spTree>
    <p:extLst>
      <p:ext uri="{BB962C8B-B14F-4D97-AF65-F5344CB8AC3E}">
        <p14:creationId xmlns:p14="http://schemas.microsoft.com/office/powerpoint/2010/main" val="336453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43886AD7F0348BC0E662448D3B798" ma:contentTypeVersion="13" ma:contentTypeDescription="Create a new document." ma:contentTypeScope="" ma:versionID="b7d84a03f282caccbd9d8652af4be2a6">
  <xsd:schema xmlns:xsd="http://www.w3.org/2001/XMLSchema" xmlns:xs="http://www.w3.org/2001/XMLSchema" xmlns:p="http://schemas.microsoft.com/office/2006/metadata/properties" xmlns:ns2="cc38c4cc-da8c-4d6e-aa82-2beb4416fbc5" xmlns:ns3="64d480db-9144-49bb-a9e2-16eac6d4761a" targetNamespace="http://schemas.microsoft.com/office/2006/metadata/properties" ma:root="true" ma:fieldsID="93fee5b5736f0235cc764bf5ca474981" ns2:_="" ns3:_="">
    <xsd:import namespace="cc38c4cc-da8c-4d6e-aa82-2beb4416fbc5"/>
    <xsd:import namespace="64d480db-9144-49bb-a9e2-16eac6d476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Date"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8c4cc-da8c-4d6e-aa82-2beb4416fb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Date" ma:index="16" nillable="true" ma:displayName="Date" ma:format="DateTime" ma:internalName="Date">
      <xsd:simpleType>
        <xsd:restriction base="dms:DateTime"/>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d480db-9144-49bb-a9e2-16eac6d476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cc38c4cc-da8c-4d6e-aa82-2beb4416fbc5" xsi:nil="true"/>
  </documentManagement>
</p:properties>
</file>

<file path=customXml/itemProps1.xml><?xml version="1.0" encoding="utf-8"?>
<ds:datastoreItem xmlns:ds="http://schemas.openxmlformats.org/officeDocument/2006/customXml" ds:itemID="{7325B194-E60B-4B86-85F6-00848935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8c4cc-da8c-4d6e-aa82-2beb4416fbc5"/>
    <ds:schemaRef ds:uri="64d480db-9144-49bb-a9e2-16eac6d476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C60C15-9E1A-43BA-A9DD-F1CD3383F4EC}">
  <ds:schemaRefs>
    <ds:schemaRef ds:uri="http://schemas.microsoft.com/sharepoint/v3/contenttype/forms"/>
  </ds:schemaRefs>
</ds:datastoreItem>
</file>

<file path=customXml/itemProps3.xml><?xml version="1.0" encoding="utf-8"?>
<ds:datastoreItem xmlns:ds="http://schemas.openxmlformats.org/officeDocument/2006/customXml" ds:itemID="{57E58FA5-C33F-438C-A224-F0A2A5980CAA}">
  <ds:schemaRefs>
    <ds:schemaRef ds:uri="http://schemas.microsoft.com/office/2006/metadata/properties"/>
    <ds:schemaRef ds:uri="http://schemas.microsoft.com/office/infopath/2007/PartnerControls"/>
    <ds:schemaRef ds:uri="cc38c4cc-da8c-4d6e-aa82-2beb4416fbc5"/>
  </ds:schemaRefs>
</ds:datastoreItem>
</file>

<file path=docProps/app.xml><?xml version="1.0" encoding="utf-8"?>
<Properties xmlns="http://schemas.openxmlformats.org/officeDocument/2006/extended-properties" xmlns:vt="http://schemas.openxmlformats.org/officeDocument/2006/docPropsVTypes">
  <TotalTime>44692</TotalTime>
  <Words>1441</Words>
  <Application>Microsoft Office PowerPoint</Application>
  <PresentationFormat>Widescreen</PresentationFormat>
  <Paragraphs>251</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Oswald</vt:lpstr>
      <vt:lpstr>PT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Zahorodnii</dc:creator>
  <cp:lastModifiedBy>Sapthasindhu Videm</cp:lastModifiedBy>
  <cp:revision>438</cp:revision>
  <dcterms:created xsi:type="dcterms:W3CDTF">2018-01-21T10:59:27Z</dcterms:created>
  <dcterms:modified xsi:type="dcterms:W3CDTF">2021-12-06T16:58:37Z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0x01010010F43886AD7F0348BC0E662448D3B798</vt:lpwstr>
  </property>
</Properties>
</file>