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63" r:id="rId7"/>
    <p:sldId id="260" r:id="rId8"/>
    <p:sldId id="264" r:id="rId9"/>
    <p:sldId id="265" r:id="rId10"/>
    <p:sldId id="266" r:id="rId11"/>
    <p:sldId id="261" r:id="rId12"/>
    <p:sldId id="262" r:id="rId13"/>
    <p:sldId id="273" r:id="rId14"/>
    <p:sldId id="274" r:id="rId15"/>
    <p:sldId id="276" r:id="rId16"/>
    <p:sldId id="275" r:id="rId17"/>
    <p:sldId id="277" r:id="rId18"/>
    <p:sldId id="270" r:id="rId19"/>
    <p:sldId id="267" r:id="rId20"/>
    <p:sldId id="268"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5" d="100"/>
          <a:sy n="85"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56A4-D10E-401C-AC0B-C025F218C2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9C10D6-388A-4A00-8ABE-6D85E0FEC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DB0A01-D96F-472C-88EA-04034A972849}"/>
              </a:ext>
            </a:extLst>
          </p:cNvPr>
          <p:cNvSpPr>
            <a:spLocks noGrp="1"/>
          </p:cNvSpPr>
          <p:nvPr>
            <p:ph type="dt" sz="half" idx="10"/>
          </p:nvPr>
        </p:nvSpPr>
        <p:spPr/>
        <p:txBody>
          <a:bodyPr/>
          <a:lstStyle/>
          <a:p>
            <a:fld id="{0CEA3E24-CA87-48FE-8681-FE570084E8E2}" type="datetimeFigureOut">
              <a:rPr lang="en-IN" smtClean="0"/>
              <a:t>15-11-2021</a:t>
            </a:fld>
            <a:endParaRPr lang="en-IN"/>
          </a:p>
        </p:txBody>
      </p:sp>
      <p:sp>
        <p:nvSpPr>
          <p:cNvPr id="5" name="Footer Placeholder 4">
            <a:extLst>
              <a:ext uri="{FF2B5EF4-FFF2-40B4-BE49-F238E27FC236}">
                <a16:creationId xmlns:a16="http://schemas.microsoft.com/office/drawing/2014/main" id="{220B1795-440F-4DB8-B964-229D93E4BD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4A763-FC92-4C19-A165-C128F908781A}"/>
              </a:ext>
            </a:extLst>
          </p:cNvPr>
          <p:cNvSpPr>
            <a:spLocks noGrp="1"/>
          </p:cNvSpPr>
          <p:nvPr>
            <p:ph type="sldNum" sz="quarter" idx="12"/>
          </p:nvPr>
        </p:nvSpPr>
        <p:spPr/>
        <p:txBody>
          <a:bodyPr/>
          <a:lstStyle/>
          <a:p>
            <a:fld id="{1C2C5069-056D-4C6F-A7D1-F1B7F42F0ED9}" type="slidenum">
              <a:rPr lang="en-IN" smtClean="0"/>
              <a:t>‹#›</a:t>
            </a:fld>
            <a:endParaRPr lang="en-IN"/>
          </a:p>
        </p:txBody>
      </p:sp>
    </p:spTree>
    <p:extLst>
      <p:ext uri="{BB962C8B-B14F-4D97-AF65-F5344CB8AC3E}">
        <p14:creationId xmlns:p14="http://schemas.microsoft.com/office/powerpoint/2010/main" val="272987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2BDB-1914-4A95-8678-B3E7D5D167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487648-81E6-48F9-BF24-DFC1DEDA81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7A6BCE-C405-4CDA-924E-E0C2A5C64D4C}"/>
              </a:ext>
            </a:extLst>
          </p:cNvPr>
          <p:cNvSpPr>
            <a:spLocks noGrp="1"/>
          </p:cNvSpPr>
          <p:nvPr>
            <p:ph type="dt" sz="half" idx="10"/>
          </p:nvPr>
        </p:nvSpPr>
        <p:spPr/>
        <p:txBody>
          <a:bodyPr/>
          <a:lstStyle/>
          <a:p>
            <a:fld id="{0CEA3E24-CA87-48FE-8681-FE570084E8E2}" type="datetimeFigureOut">
              <a:rPr lang="en-IN" smtClean="0"/>
              <a:t>15-11-2021</a:t>
            </a:fld>
            <a:endParaRPr lang="en-IN"/>
          </a:p>
        </p:txBody>
      </p:sp>
      <p:sp>
        <p:nvSpPr>
          <p:cNvPr id="5" name="Footer Placeholder 4">
            <a:extLst>
              <a:ext uri="{FF2B5EF4-FFF2-40B4-BE49-F238E27FC236}">
                <a16:creationId xmlns:a16="http://schemas.microsoft.com/office/drawing/2014/main" id="{BA78AC49-5AE2-4B9E-8E67-5292F3F9E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B0E41B-A302-4AAE-96EB-8290EDCB9D6A}"/>
              </a:ext>
            </a:extLst>
          </p:cNvPr>
          <p:cNvSpPr>
            <a:spLocks noGrp="1"/>
          </p:cNvSpPr>
          <p:nvPr>
            <p:ph type="sldNum" sz="quarter" idx="12"/>
          </p:nvPr>
        </p:nvSpPr>
        <p:spPr/>
        <p:txBody>
          <a:bodyPr/>
          <a:lstStyle/>
          <a:p>
            <a:fld id="{1C2C5069-056D-4C6F-A7D1-F1B7F42F0ED9}" type="slidenum">
              <a:rPr lang="en-IN" smtClean="0"/>
              <a:t>‹#›</a:t>
            </a:fld>
            <a:endParaRPr lang="en-IN"/>
          </a:p>
        </p:txBody>
      </p:sp>
    </p:spTree>
    <p:extLst>
      <p:ext uri="{BB962C8B-B14F-4D97-AF65-F5344CB8AC3E}">
        <p14:creationId xmlns:p14="http://schemas.microsoft.com/office/powerpoint/2010/main" val="1021940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CC3EB6-BE9A-4822-B06E-747F436DC3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70CC43-7810-4EE8-BFB8-5CE616892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B8065-2DAE-4357-AEC7-9760F663D1CE}"/>
              </a:ext>
            </a:extLst>
          </p:cNvPr>
          <p:cNvSpPr>
            <a:spLocks noGrp="1"/>
          </p:cNvSpPr>
          <p:nvPr>
            <p:ph type="dt" sz="half" idx="10"/>
          </p:nvPr>
        </p:nvSpPr>
        <p:spPr/>
        <p:txBody>
          <a:bodyPr/>
          <a:lstStyle/>
          <a:p>
            <a:fld id="{0CEA3E24-CA87-48FE-8681-FE570084E8E2}" type="datetimeFigureOut">
              <a:rPr lang="en-IN" smtClean="0"/>
              <a:t>15-11-2021</a:t>
            </a:fld>
            <a:endParaRPr lang="en-IN"/>
          </a:p>
        </p:txBody>
      </p:sp>
      <p:sp>
        <p:nvSpPr>
          <p:cNvPr id="5" name="Footer Placeholder 4">
            <a:extLst>
              <a:ext uri="{FF2B5EF4-FFF2-40B4-BE49-F238E27FC236}">
                <a16:creationId xmlns:a16="http://schemas.microsoft.com/office/drawing/2014/main" id="{93233582-B5CE-4903-9584-FEAE6D7801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7F356-9A77-414B-B722-6BA145A5681D}"/>
              </a:ext>
            </a:extLst>
          </p:cNvPr>
          <p:cNvSpPr>
            <a:spLocks noGrp="1"/>
          </p:cNvSpPr>
          <p:nvPr>
            <p:ph type="sldNum" sz="quarter" idx="12"/>
          </p:nvPr>
        </p:nvSpPr>
        <p:spPr/>
        <p:txBody>
          <a:bodyPr/>
          <a:lstStyle/>
          <a:p>
            <a:fld id="{1C2C5069-056D-4C6F-A7D1-F1B7F42F0ED9}" type="slidenum">
              <a:rPr lang="en-IN" smtClean="0"/>
              <a:t>‹#›</a:t>
            </a:fld>
            <a:endParaRPr lang="en-IN"/>
          </a:p>
        </p:txBody>
      </p:sp>
    </p:spTree>
    <p:extLst>
      <p:ext uri="{BB962C8B-B14F-4D97-AF65-F5344CB8AC3E}">
        <p14:creationId xmlns:p14="http://schemas.microsoft.com/office/powerpoint/2010/main" val="64669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9695-0831-48B7-A499-C312CA6305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E7ECF4-E75A-4CB8-822D-D7A7C4516B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C4368-B563-4FED-A995-38AE958D9E15}"/>
              </a:ext>
            </a:extLst>
          </p:cNvPr>
          <p:cNvSpPr>
            <a:spLocks noGrp="1"/>
          </p:cNvSpPr>
          <p:nvPr>
            <p:ph type="dt" sz="half" idx="10"/>
          </p:nvPr>
        </p:nvSpPr>
        <p:spPr/>
        <p:txBody>
          <a:bodyPr/>
          <a:lstStyle/>
          <a:p>
            <a:fld id="{0CEA3E24-CA87-48FE-8681-FE570084E8E2}" type="datetimeFigureOut">
              <a:rPr lang="en-IN" smtClean="0"/>
              <a:t>15-11-2021</a:t>
            </a:fld>
            <a:endParaRPr lang="en-IN"/>
          </a:p>
        </p:txBody>
      </p:sp>
      <p:sp>
        <p:nvSpPr>
          <p:cNvPr id="5" name="Footer Placeholder 4">
            <a:extLst>
              <a:ext uri="{FF2B5EF4-FFF2-40B4-BE49-F238E27FC236}">
                <a16:creationId xmlns:a16="http://schemas.microsoft.com/office/drawing/2014/main" id="{7ACD9D77-FEDA-4B74-A48D-56D9972CBC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3E212-115F-4E0A-B998-63E862DE2C74}"/>
              </a:ext>
            </a:extLst>
          </p:cNvPr>
          <p:cNvSpPr>
            <a:spLocks noGrp="1"/>
          </p:cNvSpPr>
          <p:nvPr>
            <p:ph type="sldNum" sz="quarter" idx="12"/>
          </p:nvPr>
        </p:nvSpPr>
        <p:spPr/>
        <p:txBody>
          <a:bodyPr/>
          <a:lstStyle/>
          <a:p>
            <a:fld id="{1C2C5069-056D-4C6F-A7D1-F1B7F42F0ED9}" type="slidenum">
              <a:rPr lang="en-IN" smtClean="0"/>
              <a:t>‹#›</a:t>
            </a:fld>
            <a:endParaRPr lang="en-IN"/>
          </a:p>
        </p:txBody>
      </p:sp>
    </p:spTree>
    <p:extLst>
      <p:ext uri="{BB962C8B-B14F-4D97-AF65-F5344CB8AC3E}">
        <p14:creationId xmlns:p14="http://schemas.microsoft.com/office/powerpoint/2010/main" val="152755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4109-2A15-4E62-A6C3-FACF37A9BC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19C4DA-B7B5-4184-AB06-EE27A2673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6E08E-A676-40CA-8913-CB3082AC9C92}"/>
              </a:ext>
            </a:extLst>
          </p:cNvPr>
          <p:cNvSpPr>
            <a:spLocks noGrp="1"/>
          </p:cNvSpPr>
          <p:nvPr>
            <p:ph type="dt" sz="half" idx="10"/>
          </p:nvPr>
        </p:nvSpPr>
        <p:spPr/>
        <p:txBody>
          <a:bodyPr/>
          <a:lstStyle/>
          <a:p>
            <a:fld id="{0CEA3E24-CA87-48FE-8681-FE570084E8E2}" type="datetimeFigureOut">
              <a:rPr lang="en-IN" smtClean="0"/>
              <a:t>15-11-2021</a:t>
            </a:fld>
            <a:endParaRPr lang="en-IN"/>
          </a:p>
        </p:txBody>
      </p:sp>
      <p:sp>
        <p:nvSpPr>
          <p:cNvPr id="5" name="Footer Placeholder 4">
            <a:extLst>
              <a:ext uri="{FF2B5EF4-FFF2-40B4-BE49-F238E27FC236}">
                <a16:creationId xmlns:a16="http://schemas.microsoft.com/office/drawing/2014/main" id="{8859046D-CF69-42FE-9D1B-BF8654A07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E93D2-4D49-4E9C-BDFA-19E5E287E679}"/>
              </a:ext>
            </a:extLst>
          </p:cNvPr>
          <p:cNvSpPr>
            <a:spLocks noGrp="1"/>
          </p:cNvSpPr>
          <p:nvPr>
            <p:ph type="sldNum" sz="quarter" idx="12"/>
          </p:nvPr>
        </p:nvSpPr>
        <p:spPr/>
        <p:txBody>
          <a:bodyPr/>
          <a:lstStyle/>
          <a:p>
            <a:fld id="{1C2C5069-056D-4C6F-A7D1-F1B7F42F0ED9}" type="slidenum">
              <a:rPr lang="en-IN" smtClean="0"/>
              <a:t>‹#›</a:t>
            </a:fld>
            <a:endParaRPr lang="en-IN"/>
          </a:p>
        </p:txBody>
      </p:sp>
    </p:spTree>
    <p:extLst>
      <p:ext uri="{BB962C8B-B14F-4D97-AF65-F5344CB8AC3E}">
        <p14:creationId xmlns:p14="http://schemas.microsoft.com/office/powerpoint/2010/main" val="312438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B749-2A8E-474D-992A-DC907FEF92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C6FD5F-184B-4966-93C5-E267BF406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33A58E-518F-4518-88F3-C9EE51E28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BD2B38-3718-40FA-8C4B-6FFEC5E4E70E}"/>
              </a:ext>
            </a:extLst>
          </p:cNvPr>
          <p:cNvSpPr>
            <a:spLocks noGrp="1"/>
          </p:cNvSpPr>
          <p:nvPr>
            <p:ph type="dt" sz="half" idx="10"/>
          </p:nvPr>
        </p:nvSpPr>
        <p:spPr/>
        <p:txBody>
          <a:bodyPr/>
          <a:lstStyle/>
          <a:p>
            <a:fld id="{0CEA3E24-CA87-48FE-8681-FE570084E8E2}" type="datetimeFigureOut">
              <a:rPr lang="en-IN" smtClean="0"/>
              <a:t>15-11-2021</a:t>
            </a:fld>
            <a:endParaRPr lang="en-IN"/>
          </a:p>
        </p:txBody>
      </p:sp>
      <p:sp>
        <p:nvSpPr>
          <p:cNvPr id="6" name="Footer Placeholder 5">
            <a:extLst>
              <a:ext uri="{FF2B5EF4-FFF2-40B4-BE49-F238E27FC236}">
                <a16:creationId xmlns:a16="http://schemas.microsoft.com/office/drawing/2014/main" id="{AC96DC80-DD29-4BF4-B3CA-949F7F785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2A7238-BED7-4FB7-9065-898CBC5772AE}"/>
              </a:ext>
            </a:extLst>
          </p:cNvPr>
          <p:cNvSpPr>
            <a:spLocks noGrp="1"/>
          </p:cNvSpPr>
          <p:nvPr>
            <p:ph type="sldNum" sz="quarter" idx="12"/>
          </p:nvPr>
        </p:nvSpPr>
        <p:spPr/>
        <p:txBody>
          <a:bodyPr/>
          <a:lstStyle/>
          <a:p>
            <a:fld id="{1C2C5069-056D-4C6F-A7D1-F1B7F42F0ED9}" type="slidenum">
              <a:rPr lang="en-IN" smtClean="0"/>
              <a:t>‹#›</a:t>
            </a:fld>
            <a:endParaRPr lang="en-IN"/>
          </a:p>
        </p:txBody>
      </p:sp>
    </p:spTree>
    <p:extLst>
      <p:ext uri="{BB962C8B-B14F-4D97-AF65-F5344CB8AC3E}">
        <p14:creationId xmlns:p14="http://schemas.microsoft.com/office/powerpoint/2010/main" val="404074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5CE2-DB3E-4F63-8A69-F89B1EEE43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6DEF9A-2CFB-422D-A255-523BB81CA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08F87C-6371-416B-A852-B0E61BCDA7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547CA8-417D-4BE2-A5C4-7DF40367C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F3F47D-D561-44BD-987B-445F3243E5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274F71-65FE-4F84-A688-2ECA29694832}"/>
              </a:ext>
            </a:extLst>
          </p:cNvPr>
          <p:cNvSpPr>
            <a:spLocks noGrp="1"/>
          </p:cNvSpPr>
          <p:nvPr>
            <p:ph type="dt" sz="half" idx="10"/>
          </p:nvPr>
        </p:nvSpPr>
        <p:spPr/>
        <p:txBody>
          <a:bodyPr/>
          <a:lstStyle/>
          <a:p>
            <a:fld id="{0CEA3E24-CA87-48FE-8681-FE570084E8E2}" type="datetimeFigureOut">
              <a:rPr lang="en-IN" smtClean="0"/>
              <a:t>15-11-2021</a:t>
            </a:fld>
            <a:endParaRPr lang="en-IN"/>
          </a:p>
        </p:txBody>
      </p:sp>
      <p:sp>
        <p:nvSpPr>
          <p:cNvPr id="8" name="Footer Placeholder 7">
            <a:extLst>
              <a:ext uri="{FF2B5EF4-FFF2-40B4-BE49-F238E27FC236}">
                <a16:creationId xmlns:a16="http://schemas.microsoft.com/office/drawing/2014/main" id="{C9DFC1CC-11EC-436D-9C7B-78E848973D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23EF39-D0FD-4D50-A04C-060EB88B4831}"/>
              </a:ext>
            </a:extLst>
          </p:cNvPr>
          <p:cNvSpPr>
            <a:spLocks noGrp="1"/>
          </p:cNvSpPr>
          <p:nvPr>
            <p:ph type="sldNum" sz="quarter" idx="12"/>
          </p:nvPr>
        </p:nvSpPr>
        <p:spPr/>
        <p:txBody>
          <a:bodyPr/>
          <a:lstStyle/>
          <a:p>
            <a:fld id="{1C2C5069-056D-4C6F-A7D1-F1B7F42F0ED9}" type="slidenum">
              <a:rPr lang="en-IN" smtClean="0"/>
              <a:t>‹#›</a:t>
            </a:fld>
            <a:endParaRPr lang="en-IN"/>
          </a:p>
        </p:txBody>
      </p:sp>
    </p:spTree>
    <p:extLst>
      <p:ext uri="{BB962C8B-B14F-4D97-AF65-F5344CB8AC3E}">
        <p14:creationId xmlns:p14="http://schemas.microsoft.com/office/powerpoint/2010/main" val="375413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5727-5033-4DD8-921F-D88F5ECF68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C2E56B-34F2-4D0F-B36E-FFB4C37594C0}"/>
              </a:ext>
            </a:extLst>
          </p:cNvPr>
          <p:cNvSpPr>
            <a:spLocks noGrp="1"/>
          </p:cNvSpPr>
          <p:nvPr>
            <p:ph type="dt" sz="half" idx="10"/>
          </p:nvPr>
        </p:nvSpPr>
        <p:spPr/>
        <p:txBody>
          <a:bodyPr/>
          <a:lstStyle/>
          <a:p>
            <a:fld id="{0CEA3E24-CA87-48FE-8681-FE570084E8E2}" type="datetimeFigureOut">
              <a:rPr lang="en-IN" smtClean="0"/>
              <a:t>15-11-2021</a:t>
            </a:fld>
            <a:endParaRPr lang="en-IN"/>
          </a:p>
        </p:txBody>
      </p:sp>
      <p:sp>
        <p:nvSpPr>
          <p:cNvPr id="4" name="Footer Placeholder 3">
            <a:extLst>
              <a:ext uri="{FF2B5EF4-FFF2-40B4-BE49-F238E27FC236}">
                <a16:creationId xmlns:a16="http://schemas.microsoft.com/office/drawing/2014/main" id="{F0F81DB7-29FC-4245-87F5-FBC9FDDA82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C6D937-9B7A-4954-96DA-22100CDE38B2}"/>
              </a:ext>
            </a:extLst>
          </p:cNvPr>
          <p:cNvSpPr>
            <a:spLocks noGrp="1"/>
          </p:cNvSpPr>
          <p:nvPr>
            <p:ph type="sldNum" sz="quarter" idx="12"/>
          </p:nvPr>
        </p:nvSpPr>
        <p:spPr/>
        <p:txBody>
          <a:bodyPr/>
          <a:lstStyle/>
          <a:p>
            <a:fld id="{1C2C5069-056D-4C6F-A7D1-F1B7F42F0ED9}" type="slidenum">
              <a:rPr lang="en-IN" smtClean="0"/>
              <a:t>‹#›</a:t>
            </a:fld>
            <a:endParaRPr lang="en-IN"/>
          </a:p>
        </p:txBody>
      </p:sp>
    </p:spTree>
    <p:extLst>
      <p:ext uri="{BB962C8B-B14F-4D97-AF65-F5344CB8AC3E}">
        <p14:creationId xmlns:p14="http://schemas.microsoft.com/office/powerpoint/2010/main" val="239455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B33DB-EE10-4725-8455-DCA807DD9045}"/>
              </a:ext>
            </a:extLst>
          </p:cNvPr>
          <p:cNvSpPr>
            <a:spLocks noGrp="1"/>
          </p:cNvSpPr>
          <p:nvPr>
            <p:ph type="dt" sz="half" idx="10"/>
          </p:nvPr>
        </p:nvSpPr>
        <p:spPr/>
        <p:txBody>
          <a:bodyPr/>
          <a:lstStyle/>
          <a:p>
            <a:fld id="{0CEA3E24-CA87-48FE-8681-FE570084E8E2}" type="datetimeFigureOut">
              <a:rPr lang="en-IN" smtClean="0"/>
              <a:t>15-11-2021</a:t>
            </a:fld>
            <a:endParaRPr lang="en-IN"/>
          </a:p>
        </p:txBody>
      </p:sp>
      <p:sp>
        <p:nvSpPr>
          <p:cNvPr id="3" name="Footer Placeholder 2">
            <a:extLst>
              <a:ext uri="{FF2B5EF4-FFF2-40B4-BE49-F238E27FC236}">
                <a16:creationId xmlns:a16="http://schemas.microsoft.com/office/drawing/2014/main" id="{9634F315-A346-4644-A0E2-6D3413A132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6D6820-7187-489F-A243-9BFFAE222FA3}"/>
              </a:ext>
            </a:extLst>
          </p:cNvPr>
          <p:cNvSpPr>
            <a:spLocks noGrp="1"/>
          </p:cNvSpPr>
          <p:nvPr>
            <p:ph type="sldNum" sz="quarter" idx="12"/>
          </p:nvPr>
        </p:nvSpPr>
        <p:spPr/>
        <p:txBody>
          <a:bodyPr/>
          <a:lstStyle/>
          <a:p>
            <a:fld id="{1C2C5069-056D-4C6F-A7D1-F1B7F42F0ED9}" type="slidenum">
              <a:rPr lang="en-IN" smtClean="0"/>
              <a:t>‹#›</a:t>
            </a:fld>
            <a:endParaRPr lang="en-IN"/>
          </a:p>
        </p:txBody>
      </p:sp>
    </p:spTree>
    <p:extLst>
      <p:ext uri="{BB962C8B-B14F-4D97-AF65-F5344CB8AC3E}">
        <p14:creationId xmlns:p14="http://schemas.microsoft.com/office/powerpoint/2010/main" val="173683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E016-4B06-4CB8-89A9-9F5C40409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ACDFA5-6C1A-40B8-BE35-094CD974B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C7661E-6245-40B1-8C6A-771D8C239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85590-66ED-427F-816D-6E645CE04024}"/>
              </a:ext>
            </a:extLst>
          </p:cNvPr>
          <p:cNvSpPr>
            <a:spLocks noGrp="1"/>
          </p:cNvSpPr>
          <p:nvPr>
            <p:ph type="dt" sz="half" idx="10"/>
          </p:nvPr>
        </p:nvSpPr>
        <p:spPr/>
        <p:txBody>
          <a:bodyPr/>
          <a:lstStyle/>
          <a:p>
            <a:fld id="{0CEA3E24-CA87-48FE-8681-FE570084E8E2}" type="datetimeFigureOut">
              <a:rPr lang="en-IN" smtClean="0"/>
              <a:t>15-11-2021</a:t>
            </a:fld>
            <a:endParaRPr lang="en-IN"/>
          </a:p>
        </p:txBody>
      </p:sp>
      <p:sp>
        <p:nvSpPr>
          <p:cNvPr id="6" name="Footer Placeholder 5">
            <a:extLst>
              <a:ext uri="{FF2B5EF4-FFF2-40B4-BE49-F238E27FC236}">
                <a16:creationId xmlns:a16="http://schemas.microsoft.com/office/drawing/2014/main" id="{F166A975-F09D-46CE-BF14-AFB6EAEBE7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B80A86-DD8D-46C0-ABFE-70D747AB2E02}"/>
              </a:ext>
            </a:extLst>
          </p:cNvPr>
          <p:cNvSpPr>
            <a:spLocks noGrp="1"/>
          </p:cNvSpPr>
          <p:nvPr>
            <p:ph type="sldNum" sz="quarter" idx="12"/>
          </p:nvPr>
        </p:nvSpPr>
        <p:spPr/>
        <p:txBody>
          <a:bodyPr/>
          <a:lstStyle/>
          <a:p>
            <a:fld id="{1C2C5069-056D-4C6F-A7D1-F1B7F42F0ED9}" type="slidenum">
              <a:rPr lang="en-IN" smtClean="0"/>
              <a:t>‹#›</a:t>
            </a:fld>
            <a:endParaRPr lang="en-IN"/>
          </a:p>
        </p:txBody>
      </p:sp>
    </p:spTree>
    <p:extLst>
      <p:ext uri="{BB962C8B-B14F-4D97-AF65-F5344CB8AC3E}">
        <p14:creationId xmlns:p14="http://schemas.microsoft.com/office/powerpoint/2010/main" val="413129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1520-137B-48A2-A7EA-EC61DADA9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0B8368-7E2D-4681-B3FC-7F47B704C2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D1B6C6-3AD7-4FFF-B1F5-FE193982B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6FEA7-59EE-4565-A85A-9436A7B8F149}"/>
              </a:ext>
            </a:extLst>
          </p:cNvPr>
          <p:cNvSpPr>
            <a:spLocks noGrp="1"/>
          </p:cNvSpPr>
          <p:nvPr>
            <p:ph type="dt" sz="half" idx="10"/>
          </p:nvPr>
        </p:nvSpPr>
        <p:spPr/>
        <p:txBody>
          <a:bodyPr/>
          <a:lstStyle/>
          <a:p>
            <a:fld id="{0CEA3E24-CA87-48FE-8681-FE570084E8E2}" type="datetimeFigureOut">
              <a:rPr lang="en-IN" smtClean="0"/>
              <a:t>15-11-2021</a:t>
            </a:fld>
            <a:endParaRPr lang="en-IN"/>
          </a:p>
        </p:txBody>
      </p:sp>
      <p:sp>
        <p:nvSpPr>
          <p:cNvPr id="6" name="Footer Placeholder 5">
            <a:extLst>
              <a:ext uri="{FF2B5EF4-FFF2-40B4-BE49-F238E27FC236}">
                <a16:creationId xmlns:a16="http://schemas.microsoft.com/office/drawing/2014/main" id="{20542DE5-A8EC-431E-8372-01A06B06FE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8EE51E-0738-4A3F-AC31-0B655CB6EDED}"/>
              </a:ext>
            </a:extLst>
          </p:cNvPr>
          <p:cNvSpPr>
            <a:spLocks noGrp="1"/>
          </p:cNvSpPr>
          <p:nvPr>
            <p:ph type="sldNum" sz="quarter" idx="12"/>
          </p:nvPr>
        </p:nvSpPr>
        <p:spPr/>
        <p:txBody>
          <a:bodyPr/>
          <a:lstStyle/>
          <a:p>
            <a:fld id="{1C2C5069-056D-4C6F-A7D1-F1B7F42F0ED9}" type="slidenum">
              <a:rPr lang="en-IN" smtClean="0"/>
              <a:t>‹#›</a:t>
            </a:fld>
            <a:endParaRPr lang="en-IN"/>
          </a:p>
        </p:txBody>
      </p:sp>
    </p:spTree>
    <p:extLst>
      <p:ext uri="{BB962C8B-B14F-4D97-AF65-F5344CB8AC3E}">
        <p14:creationId xmlns:p14="http://schemas.microsoft.com/office/powerpoint/2010/main" val="206071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14846-46F1-4DD6-8FD3-1876D1418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25F3BF-AEEC-49D6-BED1-7E7668B0F8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F817-AFBF-4719-894A-0C32E30EF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A3E24-CA87-48FE-8681-FE570084E8E2}" type="datetimeFigureOut">
              <a:rPr lang="en-IN" smtClean="0"/>
              <a:t>15-11-2021</a:t>
            </a:fld>
            <a:endParaRPr lang="en-IN"/>
          </a:p>
        </p:txBody>
      </p:sp>
      <p:sp>
        <p:nvSpPr>
          <p:cNvPr id="5" name="Footer Placeholder 4">
            <a:extLst>
              <a:ext uri="{FF2B5EF4-FFF2-40B4-BE49-F238E27FC236}">
                <a16:creationId xmlns:a16="http://schemas.microsoft.com/office/drawing/2014/main" id="{CF668246-2A83-4520-8702-B94B3C722A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CCF19C-0807-42D7-839A-7B22EB4E4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C5069-056D-4C6F-A7D1-F1B7F42F0ED9}" type="slidenum">
              <a:rPr lang="en-IN" smtClean="0"/>
              <a:t>‹#›</a:t>
            </a:fld>
            <a:endParaRPr lang="en-IN"/>
          </a:p>
        </p:txBody>
      </p:sp>
    </p:spTree>
    <p:extLst>
      <p:ext uri="{BB962C8B-B14F-4D97-AF65-F5344CB8AC3E}">
        <p14:creationId xmlns:p14="http://schemas.microsoft.com/office/powerpoint/2010/main" val="3715136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601E-A475-49A6-B382-96BF99E0DDB5}"/>
              </a:ext>
            </a:extLst>
          </p:cNvPr>
          <p:cNvSpPr>
            <a:spLocks noGrp="1"/>
          </p:cNvSpPr>
          <p:nvPr>
            <p:ph type="ctrTitle"/>
          </p:nvPr>
        </p:nvSpPr>
        <p:spPr/>
        <p:txBody>
          <a:bodyPr/>
          <a:lstStyle/>
          <a:p>
            <a:r>
              <a:rPr lang="en-IN" dirty="0"/>
              <a:t>OOPs Concepts</a:t>
            </a:r>
          </a:p>
        </p:txBody>
      </p:sp>
      <p:sp>
        <p:nvSpPr>
          <p:cNvPr id="3" name="Subtitle 2">
            <a:extLst>
              <a:ext uri="{FF2B5EF4-FFF2-40B4-BE49-F238E27FC236}">
                <a16:creationId xmlns:a16="http://schemas.microsoft.com/office/drawing/2014/main" id="{7CE726B2-2BE0-4656-AA81-2CB0C0FCC79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6548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5FD6-F59B-46C7-8558-DCBF95877702}"/>
              </a:ext>
            </a:extLst>
          </p:cNvPr>
          <p:cNvSpPr>
            <a:spLocks noGrp="1"/>
          </p:cNvSpPr>
          <p:nvPr>
            <p:ph type="title"/>
          </p:nvPr>
        </p:nvSpPr>
        <p:spPr>
          <a:xfrm>
            <a:off x="443089" y="186267"/>
            <a:ext cx="10515600" cy="1325563"/>
          </a:xfrm>
        </p:spPr>
        <p:txBody>
          <a:bodyPr/>
          <a:lstStyle/>
          <a:p>
            <a:r>
              <a:rPr lang="en-IN" b="1" dirty="0"/>
              <a:t>H</a:t>
            </a:r>
            <a:r>
              <a:rPr lang="en-IN" b="1" i="0" dirty="0">
                <a:effectLst/>
              </a:rPr>
              <a:t>ierarchical Inheritance</a:t>
            </a:r>
            <a:endParaRPr lang="en-IN" b="1" dirty="0"/>
          </a:p>
        </p:txBody>
      </p:sp>
      <p:sp>
        <p:nvSpPr>
          <p:cNvPr id="3" name="Content Placeholder 2">
            <a:extLst>
              <a:ext uri="{FF2B5EF4-FFF2-40B4-BE49-F238E27FC236}">
                <a16:creationId xmlns:a16="http://schemas.microsoft.com/office/drawing/2014/main" id="{7BFD5554-5770-4B67-8F1B-9D71B8ECD657}"/>
              </a:ext>
            </a:extLst>
          </p:cNvPr>
          <p:cNvSpPr>
            <a:spLocks noGrp="1"/>
          </p:cNvSpPr>
          <p:nvPr>
            <p:ph idx="1"/>
          </p:nvPr>
        </p:nvSpPr>
        <p:spPr>
          <a:xfrm>
            <a:off x="304800" y="1230490"/>
            <a:ext cx="11049000" cy="5441243"/>
          </a:xfrm>
        </p:spPr>
        <p:txBody>
          <a:bodyPr>
            <a:normAutofit fontScale="25000" lnSpcReduction="20000"/>
          </a:bodyPr>
          <a:lstStyle/>
          <a:p>
            <a:r>
              <a:rPr lang="en-US" sz="5600" dirty="0"/>
              <a:t>//example</a:t>
            </a:r>
          </a:p>
          <a:p>
            <a:r>
              <a:rPr lang="en-US" sz="5600" dirty="0"/>
              <a:t>Public class Car{</a:t>
            </a:r>
          </a:p>
          <a:p>
            <a:r>
              <a:rPr lang="en-US" sz="5600" dirty="0"/>
              <a:t>Public void wheels(){</a:t>
            </a:r>
          </a:p>
          <a:p>
            <a:r>
              <a:rPr lang="en-US" sz="5600" dirty="0" err="1"/>
              <a:t>System.out.println</a:t>
            </a:r>
            <a:r>
              <a:rPr lang="en-US" sz="5600" dirty="0"/>
              <a:t>(“It has 4 wheels”); }</a:t>
            </a:r>
          </a:p>
          <a:p>
            <a:r>
              <a:rPr lang="en-US" sz="5600" dirty="0"/>
              <a:t>}</a:t>
            </a:r>
          </a:p>
          <a:p>
            <a:r>
              <a:rPr lang="en-US" sz="5600" dirty="0"/>
              <a:t>Public class Maruti800 extends Car{</a:t>
            </a:r>
          </a:p>
          <a:p>
            <a:r>
              <a:rPr lang="en-US" sz="5600" dirty="0"/>
              <a:t>Public void speed(){</a:t>
            </a:r>
          </a:p>
          <a:p>
            <a:r>
              <a:rPr lang="en-US" sz="5600" dirty="0" err="1"/>
              <a:t>System.out.println</a:t>
            </a:r>
            <a:r>
              <a:rPr lang="en-US" sz="5600" dirty="0"/>
              <a:t>(“It speed is 60 km/</a:t>
            </a:r>
            <a:r>
              <a:rPr lang="en-US" sz="5600" dirty="0" err="1"/>
              <a:t>hr</a:t>
            </a:r>
            <a:r>
              <a:rPr lang="en-US" sz="5600" dirty="0"/>
              <a:t>”); }</a:t>
            </a:r>
          </a:p>
          <a:p>
            <a:r>
              <a:rPr lang="en-US" sz="5600" dirty="0"/>
              <a:t>}</a:t>
            </a:r>
          </a:p>
          <a:p>
            <a:r>
              <a:rPr lang="en-US" sz="5600" dirty="0"/>
              <a:t>Public class Swift extends Car{</a:t>
            </a:r>
          </a:p>
          <a:p>
            <a:r>
              <a:rPr lang="en-US" sz="5600" dirty="0"/>
              <a:t>Public void speed(){</a:t>
            </a:r>
          </a:p>
          <a:p>
            <a:r>
              <a:rPr lang="en-US" sz="5600" dirty="0" err="1"/>
              <a:t>System.out.println</a:t>
            </a:r>
            <a:r>
              <a:rPr lang="en-US" sz="5600" dirty="0"/>
              <a:t>(“It speed is 80 km/</a:t>
            </a:r>
            <a:r>
              <a:rPr lang="en-US" sz="5600" dirty="0" err="1"/>
              <a:t>hr</a:t>
            </a:r>
            <a:r>
              <a:rPr lang="en-US" sz="5600" dirty="0"/>
              <a:t>”); }</a:t>
            </a:r>
          </a:p>
          <a:p>
            <a:r>
              <a:rPr lang="en-US" sz="5600" dirty="0"/>
              <a:t>}</a:t>
            </a:r>
          </a:p>
          <a:p>
            <a:r>
              <a:rPr lang="en-US" sz="5600" dirty="0"/>
              <a:t>Public class Test{</a:t>
            </a:r>
          </a:p>
          <a:p>
            <a:r>
              <a:rPr lang="en-US" sz="5600" dirty="0"/>
              <a:t>Public static void main(String </a:t>
            </a:r>
            <a:r>
              <a:rPr lang="en-US" sz="5600" dirty="0" err="1"/>
              <a:t>args</a:t>
            </a:r>
            <a:r>
              <a:rPr lang="en-US" sz="5600" dirty="0"/>
              <a:t>[]){</a:t>
            </a:r>
          </a:p>
          <a:p>
            <a:r>
              <a:rPr lang="en-US" sz="5600" dirty="0"/>
              <a:t>Maruti800 m=new Maruti800();</a:t>
            </a:r>
          </a:p>
          <a:p>
            <a:r>
              <a:rPr lang="en-US" sz="5600" dirty="0"/>
              <a:t>Swift </a:t>
            </a:r>
            <a:r>
              <a:rPr lang="en-US" sz="5600" dirty="0" err="1"/>
              <a:t>sw</a:t>
            </a:r>
            <a:r>
              <a:rPr lang="en-US" sz="5600" dirty="0"/>
              <a:t>=new Swift();</a:t>
            </a:r>
          </a:p>
          <a:p>
            <a:r>
              <a:rPr lang="en-US" sz="5600" dirty="0" err="1"/>
              <a:t>m.wheels</a:t>
            </a:r>
            <a:r>
              <a:rPr lang="en-US" sz="5600" dirty="0"/>
              <a:t>();</a:t>
            </a:r>
          </a:p>
          <a:p>
            <a:r>
              <a:rPr lang="en-US" sz="5600" dirty="0" err="1"/>
              <a:t>m.speed</a:t>
            </a:r>
            <a:r>
              <a:rPr lang="en-US" sz="5600" dirty="0"/>
              <a:t>();</a:t>
            </a:r>
          </a:p>
          <a:p>
            <a:r>
              <a:rPr lang="en-US" sz="5600" dirty="0" err="1"/>
              <a:t>Sw.speed</a:t>
            </a:r>
            <a:r>
              <a:rPr lang="en-US" sz="5600" dirty="0"/>
              <a:t>();</a:t>
            </a:r>
          </a:p>
          <a:p>
            <a:r>
              <a:rPr lang="en-US" sz="5600" dirty="0"/>
              <a:t>} }</a:t>
            </a:r>
          </a:p>
          <a:p>
            <a:pPr marL="0" indent="0">
              <a:buNone/>
            </a:pPr>
            <a:endParaRPr lang="en-US" dirty="0"/>
          </a:p>
          <a:p>
            <a:endParaRPr lang="en-IN" dirty="0"/>
          </a:p>
        </p:txBody>
      </p:sp>
    </p:spTree>
    <p:extLst>
      <p:ext uri="{BB962C8B-B14F-4D97-AF65-F5344CB8AC3E}">
        <p14:creationId xmlns:p14="http://schemas.microsoft.com/office/powerpoint/2010/main" val="131243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F36B-6C6A-4D29-9CAF-0459C0BFF0BE}"/>
              </a:ext>
            </a:extLst>
          </p:cNvPr>
          <p:cNvSpPr>
            <a:spLocks noGrp="1"/>
          </p:cNvSpPr>
          <p:nvPr>
            <p:ph type="title"/>
          </p:nvPr>
        </p:nvSpPr>
        <p:spPr/>
        <p:txBody>
          <a:bodyPr/>
          <a:lstStyle/>
          <a:p>
            <a:r>
              <a:rPr lang="en-US" b="1" dirty="0"/>
              <a:t>Example</a:t>
            </a:r>
            <a:endParaRPr lang="en-IN" b="1" dirty="0"/>
          </a:p>
        </p:txBody>
      </p:sp>
      <p:sp>
        <p:nvSpPr>
          <p:cNvPr id="3" name="Content Placeholder 2">
            <a:extLst>
              <a:ext uri="{FF2B5EF4-FFF2-40B4-BE49-F238E27FC236}">
                <a16:creationId xmlns:a16="http://schemas.microsoft.com/office/drawing/2014/main" id="{4AB7CD08-B6BB-49D5-A788-B66D2064B7AF}"/>
              </a:ext>
            </a:extLst>
          </p:cNvPr>
          <p:cNvSpPr>
            <a:spLocks noGrp="1"/>
          </p:cNvSpPr>
          <p:nvPr>
            <p:ph idx="1"/>
          </p:nvPr>
        </p:nvSpPr>
        <p:spPr/>
        <p:txBody>
          <a:bodyPr>
            <a:normAutofit fontScale="55000" lnSpcReduction="20000"/>
          </a:bodyPr>
          <a:lstStyle/>
          <a:p>
            <a:r>
              <a:rPr lang="en-US" dirty="0"/>
              <a:t>//Achieving multiple inheritance using interfaces</a:t>
            </a:r>
          </a:p>
          <a:p>
            <a:r>
              <a:rPr lang="en-IN" dirty="0"/>
              <a:t>interface Interface1{</a:t>
            </a:r>
          </a:p>
          <a:p>
            <a:r>
              <a:rPr lang="en-IN" dirty="0"/>
              <a:t>Public void display();</a:t>
            </a:r>
          </a:p>
          <a:p>
            <a:r>
              <a:rPr lang="en-IN" dirty="0"/>
              <a:t>}</a:t>
            </a:r>
          </a:p>
          <a:p>
            <a:r>
              <a:rPr lang="en-IN" dirty="0"/>
              <a:t>Interface Interface2{</a:t>
            </a:r>
          </a:p>
          <a:p>
            <a:r>
              <a:rPr lang="en-IN" dirty="0"/>
              <a:t>Public void display();</a:t>
            </a:r>
          </a:p>
          <a:p>
            <a:r>
              <a:rPr lang="en-IN" dirty="0"/>
              <a:t>}</a:t>
            </a:r>
          </a:p>
          <a:p>
            <a:r>
              <a:rPr lang="en-IN" dirty="0"/>
              <a:t>Class </a:t>
            </a:r>
            <a:r>
              <a:rPr lang="en-IN" dirty="0" err="1"/>
              <a:t>SubClass</a:t>
            </a:r>
            <a:r>
              <a:rPr lang="en-IN" dirty="0"/>
              <a:t> implements Interface1,Interface2{</a:t>
            </a:r>
          </a:p>
          <a:p>
            <a:r>
              <a:rPr lang="en-IN" dirty="0"/>
              <a:t>Public void display(){</a:t>
            </a:r>
          </a:p>
          <a:p>
            <a:r>
              <a:rPr lang="en-IN" dirty="0" err="1"/>
              <a:t>System.out.println</a:t>
            </a:r>
            <a:r>
              <a:rPr lang="en-IN" dirty="0"/>
              <a:t>(“achieving multiple inheritance using interfaces”);</a:t>
            </a:r>
          </a:p>
          <a:p>
            <a:r>
              <a:rPr lang="en-IN" dirty="0"/>
              <a:t>}</a:t>
            </a:r>
          </a:p>
          <a:p>
            <a:r>
              <a:rPr lang="en-IN" dirty="0"/>
              <a:t>Public static void main(String </a:t>
            </a:r>
            <a:r>
              <a:rPr lang="en-IN" dirty="0" err="1"/>
              <a:t>args</a:t>
            </a:r>
            <a:r>
              <a:rPr lang="en-IN" dirty="0"/>
              <a:t>[]){</a:t>
            </a:r>
          </a:p>
          <a:p>
            <a:r>
              <a:rPr lang="en-IN" dirty="0" err="1"/>
              <a:t>SubClass</a:t>
            </a:r>
            <a:r>
              <a:rPr lang="en-IN" dirty="0"/>
              <a:t> s=new </a:t>
            </a:r>
            <a:r>
              <a:rPr lang="en-IN" dirty="0" err="1"/>
              <a:t>SubClass</a:t>
            </a:r>
            <a:r>
              <a:rPr lang="en-IN" dirty="0"/>
              <a:t>();</a:t>
            </a:r>
          </a:p>
          <a:p>
            <a:r>
              <a:rPr lang="en-IN" dirty="0" err="1"/>
              <a:t>S.display</a:t>
            </a:r>
            <a:r>
              <a:rPr lang="en-IN" dirty="0"/>
              <a:t>();</a:t>
            </a:r>
          </a:p>
          <a:p>
            <a:r>
              <a:rPr lang="en-IN" dirty="0"/>
              <a:t>} }</a:t>
            </a:r>
          </a:p>
        </p:txBody>
      </p:sp>
    </p:spTree>
    <p:extLst>
      <p:ext uri="{BB962C8B-B14F-4D97-AF65-F5344CB8AC3E}">
        <p14:creationId xmlns:p14="http://schemas.microsoft.com/office/powerpoint/2010/main" val="417065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C387-CF96-4FF2-87A2-438BFC3173D8}"/>
              </a:ext>
            </a:extLst>
          </p:cNvPr>
          <p:cNvSpPr>
            <a:spLocks noGrp="1"/>
          </p:cNvSpPr>
          <p:nvPr>
            <p:ph type="title"/>
          </p:nvPr>
        </p:nvSpPr>
        <p:spPr/>
        <p:txBody>
          <a:bodyPr/>
          <a:lstStyle/>
          <a:p>
            <a:r>
              <a:rPr lang="en-US" b="1" dirty="0"/>
              <a:t>Diamond problem</a:t>
            </a:r>
            <a:endParaRPr lang="en-IN" b="1" dirty="0"/>
          </a:p>
        </p:txBody>
      </p:sp>
      <p:sp>
        <p:nvSpPr>
          <p:cNvPr id="3" name="Content Placeholder 2">
            <a:extLst>
              <a:ext uri="{FF2B5EF4-FFF2-40B4-BE49-F238E27FC236}">
                <a16:creationId xmlns:a16="http://schemas.microsoft.com/office/drawing/2014/main" id="{FCD89BF2-1C8F-4541-8123-90D6F604671B}"/>
              </a:ext>
            </a:extLst>
          </p:cNvPr>
          <p:cNvSpPr>
            <a:spLocks noGrp="1"/>
          </p:cNvSpPr>
          <p:nvPr>
            <p:ph idx="1"/>
          </p:nvPr>
        </p:nvSpPr>
        <p:spPr/>
        <p:txBody>
          <a:bodyPr/>
          <a:lstStyle/>
          <a:p>
            <a:r>
              <a:rPr lang="en-US" b="0" i="0" dirty="0">
                <a:solidFill>
                  <a:srgbClr val="090909"/>
                </a:solidFill>
                <a:effectLst/>
                <a:latin typeface="-apple-system"/>
              </a:rPr>
              <a:t> </a:t>
            </a:r>
            <a:r>
              <a:rPr lang="en-US" b="0" i="0" dirty="0">
                <a:solidFill>
                  <a:srgbClr val="090909"/>
                </a:solidFill>
                <a:effectLst/>
              </a:rPr>
              <a:t>Consider a class A has foo() method and then B and C derived from A and has there own foo() implementation and now class D derive from B and C using multiple inheritance and if we refer just foo() compiler will not be able to decide which foo() it should invoke.</a:t>
            </a:r>
            <a:endParaRPr lang="en-IN" dirty="0"/>
          </a:p>
        </p:txBody>
      </p:sp>
    </p:spTree>
    <p:extLst>
      <p:ext uri="{BB962C8B-B14F-4D97-AF65-F5344CB8AC3E}">
        <p14:creationId xmlns:p14="http://schemas.microsoft.com/office/powerpoint/2010/main" val="149320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7D20-424E-486C-85BD-3749E9327587}"/>
              </a:ext>
            </a:extLst>
          </p:cNvPr>
          <p:cNvSpPr>
            <a:spLocks noGrp="1"/>
          </p:cNvSpPr>
          <p:nvPr>
            <p:ph type="title"/>
          </p:nvPr>
        </p:nvSpPr>
        <p:spPr/>
        <p:txBody>
          <a:bodyPr/>
          <a:lstStyle/>
          <a:p>
            <a:r>
              <a:rPr lang="en-US" b="1" dirty="0"/>
              <a:t>Polymorphism</a:t>
            </a:r>
          </a:p>
        </p:txBody>
      </p:sp>
      <p:sp>
        <p:nvSpPr>
          <p:cNvPr id="3" name="Content Placeholder 2">
            <a:extLst>
              <a:ext uri="{FF2B5EF4-FFF2-40B4-BE49-F238E27FC236}">
                <a16:creationId xmlns:a16="http://schemas.microsoft.com/office/drawing/2014/main" id="{6210CB9A-19B6-4278-8974-57311968BB41}"/>
              </a:ext>
            </a:extLst>
          </p:cNvPr>
          <p:cNvSpPr>
            <a:spLocks noGrp="1"/>
          </p:cNvSpPr>
          <p:nvPr>
            <p:ph idx="1"/>
          </p:nvPr>
        </p:nvSpPr>
        <p:spPr/>
        <p:txBody>
          <a:bodyPr/>
          <a:lstStyle/>
          <a:p>
            <a:r>
              <a:rPr lang="en-US" i="0" dirty="0">
                <a:solidFill>
                  <a:srgbClr val="000000"/>
                </a:solidFill>
                <a:effectLst/>
              </a:rPr>
              <a:t>Polymorphism in Java is the ability of an object to take many forms.</a:t>
            </a:r>
          </a:p>
          <a:p>
            <a:r>
              <a:rPr lang="en-US" i="0" dirty="0">
                <a:solidFill>
                  <a:srgbClr val="000000"/>
                </a:solidFill>
                <a:effectLst/>
              </a:rPr>
              <a:t>polymorphism in java allows us to perform the same action in many different ways.</a:t>
            </a:r>
          </a:p>
          <a:p>
            <a:r>
              <a:rPr lang="en-US" dirty="0">
                <a:solidFill>
                  <a:srgbClr val="000000"/>
                </a:solidFill>
              </a:rPr>
              <a:t>T</a:t>
            </a:r>
            <a:r>
              <a:rPr lang="en-US" i="0" dirty="0">
                <a:solidFill>
                  <a:srgbClr val="000000"/>
                </a:solidFill>
                <a:effectLst/>
              </a:rPr>
              <a:t>here are two types of polymorphism in java: </a:t>
            </a:r>
          </a:p>
          <a:p>
            <a:pPr lvl="1"/>
            <a:r>
              <a:rPr lang="en-US" i="0" dirty="0">
                <a:solidFill>
                  <a:srgbClr val="000000"/>
                </a:solidFill>
                <a:effectLst/>
              </a:rPr>
              <a:t>compile-time polymorphism (method-overloading)</a:t>
            </a:r>
          </a:p>
          <a:p>
            <a:pPr lvl="1"/>
            <a:r>
              <a:rPr lang="en-US" dirty="0">
                <a:solidFill>
                  <a:srgbClr val="000000"/>
                </a:solidFill>
              </a:rPr>
              <a:t>Run-time polymorphism(method-overriding)</a:t>
            </a:r>
            <a:endParaRPr lang="en-US" dirty="0"/>
          </a:p>
        </p:txBody>
      </p:sp>
    </p:spTree>
    <p:extLst>
      <p:ext uri="{BB962C8B-B14F-4D97-AF65-F5344CB8AC3E}">
        <p14:creationId xmlns:p14="http://schemas.microsoft.com/office/powerpoint/2010/main" val="2086381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9034-CB42-4D87-884B-C65C644025B8}"/>
              </a:ext>
            </a:extLst>
          </p:cNvPr>
          <p:cNvSpPr>
            <a:spLocks noGrp="1"/>
          </p:cNvSpPr>
          <p:nvPr>
            <p:ph type="title"/>
          </p:nvPr>
        </p:nvSpPr>
        <p:spPr/>
        <p:txBody>
          <a:bodyPr/>
          <a:lstStyle/>
          <a:p>
            <a:r>
              <a:rPr lang="en-IN" b="1" dirty="0"/>
              <a:t>Compile-time polymorphism</a:t>
            </a:r>
          </a:p>
        </p:txBody>
      </p:sp>
      <p:sp>
        <p:nvSpPr>
          <p:cNvPr id="3" name="Content Placeholder 2">
            <a:extLst>
              <a:ext uri="{FF2B5EF4-FFF2-40B4-BE49-F238E27FC236}">
                <a16:creationId xmlns:a16="http://schemas.microsoft.com/office/drawing/2014/main" id="{7DEEC587-53B0-4943-A5C2-6CE17E5BE928}"/>
              </a:ext>
            </a:extLst>
          </p:cNvPr>
          <p:cNvSpPr>
            <a:spLocks noGrp="1"/>
          </p:cNvSpPr>
          <p:nvPr>
            <p:ph idx="1"/>
          </p:nvPr>
        </p:nvSpPr>
        <p:spPr/>
        <p:txBody>
          <a:bodyPr/>
          <a:lstStyle/>
          <a:p>
            <a:r>
              <a:rPr lang="en-US" b="0" i="0" dirty="0">
                <a:solidFill>
                  <a:srgbClr val="222426"/>
                </a:solidFill>
                <a:effectLst/>
                <a:latin typeface="Roboto" panose="02000000000000000000" pitchFamily="2" charset="0"/>
              </a:rPr>
              <a:t>Polymorphism that is resolved during compiler time is known as static polymorphism. Method overloading is an example of compile time polymorphism.</a:t>
            </a:r>
          </a:p>
          <a:p>
            <a:r>
              <a:rPr lang="en-US" b="1" i="0" dirty="0">
                <a:solidFill>
                  <a:srgbClr val="222426"/>
                </a:solidFill>
                <a:effectLst/>
                <a:latin typeface="Roboto" panose="02000000000000000000" pitchFamily="2" charset="0"/>
              </a:rPr>
              <a:t>Method Overloading</a:t>
            </a:r>
            <a:r>
              <a:rPr lang="en-US" b="0" i="0" dirty="0">
                <a:solidFill>
                  <a:srgbClr val="222426"/>
                </a:solidFill>
                <a:effectLst/>
                <a:latin typeface="Roboto" panose="02000000000000000000" pitchFamily="2" charset="0"/>
              </a:rPr>
              <a:t>: This allows us to have more than one method having the same name, if the parameters of methods are different in number, sequence and data types of parameters.</a:t>
            </a:r>
            <a:endParaRPr lang="en-IN" dirty="0"/>
          </a:p>
        </p:txBody>
      </p:sp>
    </p:spTree>
    <p:extLst>
      <p:ext uri="{BB962C8B-B14F-4D97-AF65-F5344CB8AC3E}">
        <p14:creationId xmlns:p14="http://schemas.microsoft.com/office/powerpoint/2010/main" val="84369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E9D7A-500A-49FE-8021-EBCD1D3346B1}"/>
              </a:ext>
            </a:extLst>
          </p:cNvPr>
          <p:cNvSpPr>
            <a:spLocks noGrp="1"/>
          </p:cNvSpPr>
          <p:nvPr>
            <p:ph idx="1"/>
          </p:nvPr>
        </p:nvSpPr>
        <p:spPr>
          <a:xfrm>
            <a:off x="838200" y="1633714"/>
            <a:ext cx="10515600" cy="4351338"/>
          </a:xfrm>
        </p:spPr>
        <p:txBody>
          <a:bodyPr>
            <a:noAutofit/>
          </a:bodyPr>
          <a:lstStyle/>
          <a:p>
            <a:pPr>
              <a:lnSpc>
                <a:spcPct val="120000"/>
              </a:lnSpc>
              <a:spcBef>
                <a:spcPts val="0"/>
              </a:spcBef>
            </a:pPr>
            <a:r>
              <a:rPr lang="en-IN" sz="1200" dirty="0"/>
              <a:t>class </a:t>
            </a:r>
            <a:r>
              <a:rPr lang="en-IN" sz="1200" dirty="0" err="1"/>
              <a:t>ClassX</a:t>
            </a:r>
            <a:endParaRPr lang="en-IN" sz="1200" dirty="0"/>
          </a:p>
          <a:p>
            <a:pPr>
              <a:lnSpc>
                <a:spcPct val="120000"/>
              </a:lnSpc>
              <a:spcBef>
                <a:spcPts val="0"/>
              </a:spcBef>
            </a:pPr>
            <a:r>
              <a:rPr lang="en-IN" sz="1200" dirty="0"/>
              <a:t>{</a:t>
            </a:r>
          </a:p>
          <a:p>
            <a:pPr>
              <a:lnSpc>
                <a:spcPct val="120000"/>
              </a:lnSpc>
              <a:spcBef>
                <a:spcPts val="0"/>
              </a:spcBef>
            </a:pPr>
            <a:r>
              <a:rPr lang="en-IN" sz="1200" dirty="0"/>
              <a:t>   void </a:t>
            </a:r>
            <a:r>
              <a:rPr lang="en-IN" sz="1200" dirty="0" err="1"/>
              <a:t>methodA</a:t>
            </a:r>
            <a:r>
              <a:rPr lang="en-IN" sz="1200" dirty="0"/>
              <a:t>(int </a:t>
            </a:r>
            <a:r>
              <a:rPr lang="en-IN" sz="1200" dirty="0" err="1"/>
              <a:t>num</a:t>
            </a:r>
            <a:r>
              <a:rPr lang="en-IN" sz="1200" dirty="0"/>
              <a:t>)</a:t>
            </a:r>
          </a:p>
          <a:p>
            <a:pPr>
              <a:lnSpc>
                <a:spcPct val="120000"/>
              </a:lnSpc>
              <a:spcBef>
                <a:spcPts val="0"/>
              </a:spcBef>
            </a:pPr>
            <a:r>
              <a:rPr lang="en-IN" sz="1200" dirty="0"/>
              <a:t>   {</a:t>
            </a:r>
          </a:p>
          <a:p>
            <a:pPr>
              <a:lnSpc>
                <a:spcPct val="120000"/>
              </a:lnSpc>
              <a:spcBef>
                <a:spcPts val="0"/>
              </a:spcBef>
            </a:pPr>
            <a:r>
              <a:rPr lang="en-IN" sz="1200" dirty="0"/>
              <a:t>       </a:t>
            </a:r>
            <a:r>
              <a:rPr lang="en-IN" sz="1200" dirty="0" err="1"/>
              <a:t>System.out.println</a:t>
            </a:r>
            <a:r>
              <a:rPr lang="en-IN" sz="1200" dirty="0"/>
              <a:t> ("</a:t>
            </a:r>
            <a:r>
              <a:rPr lang="en-IN" sz="1200" dirty="0" err="1"/>
              <a:t>methodA</a:t>
            </a:r>
            <a:r>
              <a:rPr lang="en-IN" sz="1200" dirty="0"/>
              <a:t>:" + </a:t>
            </a:r>
            <a:r>
              <a:rPr lang="en-IN" sz="1200" dirty="0" err="1"/>
              <a:t>num</a:t>
            </a:r>
            <a:r>
              <a:rPr lang="en-IN" sz="1200" dirty="0"/>
              <a:t>);</a:t>
            </a:r>
          </a:p>
          <a:p>
            <a:pPr>
              <a:lnSpc>
                <a:spcPct val="120000"/>
              </a:lnSpc>
              <a:spcBef>
                <a:spcPts val="0"/>
              </a:spcBef>
            </a:pPr>
            <a:r>
              <a:rPr lang="en-IN" sz="1200" dirty="0"/>
              <a:t>   }</a:t>
            </a:r>
          </a:p>
          <a:p>
            <a:pPr>
              <a:lnSpc>
                <a:spcPct val="120000"/>
              </a:lnSpc>
              <a:spcBef>
                <a:spcPts val="0"/>
              </a:spcBef>
            </a:pPr>
            <a:r>
              <a:rPr lang="en-IN" sz="1200" dirty="0"/>
              <a:t> double </a:t>
            </a:r>
            <a:r>
              <a:rPr lang="en-IN" sz="1200" dirty="0" err="1"/>
              <a:t>methodA</a:t>
            </a:r>
            <a:r>
              <a:rPr lang="en-IN" sz="1200" dirty="0"/>
              <a:t>(double </a:t>
            </a:r>
            <a:r>
              <a:rPr lang="en-IN" sz="1200" dirty="0" err="1"/>
              <a:t>num</a:t>
            </a:r>
            <a:r>
              <a:rPr lang="en-IN" sz="1200" dirty="0"/>
              <a:t>) {</a:t>
            </a:r>
          </a:p>
          <a:p>
            <a:pPr>
              <a:lnSpc>
                <a:spcPct val="120000"/>
              </a:lnSpc>
              <a:spcBef>
                <a:spcPts val="0"/>
              </a:spcBef>
            </a:pPr>
            <a:r>
              <a:rPr lang="en-IN" sz="1200" dirty="0"/>
              <a:t>       </a:t>
            </a:r>
            <a:r>
              <a:rPr lang="en-IN" sz="1200" dirty="0" err="1"/>
              <a:t>System.out.println</a:t>
            </a:r>
            <a:r>
              <a:rPr lang="en-IN" sz="1200" dirty="0"/>
              <a:t>("</a:t>
            </a:r>
            <a:r>
              <a:rPr lang="en-IN" sz="1200" dirty="0" err="1"/>
              <a:t>methodA</a:t>
            </a:r>
            <a:r>
              <a:rPr lang="en-IN" sz="1200" dirty="0"/>
              <a:t>:" + </a:t>
            </a:r>
            <a:r>
              <a:rPr lang="en-IN" sz="1200" dirty="0" err="1"/>
              <a:t>num</a:t>
            </a:r>
            <a:r>
              <a:rPr lang="en-IN" sz="1200" dirty="0"/>
              <a:t>);</a:t>
            </a:r>
          </a:p>
          <a:p>
            <a:pPr>
              <a:lnSpc>
                <a:spcPct val="120000"/>
              </a:lnSpc>
              <a:spcBef>
                <a:spcPts val="0"/>
              </a:spcBef>
            </a:pPr>
            <a:r>
              <a:rPr lang="en-IN" sz="1200" dirty="0"/>
              <a:t>       return </a:t>
            </a:r>
            <a:r>
              <a:rPr lang="en-IN" sz="1200" dirty="0" err="1"/>
              <a:t>num</a:t>
            </a:r>
            <a:r>
              <a:rPr lang="en-IN" sz="1200" dirty="0"/>
              <a:t>;</a:t>
            </a:r>
          </a:p>
          <a:p>
            <a:pPr>
              <a:lnSpc>
                <a:spcPct val="120000"/>
              </a:lnSpc>
              <a:spcBef>
                <a:spcPts val="0"/>
              </a:spcBef>
            </a:pPr>
            <a:r>
              <a:rPr lang="en-IN" sz="1200" dirty="0"/>
              <a:t>   }</a:t>
            </a:r>
          </a:p>
          <a:p>
            <a:pPr>
              <a:lnSpc>
                <a:spcPct val="120000"/>
              </a:lnSpc>
              <a:spcBef>
                <a:spcPts val="0"/>
              </a:spcBef>
            </a:pPr>
            <a:r>
              <a:rPr lang="en-IN" sz="1200" dirty="0"/>
              <a:t>}</a:t>
            </a:r>
          </a:p>
          <a:p>
            <a:pPr marL="0" indent="0">
              <a:lnSpc>
                <a:spcPct val="120000"/>
              </a:lnSpc>
              <a:spcBef>
                <a:spcPts val="0"/>
              </a:spcBef>
              <a:buNone/>
            </a:pPr>
            <a:r>
              <a:rPr lang="en-IN" sz="1200" dirty="0"/>
              <a:t>     class </a:t>
            </a:r>
            <a:r>
              <a:rPr lang="en-IN" sz="1200" dirty="0" err="1"/>
              <a:t>ClassY</a:t>
            </a:r>
            <a:endParaRPr lang="en-IN" sz="1200" dirty="0"/>
          </a:p>
          <a:p>
            <a:pPr>
              <a:lnSpc>
                <a:spcPct val="120000"/>
              </a:lnSpc>
              <a:spcBef>
                <a:spcPts val="0"/>
              </a:spcBef>
            </a:pPr>
            <a:r>
              <a:rPr lang="en-IN" sz="1200" dirty="0"/>
              <a:t>{</a:t>
            </a:r>
          </a:p>
          <a:p>
            <a:pPr>
              <a:lnSpc>
                <a:spcPct val="120000"/>
              </a:lnSpc>
              <a:spcBef>
                <a:spcPts val="0"/>
              </a:spcBef>
            </a:pPr>
            <a:r>
              <a:rPr lang="en-IN" sz="1200" dirty="0"/>
              <a:t>   public static void main (String </a:t>
            </a:r>
            <a:r>
              <a:rPr lang="en-IN" sz="1200" dirty="0" err="1"/>
              <a:t>args</a:t>
            </a:r>
            <a:r>
              <a:rPr lang="en-IN" sz="1200" dirty="0"/>
              <a:t> [])</a:t>
            </a:r>
          </a:p>
          <a:p>
            <a:pPr>
              <a:lnSpc>
                <a:spcPct val="120000"/>
              </a:lnSpc>
              <a:spcBef>
                <a:spcPts val="0"/>
              </a:spcBef>
            </a:pPr>
            <a:r>
              <a:rPr lang="en-IN" sz="1200" dirty="0"/>
              <a:t>   {</a:t>
            </a:r>
          </a:p>
          <a:p>
            <a:pPr>
              <a:lnSpc>
                <a:spcPct val="120000"/>
              </a:lnSpc>
              <a:spcBef>
                <a:spcPts val="0"/>
              </a:spcBef>
            </a:pPr>
            <a:r>
              <a:rPr lang="en-IN" sz="1200" dirty="0"/>
              <a:t>       </a:t>
            </a:r>
            <a:r>
              <a:rPr lang="en-IN" sz="1200" dirty="0" err="1"/>
              <a:t>ClassX</a:t>
            </a:r>
            <a:r>
              <a:rPr lang="en-IN" sz="1200" dirty="0"/>
              <a:t> </a:t>
            </a:r>
            <a:r>
              <a:rPr lang="en-IN" sz="1200" dirty="0" err="1"/>
              <a:t>Obj</a:t>
            </a:r>
            <a:r>
              <a:rPr lang="en-IN" sz="1200" dirty="0"/>
              <a:t> = new </a:t>
            </a:r>
            <a:r>
              <a:rPr lang="en-IN" sz="1200" dirty="0" err="1"/>
              <a:t>ClassX</a:t>
            </a:r>
            <a:r>
              <a:rPr lang="en-IN" sz="1200" dirty="0"/>
              <a:t>();</a:t>
            </a:r>
          </a:p>
          <a:p>
            <a:pPr>
              <a:lnSpc>
                <a:spcPct val="120000"/>
              </a:lnSpc>
              <a:spcBef>
                <a:spcPts val="0"/>
              </a:spcBef>
            </a:pPr>
            <a:r>
              <a:rPr lang="en-IN" sz="1200" dirty="0"/>
              <a:t>       double result;</a:t>
            </a:r>
          </a:p>
          <a:p>
            <a:pPr>
              <a:lnSpc>
                <a:spcPct val="120000"/>
              </a:lnSpc>
              <a:spcBef>
                <a:spcPts val="0"/>
              </a:spcBef>
            </a:pPr>
            <a:r>
              <a:rPr lang="en-IN" sz="1200" dirty="0"/>
              <a:t>       </a:t>
            </a:r>
            <a:r>
              <a:rPr lang="en-IN" sz="1200" dirty="0" err="1"/>
              <a:t>Obj.methodA</a:t>
            </a:r>
            <a:r>
              <a:rPr lang="en-IN" sz="1200" dirty="0"/>
              <a:t>(22);</a:t>
            </a:r>
          </a:p>
          <a:p>
            <a:pPr>
              <a:lnSpc>
                <a:spcPct val="120000"/>
              </a:lnSpc>
              <a:spcBef>
                <a:spcPts val="0"/>
              </a:spcBef>
            </a:pPr>
            <a:r>
              <a:rPr lang="en-IN" sz="1200" dirty="0"/>
              <a:t>      </a:t>
            </a:r>
            <a:r>
              <a:rPr lang="en-IN" sz="1200" dirty="0" err="1"/>
              <a:t>Obj.methodA</a:t>
            </a:r>
            <a:r>
              <a:rPr lang="en-IN" sz="1200" dirty="0"/>
              <a:t>(2.5);</a:t>
            </a:r>
          </a:p>
          <a:p>
            <a:pPr>
              <a:lnSpc>
                <a:spcPct val="120000"/>
              </a:lnSpc>
              <a:spcBef>
                <a:spcPts val="0"/>
              </a:spcBef>
            </a:pPr>
            <a:r>
              <a:rPr lang="en-IN" sz="1200" dirty="0"/>
              <a:t>       </a:t>
            </a:r>
            <a:r>
              <a:rPr lang="en-IN" sz="1200" dirty="0" err="1"/>
              <a:t>System.out.println</a:t>
            </a:r>
            <a:r>
              <a:rPr lang="en-IN" sz="1200" dirty="0"/>
              <a:t>("Answer is:" + result);</a:t>
            </a:r>
          </a:p>
          <a:p>
            <a:pPr>
              <a:lnSpc>
                <a:spcPct val="120000"/>
              </a:lnSpc>
              <a:spcBef>
                <a:spcPts val="0"/>
              </a:spcBef>
            </a:pPr>
            <a:r>
              <a:rPr lang="en-IN" sz="1200" dirty="0"/>
              <a:t>   }</a:t>
            </a:r>
          </a:p>
          <a:p>
            <a:pPr>
              <a:lnSpc>
                <a:spcPct val="120000"/>
              </a:lnSpc>
              <a:spcBef>
                <a:spcPts val="0"/>
              </a:spcBef>
            </a:pPr>
            <a:r>
              <a:rPr lang="en-IN" sz="1200" dirty="0"/>
              <a:t>}</a:t>
            </a:r>
          </a:p>
        </p:txBody>
      </p:sp>
      <p:sp>
        <p:nvSpPr>
          <p:cNvPr id="5" name="TextBox 4">
            <a:extLst>
              <a:ext uri="{FF2B5EF4-FFF2-40B4-BE49-F238E27FC236}">
                <a16:creationId xmlns:a16="http://schemas.microsoft.com/office/drawing/2014/main" id="{65D10E82-4CB4-4781-9BA9-3B6336A00077}"/>
              </a:ext>
            </a:extLst>
          </p:cNvPr>
          <p:cNvSpPr txBox="1"/>
          <p:nvPr/>
        </p:nvSpPr>
        <p:spPr>
          <a:xfrm>
            <a:off x="982133" y="778934"/>
            <a:ext cx="10013245" cy="769441"/>
          </a:xfrm>
          <a:prstGeom prst="rect">
            <a:avLst/>
          </a:prstGeom>
          <a:noFill/>
        </p:spPr>
        <p:txBody>
          <a:bodyPr wrap="square" rtlCol="0">
            <a:spAutoFit/>
          </a:bodyPr>
          <a:lstStyle/>
          <a:p>
            <a:r>
              <a:rPr lang="en-IN" sz="4400" dirty="0"/>
              <a:t>Example</a:t>
            </a:r>
          </a:p>
        </p:txBody>
      </p:sp>
    </p:spTree>
    <p:extLst>
      <p:ext uri="{BB962C8B-B14F-4D97-AF65-F5344CB8AC3E}">
        <p14:creationId xmlns:p14="http://schemas.microsoft.com/office/powerpoint/2010/main" val="2584563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ECBC-15A5-4BC2-920B-295D70487D2B}"/>
              </a:ext>
            </a:extLst>
          </p:cNvPr>
          <p:cNvSpPr>
            <a:spLocks noGrp="1"/>
          </p:cNvSpPr>
          <p:nvPr>
            <p:ph type="title"/>
          </p:nvPr>
        </p:nvSpPr>
        <p:spPr/>
        <p:txBody>
          <a:bodyPr/>
          <a:lstStyle/>
          <a:p>
            <a:r>
              <a:rPr lang="en-IN" b="1" dirty="0"/>
              <a:t>Run-time polymorphism</a:t>
            </a:r>
          </a:p>
        </p:txBody>
      </p:sp>
      <p:sp>
        <p:nvSpPr>
          <p:cNvPr id="3" name="Content Placeholder 2">
            <a:extLst>
              <a:ext uri="{FF2B5EF4-FFF2-40B4-BE49-F238E27FC236}">
                <a16:creationId xmlns:a16="http://schemas.microsoft.com/office/drawing/2014/main" id="{C0FE5EEC-63D9-4A95-9485-8A187F8604BE}"/>
              </a:ext>
            </a:extLst>
          </p:cNvPr>
          <p:cNvSpPr>
            <a:spLocks noGrp="1"/>
          </p:cNvSpPr>
          <p:nvPr>
            <p:ph idx="1"/>
          </p:nvPr>
        </p:nvSpPr>
        <p:spPr/>
        <p:txBody>
          <a:bodyPr/>
          <a:lstStyle/>
          <a:p>
            <a:r>
              <a:rPr lang="en-US" dirty="0">
                <a:solidFill>
                  <a:srgbClr val="222426"/>
                </a:solidFill>
                <a:latin typeface="Roboto" panose="02000000000000000000" pitchFamily="2" charset="0"/>
              </a:rPr>
              <a:t>Run-time</a:t>
            </a:r>
            <a:r>
              <a:rPr lang="en-US" b="0" i="0" dirty="0">
                <a:solidFill>
                  <a:srgbClr val="222426"/>
                </a:solidFill>
                <a:effectLst/>
                <a:latin typeface="Roboto" panose="02000000000000000000" pitchFamily="2" charset="0"/>
              </a:rPr>
              <a:t> polymorphism is a process in which a call to an overridden method is resolved at runtime</a:t>
            </a:r>
          </a:p>
          <a:p>
            <a:r>
              <a:rPr lang="en-US" b="1" i="0" dirty="0">
                <a:solidFill>
                  <a:srgbClr val="333333"/>
                </a:solidFill>
                <a:effectLst/>
                <a:latin typeface="Muli"/>
              </a:rPr>
              <a:t>Method overriding</a:t>
            </a:r>
            <a:r>
              <a:rPr lang="en-US" b="0" i="0" dirty="0">
                <a:solidFill>
                  <a:srgbClr val="333333"/>
                </a:solidFill>
                <a:effectLst/>
                <a:latin typeface="Muli"/>
              </a:rPr>
              <a:t> is used to implement dynamic or runtime polymorphism in Java. A derived or child class overrides a base or a parent class method to offer a more </a:t>
            </a:r>
            <a:r>
              <a:rPr lang="en-US" b="0" i="0" dirty="0" err="1">
                <a:solidFill>
                  <a:srgbClr val="333333"/>
                </a:solidFill>
                <a:effectLst/>
                <a:latin typeface="Muli"/>
              </a:rPr>
              <a:t>specialised</a:t>
            </a:r>
            <a:r>
              <a:rPr lang="en-US" b="0" i="0" dirty="0">
                <a:solidFill>
                  <a:srgbClr val="333333"/>
                </a:solidFill>
                <a:effectLst/>
                <a:latin typeface="Muli"/>
              </a:rPr>
              <a:t> implementation. The method is the same in both parent and child classes, and the only difference is how it is implemented. </a:t>
            </a:r>
            <a:endParaRPr lang="en-IN" dirty="0"/>
          </a:p>
        </p:txBody>
      </p:sp>
    </p:spTree>
    <p:extLst>
      <p:ext uri="{BB962C8B-B14F-4D97-AF65-F5344CB8AC3E}">
        <p14:creationId xmlns:p14="http://schemas.microsoft.com/office/powerpoint/2010/main" val="127421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8EF7-9225-4593-ACC4-CA01C7964C61}"/>
              </a:ext>
            </a:extLst>
          </p:cNvPr>
          <p:cNvSpPr>
            <a:spLocks noGrp="1"/>
          </p:cNvSpPr>
          <p:nvPr>
            <p:ph type="title"/>
          </p:nvPr>
        </p:nvSpPr>
        <p:spPr/>
        <p:txBody>
          <a:bodyPr/>
          <a:lstStyle/>
          <a:p>
            <a:r>
              <a:rPr lang="en-IN" b="1" dirty="0"/>
              <a:t>Example</a:t>
            </a:r>
          </a:p>
        </p:txBody>
      </p:sp>
      <p:sp>
        <p:nvSpPr>
          <p:cNvPr id="3" name="Content Placeholder 2">
            <a:extLst>
              <a:ext uri="{FF2B5EF4-FFF2-40B4-BE49-F238E27FC236}">
                <a16:creationId xmlns:a16="http://schemas.microsoft.com/office/drawing/2014/main" id="{0EA15DCC-5124-451D-BA7F-AB49C8A100CC}"/>
              </a:ext>
            </a:extLst>
          </p:cNvPr>
          <p:cNvSpPr>
            <a:spLocks noGrp="1"/>
          </p:cNvSpPr>
          <p:nvPr>
            <p:ph idx="1"/>
          </p:nvPr>
        </p:nvSpPr>
        <p:spPr/>
        <p:txBody>
          <a:bodyPr>
            <a:normAutofit fontScale="47500" lnSpcReduction="20000"/>
          </a:bodyPr>
          <a:lstStyle/>
          <a:p>
            <a:pPr>
              <a:spcBef>
                <a:spcPts val="0"/>
              </a:spcBef>
            </a:pPr>
            <a:r>
              <a:rPr lang="en-IN" dirty="0"/>
              <a:t>//Defining a parent class </a:t>
            </a:r>
          </a:p>
          <a:p>
            <a:pPr>
              <a:spcBef>
                <a:spcPts val="0"/>
              </a:spcBef>
            </a:pPr>
            <a:r>
              <a:rPr lang="en-IN" dirty="0"/>
              <a:t>class Country{</a:t>
            </a:r>
          </a:p>
          <a:p>
            <a:pPr>
              <a:spcBef>
                <a:spcPts val="0"/>
              </a:spcBef>
            </a:pPr>
            <a:r>
              <a:rPr lang="en-IN" dirty="0"/>
              <a:t> </a:t>
            </a:r>
          </a:p>
          <a:p>
            <a:pPr>
              <a:spcBef>
                <a:spcPts val="0"/>
              </a:spcBef>
            </a:pPr>
            <a:r>
              <a:rPr lang="en-IN" dirty="0"/>
              <a:t>    // Implementing a method</a:t>
            </a:r>
          </a:p>
          <a:p>
            <a:pPr>
              <a:spcBef>
                <a:spcPts val="0"/>
              </a:spcBef>
            </a:pPr>
            <a:r>
              <a:rPr lang="en-IN" dirty="0"/>
              <a:t>    public void method ()</a:t>
            </a:r>
          </a:p>
          <a:p>
            <a:pPr>
              <a:spcBef>
                <a:spcPts val="0"/>
              </a:spcBef>
            </a:pPr>
            <a:r>
              <a:rPr lang="en-IN" dirty="0"/>
              <a:t>    {</a:t>
            </a:r>
          </a:p>
          <a:p>
            <a:pPr>
              <a:spcBef>
                <a:spcPts val="0"/>
              </a:spcBef>
            </a:pPr>
            <a:r>
              <a:rPr lang="en-IN" dirty="0"/>
              <a:t>        </a:t>
            </a:r>
            <a:r>
              <a:rPr lang="en-IN" dirty="0" err="1"/>
              <a:t>System.out.println</a:t>
            </a:r>
            <a:r>
              <a:rPr lang="en-IN" dirty="0"/>
              <a:t>("India");</a:t>
            </a:r>
          </a:p>
          <a:p>
            <a:pPr>
              <a:spcBef>
                <a:spcPts val="0"/>
              </a:spcBef>
            </a:pPr>
            <a:r>
              <a:rPr lang="en-IN" dirty="0"/>
              <a:t>    }</a:t>
            </a:r>
          </a:p>
          <a:p>
            <a:pPr>
              <a:spcBef>
                <a:spcPts val="0"/>
              </a:spcBef>
            </a:pPr>
            <a:r>
              <a:rPr lang="en-IN" dirty="0"/>
              <a:t>}</a:t>
            </a:r>
          </a:p>
          <a:p>
            <a:pPr>
              <a:spcBef>
                <a:spcPts val="0"/>
              </a:spcBef>
            </a:pPr>
            <a:r>
              <a:rPr lang="en-IN" dirty="0"/>
              <a:t> </a:t>
            </a:r>
          </a:p>
          <a:p>
            <a:pPr>
              <a:spcBef>
                <a:spcPts val="0"/>
              </a:spcBef>
            </a:pPr>
            <a:r>
              <a:rPr lang="en-IN" dirty="0"/>
              <a:t>// Defining a child class</a:t>
            </a:r>
          </a:p>
          <a:p>
            <a:pPr>
              <a:spcBef>
                <a:spcPts val="0"/>
              </a:spcBef>
            </a:pPr>
            <a:r>
              <a:rPr lang="en-IN" dirty="0"/>
              <a:t>class State extends Country {</a:t>
            </a:r>
          </a:p>
          <a:p>
            <a:pPr>
              <a:spcBef>
                <a:spcPts val="0"/>
              </a:spcBef>
            </a:pPr>
            <a:r>
              <a:rPr lang="en-IN" dirty="0"/>
              <a:t> </a:t>
            </a:r>
          </a:p>
          <a:p>
            <a:pPr>
              <a:spcBef>
                <a:spcPts val="0"/>
              </a:spcBef>
            </a:pPr>
            <a:r>
              <a:rPr lang="en-IN" dirty="0"/>
              <a:t>    // Overriding the parent method</a:t>
            </a:r>
          </a:p>
          <a:p>
            <a:pPr>
              <a:spcBef>
                <a:spcPts val="0"/>
              </a:spcBef>
            </a:pPr>
            <a:r>
              <a:rPr lang="en-IN" dirty="0"/>
              <a:t>    public void method ()</a:t>
            </a:r>
          </a:p>
          <a:p>
            <a:pPr>
              <a:spcBef>
                <a:spcPts val="0"/>
              </a:spcBef>
            </a:pPr>
            <a:r>
              <a:rPr lang="en-IN" dirty="0"/>
              <a:t>    {</a:t>
            </a:r>
          </a:p>
          <a:p>
            <a:pPr>
              <a:spcBef>
                <a:spcPts val="0"/>
              </a:spcBef>
            </a:pPr>
            <a:r>
              <a:rPr lang="en-IN" dirty="0"/>
              <a:t>        </a:t>
            </a:r>
            <a:r>
              <a:rPr lang="en-IN" dirty="0" err="1"/>
              <a:t>System.out.println</a:t>
            </a:r>
            <a:r>
              <a:rPr lang="en-IN" dirty="0"/>
              <a:t>("Delhi");</a:t>
            </a:r>
          </a:p>
          <a:p>
            <a:pPr>
              <a:spcBef>
                <a:spcPts val="0"/>
              </a:spcBef>
            </a:pPr>
            <a:r>
              <a:rPr lang="en-IN" dirty="0"/>
              <a:t>    }</a:t>
            </a:r>
          </a:p>
          <a:p>
            <a:pPr>
              <a:spcBef>
                <a:spcPts val="0"/>
              </a:spcBef>
            </a:pPr>
            <a:endParaRPr lang="en-IN" dirty="0"/>
          </a:p>
          <a:p>
            <a:pPr>
              <a:spcBef>
                <a:spcPts val="0"/>
              </a:spcBef>
            </a:pPr>
            <a:r>
              <a:rPr lang="en-IN" dirty="0"/>
              <a:t>    </a:t>
            </a:r>
          </a:p>
          <a:p>
            <a:pPr>
              <a:spcBef>
                <a:spcPts val="0"/>
              </a:spcBef>
            </a:pPr>
            <a:r>
              <a:rPr lang="en-IN" dirty="0"/>
              <a:t>    public static void main(String[] </a:t>
            </a:r>
            <a:r>
              <a:rPr lang="en-IN" dirty="0" err="1"/>
              <a:t>args</a:t>
            </a:r>
            <a:r>
              <a:rPr lang="en-IN" dirty="0"/>
              <a:t>)</a:t>
            </a:r>
          </a:p>
          <a:p>
            <a:pPr>
              <a:spcBef>
                <a:spcPts val="0"/>
              </a:spcBef>
            </a:pPr>
            <a:r>
              <a:rPr lang="en-IN" dirty="0"/>
              <a:t>    {</a:t>
            </a:r>
          </a:p>
          <a:p>
            <a:pPr>
              <a:spcBef>
                <a:spcPts val="0"/>
              </a:spcBef>
            </a:pPr>
            <a:r>
              <a:rPr lang="en-IN" dirty="0"/>
              <a:t>        Country </a:t>
            </a:r>
            <a:r>
              <a:rPr lang="en-IN" dirty="0" err="1"/>
              <a:t>obj</a:t>
            </a:r>
            <a:r>
              <a:rPr lang="en-IN" dirty="0"/>
              <a:t> = new State();</a:t>
            </a:r>
          </a:p>
          <a:p>
            <a:pPr>
              <a:spcBef>
                <a:spcPts val="0"/>
              </a:spcBef>
            </a:pPr>
            <a:r>
              <a:rPr lang="en-IN" dirty="0"/>
              <a:t>         </a:t>
            </a:r>
            <a:r>
              <a:rPr lang="en-IN" dirty="0" err="1"/>
              <a:t>obj.method</a:t>
            </a:r>
            <a:r>
              <a:rPr lang="en-IN" dirty="0"/>
              <a:t>();</a:t>
            </a:r>
          </a:p>
          <a:p>
            <a:pPr>
              <a:spcBef>
                <a:spcPts val="0"/>
              </a:spcBef>
            </a:pPr>
            <a:r>
              <a:rPr lang="en-IN" dirty="0"/>
              <a:t>    }</a:t>
            </a:r>
          </a:p>
          <a:p>
            <a:pPr>
              <a:spcBef>
                <a:spcPts val="0"/>
              </a:spcBef>
            </a:pPr>
            <a:r>
              <a:rPr lang="en-IN" dirty="0"/>
              <a:t>}</a:t>
            </a:r>
          </a:p>
          <a:p>
            <a:pPr>
              <a:spcBef>
                <a:spcPts val="0"/>
              </a:spcBef>
            </a:pPr>
            <a:endParaRPr lang="en-IN" dirty="0"/>
          </a:p>
          <a:p>
            <a:pPr>
              <a:spcBef>
                <a:spcPts val="0"/>
              </a:spcBef>
            </a:pPr>
            <a:r>
              <a:rPr lang="en-IN" u="sng" dirty="0"/>
              <a:t>Output</a:t>
            </a:r>
            <a:r>
              <a:rPr lang="en-IN" dirty="0"/>
              <a:t>:</a:t>
            </a:r>
          </a:p>
          <a:p>
            <a:pPr>
              <a:spcBef>
                <a:spcPts val="0"/>
              </a:spcBef>
            </a:pPr>
            <a:endParaRPr lang="en-IN" dirty="0"/>
          </a:p>
          <a:p>
            <a:pPr>
              <a:spcBef>
                <a:spcPts val="0"/>
              </a:spcBef>
            </a:pPr>
            <a:r>
              <a:rPr lang="en-IN" dirty="0"/>
              <a:t>Delhi</a:t>
            </a:r>
          </a:p>
        </p:txBody>
      </p:sp>
    </p:spTree>
    <p:extLst>
      <p:ext uri="{BB962C8B-B14F-4D97-AF65-F5344CB8AC3E}">
        <p14:creationId xmlns:p14="http://schemas.microsoft.com/office/powerpoint/2010/main" val="168733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7F34-AF60-4D7A-903C-984EAF78FB9B}"/>
              </a:ext>
            </a:extLst>
          </p:cNvPr>
          <p:cNvSpPr>
            <a:spLocks noGrp="1"/>
          </p:cNvSpPr>
          <p:nvPr>
            <p:ph type="title"/>
          </p:nvPr>
        </p:nvSpPr>
        <p:spPr/>
        <p:txBody>
          <a:bodyPr/>
          <a:lstStyle/>
          <a:p>
            <a:r>
              <a:rPr lang="en-IN" b="1" dirty="0"/>
              <a:t>Association</a:t>
            </a:r>
          </a:p>
        </p:txBody>
      </p:sp>
      <p:sp>
        <p:nvSpPr>
          <p:cNvPr id="3" name="Content Placeholder 2">
            <a:extLst>
              <a:ext uri="{FF2B5EF4-FFF2-40B4-BE49-F238E27FC236}">
                <a16:creationId xmlns:a16="http://schemas.microsoft.com/office/drawing/2014/main" id="{B876FCE0-0403-4AA8-B05E-1136B88F076B}"/>
              </a:ext>
            </a:extLst>
          </p:cNvPr>
          <p:cNvSpPr>
            <a:spLocks noGrp="1"/>
          </p:cNvSpPr>
          <p:nvPr>
            <p:ph idx="1"/>
          </p:nvPr>
        </p:nvSpPr>
        <p:spPr/>
        <p:txBody>
          <a:bodyPr/>
          <a:lstStyle/>
          <a:p>
            <a:r>
              <a:rPr lang="en-IN" dirty="0"/>
              <a:t>Association is a relation between different classes.</a:t>
            </a:r>
          </a:p>
          <a:p>
            <a:r>
              <a:rPr lang="en-IN" dirty="0"/>
              <a:t>Association can be one-one, one-many, many-one, many-many.</a:t>
            </a:r>
          </a:p>
          <a:p>
            <a:r>
              <a:rPr lang="en-US" b="0" i="0" dirty="0">
                <a:solidFill>
                  <a:srgbClr val="000000"/>
                </a:solidFill>
                <a:effectLst/>
                <a:latin typeface="Arial" panose="020B0604020202020204" pitchFamily="34" charset="0"/>
              </a:rPr>
              <a:t> It refers to how objects are related to each other.</a:t>
            </a:r>
          </a:p>
          <a:p>
            <a:r>
              <a:rPr lang="en-US" dirty="0">
                <a:solidFill>
                  <a:srgbClr val="000000"/>
                </a:solidFill>
                <a:latin typeface="Arial" panose="020B0604020202020204" pitchFamily="34" charset="0"/>
              </a:rPr>
              <a:t>Types of association</a:t>
            </a:r>
          </a:p>
          <a:p>
            <a:pPr lvl="1"/>
            <a:r>
              <a:rPr lang="en-US" b="0" i="0" dirty="0">
                <a:solidFill>
                  <a:srgbClr val="000000"/>
                </a:solidFill>
                <a:effectLst/>
                <a:latin typeface="Arial" panose="020B0604020202020204" pitchFamily="34" charset="0"/>
              </a:rPr>
              <a:t>Composition</a:t>
            </a:r>
          </a:p>
          <a:p>
            <a:pPr lvl="1"/>
            <a:r>
              <a:rPr lang="en-US" dirty="0">
                <a:solidFill>
                  <a:srgbClr val="000000"/>
                </a:solidFill>
                <a:latin typeface="Arial" panose="020B0604020202020204" pitchFamily="34" charset="0"/>
              </a:rPr>
              <a:t>aggregation</a:t>
            </a: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18593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AF8C-A07B-48FB-9C4D-87B3570341D5}"/>
              </a:ext>
            </a:extLst>
          </p:cNvPr>
          <p:cNvSpPr>
            <a:spLocks noGrp="1"/>
          </p:cNvSpPr>
          <p:nvPr>
            <p:ph type="title"/>
          </p:nvPr>
        </p:nvSpPr>
        <p:spPr/>
        <p:txBody>
          <a:bodyPr/>
          <a:lstStyle/>
          <a:p>
            <a:r>
              <a:rPr lang="en-IN" b="1" dirty="0"/>
              <a:t>Composition</a:t>
            </a:r>
          </a:p>
        </p:txBody>
      </p:sp>
      <p:sp>
        <p:nvSpPr>
          <p:cNvPr id="3" name="Content Placeholder 2">
            <a:extLst>
              <a:ext uri="{FF2B5EF4-FFF2-40B4-BE49-F238E27FC236}">
                <a16:creationId xmlns:a16="http://schemas.microsoft.com/office/drawing/2014/main" id="{A8B77AAC-3F6E-4868-B96D-BFE9096AAC37}"/>
              </a:ext>
            </a:extLst>
          </p:cNvPr>
          <p:cNvSpPr>
            <a:spLocks noGrp="1"/>
          </p:cNvSpPr>
          <p:nvPr>
            <p:ph idx="1"/>
          </p:nvPr>
        </p:nvSpPr>
        <p:spPr/>
        <p:txBody>
          <a:bodyPr/>
          <a:lstStyle/>
          <a:p>
            <a:r>
              <a:rPr lang="en-US" b="0" i="0" dirty="0">
                <a:solidFill>
                  <a:srgbClr val="1D1F20"/>
                </a:solidFill>
                <a:effectLst/>
                <a:latin typeface="Roboto" panose="02000000000000000000" pitchFamily="2" charset="0"/>
              </a:rPr>
              <a:t>Composition in java is the design technique.</a:t>
            </a:r>
          </a:p>
          <a:p>
            <a:r>
              <a:rPr lang="en-US" dirty="0">
                <a:solidFill>
                  <a:srgbClr val="1D1F20"/>
                </a:solidFill>
                <a:latin typeface="Roboto" panose="02000000000000000000" pitchFamily="2" charset="0"/>
              </a:rPr>
              <a:t>It</a:t>
            </a:r>
            <a:r>
              <a:rPr lang="en-US" b="0" i="0" dirty="0">
                <a:solidFill>
                  <a:srgbClr val="1D1F20"/>
                </a:solidFill>
                <a:effectLst/>
                <a:latin typeface="Roboto" panose="02000000000000000000" pitchFamily="2" charset="0"/>
              </a:rPr>
              <a:t> implements </a:t>
            </a:r>
            <a:r>
              <a:rPr lang="en-US" b="1" i="0" dirty="0">
                <a:solidFill>
                  <a:srgbClr val="1D1F20"/>
                </a:solidFill>
                <a:effectLst/>
                <a:latin typeface="Roboto" panose="02000000000000000000" pitchFamily="2" charset="0"/>
              </a:rPr>
              <a:t>has-a</a:t>
            </a:r>
            <a:r>
              <a:rPr lang="en-US" b="0" i="0" dirty="0">
                <a:solidFill>
                  <a:srgbClr val="1D1F20"/>
                </a:solidFill>
                <a:effectLst/>
                <a:latin typeface="Roboto" panose="02000000000000000000" pitchFamily="2" charset="0"/>
              </a:rPr>
              <a:t> relationship in classes.</a:t>
            </a:r>
          </a:p>
          <a:p>
            <a:r>
              <a:rPr lang="en-US" dirty="0">
                <a:solidFill>
                  <a:srgbClr val="1D1F20"/>
                </a:solidFill>
                <a:latin typeface="Roboto" panose="02000000000000000000" pitchFamily="2" charset="0"/>
              </a:rPr>
              <a:t>It enables code re-usability.</a:t>
            </a:r>
          </a:p>
          <a:p>
            <a:r>
              <a:rPr lang="en-US" dirty="0">
                <a:solidFill>
                  <a:srgbClr val="1D1F20"/>
                </a:solidFill>
                <a:latin typeface="Roboto" panose="02000000000000000000" pitchFamily="2" charset="0"/>
              </a:rPr>
              <a:t>We can control visibility of other object to client classes thus enables data security.</a:t>
            </a:r>
          </a:p>
          <a:p>
            <a:r>
              <a:rPr lang="en-US" b="0" i="0" dirty="0">
                <a:solidFill>
                  <a:srgbClr val="000000"/>
                </a:solidFill>
                <a:effectLst/>
                <a:latin typeface="Arial" panose="020B0604020202020204" pitchFamily="34" charset="0"/>
              </a:rPr>
              <a:t>Object owns another object and another object cannot exist without the owner object.</a:t>
            </a:r>
            <a:endParaRPr lang="en-IN" dirty="0"/>
          </a:p>
        </p:txBody>
      </p:sp>
    </p:spTree>
    <p:extLst>
      <p:ext uri="{BB962C8B-B14F-4D97-AF65-F5344CB8AC3E}">
        <p14:creationId xmlns:p14="http://schemas.microsoft.com/office/powerpoint/2010/main" val="375713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AA41-B1F1-42D4-8197-FA77E5FD7CBF}"/>
              </a:ext>
            </a:extLst>
          </p:cNvPr>
          <p:cNvSpPr>
            <a:spLocks noGrp="1"/>
          </p:cNvSpPr>
          <p:nvPr>
            <p:ph type="title"/>
          </p:nvPr>
        </p:nvSpPr>
        <p:spPr/>
        <p:txBody>
          <a:bodyPr/>
          <a:lstStyle/>
          <a:p>
            <a:r>
              <a:rPr lang="en-US" b="1" dirty="0"/>
              <a:t>Encapsulation</a:t>
            </a:r>
            <a:endParaRPr lang="en-IN" b="1" dirty="0"/>
          </a:p>
        </p:txBody>
      </p:sp>
      <p:sp>
        <p:nvSpPr>
          <p:cNvPr id="3" name="Content Placeholder 2">
            <a:extLst>
              <a:ext uri="{FF2B5EF4-FFF2-40B4-BE49-F238E27FC236}">
                <a16:creationId xmlns:a16="http://schemas.microsoft.com/office/drawing/2014/main" id="{A4DD6BE8-0144-46B7-8161-8D8D00304199}"/>
              </a:ext>
            </a:extLst>
          </p:cNvPr>
          <p:cNvSpPr>
            <a:spLocks noGrp="1"/>
          </p:cNvSpPr>
          <p:nvPr>
            <p:ph idx="1"/>
          </p:nvPr>
        </p:nvSpPr>
        <p:spPr/>
        <p:txBody>
          <a:bodyPr>
            <a:normAutofit lnSpcReduction="10000"/>
          </a:bodyPr>
          <a:lstStyle/>
          <a:p>
            <a:r>
              <a:rPr lang="en-US" dirty="0"/>
              <a:t>Encapsulation is defined by the fact that objects contain both the attributes and behaviors.</a:t>
            </a:r>
          </a:p>
          <a:p>
            <a:r>
              <a:rPr lang="en-US" b="0" i="0" dirty="0">
                <a:effectLst/>
              </a:rPr>
              <a:t>We can create a fully encapsulated class in Java by making all the data members of the class private. </a:t>
            </a:r>
            <a:r>
              <a:rPr lang="en-US" dirty="0"/>
              <a:t>W</a:t>
            </a:r>
            <a:r>
              <a:rPr lang="en-US" b="0" i="0" dirty="0">
                <a:effectLst/>
              </a:rPr>
              <a:t>e can use setter and getter methods to set and get the data in it</a:t>
            </a:r>
            <a:r>
              <a:rPr lang="en-US" b="0" i="0" dirty="0">
                <a:solidFill>
                  <a:srgbClr val="333333"/>
                </a:solidFill>
                <a:effectLst/>
              </a:rPr>
              <a:t>.</a:t>
            </a:r>
          </a:p>
          <a:p>
            <a:r>
              <a:rPr lang="en-US" dirty="0"/>
              <a:t>Encapsulation is used for data hiding </a:t>
            </a:r>
          </a:p>
          <a:p>
            <a:r>
              <a:rPr lang="en-US" dirty="0"/>
              <a:t>For ex: if we setup a public getter and setter methods to update and read the private data members then the outside class can access those private data members through public methods this way data can only be accessed by public methods thus making private fields and their implementation hidden for outside classes.</a:t>
            </a:r>
          </a:p>
          <a:p>
            <a:endParaRPr lang="en-US" dirty="0">
              <a:solidFill>
                <a:srgbClr val="333333"/>
              </a:solidFill>
              <a:latin typeface="inter-regular"/>
            </a:endParaRPr>
          </a:p>
          <a:p>
            <a:endParaRPr lang="en-IN" dirty="0"/>
          </a:p>
        </p:txBody>
      </p:sp>
    </p:spTree>
    <p:extLst>
      <p:ext uri="{BB962C8B-B14F-4D97-AF65-F5344CB8AC3E}">
        <p14:creationId xmlns:p14="http://schemas.microsoft.com/office/powerpoint/2010/main" val="379975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B344-CD87-4A46-AA57-64C65702FE27}"/>
              </a:ext>
            </a:extLst>
          </p:cNvPr>
          <p:cNvSpPr>
            <a:spLocks noGrp="1"/>
          </p:cNvSpPr>
          <p:nvPr>
            <p:ph type="title"/>
          </p:nvPr>
        </p:nvSpPr>
        <p:spPr/>
        <p:txBody>
          <a:bodyPr/>
          <a:lstStyle/>
          <a:p>
            <a:r>
              <a:rPr lang="en-IN" b="1" dirty="0"/>
              <a:t>Example</a:t>
            </a:r>
          </a:p>
        </p:txBody>
      </p:sp>
      <p:sp>
        <p:nvSpPr>
          <p:cNvPr id="3" name="Content Placeholder 2">
            <a:extLst>
              <a:ext uri="{FF2B5EF4-FFF2-40B4-BE49-F238E27FC236}">
                <a16:creationId xmlns:a16="http://schemas.microsoft.com/office/drawing/2014/main" id="{F4DD692E-0C09-4BF7-96AE-A1C5CDCB618E}"/>
              </a:ext>
            </a:extLst>
          </p:cNvPr>
          <p:cNvSpPr>
            <a:spLocks noGrp="1"/>
          </p:cNvSpPr>
          <p:nvPr>
            <p:ph idx="1"/>
          </p:nvPr>
        </p:nvSpPr>
        <p:spPr/>
        <p:txBody>
          <a:bodyPr>
            <a:normAutofit fontScale="85000" lnSpcReduction="20000"/>
          </a:bodyPr>
          <a:lstStyle/>
          <a:p>
            <a:r>
              <a:rPr lang="en-IN" dirty="0"/>
              <a:t>Private class Mouse{</a:t>
            </a:r>
          </a:p>
          <a:p>
            <a:r>
              <a:rPr lang="en-IN" dirty="0"/>
              <a:t>//mouse functionality</a:t>
            </a:r>
          </a:p>
          <a:p>
            <a:r>
              <a:rPr lang="en-IN" dirty="0"/>
              <a:t>}</a:t>
            </a:r>
          </a:p>
          <a:p>
            <a:endParaRPr lang="en-IN" dirty="0"/>
          </a:p>
          <a:p>
            <a:r>
              <a:rPr lang="en-IN" dirty="0"/>
              <a:t>//Computer must have mouse</a:t>
            </a:r>
          </a:p>
          <a:p>
            <a:r>
              <a:rPr lang="en-IN" dirty="0"/>
              <a:t>Public class Computer{</a:t>
            </a:r>
          </a:p>
          <a:p>
            <a:r>
              <a:rPr lang="en-IN" dirty="0"/>
              <a:t>Private Mouse </a:t>
            </a:r>
            <a:r>
              <a:rPr lang="en-IN" dirty="0" err="1"/>
              <a:t>mouse</a:t>
            </a:r>
            <a:r>
              <a:rPr lang="en-IN" dirty="0"/>
              <a:t>;</a:t>
            </a:r>
          </a:p>
          <a:p>
            <a:r>
              <a:rPr lang="en-IN" dirty="0"/>
              <a:t>Public Computer(){</a:t>
            </a:r>
          </a:p>
          <a:p>
            <a:r>
              <a:rPr lang="en-IN" dirty="0" err="1"/>
              <a:t>This.mouse</a:t>
            </a:r>
            <a:r>
              <a:rPr lang="en-IN" dirty="0"/>
              <a:t>=new Mouse();</a:t>
            </a:r>
          </a:p>
          <a:p>
            <a:r>
              <a:rPr lang="en-IN" dirty="0"/>
              <a:t>}</a:t>
            </a:r>
          </a:p>
          <a:p>
            <a:r>
              <a:rPr lang="en-IN" dirty="0"/>
              <a:t>}</a:t>
            </a:r>
          </a:p>
          <a:p>
            <a:endParaRPr lang="en-IN" dirty="0"/>
          </a:p>
        </p:txBody>
      </p:sp>
    </p:spTree>
    <p:extLst>
      <p:ext uri="{BB962C8B-B14F-4D97-AF65-F5344CB8AC3E}">
        <p14:creationId xmlns:p14="http://schemas.microsoft.com/office/powerpoint/2010/main" val="154358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D418-9776-4FC5-95D4-17C1121A5365}"/>
              </a:ext>
            </a:extLst>
          </p:cNvPr>
          <p:cNvSpPr>
            <a:spLocks noGrp="1"/>
          </p:cNvSpPr>
          <p:nvPr>
            <p:ph type="title"/>
          </p:nvPr>
        </p:nvSpPr>
        <p:spPr/>
        <p:txBody>
          <a:bodyPr/>
          <a:lstStyle/>
          <a:p>
            <a:r>
              <a:rPr lang="en-IN" b="1" dirty="0"/>
              <a:t>Aggregation</a:t>
            </a:r>
          </a:p>
        </p:txBody>
      </p:sp>
      <p:sp>
        <p:nvSpPr>
          <p:cNvPr id="3" name="Content Placeholder 2">
            <a:extLst>
              <a:ext uri="{FF2B5EF4-FFF2-40B4-BE49-F238E27FC236}">
                <a16:creationId xmlns:a16="http://schemas.microsoft.com/office/drawing/2014/main" id="{B8C6C549-3000-4D01-BA66-96BB2A511F6B}"/>
              </a:ext>
            </a:extLst>
          </p:cNvPr>
          <p:cNvSpPr>
            <a:spLocks noGrp="1"/>
          </p:cNvSpPr>
          <p:nvPr>
            <p:ph idx="1"/>
          </p:nvPr>
        </p:nvSpPr>
        <p:spPr/>
        <p:txBody>
          <a:bodyPr>
            <a:normAutofit fontScale="77500" lnSpcReduction="20000"/>
          </a:bodyPr>
          <a:lstStyle/>
          <a:p>
            <a:r>
              <a:rPr lang="en-US" b="0" i="0" dirty="0">
                <a:solidFill>
                  <a:srgbClr val="000000"/>
                </a:solidFill>
                <a:effectLst/>
                <a:latin typeface="Arial" panose="020B0604020202020204" pitchFamily="34" charset="0"/>
              </a:rPr>
              <a:t>Aggregation is a weak association</a:t>
            </a:r>
          </a:p>
          <a:p>
            <a:r>
              <a:rPr lang="en-US" dirty="0">
                <a:solidFill>
                  <a:srgbClr val="000000"/>
                </a:solidFill>
                <a:latin typeface="Arial" panose="020B0604020202020204" pitchFamily="34" charset="0"/>
              </a:rPr>
              <a:t>In aggregation </a:t>
            </a:r>
            <a:r>
              <a:rPr lang="en-US" b="0" i="0" dirty="0">
                <a:solidFill>
                  <a:srgbClr val="000000"/>
                </a:solidFill>
                <a:effectLst/>
                <a:latin typeface="Arial" panose="020B0604020202020204" pitchFamily="34" charset="0"/>
              </a:rPr>
              <a:t>both Objects can exist independently.</a:t>
            </a:r>
          </a:p>
          <a:p>
            <a:r>
              <a:rPr lang="en-US" b="1" dirty="0">
                <a:solidFill>
                  <a:srgbClr val="000000"/>
                </a:solidFill>
                <a:latin typeface="Arial" panose="020B0604020202020204" pitchFamily="34" charset="0"/>
              </a:rPr>
              <a:t>//example</a:t>
            </a:r>
          </a:p>
          <a:p>
            <a:r>
              <a:rPr lang="en-IN" dirty="0"/>
              <a:t>Public class Team{</a:t>
            </a:r>
          </a:p>
          <a:p>
            <a:r>
              <a:rPr lang="en-IN" dirty="0"/>
              <a:t>Private List players;</a:t>
            </a:r>
          </a:p>
          <a:p>
            <a:r>
              <a:rPr lang="en-IN" dirty="0"/>
              <a:t>Public Team(){</a:t>
            </a:r>
          </a:p>
          <a:p>
            <a:r>
              <a:rPr lang="en-IN" dirty="0"/>
              <a:t>Players=new </a:t>
            </a:r>
            <a:r>
              <a:rPr lang="en-IN" dirty="0" err="1"/>
              <a:t>ArrayList</a:t>
            </a:r>
            <a:r>
              <a:rPr lang="en-IN" dirty="0"/>
              <a:t>();</a:t>
            </a:r>
          </a:p>
          <a:p>
            <a:r>
              <a:rPr lang="en-IN" dirty="0"/>
              <a:t>}</a:t>
            </a:r>
          </a:p>
          <a:p>
            <a:r>
              <a:rPr lang="en-IN" dirty="0"/>
              <a:t>}</a:t>
            </a:r>
          </a:p>
          <a:p>
            <a:r>
              <a:rPr lang="en-IN" dirty="0"/>
              <a:t>Class Player{	//player object</a:t>
            </a:r>
          </a:p>
          <a:p>
            <a:endParaRPr lang="en-IN" dirty="0"/>
          </a:p>
          <a:p>
            <a:r>
              <a:rPr lang="en-IN" dirty="0"/>
              <a:t>}</a:t>
            </a:r>
          </a:p>
        </p:txBody>
      </p:sp>
    </p:spTree>
    <p:extLst>
      <p:ext uri="{BB962C8B-B14F-4D97-AF65-F5344CB8AC3E}">
        <p14:creationId xmlns:p14="http://schemas.microsoft.com/office/powerpoint/2010/main" val="26569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81BE-5E8E-4309-A2BE-FD8605CB5F9B}"/>
              </a:ext>
            </a:extLst>
          </p:cNvPr>
          <p:cNvSpPr>
            <a:spLocks noGrp="1"/>
          </p:cNvSpPr>
          <p:nvPr>
            <p:ph type="title"/>
          </p:nvPr>
        </p:nvSpPr>
        <p:spPr/>
        <p:txBody>
          <a:bodyPr/>
          <a:lstStyle/>
          <a:p>
            <a:r>
              <a:rPr lang="en-US" b="1" dirty="0"/>
              <a:t>Example program to demonstrate encapsulation</a:t>
            </a:r>
            <a:endParaRPr lang="en-IN" b="1" dirty="0"/>
          </a:p>
        </p:txBody>
      </p:sp>
      <p:sp>
        <p:nvSpPr>
          <p:cNvPr id="3" name="Content Placeholder 2">
            <a:extLst>
              <a:ext uri="{FF2B5EF4-FFF2-40B4-BE49-F238E27FC236}">
                <a16:creationId xmlns:a16="http://schemas.microsoft.com/office/drawing/2014/main" id="{A34095A9-16FF-4D4C-A4B6-A06551EC724A}"/>
              </a:ext>
            </a:extLst>
          </p:cNvPr>
          <p:cNvSpPr>
            <a:spLocks noGrp="1"/>
          </p:cNvSpPr>
          <p:nvPr>
            <p:ph idx="1"/>
          </p:nvPr>
        </p:nvSpPr>
        <p:spPr/>
        <p:txBody>
          <a:bodyPr>
            <a:normAutofit fontScale="47500" lnSpcReduction="20000"/>
          </a:bodyPr>
          <a:lstStyle/>
          <a:p>
            <a:pPr algn="just">
              <a:buFont typeface="+mj-lt"/>
              <a:buAutoNum type="arabicPeriod"/>
            </a:pPr>
            <a:r>
              <a:rPr lang="en-IN" sz="5600" i="0" dirty="0">
                <a:effectLst/>
                <a:latin typeface="Times New Roman" panose="02020603050405020304" pitchFamily="18" charset="0"/>
                <a:cs typeface="Times New Roman" panose="02020603050405020304" pitchFamily="18" charset="0"/>
              </a:rPr>
              <a:t>//fully encapsulated class.  </a:t>
            </a:r>
          </a:p>
          <a:p>
            <a:pPr algn="just">
              <a:buFont typeface="+mj-lt"/>
              <a:buAutoNum type="arabicPeriod"/>
            </a:pPr>
            <a:r>
              <a:rPr lang="en-IN" sz="5600" i="0" dirty="0">
                <a:effectLst/>
                <a:latin typeface="Times New Roman" panose="02020603050405020304" pitchFamily="18" charset="0"/>
                <a:cs typeface="Times New Roman" panose="02020603050405020304" pitchFamily="18" charset="0"/>
              </a:rPr>
              <a:t>public class Student{  </a:t>
            </a:r>
          </a:p>
          <a:p>
            <a:pPr algn="just">
              <a:buFont typeface="+mj-lt"/>
              <a:buAutoNum type="arabicPeriod"/>
            </a:pPr>
            <a:r>
              <a:rPr lang="en-IN" sz="5600" i="0" dirty="0">
                <a:effectLst/>
                <a:latin typeface="Times New Roman" panose="02020603050405020304" pitchFamily="18" charset="0"/>
                <a:cs typeface="Times New Roman" panose="02020603050405020304" pitchFamily="18" charset="0"/>
              </a:rPr>
              <a:t>private String name;  		//private data member   </a:t>
            </a:r>
          </a:p>
          <a:p>
            <a:pPr algn="just">
              <a:buFont typeface="+mj-lt"/>
              <a:buAutoNum type="arabicPeriod"/>
            </a:pPr>
            <a:r>
              <a:rPr lang="en-IN" sz="5600" i="0" dirty="0">
                <a:effectLst/>
                <a:latin typeface="Times New Roman" panose="02020603050405020304" pitchFamily="18" charset="0"/>
                <a:cs typeface="Times New Roman" panose="02020603050405020304" pitchFamily="18" charset="0"/>
              </a:rPr>
              <a:t>public String </a:t>
            </a:r>
            <a:r>
              <a:rPr lang="en-IN" sz="5600" i="0" dirty="0" err="1">
                <a:effectLst/>
                <a:latin typeface="Times New Roman" panose="02020603050405020304" pitchFamily="18" charset="0"/>
                <a:cs typeface="Times New Roman" panose="02020603050405020304" pitchFamily="18" charset="0"/>
              </a:rPr>
              <a:t>getName</a:t>
            </a:r>
            <a:r>
              <a:rPr lang="en-IN" sz="5600" i="0" dirty="0">
                <a:effectLst/>
                <a:latin typeface="Times New Roman" panose="02020603050405020304" pitchFamily="18" charset="0"/>
                <a:cs typeface="Times New Roman" panose="02020603050405020304" pitchFamily="18" charset="0"/>
              </a:rPr>
              <a:t>(){  	//getter method for name </a:t>
            </a:r>
          </a:p>
          <a:p>
            <a:pPr algn="just">
              <a:buFont typeface="+mj-lt"/>
              <a:buAutoNum type="arabicPeriod"/>
            </a:pPr>
            <a:r>
              <a:rPr lang="en-IN" sz="5600" i="0" dirty="0">
                <a:effectLst/>
                <a:latin typeface="Times New Roman" panose="02020603050405020304" pitchFamily="18" charset="0"/>
                <a:cs typeface="Times New Roman" panose="02020603050405020304" pitchFamily="18" charset="0"/>
              </a:rPr>
              <a:t>  	return name;  </a:t>
            </a:r>
          </a:p>
          <a:p>
            <a:pPr algn="just">
              <a:buFont typeface="+mj-lt"/>
              <a:buAutoNum type="arabicPeriod"/>
            </a:pPr>
            <a:r>
              <a:rPr lang="en-IN" sz="5600" i="0" dirty="0">
                <a:effectLst/>
                <a:latin typeface="Times New Roman" panose="02020603050405020304" pitchFamily="18" charset="0"/>
                <a:cs typeface="Times New Roman" panose="02020603050405020304" pitchFamily="18" charset="0"/>
              </a:rPr>
              <a:t>}  </a:t>
            </a:r>
          </a:p>
          <a:p>
            <a:pPr algn="just">
              <a:buFont typeface="+mj-lt"/>
              <a:buAutoNum type="arabicPeriod"/>
            </a:pPr>
            <a:r>
              <a:rPr lang="en-IN" sz="5600" i="0" dirty="0">
                <a:effectLst/>
                <a:latin typeface="Times New Roman" panose="02020603050405020304" pitchFamily="18" charset="0"/>
                <a:cs typeface="Times New Roman" panose="02020603050405020304" pitchFamily="18" charset="0"/>
              </a:rPr>
              <a:t>public void </a:t>
            </a:r>
            <a:r>
              <a:rPr lang="en-IN" sz="5600" i="0" dirty="0" err="1">
                <a:effectLst/>
                <a:latin typeface="Times New Roman" panose="02020603050405020304" pitchFamily="18" charset="0"/>
                <a:cs typeface="Times New Roman" panose="02020603050405020304" pitchFamily="18" charset="0"/>
              </a:rPr>
              <a:t>setName</a:t>
            </a:r>
            <a:r>
              <a:rPr lang="en-IN" sz="5600" i="0" dirty="0">
                <a:effectLst/>
                <a:latin typeface="Times New Roman" panose="02020603050405020304" pitchFamily="18" charset="0"/>
                <a:cs typeface="Times New Roman" panose="02020603050405020304" pitchFamily="18" charset="0"/>
              </a:rPr>
              <a:t>(String name){  //setter method for name  </a:t>
            </a:r>
          </a:p>
          <a:p>
            <a:pPr algn="just">
              <a:buFont typeface="+mj-lt"/>
              <a:buAutoNum type="arabicPeriod"/>
            </a:pPr>
            <a:r>
              <a:rPr lang="en-IN" sz="5600" i="0" dirty="0">
                <a:effectLst/>
                <a:latin typeface="Times New Roman" panose="02020603050405020304" pitchFamily="18" charset="0"/>
                <a:cs typeface="Times New Roman" panose="02020603050405020304" pitchFamily="18" charset="0"/>
              </a:rPr>
              <a:t>  	this.name=name  </a:t>
            </a:r>
          </a:p>
          <a:p>
            <a:pPr algn="just">
              <a:buFont typeface="+mj-lt"/>
              <a:buAutoNum type="arabicPeriod"/>
            </a:pPr>
            <a:r>
              <a:rPr lang="en-IN" sz="5600" i="0" dirty="0">
                <a:effectLst/>
                <a:latin typeface="Times New Roman" panose="02020603050405020304" pitchFamily="18" charset="0"/>
                <a:cs typeface="Times New Roman" panose="02020603050405020304" pitchFamily="18" charset="0"/>
              </a:rPr>
              <a:t>}  </a:t>
            </a:r>
          </a:p>
          <a:p>
            <a:pPr algn="just">
              <a:buFont typeface="+mj-lt"/>
              <a:buAutoNum type="arabicPeriod"/>
            </a:pPr>
            <a:r>
              <a:rPr lang="en-IN" sz="5600" i="0" dirty="0">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7156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AEB8-3E83-42E1-A436-FC17D3DEE468}"/>
              </a:ext>
            </a:extLst>
          </p:cNvPr>
          <p:cNvSpPr>
            <a:spLocks noGrp="1"/>
          </p:cNvSpPr>
          <p:nvPr>
            <p:ph type="title"/>
          </p:nvPr>
        </p:nvSpPr>
        <p:spPr/>
        <p:txBody>
          <a:bodyPr/>
          <a:lstStyle/>
          <a:p>
            <a:r>
              <a:rPr lang="en-US" b="1" dirty="0"/>
              <a:t>Abstraction</a:t>
            </a:r>
          </a:p>
        </p:txBody>
      </p:sp>
      <p:sp>
        <p:nvSpPr>
          <p:cNvPr id="3" name="Content Placeholder 2">
            <a:extLst>
              <a:ext uri="{FF2B5EF4-FFF2-40B4-BE49-F238E27FC236}">
                <a16:creationId xmlns:a16="http://schemas.microsoft.com/office/drawing/2014/main" id="{44783CA0-E573-4E77-BBD7-67AE402F63A0}"/>
              </a:ext>
            </a:extLst>
          </p:cNvPr>
          <p:cNvSpPr>
            <a:spLocks noGrp="1"/>
          </p:cNvSpPr>
          <p:nvPr>
            <p:ph idx="1"/>
          </p:nvPr>
        </p:nvSpPr>
        <p:spPr/>
        <p:txBody>
          <a:bodyPr/>
          <a:lstStyle/>
          <a:p>
            <a:r>
              <a:rPr lang="en-US" dirty="0"/>
              <a:t>Abstraction is the process of hiding certain details and showing only essential information to user.</a:t>
            </a:r>
          </a:p>
          <a:p>
            <a:r>
              <a:rPr lang="en-US" dirty="0"/>
              <a:t>The process of reducing the object to its essence so that only the </a:t>
            </a:r>
            <a:r>
              <a:rPr lang="en-US" dirty="0" err="1"/>
              <a:t>neccesary</a:t>
            </a:r>
            <a:r>
              <a:rPr lang="en-US" dirty="0"/>
              <a:t> characteristics are exposed to users.</a:t>
            </a:r>
          </a:p>
          <a:p>
            <a:endParaRPr lang="en-US" dirty="0"/>
          </a:p>
        </p:txBody>
      </p:sp>
    </p:spTree>
    <p:extLst>
      <p:ext uri="{BB962C8B-B14F-4D97-AF65-F5344CB8AC3E}">
        <p14:creationId xmlns:p14="http://schemas.microsoft.com/office/powerpoint/2010/main" val="232644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0046-E9D9-44C8-B6FA-CC38AC955BD4}"/>
              </a:ext>
            </a:extLst>
          </p:cNvPr>
          <p:cNvSpPr>
            <a:spLocks noGrp="1"/>
          </p:cNvSpPr>
          <p:nvPr>
            <p:ph type="title"/>
          </p:nvPr>
        </p:nvSpPr>
        <p:spPr/>
        <p:txBody>
          <a:bodyPr/>
          <a:lstStyle/>
          <a:p>
            <a:r>
              <a:rPr lang="en-US" b="1" dirty="0"/>
              <a:t>Abstraction example program</a:t>
            </a:r>
            <a:endParaRPr lang="en-IN" b="1" dirty="0"/>
          </a:p>
        </p:txBody>
      </p:sp>
      <p:sp>
        <p:nvSpPr>
          <p:cNvPr id="3" name="Content Placeholder 2">
            <a:extLst>
              <a:ext uri="{FF2B5EF4-FFF2-40B4-BE49-F238E27FC236}">
                <a16:creationId xmlns:a16="http://schemas.microsoft.com/office/drawing/2014/main" id="{82C87BAF-9076-46D7-8837-026D80C5F397}"/>
              </a:ext>
            </a:extLst>
          </p:cNvPr>
          <p:cNvSpPr>
            <a:spLocks noGrp="1"/>
          </p:cNvSpPr>
          <p:nvPr>
            <p:ph idx="1"/>
          </p:nvPr>
        </p:nvSpPr>
        <p:spPr>
          <a:xfrm>
            <a:off x="496711" y="1264356"/>
            <a:ext cx="10857089" cy="5486400"/>
          </a:xfrm>
        </p:spPr>
        <p:txBody>
          <a:bodyPr>
            <a:normAutofit fontScale="70000" lnSpcReduction="20000"/>
          </a:bodyPr>
          <a:lstStyle/>
          <a:p>
            <a:r>
              <a:rPr lang="en-US" sz="2000" b="0" i="0" dirty="0">
                <a:solidFill>
                  <a:srgbClr val="333333"/>
                </a:solidFill>
                <a:effectLst/>
              </a:rPr>
              <a:t>Ex:</a:t>
            </a:r>
          </a:p>
          <a:p>
            <a:r>
              <a:rPr lang="en-US" sz="2000" dirty="0">
                <a:solidFill>
                  <a:srgbClr val="333333"/>
                </a:solidFill>
                <a:cs typeface="Times New Roman" panose="02020603050405020304" pitchFamily="18" charset="0"/>
              </a:rPr>
              <a:t>abstract class </a:t>
            </a:r>
            <a:r>
              <a:rPr lang="en-US" sz="2000" b="1" dirty="0">
                <a:solidFill>
                  <a:srgbClr val="333333"/>
                </a:solidFill>
                <a:cs typeface="Times New Roman" panose="02020603050405020304" pitchFamily="18" charset="0"/>
              </a:rPr>
              <a:t>Mammal</a:t>
            </a:r>
            <a:r>
              <a:rPr lang="en-US" sz="2000" dirty="0">
                <a:solidFill>
                  <a:srgbClr val="333333"/>
                </a:solidFill>
                <a:cs typeface="Times New Roman" panose="02020603050405020304" pitchFamily="18" charset="0"/>
              </a:rPr>
              <a:t>{</a:t>
            </a:r>
          </a:p>
          <a:p>
            <a:r>
              <a:rPr lang="en-US" sz="2000" dirty="0">
                <a:solidFill>
                  <a:srgbClr val="333333"/>
                </a:solidFill>
                <a:cs typeface="Times New Roman" panose="02020603050405020304" pitchFamily="18" charset="0"/>
              </a:rPr>
              <a:t>Private Int </a:t>
            </a:r>
            <a:r>
              <a:rPr lang="en-US" sz="2000" dirty="0" err="1">
                <a:solidFill>
                  <a:srgbClr val="333333"/>
                </a:solidFill>
                <a:cs typeface="Times New Roman" panose="02020603050405020304" pitchFamily="18" charset="0"/>
              </a:rPr>
              <a:t>no_legs</a:t>
            </a:r>
            <a:r>
              <a:rPr lang="en-US" sz="2000" dirty="0">
                <a:solidFill>
                  <a:srgbClr val="333333"/>
                </a:solidFill>
                <a:cs typeface="Times New Roman" panose="02020603050405020304" pitchFamily="18" charset="0"/>
              </a:rPr>
              <a:t>;</a:t>
            </a:r>
          </a:p>
          <a:p>
            <a:r>
              <a:rPr lang="en-US" sz="2000" dirty="0">
                <a:solidFill>
                  <a:srgbClr val="333333"/>
                </a:solidFill>
                <a:cs typeface="Times New Roman" panose="02020603050405020304" pitchFamily="18" charset="0"/>
              </a:rPr>
              <a:t>Abstract void sound(); </a:t>
            </a:r>
          </a:p>
          <a:p>
            <a:r>
              <a:rPr lang="en-US" sz="2000" dirty="0">
                <a:solidFill>
                  <a:srgbClr val="333333"/>
                </a:solidFill>
                <a:cs typeface="Times New Roman" panose="02020603050405020304" pitchFamily="18" charset="0"/>
              </a:rPr>
              <a:t>Private Void </a:t>
            </a:r>
            <a:r>
              <a:rPr lang="en-US" sz="2000" dirty="0" err="1">
                <a:solidFill>
                  <a:srgbClr val="333333"/>
                </a:solidFill>
                <a:cs typeface="Times New Roman" panose="02020603050405020304" pitchFamily="18" charset="0"/>
              </a:rPr>
              <a:t>no_of_legs</a:t>
            </a:r>
            <a:r>
              <a:rPr lang="en-US" sz="2000" dirty="0">
                <a:solidFill>
                  <a:srgbClr val="333333"/>
                </a:solidFill>
                <a:cs typeface="Times New Roman" panose="02020603050405020304" pitchFamily="18" charset="0"/>
              </a:rPr>
              <a:t>(){</a:t>
            </a:r>
          </a:p>
          <a:p>
            <a:r>
              <a:rPr lang="en-US" sz="2000" dirty="0" err="1">
                <a:solidFill>
                  <a:srgbClr val="333333"/>
                </a:solidFill>
                <a:cs typeface="Times New Roman" panose="02020603050405020304" pitchFamily="18" charset="0"/>
              </a:rPr>
              <a:t>this.no_legs</a:t>
            </a:r>
            <a:r>
              <a:rPr lang="en-US" sz="2000" dirty="0">
                <a:solidFill>
                  <a:srgbClr val="333333"/>
                </a:solidFill>
                <a:cs typeface="Times New Roman" panose="02020603050405020304" pitchFamily="18" charset="0"/>
              </a:rPr>
              <a:t>=4; }</a:t>
            </a:r>
          </a:p>
          <a:p>
            <a:r>
              <a:rPr lang="en-US" sz="2000" dirty="0">
                <a:solidFill>
                  <a:srgbClr val="333333"/>
                </a:solidFill>
                <a:cs typeface="Times New Roman" panose="02020603050405020304" pitchFamily="18" charset="0"/>
              </a:rPr>
              <a:t>}</a:t>
            </a:r>
          </a:p>
          <a:p>
            <a:r>
              <a:rPr lang="en-US" sz="2000" dirty="0">
                <a:solidFill>
                  <a:srgbClr val="333333"/>
                </a:solidFill>
                <a:cs typeface="Times New Roman" panose="02020603050405020304" pitchFamily="18" charset="0"/>
              </a:rPr>
              <a:t>Class Dog extends Mammal{</a:t>
            </a:r>
          </a:p>
          <a:p>
            <a:r>
              <a:rPr lang="en-IN" sz="2000" dirty="0">
                <a:cs typeface="Times New Roman" panose="02020603050405020304" pitchFamily="18" charset="0"/>
              </a:rPr>
              <a:t>Void sound(){</a:t>
            </a:r>
          </a:p>
          <a:p>
            <a:r>
              <a:rPr lang="en-IN" sz="2000" dirty="0" err="1">
                <a:cs typeface="Times New Roman" panose="02020603050405020304" pitchFamily="18" charset="0"/>
              </a:rPr>
              <a:t>System.out.println</a:t>
            </a:r>
            <a:r>
              <a:rPr lang="en-IN" sz="2000" dirty="0">
                <a:cs typeface="Times New Roman" panose="02020603050405020304" pitchFamily="18" charset="0"/>
              </a:rPr>
              <a:t>(“</a:t>
            </a:r>
            <a:r>
              <a:rPr lang="en-IN" sz="2000" dirty="0" err="1">
                <a:cs typeface="Times New Roman" panose="02020603050405020304" pitchFamily="18" charset="0"/>
              </a:rPr>
              <a:t>Sound:dog</a:t>
            </a:r>
            <a:r>
              <a:rPr lang="en-IN" sz="2000" dirty="0">
                <a:cs typeface="Times New Roman" panose="02020603050405020304" pitchFamily="18" charset="0"/>
              </a:rPr>
              <a:t> sound“)  }</a:t>
            </a:r>
          </a:p>
          <a:p>
            <a:r>
              <a:rPr lang="en-IN" sz="2000" dirty="0">
                <a:cs typeface="Times New Roman" panose="02020603050405020304" pitchFamily="18" charset="0"/>
              </a:rPr>
              <a:t>}</a:t>
            </a:r>
          </a:p>
          <a:p>
            <a:r>
              <a:rPr lang="en-IN" sz="2000" dirty="0">
                <a:cs typeface="Times New Roman" panose="02020603050405020304" pitchFamily="18" charset="0"/>
              </a:rPr>
              <a:t>Class Cat extends Cat{</a:t>
            </a:r>
          </a:p>
          <a:p>
            <a:r>
              <a:rPr lang="en-IN" sz="2000" dirty="0">
                <a:cs typeface="Times New Roman" panose="02020603050405020304" pitchFamily="18" charset="0"/>
              </a:rPr>
              <a:t>Void sound(){</a:t>
            </a:r>
          </a:p>
          <a:p>
            <a:r>
              <a:rPr lang="en-IN" sz="2000" dirty="0" err="1">
                <a:cs typeface="Times New Roman" panose="02020603050405020304" pitchFamily="18" charset="0"/>
              </a:rPr>
              <a:t>System.out.println</a:t>
            </a:r>
            <a:r>
              <a:rPr lang="en-IN" sz="2000" dirty="0">
                <a:cs typeface="Times New Roman" panose="02020603050405020304" pitchFamily="18" charset="0"/>
              </a:rPr>
              <a:t>(“Sound: cat sound“)  }</a:t>
            </a:r>
          </a:p>
          <a:p>
            <a:r>
              <a:rPr lang="en-IN" sz="2000" dirty="0">
                <a:cs typeface="Times New Roman" panose="02020603050405020304" pitchFamily="18" charset="0"/>
              </a:rPr>
              <a:t>}</a:t>
            </a:r>
          </a:p>
          <a:p>
            <a:r>
              <a:rPr lang="en-IN" sz="2000" dirty="0">
                <a:cs typeface="Times New Roman" panose="02020603050405020304" pitchFamily="18" charset="0"/>
              </a:rPr>
              <a:t>Class Test{</a:t>
            </a:r>
          </a:p>
          <a:p>
            <a:r>
              <a:rPr lang="en-IN" sz="2000" dirty="0">
                <a:cs typeface="Times New Roman" panose="02020603050405020304" pitchFamily="18" charset="0"/>
              </a:rPr>
              <a:t>Public static void main(String </a:t>
            </a:r>
            <a:r>
              <a:rPr lang="en-IN" sz="2000" dirty="0" err="1">
                <a:cs typeface="Times New Roman" panose="02020603050405020304" pitchFamily="18" charset="0"/>
              </a:rPr>
              <a:t>args</a:t>
            </a:r>
            <a:r>
              <a:rPr lang="en-IN" sz="2000" dirty="0">
                <a:cs typeface="Times New Roman" panose="02020603050405020304" pitchFamily="18" charset="0"/>
              </a:rPr>
              <a:t>[]){</a:t>
            </a:r>
          </a:p>
          <a:p>
            <a:r>
              <a:rPr lang="en-IN" sz="2000" dirty="0">
                <a:cs typeface="Times New Roman" panose="02020603050405020304" pitchFamily="18" charset="0"/>
              </a:rPr>
              <a:t>Mammal </a:t>
            </a:r>
            <a:r>
              <a:rPr lang="en-IN" sz="2000" dirty="0" err="1">
                <a:cs typeface="Times New Roman" panose="02020603050405020304" pitchFamily="18" charset="0"/>
              </a:rPr>
              <a:t>obj</a:t>
            </a:r>
            <a:r>
              <a:rPr lang="en-IN" sz="2000" dirty="0">
                <a:cs typeface="Times New Roman" panose="02020603050405020304" pitchFamily="18" charset="0"/>
              </a:rPr>
              <a:t>=new Dog();</a:t>
            </a:r>
          </a:p>
          <a:p>
            <a:r>
              <a:rPr lang="en-IN" sz="2000" dirty="0" err="1">
                <a:cs typeface="Times New Roman" panose="02020603050405020304" pitchFamily="18" charset="0"/>
              </a:rPr>
              <a:t>obj.sound</a:t>
            </a:r>
            <a:r>
              <a:rPr lang="en-IN" sz="2000" dirty="0">
                <a:cs typeface="Times New Roman" panose="02020603050405020304" pitchFamily="18" charset="0"/>
              </a:rPr>
              <a:t>();</a:t>
            </a:r>
          </a:p>
          <a:p>
            <a:r>
              <a:rPr lang="en-IN" sz="1600" dirty="0">
                <a:cs typeface="Times New Roman" panose="02020603050405020304" pitchFamily="18" charset="0"/>
              </a:rPr>
              <a:t>}	}</a:t>
            </a:r>
          </a:p>
        </p:txBody>
      </p:sp>
    </p:spTree>
    <p:extLst>
      <p:ext uri="{BB962C8B-B14F-4D97-AF65-F5344CB8AC3E}">
        <p14:creationId xmlns:p14="http://schemas.microsoft.com/office/powerpoint/2010/main" val="7888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6499-2B02-4D11-A888-5E6DE5BC9736}"/>
              </a:ext>
            </a:extLst>
          </p:cNvPr>
          <p:cNvSpPr>
            <a:spLocks noGrp="1"/>
          </p:cNvSpPr>
          <p:nvPr>
            <p:ph type="title"/>
          </p:nvPr>
        </p:nvSpPr>
        <p:spPr/>
        <p:txBody>
          <a:bodyPr/>
          <a:lstStyle/>
          <a:p>
            <a:r>
              <a:rPr lang="en-US" b="1" dirty="0"/>
              <a:t>Inheritance</a:t>
            </a:r>
            <a:r>
              <a:rPr lang="en-US" dirty="0"/>
              <a:t> </a:t>
            </a:r>
            <a:endParaRPr lang="en-IN" dirty="0"/>
          </a:p>
        </p:txBody>
      </p:sp>
      <p:sp>
        <p:nvSpPr>
          <p:cNvPr id="3" name="Content Placeholder 2">
            <a:extLst>
              <a:ext uri="{FF2B5EF4-FFF2-40B4-BE49-F238E27FC236}">
                <a16:creationId xmlns:a16="http://schemas.microsoft.com/office/drawing/2014/main" id="{F656F27A-DC89-471E-A520-FB24AA082888}"/>
              </a:ext>
            </a:extLst>
          </p:cNvPr>
          <p:cNvSpPr>
            <a:spLocks noGrp="1"/>
          </p:cNvSpPr>
          <p:nvPr>
            <p:ph idx="1"/>
          </p:nvPr>
        </p:nvSpPr>
        <p:spPr/>
        <p:txBody>
          <a:bodyPr/>
          <a:lstStyle/>
          <a:p>
            <a:r>
              <a:rPr lang="en-US" b="0" i="0" dirty="0">
                <a:solidFill>
                  <a:srgbClr val="333333"/>
                </a:solidFill>
                <a:effectLst/>
              </a:rPr>
              <a:t>We can create new </a:t>
            </a:r>
            <a:r>
              <a:rPr lang="en-US" b="0" i="0" u="none" strike="noStrike" dirty="0">
                <a:effectLst/>
              </a:rPr>
              <a:t>classes</a:t>
            </a:r>
            <a:r>
              <a:rPr lang="en-US" b="0" i="0" dirty="0">
                <a:solidFill>
                  <a:srgbClr val="333333"/>
                </a:solidFill>
                <a:effectLst/>
              </a:rPr>
              <a:t> that inherits existing classes. A child class can reuse methods and fields of the parent class. A child class may contain its own methods and fields.</a:t>
            </a:r>
            <a:endParaRPr lang="en-US" dirty="0"/>
          </a:p>
          <a:p>
            <a:endParaRPr lang="en-US" dirty="0"/>
          </a:p>
          <a:p>
            <a:r>
              <a:rPr lang="en-US" u="sng" dirty="0"/>
              <a:t>Types of inheritance </a:t>
            </a:r>
          </a:p>
          <a:p>
            <a:pPr lvl="1"/>
            <a:r>
              <a:rPr lang="en-US" dirty="0"/>
              <a:t>Single inheritance</a:t>
            </a:r>
          </a:p>
          <a:p>
            <a:pPr lvl="1"/>
            <a:r>
              <a:rPr lang="en-US" dirty="0"/>
              <a:t>Multilevel inheritance</a:t>
            </a:r>
          </a:p>
          <a:p>
            <a:pPr lvl="1"/>
            <a:r>
              <a:rPr lang="en-IN" dirty="0"/>
              <a:t>H</a:t>
            </a:r>
            <a:r>
              <a:rPr lang="en-IN" i="0" dirty="0">
                <a:effectLst/>
              </a:rPr>
              <a:t>ierarchical</a:t>
            </a:r>
            <a:r>
              <a:rPr lang="en-US" dirty="0"/>
              <a:t> inheritance</a:t>
            </a:r>
          </a:p>
          <a:p>
            <a:pPr lvl="1"/>
            <a:r>
              <a:rPr lang="en-US" dirty="0"/>
              <a:t>Hybrid inheritance</a:t>
            </a:r>
          </a:p>
          <a:p>
            <a:endParaRPr lang="en-US" dirty="0"/>
          </a:p>
          <a:p>
            <a:endParaRPr lang="en-IN" dirty="0"/>
          </a:p>
        </p:txBody>
      </p:sp>
    </p:spTree>
    <p:extLst>
      <p:ext uri="{BB962C8B-B14F-4D97-AF65-F5344CB8AC3E}">
        <p14:creationId xmlns:p14="http://schemas.microsoft.com/office/powerpoint/2010/main" val="137331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03F4-C7E6-466D-9209-866DAD1E0093}"/>
              </a:ext>
            </a:extLst>
          </p:cNvPr>
          <p:cNvSpPr>
            <a:spLocks noGrp="1"/>
          </p:cNvSpPr>
          <p:nvPr>
            <p:ph type="title"/>
          </p:nvPr>
        </p:nvSpPr>
        <p:spPr/>
        <p:txBody>
          <a:bodyPr/>
          <a:lstStyle/>
          <a:p>
            <a:r>
              <a:rPr lang="en-IN" b="1" dirty="0"/>
              <a:t>Multiple Inheritance</a:t>
            </a:r>
          </a:p>
        </p:txBody>
      </p:sp>
      <p:sp>
        <p:nvSpPr>
          <p:cNvPr id="3" name="Content Placeholder 2">
            <a:extLst>
              <a:ext uri="{FF2B5EF4-FFF2-40B4-BE49-F238E27FC236}">
                <a16:creationId xmlns:a16="http://schemas.microsoft.com/office/drawing/2014/main" id="{EB73E6F9-A3A2-4EC8-9075-A2EF144909DF}"/>
              </a:ext>
            </a:extLst>
          </p:cNvPr>
          <p:cNvSpPr>
            <a:spLocks noGrp="1"/>
          </p:cNvSpPr>
          <p:nvPr>
            <p:ph idx="1"/>
          </p:nvPr>
        </p:nvSpPr>
        <p:spPr/>
        <p:txBody>
          <a:bodyPr/>
          <a:lstStyle/>
          <a:p>
            <a:r>
              <a:rPr lang="en-US" dirty="0"/>
              <a:t>Multiple inheritance is not supported in java </a:t>
            </a:r>
          </a:p>
          <a:p>
            <a:r>
              <a:rPr lang="en-US" dirty="0"/>
              <a:t>The reason is ambiguity as the java complier cannot decide which method to inherit if a child class wants to inherit a method and both parent classes have that method.</a:t>
            </a:r>
          </a:p>
          <a:p>
            <a:r>
              <a:rPr lang="en-US" dirty="0"/>
              <a:t>But it can be achieved with the help of interfaces as ambiguity will not be a problem in this case as interfaces contain all abstract methods and classes that implement interface provides definition for those methods.</a:t>
            </a:r>
          </a:p>
        </p:txBody>
      </p:sp>
    </p:spTree>
    <p:extLst>
      <p:ext uri="{BB962C8B-B14F-4D97-AF65-F5344CB8AC3E}">
        <p14:creationId xmlns:p14="http://schemas.microsoft.com/office/powerpoint/2010/main" val="277595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F63B-B019-4A47-89E2-0AE56EB9D6F0}"/>
              </a:ext>
            </a:extLst>
          </p:cNvPr>
          <p:cNvSpPr>
            <a:spLocks noGrp="1"/>
          </p:cNvSpPr>
          <p:nvPr>
            <p:ph type="title"/>
          </p:nvPr>
        </p:nvSpPr>
        <p:spPr/>
        <p:txBody>
          <a:bodyPr/>
          <a:lstStyle/>
          <a:p>
            <a:r>
              <a:rPr lang="en-US" b="1" dirty="0"/>
              <a:t>Single inheritance ex</a:t>
            </a:r>
            <a:r>
              <a:rPr lang="en-US" dirty="0"/>
              <a:t>:</a:t>
            </a:r>
            <a:endParaRPr lang="en-IN" dirty="0"/>
          </a:p>
        </p:txBody>
      </p:sp>
      <p:sp>
        <p:nvSpPr>
          <p:cNvPr id="3" name="Content Placeholder 2">
            <a:extLst>
              <a:ext uri="{FF2B5EF4-FFF2-40B4-BE49-F238E27FC236}">
                <a16:creationId xmlns:a16="http://schemas.microsoft.com/office/drawing/2014/main" id="{87FD3F6E-A2D3-4A56-A82F-E51B4964EA90}"/>
              </a:ext>
            </a:extLst>
          </p:cNvPr>
          <p:cNvSpPr>
            <a:spLocks noGrp="1"/>
          </p:cNvSpPr>
          <p:nvPr>
            <p:ph idx="1"/>
          </p:nvPr>
        </p:nvSpPr>
        <p:spPr/>
        <p:txBody>
          <a:bodyPr>
            <a:normAutofit fontScale="77500" lnSpcReduction="20000"/>
          </a:bodyPr>
          <a:lstStyle/>
          <a:p>
            <a:pPr algn="just">
              <a:buFont typeface="+mj-lt"/>
              <a:buAutoNum type="arabicPeriod"/>
            </a:pPr>
            <a:r>
              <a:rPr lang="en-IN" i="0" dirty="0">
                <a:effectLst/>
              </a:rPr>
              <a:t>class </a:t>
            </a:r>
            <a:r>
              <a:rPr lang="en-IN" dirty="0"/>
              <a:t>Dog</a:t>
            </a:r>
            <a:r>
              <a:rPr lang="en-IN" b="0" i="0" dirty="0">
                <a:effectLst/>
              </a:rPr>
              <a:t>{  </a:t>
            </a:r>
          </a:p>
          <a:p>
            <a:pPr algn="just">
              <a:buFont typeface="+mj-lt"/>
              <a:buAutoNum type="arabicPeriod"/>
            </a:pPr>
            <a:r>
              <a:rPr lang="en-IN" i="0" dirty="0">
                <a:effectLst/>
              </a:rPr>
              <a:t>void</a:t>
            </a:r>
            <a:r>
              <a:rPr lang="en-IN" b="0" i="0" dirty="0">
                <a:effectLst/>
              </a:rPr>
              <a:t> barks(){</a:t>
            </a:r>
            <a:r>
              <a:rPr lang="en-IN" b="0" i="0" dirty="0" err="1">
                <a:effectLst/>
              </a:rPr>
              <a:t>System.out.println</a:t>
            </a:r>
            <a:r>
              <a:rPr lang="en-IN" b="0" i="0" dirty="0">
                <a:effectLst/>
              </a:rPr>
              <a:t>(“It barks...");}  </a:t>
            </a:r>
          </a:p>
          <a:p>
            <a:pPr algn="just">
              <a:buFont typeface="+mj-lt"/>
              <a:buAutoNum type="arabicPeriod"/>
            </a:pPr>
            <a:r>
              <a:rPr lang="en-IN" b="0" i="0" dirty="0">
                <a:effectLst/>
              </a:rPr>
              <a:t>}  </a:t>
            </a:r>
          </a:p>
          <a:p>
            <a:pPr algn="just">
              <a:buFont typeface="+mj-lt"/>
              <a:buAutoNum type="arabicPeriod"/>
            </a:pPr>
            <a:r>
              <a:rPr lang="en-IN" i="0" dirty="0">
                <a:effectLst/>
              </a:rPr>
              <a:t>class</a:t>
            </a:r>
            <a:r>
              <a:rPr lang="en-IN" b="0" i="0" dirty="0">
                <a:effectLst/>
              </a:rPr>
              <a:t> Pug </a:t>
            </a:r>
            <a:r>
              <a:rPr lang="en-IN" i="0" dirty="0">
                <a:effectLst/>
              </a:rPr>
              <a:t>extends</a:t>
            </a:r>
            <a:r>
              <a:rPr lang="en-IN" b="0" i="0" dirty="0">
                <a:effectLst/>
              </a:rPr>
              <a:t> Dog{  </a:t>
            </a:r>
          </a:p>
          <a:p>
            <a:pPr algn="just">
              <a:buFont typeface="+mj-lt"/>
              <a:buAutoNum type="arabicPeriod"/>
            </a:pPr>
            <a:r>
              <a:rPr lang="en-IN" i="0" dirty="0">
                <a:effectLst/>
              </a:rPr>
              <a:t>void</a:t>
            </a:r>
            <a:r>
              <a:rPr lang="en-IN" b="0" i="0" dirty="0">
                <a:effectLst/>
              </a:rPr>
              <a:t> size(){</a:t>
            </a:r>
            <a:r>
              <a:rPr lang="en-IN" b="0" i="0" dirty="0" err="1">
                <a:effectLst/>
              </a:rPr>
              <a:t>System.out.println</a:t>
            </a:r>
            <a:r>
              <a:rPr lang="en-IN" b="0" i="0" dirty="0">
                <a:effectLst/>
              </a:rPr>
              <a:t>(“small...");}  </a:t>
            </a:r>
          </a:p>
          <a:p>
            <a:pPr algn="just">
              <a:buFont typeface="+mj-lt"/>
              <a:buAutoNum type="arabicPeriod"/>
            </a:pPr>
            <a:r>
              <a:rPr lang="en-IN" b="0" i="0" dirty="0">
                <a:effectLst/>
              </a:rPr>
              <a:t>}  </a:t>
            </a:r>
          </a:p>
          <a:p>
            <a:pPr algn="just">
              <a:buFont typeface="+mj-lt"/>
              <a:buAutoNum type="arabicPeriod"/>
            </a:pPr>
            <a:r>
              <a:rPr lang="en-IN" i="0" dirty="0">
                <a:effectLst/>
              </a:rPr>
              <a:t>class</a:t>
            </a:r>
            <a:r>
              <a:rPr lang="en-IN" b="0" i="0" dirty="0">
                <a:effectLst/>
              </a:rPr>
              <a:t> </a:t>
            </a:r>
            <a:r>
              <a:rPr lang="en-IN" b="0" i="0" dirty="0" err="1">
                <a:effectLst/>
              </a:rPr>
              <a:t>TestInheritance</a:t>
            </a:r>
            <a:r>
              <a:rPr lang="en-IN" b="0" i="0" dirty="0">
                <a:effectLst/>
              </a:rPr>
              <a:t>{  </a:t>
            </a:r>
          </a:p>
          <a:p>
            <a:pPr algn="just">
              <a:buFont typeface="+mj-lt"/>
              <a:buAutoNum type="arabicPeriod"/>
            </a:pPr>
            <a:r>
              <a:rPr lang="en-IN" i="0" dirty="0">
                <a:effectLst/>
              </a:rPr>
              <a:t>public</a:t>
            </a:r>
            <a:r>
              <a:rPr lang="en-IN" b="0" i="0" dirty="0">
                <a:effectLst/>
              </a:rPr>
              <a:t> </a:t>
            </a:r>
            <a:r>
              <a:rPr lang="en-IN" i="0" dirty="0">
                <a:effectLst/>
              </a:rPr>
              <a:t>static void </a:t>
            </a:r>
            <a:r>
              <a:rPr lang="en-IN" b="0" i="0" dirty="0">
                <a:effectLst/>
              </a:rPr>
              <a:t>main(String </a:t>
            </a:r>
            <a:r>
              <a:rPr lang="en-IN" b="0" i="0" dirty="0" err="1">
                <a:effectLst/>
              </a:rPr>
              <a:t>args</a:t>
            </a:r>
            <a:r>
              <a:rPr lang="en-IN" b="0" i="0" dirty="0">
                <a:effectLst/>
              </a:rPr>
              <a:t>[]){  </a:t>
            </a:r>
          </a:p>
          <a:p>
            <a:pPr algn="just">
              <a:buFont typeface="+mj-lt"/>
              <a:buAutoNum type="arabicPeriod"/>
            </a:pPr>
            <a:r>
              <a:rPr lang="en-IN" b="0" i="0" dirty="0">
                <a:effectLst/>
              </a:rPr>
              <a:t>Pug d=</a:t>
            </a:r>
            <a:r>
              <a:rPr lang="en-IN" i="0" dirty="0">
                <a:effectLst/>
              </a:rPr>
              <a:t>new</a:t>
            </a:r>
            <a:r>
              <a:rPr lang="en-IN" b="1" i="0" dirty="0">
                <a:effectLst/>
              </a:rPr>
              <a:t> </a:t>
            </a:r>
            <a:r>
              <a:rPr lang="en-IN" b="0" i="0" dirty="0">
                <a:effectLst/>
              </a:rPr>
              <a:t>Pug();  </a:t>
            </a:r>
          </a:p>
          <a:p>
            <a:pPr algn="just">
              <a:buFont typeface="+mj-lt"/>
              <a:buAutoNum type="arabicPeriod"/>
            </a:pPr>
            <a:r>
              <a:rPr lang="en-IN" b="0" i="0" dirty="0" err="1">
                <a:effectLst/>
              </a:rPr>
              <a:t>d.size</a:t>
            </a:r>
            <a:r>
              <a:rPr lang="en-IN" b="0" i="0" dirty="0">
                <a:effectLst/>
              </a:rPr>
              <a:t>();  </a:t>
            </a:r>
          </a:p>
          <a:p>
            <a:pPr algn="just">
              <a:buFont typeface="+mj-lt"/>
              <a:buAutoNum type="arabicPeriod"/>
            </a:pPr>
            <a:r>
              <a:rPr lang="en-IN" b="0" i="0" dirty="0" err="1">
                <a:effectLst/>
              </a:rPr>
              <a:t>d.barks</a:t>
            </a:r>
            <a:r>
              <a:rPr lang="en-IN" b="0" i="0" dirty="0">
                <a:effectLst/>
              </a:rPr>
              <a:t>();  </a:t>
            </a:r>
          </a:p>
          <a:p>
            <a:pPr algn="just">
              <a:buFont typeface="+mj-lt"/>
              <a:buAutoNum type="arabicPeriod"/>
            </a:pPr>
            <a:r>
              <a:rPr lang="en-IN" b="0" i="0" dirty="0">
                <a:effectLst/>
              </a:rPr>
              <a:t>}} </a:t>
            </a:r>
            <a:r>
              <a:rPr lang="en-IN" b="0" i="0" dirty="0">
                <a:effectLst/>
                <a:latin typeface="inter-regular"/>
              </a:rPr>
              <a:t> </a:t>
            </a:r>
          </a:p>
          <a:p>
            <a:endParaRPr lang="en-IN" dirty="0"/>
          </a:p>
        </p:txBody>
      </p:sp>
    </p:spTree>
    <p:extLst>
      <p:ext uri="{BB962C8B-B14F-4D97-AF65-F5344CB8AC3E}">
        <p14:creationId xmlns:p14="http://schemas.microsoft.com/office/powerpoint/2010/main" val="189610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7930-51CB-4A19-BB16-2D125756F248}"/>
              </a:ext>
            </a:extLst>
          </p:cNvPr>
          <p:cNvSpPr>
            <a:spLocks noGrp="1"/>
          </p:cNvSpPr>
          <p:nvPr>
            <p:ph type="title"/>
          </p:nvPr>
        </p:nvSpPr>
        <p:spPr>
          <a:xfrm>
            <a:off x="450574" y="126586"/>
            <a:ext cx="9988826" cy="390249"/>
          </a:xfrm>
        </p:spPr>
        <p:txBody>
          <a:bodyPr>
            <a:normAutofit fontScale="90000"/>
          </a:bodyPr>
          <a:lstStyle/>
          <a:p>
            <a:r>
              <a:rPr lang="en-US" b="1" dirty="0"/>
              <a:t>Multilevel Inheritance</a:t>
            </a:r>
            <a:endParaRPr lang="en-IN" b="1" dirty="0"/>
          </a:p>
        </p:txBody>
      </p:sp>
      <p:sp>
        <p:nvSpPr>
          <p:cNvPr id="3" name="Content Placeholder 2">
            <a:extLst>
              <a:ext uri="{FF2B5EF4-FFF2-40B4-BE49-F238E27FC236}">
                <a16:creationId xmlns:a16="http://schemas.microsoft.com/office/drawing/2014/main" id="{E3EF947D-67E8-4FBF-B440-71CF09B0448E}"/>
              </a:ext>
            </a:extLst>
          </p:cNvPr>
          <p:cNvSpPr>
            <a:spLocks noGrp="1"/>
          </p:cNvSpPr>
          <p:nvPr>
            <p:ph idx="1"/>
          </p:nvPr>
        </p:nvSpPr>
        <p:spPr>
          <a:xfrm>
            <a:off x="344557" y="637822"/>
            <a:ext cx="11009243" cy="6220178"/>
          </a:xfrm>
        </p:spPr>
        <p:txBody>
          <a:bodyPr>
            <a:normAutofit fontScale="55000" lnSpcReduction="20000"/>
          </a:bodyPr>
          <a:lstStyle/>
          <a:p>
            <a:r>
              <a:rPr lang="en-US" dirty="0"/>
              <a:t>//example</a:t>
            </a:r>
          </a:p>
          <a:p>
            <a:r>
              <a:rPr lang="en-US" dirty="0"/>
              <a:t>Public class Car{</a:t>
            </a:r>
          </a:p>
          <a:p>
            <a:r>
              <a:rPr lang="en-US" dirty="0"/>
              <a:t>Public void wheels(){</a:t>
            </a:r>
          </a:p>
          <a:p>
            <a:r>
              <a:rPr lang="en-US" dirty="0" err="1"/>
              <a:t>System.out.println</a:t>
            </a:r>
            <a:r>
              <a:rPr lang="en-US" dirty="0"/>
              <a:t>(“It has 4 wheels”);</a:t>
            </a:r>
          </a:p>
          <a:p>
            <a:r>
              <a:rPr lang="en-US" dirty="0"/>
              <a:t>}</a:t>
            </a:r>
          </a:p>
          <a:p>
            <a:r>
              <a:rPr lang="en-US" dirty="0"/>
              <a:t>}</a:t>
            </a:r>
          </a:p>
          <a:p>
            <a:r>
              <a:rPr lang="en-US" dirty="0"/>
              <a:t>Public class Maruti800 extends Car{</a:t>
            </a:r>
          </a:p>
          <a:p>
            <a:r>
              <a:rPr lang="en-US" dirty="0"/>
              <a:t>Public void speed(){</a:t>
            </a:r>
          </a:p>
          <a:p>
            <a:r>
              <a:rPr lang="en-US" dirty="0" err="1"/>
              <a:t>System.out.println</a:t>
            </a:r>
            <a:r>
              <a:rPr lang="en-US" dirty="0"/>
              <a:t>(“It speed is 60 km/</a:t>
            </a:r>
            <a:r>
              <a:rPr lang="en-US" dirty="0" err="1"/>
              <a:t>hr</a:t>
            </a:r>
            <a:r>
              <a:rPr lang="en-US" dirty="0"/>
              <a:t>”);</a:t>
            </a:r>
          </a:p>
          <a:p>
            <a:r>
              <a:rPr lang="en-US" dirty="0"/>
              <a:t>}</a:t>
            </a:r>
          </a:p>
          <a:p>
            <a:r>
              <a:rPr lang="en-US" dirty="0"/>
              <a:t>Public class swift extends Maruti800{</a:t>
            </a:r>
          </a:p>
          <a:p>
            <a:r>
              <a:rPr lang="en-US" dirty="0"/>
              <a:t>Public void speed(){</a:t>
            </a:r>
          </a:p>
          <a:p>
            <a:r>
              <a:rPr lang="en-US" dirty="0" err="1"/>
              <a:t>super.speed</a:t>
            </a:r>
            <a:r>
              <a:rPr lang="en-US" dirty="0"/>
              <a:t>();</a:t>
            </a:r>
          </a:p>
          <a:p>
            <a:r>
              <a:rPr lang="en-US" dirty="0" err="1"/>
              <a:t>System.out.println</a:t>
            </a:r>
            <a:r>
              <a:rPr lang="en-US" dirty="0"/>
              <a:t>(“It speed is 70 km/</a:t>
            </a:r>
            <a:r>
              <a:rPr lang="en-US" dirty="0" err="1"/>
              <a:t>hr</a:t>
            </a:r>
            <a:r>
              <a:rPr lang="en-US" dirty="0"/>
              <a:t>”);</a:t>
            </a:r>
          </a:p>
          <a:p>
            <a:r>
              <a:rPr lang="en-US" dirty="0"/>
              <a:t>}</a:t>
            </a:r>
          </a:p>
          <a:p>
            <a:r>
              <a:rPr lang="en-US" dirty="0"/>
              <a:t>Public static void main(String </a:t>
            </a:r>
            <a:r>
              <a:rPr lang="en-US" dirty="0" err="1"/>
              <a:t>args</a:t>
            </a:r>
            <a:r>
              <a:rPr lang="en-US" dirty="0"/>
              <a:t>[]){</a:t>
            </a:r>
          </a:p>
          <a:p>
            <a:r>
              <a:rPr lang="en-US" dirty="0"/>
              <a:t>Swift m=new Swift();</a:t>
            </a:r>
          </a:p>
          <a:p>
            <a:r>
              <a:rPr lang="en-US" dirty="0" err="1"/>
              <a:t>m.wheels</a:t>
            </a:r>
            <a:r>
              <a:rPr lang="en-US" dirty="0"/>
              <a:t>();</a:t>
            </a:r>
          </a:p>
          <a:p>
            <a:r>
              <a:rPr lang="en-US" dirty="0" err="1"/>
              <a:t>m.speed</a:t>
            </a:r>
            <a:r>
              <a:rPr lang="en-US" dirty="0"/>
              <a:t>();</a:t>
            </a:r>
          </a:p>
          <a:p>
            <a:r>
              <a:rPr lang="en-US" dirty="0"/>
              <a:t>}</a:t>
            </a:r>
          </a:p>
          <a:p>
            <a:r>
              <a:rPr lang="en-US" dirty="0"/>
              <a:t>}</a:t>
            </a:r>
          </a:p>
          <a:p>
            <a:endParaRPr lang="en-US" dirty="0"/>
          </a:p>
          <a:p>
            <a:endParaRPr lang="en-IN" dirty="0"/>
          </a:p>
        </p:txBody>
      </p:sp>
    </p:spTree>
    <p:extLst>
      <p:ext uri="{BB962C8B-B14F-4D97-AF65-F5344CB8AC3E}">
        <p14:creationId xmlns:p14="http://schemas.microsoft.com/office/powerpoint/2010/main" val="2568975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1402</Words>
  <Application>Microsoft Office PowerPoint</Application>
  <PresentationFormat>Widescreen</PresentationFormat>
  <Paragraphs>232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Arial</vt:lpstr>
      <vt:lpstr>Calibri</vt:lpstr>
      <vt:lpstr>Calibri Light</vt:lpstr>
      <vt:lpstr>inter-regular</vt:lpstr>
      <vt:lpstr>Muli</vt:lpstr>
      <vt:lpstr>Roboto</vt:lpstr>
      <vt:lpstr>Times New Roman</vt:lpstr>
      <vt:lpstr>Office Theme</vt:lpstr>
      <vt:lpstr>OOPs Concepts</vt:lpstr>
      <vt:lpstr>Encapsulation</vt:lpstr>
      <vt:lpstr>Example program to demonstrate encapsulation</vt:lpstr>
      <vt:lpstr>Abstraction</vt:lpstr>
      <vt:lpstr>Abstraction example program</vt:lpstr>
      <vt:lpstr>Inheritance </vt:lpstr>
      <vt:lpstr>Multiple Inheritance</vt:lpstr>
      <vt:lpstr>Single inheritance ex:</vt:lpstr>
      <vt:lpstr>Multilevel Inheritance</vt:lpstr>
      <vt:lpstr>Hierarchical Inheritance</vt:lpstr>
      <vt:lpstr>Example</vt:lpstr>
      <vt:lpstr>Diamond problem</vt:lpstr>
      <vt:lpstr>Polymorphism</vt:lpstr>
      <vt:lpstr>Compile-time polymorphism</vt:lpstr>
      <vt:lpstr>PowerPoint Presentation</vt:lpstr>
      <vt:lpstr>Run-time polymorphism</vt:lpstr>
      <vt:lpstr>Example</vt:lpstr>
      <vt:lpstr>Association</vt:lpstr>
      <vt:lpstr>Composition</vt:lpstr>
      <vt:lpstr>Example</vt:lpstr>
      <vt:lpstr>Aggregation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abhijeeth videm</dc:creator>
  <cp:lastModifiedBy>abhijeeth videm</cp:lastModifiedBy>
  <cp:revision>5</cp:revision>
  <dcterms:created xsi:type="dcterms:W3CDTF">2021-11-12T03:05:51Z</dcterms:created>
  <dcterms:modified xsi:type="dcterms:W3CDTF">2021-11-15T14:28:09Z</dcterms:modified>
</cp:coreProperties>
</file>