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72" r:id="rId9"/>
    <p:sldId id="273" r:id="rId10"/>
    <p:sldId id="274" r:id="rId11"/>
    <p:sldId id="275" r:id="rId12"/>
    <p:sldId id="262" r:id="rId13"/>
    <p:sldId id="263" r:id="rId14"/>
    <p:sldId id="264" r:id="rId15"/>
    <p:sldId id="265" r:id="rId16"/>
    <p:sldId id="266" r:id="rId17"/>
    <p:sldId id="268" r:id="rId18"/>
    <p:sldId id="269" r:id="rId19"/>
    <p:sldId id="270" r:id="rId20"/>
    <p:sldId id="271"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2" d="100"/>
          <a:sy n="72"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BC45-B3F1-431D-BD54-0AF94944B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5C09F4-9CB5-44FA-89F2-9457ABDF6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5EE88F-BE3A-4715-8888-F5A22091DEA5}"/>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5" name="Footer Placeholder 4">
            <a:extLst>
              <a:ext uri="{FF2B5EF4-FFF2-40B4-BE49-F238E27FC236}">
                <a16:creationId xmlns:a16="http://schemas.microsoft.com/office/drawing/2014/main" id="{9C601466-7643-4C50-AA75-610DAB741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FEAC8-6676-4864-AC2A-63722BB6616F}"/>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424202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89CC-ED7C-4E3D-BA38-E135C56AD6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03122F-A755-4F4D-8CFE-CE0BF367D3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824BE-8CEF-4D1B-9B8C-68A68A881F70}"/>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5" name="Footer Placeholder 4">
            <a:extLst>
              <a:ext uri="{FF2B5EF4-FFF2-40B4-BE49-F238E27FC236}">
                <a16:creationId xmlns:a16="http://schemas.microsoft.com/office/drawing/2014/main" id="{105F29E2-97DA-458F-8D6B-E8B87D896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89F19-C45E-4E5C-A428-1236FE014379}"/>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10917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B183BD-9A04-4B8C-A2BD-6A7B0D0419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D06C86-4548-4D6C-A508-4CA7D0DFBC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A7BD2-CA12-4670-9ED0-B2EB4862410F}"/>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5" name="Footer Placeholder 4">
            <a:extLst>
              <a:ext uri="{FF2B5EF4-FFF2-40B4-BE49-F238E27FC236}">
                <a16:creationId xmlns:a16="http://schemas.microsoft.com/office/drawing/2014/main" id="{E5513805-1A87-49B5-BA91-0AD3097E3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EDEA5-1CF2-4B45-9F02-5904BC524338}"/>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254920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1342-E560-41E6-8726-8B19742C22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248A3-AE20-4DEF-98AB-92D055315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F00666-42CC-4CDA-B2C7-72656492EC4B}"/>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5" name="Footer Placeholder 4">
            <a:extLst>
              <a:ext uri="{FF2B5EF4-FFF2-40B4-BE49-F238E27FC236}">
                <a16:creationId xmlns:a16="http://schemas.microsoft.com/office/drawing/2014/main" id="{BCC8B599-2A09-4E32-926B-1D5714E32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210EE-CE35-4105-B4B5-7DEA5088B4AD}"/>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30239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237A-EF68-4585-827C-546DA565E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B949A4-38AC-4B58-8B03-4567A27CA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D5078-77F4-4F6C-AEC6-84B103BA089C}"/>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5" name="Footer Placeholder 4">
            <a:extLst>
              <a:ext uri="{FF2B5EF4-FFF2-40B4-BE49-F238E27FC236}">
                <a16:creationId xmlns:a16="http://schemas.microsoft.com/office/drawing/2014/main" id="{59E3D0AB-3F7D-411B-B323-7EB9B1594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74974-335A-439C-AF75-FD4142F0C0D2}"/>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7396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FAD1-5C42-4FF2-BA8E-D3F38C328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311F7-2911-49A6-BECF-F1770DA8F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8DBC47-D823-4D40-9D4A-47BA240FBE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DE5FE7-2182-48BA-A6FC-317C2CEC6354}"/>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6" name="Footer Placeholder 5">
            <a:extLst>
              <a:ext uri="{FF2B5EF4-FFF2-40B4-BE49-F238E27FC236}">
                <a16:creationId xmlns:a16="http://schemas.microsoft.com/office/drawing/2014/main" id="{691D9773-308C-4FFE-A91E-70A46E2AA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179FC-80C4-4F71-B406-BB689D642940}"/>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10353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AB98-1646-4164-A789-2413FD2AA3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98C43C-3CF3-4F67-8660-5FBD955E5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86D52A-0619-49C3-AA88-0F9D2A079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825C29-78A8-403D-AFA5-B0B0AA673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8DC88-861F-431F-82B5-2EAB31DA37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A4BE6A-4E63-4E02-943D-45F7C61BA544}"/>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8" name="Footer Placeholder 7">
            <a:extLst>
              <a:ext uri="{FF2B5EF4-FFF2-40B4-BE49-F238E27FC236}">
                <a16:creationId xmlns:a16="http://schemas.microsoft.com/office/drawing/2014/main" id="{76AA0671-1284-46C8-B086-7092A83AD8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3689D8-3EDF-40BA-91FD-3D848D0E3926}"/>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378825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1B52-4262-479F-9FCE-B5F233A3CF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714DF2-32EB-43E9-BD63-326F17E56295}"/>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4" name="Footer Placeholder 3">
            <a:extLst>
              <a:ext uri="{FF2B5EF4-FFF2-40B4-BE49-F238E27FC236}">
                <a16:creationId xmlns:a16="http://schemas.microsoft.com/office/drawing/2014/main" id="{A6462485-1DC7-4B8D-A3DB-7CB7FBD998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A78AE1-7259-4B51-8141-76070A291024}"/>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52302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63A97B-58B3-4894-9DFC-AB98C0FE31CE}"/>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3" name="Footer Placeholder 2">
            <a:extLst>
              <a:ext uri="{FF2B5EF4-FFF2-40B4-BE49-F238E27FC236}">
                <a16:creationId xmlns:a16="http://schemas.microsoft.com/office/drawing/2014/main" id="{2530BFE3-0FEE-46EF-959C-32DE1CF3BF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218423-883D-48AF-945E-445537E35F61}"/>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334161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073B-D781-4D2E-9DBC-976DE9510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D6AB25-EE29-4466-8345-DD936263E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9A783E-617D-459A-91F9-18EC45CB4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0EF1C-D06C-4546-8CAF-391548AB79DC}"/>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6" name="Footer Placeholder 5">
            <a:extLst>
              <a:ext uri="{FF2B5EF4-FFF2-40B4-BE49-F238E27FC236}">
                <a16:creationId xmlns:a16="http://schemas.microsoft.com/office/drawing/2014/main" id="{642336BA-BD23-415B-ABB6-68DC978F5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48E75-E730-402E-A914-B6BFA909A6A5}"/>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405166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6ED4-BB02-4D2F-B4F4-585B06CA8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850245-7BF1-47DE-866D-F23F7E401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B8CA36-922D-4383-AAD4-2888C06E5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CEE44-7A43-446B-9B21-EF6E8B980446}"/>
              </a:ext>
            </a:extLst>
          </p:cNvPr>
          <p:cNvSpPr>
            <a:spLocks noGrp="1"/>
          </p:cNvSpPr>
          <p:nvPr>
            <p:ph type="dt" sz="half" idx="10"/>
          </p:nvPr>
        </p:nvSpPr>
        <p:spPr/>
        <p:txBody>
          <a:bodyPr/>
          <a:lstStyle/>
          <a:p>
            <a:fld id="{A276F4A3-6EC7-4D9C-8393-32982B168091}" type="datetimeFigureOut">
              <a:rPr lang="en-IN" smtClean="0"/>
              <a:t>17-11-2021</a:t>
            </a:fld>
            <a:endParaRPr lang="en-IN"/>
          </a:p>
        </p:txBody>
      </p:sp>
      <p:sp>
        <p:nvSpPr>
          <p:cNvPr id="6" name="Footer Placeholder 5">
            <a:extLst>
              <a:ext uri="{FF2B5EF4-FFF2-40B4-BE49-F238E27FC236}">
                <a16:creationId xmlns:a16="http://schemas.microsoft.com/office/drawing/2014/main" id="{A20BC1C6-EA4E-4645-9FDD-3C26106AD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F6161-E5E3-4B53-8FB3-A1662F62897F}"/>
              </a:ext>
            </a:extLst>
          </p:cNvPr>
          <p:cNvSpPr>
            <a:spLocks noGrp="1"/>
          </p:cNvSpPr>
          <p:nvPr>
            <p:ph type="sldNum" sz="quarter" idx="12"/>
          </p:nvPr>
        </p:nvSpPr>
        <p:spPr/>
        <p:txBody>
          <a:bodyPr/>
          <a:lstStyle/>
          <a:p>
            <a:fld id="{E043B0B4-696C-4BB7-9EC4-FA6A7D8A5873}" type="slidenum">
              <a:rPr lang="en-IN" smtClean="0"/>
              <a:t>‹#›</a:t>
            </a:fld>
            <a:endParaRPr lang="en-IN"/>
          </a:p>
        </p:txBody>
      </p:sp>
    </p:spTree>
    <p:extLst>
      <p:ext uri="{BB962C8B-B14F-4D97-AF65-F5344CB8AC3E}">
        <p14:creationId xmlns:p14="http://schemas.microsoft.com/office/powerpoint/2010/main" val="257949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9D8C2-8C2F-4C1A-B46D-9118733C5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9469B5-9325-4494-B020-7B93507B1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448D4-901E-4FC8-8D63-BB37A2B3FF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6F4A3-6EC7-4D9C-8393-32982B168091}" type="datetimeFigureOut">
              <a:rPr lang="en-IN" smtClean="0"/>
              <a:t>17-11-2021</a:t>
            </a:fld>
            <a:endParaRPr lang="en-IN"/>
          </a:p>
        </p:txBody>
      </p:sp>
      <p:sp>
        <p:nvSpPr>
          <p:cNvPr id="5" name="Footer Placeholder 4">
            <a:extLst>
              <a:ext uri="{FF2B5EF4-FFF2-40B4-BE49-F238E27FC236}">
                <a16:creationId xmlns:a16="http://schemas.microsoft.com/office/drawing/2014/main" id="{395B0770-8F91-4FC1-83E5-43BA52BB1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9A8E6D-4972-4E6E-B4D5-7DAA3A436B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3B0B4-696C-4BB7-9EC4-FA6A7D8A5873}" type="slidenum">
              <a:rPr lang="en-IN" smtClean="0"/>
              <a:t>‹#›</a:t>
            </a:fld>
            <a:endParaRPr lang="en-IN"/>
          </a:p>
        </p:txBody>
      </p:sp>
    </p:spTree>
    <p:extLst>
      <p:ext uri="{BB962C8B-B14F-4D97-AF65-F5344CB8AC3E}">
        <p14:creationId xmlns:p14="http://schemas.microsoft.com/office/powerpoint/2010/main" val="2380087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aeldung.com/java-single-responsibility-princip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eb.archive.org/web/20150906155800/http:/www.objectmentor.com/resources/articles/Principles_and_Patterns.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86B8-2F24-47C7-8F0D-302323DA3EE6}"/>
              </a:ext>
            </a:extLst>
          </p:cNvPr>
          <p:cNvSpPr>
            <a:spLocks noGrp="1"/>
          </p:cNvSpPr>
          <p:nvPr>
            <p:ph type="ctrTitle"/>
          </p:nvPr>
        </p:nvSpPr>
        <p:spPr/>
        <p:txBody>
          <a:bodyPr/>
          <a:lstStyle/>
          <a:p>
            <a:r>
              <a:rPr lang="en-IN" dirty="0"/>
              <a:t>SOLID principles</a:t>
            </a:r>
          </a:p>
        </p:txBody>
      </p:sp>
      <p:sp>
        <p:nvSpPr>
          <p:cNvPr id="3" name="Subtitle 2">
            <a:extLst>
              <a:ext uri="{FF2B5EF4-FFF2-40B4-BE49-F238E27FC236}">
                <a16:creationId xmlns:a16="http://schemas.microsoft.com/office/drawing/2014/main" id="{3AF145E1-2B40-44BF-AA4E-77A0A7B13F0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4258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05C4-4FD9-4E7F-B6A7-6E09565105B7}"/>
              </a:ext>
            </a:extLst>
          </p:cNvPr>
          <p:cNvSpPr>
            <a:spLocks noGrp="1"/>
          </p:cNvSpPr>
          <p:nvPr>
            <p:ph type="title"/>
          </p:nvPr>
        </p:nvSpPr>
        <p:spPr/>
        <p:txBody>
          <a:bodyPr/>
          <a:lstStyle/>
          <a:p>
            <a:r>
              <a:rPr lang="en-IN" dirty="0">
                <a:latin typeface="+mn-lt"/>
              </a:rPr>
              <a:t>Example</a:t>
            </a:r>
          </a:p>
        </p:txBody>
      </p:sp>
      <p:sp>
        <p:nvSpPr>
          <p:cNvPr id="4" name="Rectangle 1">
            <a:extLst>
              <a:ext uri="{FF2B5EF4-FFF2-40B4-BE49-F238E27FC236}">
                <a16:creationId xmlns:a16="http://schemas.microsoft.com/office/drawing/2014/main" id="{50B42528-917B-41A2-A3AA-B42229E1AC57}"/>
              </a:ext>
            </a:extLst>
          </p:cNvPr>
          <p:cNvSpPr>
            <a:spLocks noGrp="1" noChangeArrowheads="1"/>
          </p:cNvSpPr>
          <p:nvPr>
            <p:ph idx="1"/>
          </p:nvPr>
        </p:nvSpPr>
        <p:spPr bwMode="auto">
          <a:xfrm>
            <a:off x="838200" y="1590564"/>
            <a:ext cx="1110687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Substitutability is a principle in object-oriented programming stating that, in a computer program, if S is a subtype of T, then objects of type T may be replaced with objects of type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32629"/>
                </a:solidFill>
                <a:effectLst/>
                <a:latin typeface="+mn-lt"/>
              </a:rPr>
              <a:t>Let's do a simple example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32629"/>
                </a:solidFill>
                <a:effectLst/>
                <a:latin typeface="+mn-lt"/>
              </a:rPr>
              <a:t>Bad example</a:t>
            </a:r>
          </a:p>
          <a:p>
            <a:pPr>
              <a:lnSpc>
                <a:spcPct val="100000"/>
              </a:lnSpc>
            </a:pPr>
            <a:r>
              <a:rPr kumimoji="0" lang="en-US" altLang="en-US" sz="2400" b="0" i="0" u="none" strike="noStrike" cap="none" normalizeH="0" baseline="0" dirty="0">
                <a:ln>
                  <a:noFill/>
                </a:ln>
                <a:solidFill>
                  <a:schemeClr val="tx1"/>
                </a:solidFill>
                <a:effectLst/>
                <a:latin typeface="+mn-lt"/>
              </a:rPr>
              <a:t> public </a:t>
            </a:r>
            <a:r>
              <a:rPr kumimoji="0" lang="en-US" altLang="en-US" sz="2400" b="1" i="0" u="none" strike="noStrike" cap="none" normalizeH="0" baseline="0" dirty="0">
                <a:ln>
                  <a:noFill/>
                </a:ln>
                <a:solidFill>
                  <a:schemeClr val="tx1"/>
                </a:solidFill>
                <a:effectLst/>
                <a:latin typeface="+mn-lt"/>
              </a:rPr>
              <a:t>class Bird</a:t>
            </a:r>
            <a:r>
              <a:rPr kumimoji="0" lang="en-US" altLang="en-US" sz="24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    public void fly(){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 } </a:t>
            </a:r>
          </a:p>
          <a:p>
            <a:pPr>
              <a:lnSpc>
                <a:spcPct val="100000"/>
              </a:lnSpc>
            </a:pPr>
            <a:r>
              <a:rPr kumimoji="0" lang="en-US" altLang="en-US" sz="2400" b="0" i="0" u="none" strike="noStrike" cap="none" normalizeH="0" baseline="0" dirty="0">
                <a:ln>
                  <a:noFill/>
                </a:ln>
                <a:solidFill>
                  <a:schemeClr val="tx1"/>
                </a:solidFill>
                <a:effectLst/>
                <a:latin typeface="+mn-lt"/>
              </a:rPr>
              <a:t>public </a:t>
            </a:r>
            <a:r>
              <a:rPr kumimoji="0" lang="en-US" altLang="en-US" sz="2400" b="1" i="0" u="none" strike="noStrike" cap="none" normalizeH="0" baseline="0" dirty="0">
                <a:ln>
                  <a:noFill/>
                </a:ln>
                <a:solidFill>
                  <a:schemeClr val="tx1"/>
                </a:solidFill>
                <a:effectLst/>
                <a:latin typeface="+mn-lt"/>
              </a:rPr>
              <a:t>class Duck</a:t>
            </a:r>
            <a:r>
              <a:rPr kumimoji="0" lang="en-US" altLang="en-US" sz="2400" b="0" i="0" u="none" strike="noStrike" cap="none" normalizeH="0" baseline="0" dirty="0">
                <a:ln>
                  <a:noFill/>
                </a:ln>
                <a:solidFill>
                  <a:schemeClr val="tx1"/>
                </a:solidFill>
                <a:effectLst/>
                <a:latin typeface="+mn-lt"/>
              </a:rPr>
              <a:t> extends Bird{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32629"/>
                </a:solidFill>
                <a:effectLst/>
                <a:latin typeface="+mn-lt"/>
              </a:rPr>
              <a:t>The duck can fly because it is a bird, but what about this:</a:t>
            </a:r>
            <a:endParaRPr kumimoji="0" lang="en-US" altLang="en-US" sz="2400" b="0" i="0" u="none" strike="noStrike" cap="none" normalizeH="0" baseline="0" dirty="0">
              <a:ln>
                <a:noFill/>
              </a:ln>
              <a:solidFill>
                <a:schemeClr val="tx1"/>
              </a:solidFill>
              <a:effectLst/>
              <a:latin typeface="+mn-lt"/>
            </a:endParaRPr>
          </a:p>
          <a:p>
            <a:pPr>
              <a:lnSpc>
                <a:spcPct val="100000"/>
              </a:lnSpc>
            </a:pPr>
            <a:r>
              <a:rPr kumimoji="0" lang="en-US" altLang="en-US" sz="2400" b="0" i="0" u="none" strike="noStrike" cap="none" normalizeH="0" baseline="0" dirty="0">
                <a:ln>
                  <a:noFill/>
                </a:ln>
                <a:solidFill>
                  <a:schemeClr val="tx1"/>
                </a:solidFill>
                <a:effectLst/>
                <a:latin typeface="+mn-lt"/>
              </a:rPr>
              <a:t>public </a:t>
            </a:r>
            <a:r>
              <a:rPr kumimoji="0" lang="en-US" altLang="en-US" sz="2400" b="1" i="0" u="none" strike="noStrike" cap="none" normalizeH="0" baseline="0" dirty="0">
                <a:ln>
                  <a:noFill/>
                </a:ln>
                <a:solidFill>
                  <a:schemeClr val="tx1"/>
                </a:solidFill>
                <a:effectLst/>
                <a:latin typeface="+mn-lt"/>
              </a:rPr>
              <a:t>class Ostrich </a:t>
            </a:r>
            <a:r>
              <a:rPr kumimoji="0" lang="en-US" altLang="en-US" sz="2400" b="0" i="0" u="none" strike="noStrike" cap="none" normalizeH="0" baseline="0" dirty="0">
                <a:ln>
                  <a:noFill/>
                </a:ln>
                <a:solidFill>
                  <a:schemeClr val="tx1"/>
                </a:solidFill>
                <a:effectLst/>
                <a:latin typeface="+mn-lt"/>
              </a:rPr>
              <a:t>extends Bird{ //…} </a:t>
            </a:r>
          </a:p>
          <a:p>
            <a:pPr>
              <a:lnSpc>
                <a:spcPct val="100000"/>
              </a:lnSpc>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32629"/>
                </a:solidFill>
                <a:effectLst/>
                <a:latin typeface="+mn-lt"/>
              </a:rPr>
              <a:t>Ostrich is a bird, but it can't fly, Ostrich class is a subtype of class Bird, but it shouldn't be able to use the fly method, that means </a:t>
            </a:r>
            <a:r>
              <a:rPr kumimoji="0" lang="en-US" altLang="en-US" sz="2400" b="1" i="0" u="none" strike="noStrike" cap="none" normalizeH="0" baseline="0" dirty="0">
                <a:ln>
                  <a:noFill/>
                </a:ln>
                <a:solidFill>
                  <a:srgbClr val="232629"/>
                </a:solidFill>
                <a:effectLst/>
                <a:latin typeface="+mn-lt"/>
              </a:rPr>
              <a:t>we are breaking the LSP principle</a:t>
            </a:r>
            <a:r>
              <a:rPr kumimoji="0" lang="en-US" altLang="en-US" sz="2400" b="0" i="0" u="none" strike="noStrike" cap="none" normalizeH="0" baseline="0" dirty="0">
                <a:ln>
                  <a:noFill/>
                </a:ln>
                <a:solidFill>
                  <a:srgbClr val="232629"/>
                </a:solidFill>
                <a:effectLst/>
                <a:latin typeface="+mn-lt"/>
              </a:rPr>
              <a:t>.</a:t>
            </a:r>
          </a:p>
        </p:txBody>
      </p:sp>
    </p:spTree>
    <p:extLst>
      <p:ext uri="{BB962C8B-B14F-4D97-AF65-F5344CB8AC3E}">
        <p14:creationId xmlns:p14="http://schemas.microsoft.com/office/powerpoint/2010/main" val="87440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D1F1-5F8B-44D4-95EC-D30902AB8B1F}"/>
              </a:ext>
            </a:extLst>
          </p:cNvPr>
          <p:cNvSpPr>
            <a:spLocks noGrp="1"/>
          </p:cNvSpPr>
          <p:nvPr>
            <p:ph type="title"/>
          </p:nvPr>
        </p:nvSpPr>
        <p:spPr>
          <a:xfrm>
            <a:off x="949124" y="365126"/>
            <a:ext cx="10404676" cy="965964"/>
          </a:xfrm>
        </p:spPr>
        <p:txBody>
          <a:bodyPr/>
          <a:lstStyle/>
          <a:p>
            <a:endParaRPr lang="en-IN" dirty="0"/>
          </a:p>
        </p:txBody>
      </p:sp>
      <p:sp>
        <p:nvSpPr>
          <p:cNvPr id="8" name="Rectangle 3">
            <a:extLst>
              <a:ext uri="{FF2B5EF4-FFF2-40B4-BE49-F238E27FC236}">
                <a16:creationId xmlns:a16="http://schemas.microsoft.com/office/drawing/2014/main" id="{B84E3F7A-BB31-4CEC-9127-E1BF3C176255}"/>
              </a:ext>
            </a:extLst>
          </p:cNvPr>
          <p:cNvSpPr>
            <a:spLocks noChangeArrowheads="1"/>
          </p:cNvSpPr>
          <p:nvPr/>
        </p:nvSpPr>
        <p:spPr bwMode="auto">
          <a:xfrm>
            <a:off x="838200" y="1505501"/>
            <a:ext cx="1020887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Good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public </a:t>
            </a:r>
            <a:r>
              <a:rPr kumimoji="0" lang="en-US" altLang="en-US" sz="2000" b="1" i="0" u="none" strike="noStrike" cap="none" normalizeH="0" baseline="0" dirty="0">
                <a:ln>
                  <a:noFill/>
                </a:ln>
                <a:solidFill>
                  <a:schemeClr val="tx1"/>
                </a:solidFill>
                <a:effectLst/>
              </a:rPr>
              <a:t>class Bird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public </a:t>
            </a:r>
            <a:r>
              <a:rPr kumimoji="0" lang="en-US" altLang="en-US" sz="2000" b="1" i="0" u="none" strike="noStrike" cap="none" normalizeH="0" baseline="0" dirty="0">
                <a:ln>
                  <a:noFill/>
                </a:ln>
                <a:solidFill>
                  <a:schemeClr val="tx1"/>
                </a:solidFill>
                <a:effectLst/>
              </a:rPr>
              <a:t>class </a:t>
            </a:r>
            <a:r>
              <a:rPr kumimoji="0" lang="en-US" altLang="en-US" sz="2000" b="1" i="0" u="none" strike="noStrike" cap="none" normalizeH="0" baseline="0" dirty="0" err="1">
                <a:ln>
                  <a:noFill/>
                </a:ln>
                <a:solidFill>
                  <a:schemeClr val="tx1"/>
                </a:solidFill>
                <a:effectLst/>
              </a:rPr>
              <a:t>FlyingBirds</a:t>
            </a:r>
            <a:r>
              <a:rPr kumimoji="0" lang="en-US" altLang="en-US" sz="2000" b="1" i="0" u="none" strike="noStrike" cap="none" normalizeH="0" baseline="0" dirty="0">
                <a:ln>
                  <a:noFill/>
                </a:ln>
                <a:solidFill>
                  <a:schemeClr val="tx1"/>
                </a:solidFill>
                <a:effectLst/>
              </a:rPr>
              <a:t> </a:t>
            </a:r>
            <a:r>
              <a:rPr kumimoji="0" lang="en-US" altLang="en-US" sz="2000" i="0" u="none" strike="noStrike" cap="none" normalizeH="0" baseline="0" dirty="0">
                <a:ln>
                  <a:noFill/>
                </a:ln>
                <a:solidFill>
                  <a:schemeClr val="tx1"/>
                </a:solidFill>
                <a:effectLst/>
              </a:rPr>
              <a:t>extends</a:t>
            </a:r>
            <a:r>
              <a:rPr kumimoji="0" lang="en-US" altLang="en-US" sz="2000" b="1" i="0" u="none" strike="noStrike" cap="none" normalizeH="0" baseline="0" dirty="0">
                <a:ln>
                  <a:noFill/>
                </a:ln>
                <a:solidFill>
                  <a:schemeClr val="tx1"/>
                </a:solidFill>
                <a:effectLst/>
              </a:rPr>
              <a:t> Bird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public void </a:t>
            </a:r>
            <a:r>
              <a:rPr kumimoji="0" lang="en-US" altLang="en-US" sz="2000" b="1" i="0" u="none" strike="noStrike" cap="none" normalizeH="0" baseline="0" dirty="0">
                <a:ln>
                  <a:noFill/>
                </a:ln>
                <a:solidFill>
                  <a:schemeClr val="tx1"/>
                </a:solidFill>
                <a:effectLst/>
              </a:rPr>
              <a:t>fly</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public </a:t>
            </a:r>
            <a:r>
              <a:rPr kumimoji="0" lang="en-US" altLang="en-US" sz="2000" b="1" i="0" u="none" strike="noStrike" cap="none" normalizeH="0" baseline="0" dirty="0">
                <a:ln>
                  <a:noFill/>
                </a:ln>
                <a:solidFill>
                  <a:schemeClr val="tx1"/>
                </a:solidFill>
                <a:effectLst/>
              </a:rPr>
              <a:t>class Duck </a:t>
            </a:r>
            <a:r>
              <a:rPr kumimoji="0" lang="en-US" altLang="en-US" sz="2000" i="0" u="none" strike="noStrike" cap="none" normalizeH="0" baseline="0" dirty="0">
                <a:ln>
                  <a:noFill/>
                </a:ln>
                <a:solidFill>
                  <a:schemeClr val="tx1"/>
                </a:solidFill>
                <a:effectLst/>
              </a:rPr>
              <a:t>extends</a:t>
            </a:r>
            <a:r>
              <a:rPr kumimoji="0" lang="en-US" altLang="en-US" sz="2000" b="1" i="0" u="none" strike="noStrike" cap="none" normalizeH="0" baseline="0" dirty="0">
                <a:ln>
                  <a:noFill/>
                </a:ln>
                <a:solidFill>
                  <a:schemeClr val="tx1"/>
                </a:solidFill>
                <a:effectLst/>
              </a:rPr>
              <a:t> </a:t>
            </a:r>
            <a:r>
              <a:rPr kumimoji="0" lang="en-US" altLang="en-US" sz="2000" b="1" i="0" u="none" strike="noStrike" cap="none" normalizeH="0" baseline="0" dirty="0" err="1">
                <a:ln>
                  <a:noFill/>
                </a:ln>
                <a:solidFill>
                  <a:schemeClr val="tx1"/>
                </a:solidFill>
                <a:effectLst/>
              </a:rPr>
              <a:t>FlyingBirds</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public </a:t>
            </a:r>
            <a:r>
              <a:rPr kumimoji="0" lang="en-US" altLang="en-US" sz="2000" b="1" i="0" u="none" strike="noStrike" cap="none" normalizeH="0" baseline="0" dirty="0">
                <a:ln>
                  <a:noFill/>
                </a:ln>
                <a:solidFill>
                  <a:schemeClr val="tx1"/>
                </a:solidFill>
                <a:effectLst/>
              </a:rPr>
              <a:t>class Ostrich </a:t>
            </a:r>
            <a:r>
              <a:rPr kumimoji="0" lang="en-US" altLang="en-US" sz="2000" i="0" u="none" strike="noStrike" cap="none" normalizeH="0" baseline="0" dirty="0">
                <a:ln>
                  <a:noFill/>
                </a:ln>
                <a:solidFill>
                  <a:schemeClr val="tx1"/>
                </a:solidFill>
                <a:effectLst/>
              </a:rPr>
              <a:t>extends</a:t>
            </a:r>
            <a:r>
              <a:rPr kumimoji="0" lang="en-US" altLang="en-US" sz="2000" b="1" i="0" u="none" strike="noStrike" cap="none" normalizeH="0" baseline="0" dirty="0">
                <a:ln>
                  <a:noFill/>
                </a:ln>
                <a:solidFill>
                  <a:schemeClr val="tx1"/>
                </a:solidFill>
                <a:effectLst/>
              </a:rPr>
              <a:t> Bird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1251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D088-F759-4444-A4DC-FC37F035C536}"/>
              </a:ext>
            </a:extLst>
          </p:cNvPr>
          <p:cNvSpPr>
            <a:spLocks noGrp="1"/>
          </p:cNvSpPr>
          <p:nvPr>
            <p:ph type="title"/>
          </p:nvPr>
        </p:nvSpPr>
        <p:spPr/>
        <p:txBody>
          <a:bodyPr/>
          <a:lstStyle/>
          <a:p>
            <a:r>
              <a:rPr lang="en-IN" b="1" i="0" dirty="0">
                <a:effectLst/>
                <a:latin typeface="Raleway" pitchFamily="2" charset="0"/>
              </a:rPr>
              <a:t>Interface Segregation Principle</a:t>
            </a:r>
            <a:br>
              <a:rPr lang="en-IN" b="1" i="0" dirty="0">
                <a:effectLst/>
                <a:latin typeface="Raleway" pitchFamily="2" charset="0"/>
              </a:rPr>
            </a:br>
            <a:endParaRPr lang="en-IN" dirty="0"/>
          </a:p>
        </p:txBody>
      </p:sp>
      <p:sp>
        <p:nvSpPr>
          <p:cNvPr id="3" name="Content Placeholder 2">
            <a:extLst>
              <a:ext uri="{FF2B5EF4-FFF2-40B4-BE49-F238E27FC236}">
                <a16:creationId xmlns:a16="http://schemas.microsoft.com/office/drawing/2014/main" id="{AA600FF0-2A8F-40CA-B761-80688656A158}"/>
              </a:ext>
            </a:extLst>
          </p:cNvPr>
          <p:cNvSpPr>
            <a:spLocks noGrp="1"/>
          </p:cNvSpPr>
          <p:nvPr>
            <p:ph idx="1"/>
          </p:nvPr>
        </p:nvSpPr>
        <p:spPr/>
        <p:txBody>
          <a:bodyPr/>
          <a:lstStyle/>
          <a:p>
            <a:pPr algn="l"/>
            <a:r>
              <a:rPr lang="en-US" b="0" i="0" dirty="0">
                <a:effectLst/>
                <a:latin typeface="Raleway" pitchFamily="2" charset="0"/>
              </a:rPr>
              <a:t>This principle was first defined by Robert C. Martin as: “</a:t>
            </a:r>
            <a:r>
              <a:rPr lang="en-US" b="1" i="0" dirty="0">
                <a:effectLst/>
                <a:latin typeface="Raleway" pitchFamily="2" charset="0"/>
              </a:rPr>
              <a:t>Clients should not be forced to depend upon interfaces that they do not use</a:t>
            </a:r>
            <a:r>
              <a:rPr lang="en-US" b="0" i="0" dirty="0">
                <a:effectLst/>
                <a:latin typeface="Raleway" pitchFamily="2" charset="0"/>
              </a:rPr>
              <a:t>“.</a:t>
            </a:r>
          </a:p>
          <a:p>
            <a:pPr algn="l"/>
            <a:r>
              <a:rPr lang="en-US" b="0" i="0" dirty="0">
                <a:effectLst/>
                <a:latin typeface="Raleway" pitchFamily="2" charset="0"/>
              </a:rPr>
              <a:t>The goal of this principle is to </a:t>
            </a:r>
            <a:r>
              <a:rPr lang="en-US" b="1" i="0" dirty="0">
                <a:effectLst/>
                <a:latin typeface="Raleway" pitchFamily="2" charset="0"/>
              </a:rPr>
              <a:t>reduce the side effects of using larger interfaces by breaking application interfaces into smaller ones</a:t>
            </a:r>
            <a:r>
              <a:rPr lang="en-US" b="0" i="0" dirty="0">
                <a:effectLst/>
                <a:latin typeface="Raleway" pitchFamily="2" charset="0"/>
              </a:rPr>
              <a:t>. It's similar to the</a:t>
            </a:r>
            <a:r>
              <a:rPr lang="en-US" b="0" i="0" u="none" strike="noStrike" dirty="0">
                <a:effectLst/>
                <a:latin typeface="Raleway" pitchFamily="2" charset="0"/>
                <a:hlinkClick r:id="rId2">
                  <a:extLst>
                    <a:ext uri="{A12FA001-AC4F-418D-AE19-62706E023703}">
                      <ahyp:hlinkClr xmlns:ahyp="http://schemas.microsoft.com/office/drawing/2018/hyperlinkcolor" val="tx"/>
                    </a:ext>
                  </a:extLst>
                </a:hlinkClick>
              </a:rPr>
              <a:t> Single Responsibility Principle</a:t>
            </a:r>
            <a:r>
              <a:rPr lang="en-US" b="0" i="0" dirty="0">
                <a:effectLst/>
                <a:latin typeface="Raleway" pitchFamily="2" charset="0"/>
              </a:rPr>
              <a:t>, where each class or interface serves a single purpose.</a:t>
            </a:r>
          </a:p>
          <a:p>
            <a:endParaRPr lang="en-IN" dirty="0"/>
          </a:p>
        </p:txBody>
      </p:sp>
    </p:spTree>
    <p:extLst>
      <p:ext uri="{BB962C8B-B14F-4D97-AF65-F5344CB8AC3E}">
        <p14:creationId xmlns:p14="http://schemas.microsoft.com/office/powerpoint/2010/main" val="191984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A44A-409D-4EAB-9863-79BD3F02FE2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69F4610-FA8F-49D8-90C1-B4E95DFDE446}"/>
              </a:ext>
            </a:extLst>
          </p:cNvPr>
          <p:cNvSpPr>
            <a:spLocks noGrp="1"/>
          </p:cNvSpPr>
          <p:nvPr>
            <p:ph idx="1"/>
          </p:nvPr>
        </p:nvSpPr>
        <p:spPr/>
        <p:txBody>
          <a:bodyPr>
            <a:normAutofit fontScale="77500" lnSpcReduction="20000"/>
          </a:bodyPr>
          <a:lstStyle/>
          <a:p>
            <a:r>
              <a:rPr lang="en-IN" dirty="0"/>
              <a:t>//common Interface</a:t>
            </a:r>
          </a:p>
          <a:p>
            <a:r>
              <a:rPr lang="en-US" b="1" i="0" dirty="0">
                <a:effectLst/>
                <a:latin typeface="Source Code Pro" panose="020B0509030403020204" pitchFamily="49" charset="0"/>
              </a:rPr>
              <a:t>public</a:t>
            </a:r>
            <a:r>
              <a:rPr lang="en-US" b="0" i="0" dirty="0">
                <a:effectLst/>
                <a:latin typeface="Source Code Pro" panose="020B0509030403020204" pitchFamily="49" charset="0"/>
              </a:rPr>
              <a:t> </a:t>
            </a:r>
            <a:r>
              <a:rPr lang="en-US" b="1" i="0" dirty="0">
                <a:effectLst/>
                <a:latin typeface="Source Code Pro" panose="020B0509030403020204" pitchFamily="49" charset="0"/>
              </a:rPr>
              <a:t>interface</a:t>
            </a:r>
            <a:r>
              <a:rPr lang="en-US" b="0" i="0" dirty="0">
                <a:effectLst/>
                <a:latin typeface="Source Code Pro" panose="020B0509030403020204" pitchFamily="49" charset="0"/>
              </a:rPr>
              <a:t> </a:t>
            </a:r>
            <a:r>
              <a:rPr lang="en-US" b="1" i="0" dirty="0">
                <a:effectLst/>
                <a:latin typeface="Source Code Pro" panose="020B0509030403020204" pitchFamily="49" charset="0"/>
              </a:rPr>
              <a:t>Payment</a:t>
            </a:r>
            <a:r>
              <a:rPr lang="en-US" b="0" i="0" dirty="0">
                <a:effectLst/>
                <a:latin typeface="Source Code Pro" panose="020B0509030403020204" pitchFamily="49" charset="0"/>
              </a:rPr>
              <a:t> {</a:t>
            </a:r>
          </a:p>
          <a:p>
            <a:pPr lvl="1"/>
            <a:r>
              <a:rPr lang="en-US" b="0" i="0" dirty="0">
                <a:effectLst/>
                <a:latin typeface="Source Code Pro" panose="020B0509030403020204" pitchFamily="49" charset="0"/>
              </a:rPr>
              <a:t> Object </a:t>
            </a:r>
            <a:r>
              <a:rPr lang="en-US" b="1" i="0" dirty="0">
                <a:effectLst/>
                <a:latin typeface="Source Code Pro" panose="020B0509030403020204" pitchFamily="49" charset="0"/>
              </a:rPr>
              <a:t>status</a:t>
            </a:r>
            <a:r>
              <a:rPr lang="en-US" b="0" i="0" dirty="0">
                <a:effectLst/>
                <a:latin typeface="Source Code Pro" panose="020B0509030403020204" pitchFamily="49" charset="0"/>
              </a:rPr>
              <a:t>();</a:t>
            </a:r>
          </a:p>
          <a:p>
            <a:r>
              <a:rPr lang="en-US" b="0" i="0" dirty="0">
                <a:effectLst/>
                <a:latin typeface="Source Code Pro" panose="020B0509030403020204" pitchFamily="49" charset="0"/>
              </a:rPr>
              <a:t> 	List&lt;Object&gt; </a:t>
            </a:r>
            <a:r>
              <a:rPr lang="en-US" b="1" i="0" dirty="0" err="1">
                <a:effectLst/>
                <a:latin typeface="Source Code Pro" panose="020B0509030403020204" pitchFamily="49" charset="0"/>
              </a:rPr>
              <a:t>getPayments</a:t>
            </a:r>
            <a:r>
              <a:rPr lang="en-US" b="0" i="0" dirty="0">
                <a:effectLst/>
                <a:latin typeface="Source Code Pro" panose="020B0509030403020204" pitchFamily="49" charset="0"/>
              </a:rPr>
              <a:t>();</a:t>
            </a:r>
          </a:p>
          <a:p>
            <a:r>
              <a:rPr lang="en-US" b="0" i="0" dirty="0">
                <a:effectLst/>
                <a:latin typeface="Source Code Pro" panose="020B0509030403020204" pitchFamily="49" charset="0"/>
              </a:rPr>
              <a:t> }</a:t>
            </a:r>
            <a:endParaRPr lang="en-IN" b="0" i="0" dirty="0">
              <a:effectLst/>
              <a:latin typeface="Source Code Pro" panose="020B0509030403020204" pitchFamily="49" charset="0"/>
            </a:endParaRPr>
          </a:p>
          <a:p>
            <a:r>
              <a:rPr lang="en-US" b="0" i="0" dirty="0">
                <a:effectLst/>
                <a:latin typeface="Raleway" pitchFamily="2" charset="0"/>
              </a:rPr>
              <a:t>// two more interfaces for the two types of payment</a:t>
            </a:r>
            <a:endParaRPr lang="en-IN" dirty="0">
              <a:latin typeface="Source Code Pro" panose="020B0509030403020204" pitchFamily="49" charset="0"/>
            </a:endParaRPr>
          </a:p>
          <a:p>
            <a:r>
              <a:rPr lang="en-US" b="1" i="0" dirty="0">
                <a:effectLst/>
                <a:latin typeface="Source Code Pro" panose="020B0509030403020204" pitchFamily="49" charset="0"/>
              </a:rPr>
              <a:t>public</a:t>
            </a:r>
            <a:r>
              <a:rPr lang="en-US" b="0" i="0" dirty="0">
                <a:effectLst/>
                <a:latin typeface="Source Code Pro" panose="020B0509030403020204" pitchFamily="49" charset="0"/>
              </a:rPr>
              <a:t> </a:t>
            </a:r>
            <a:r>
              <a:rPr lang="en-US" b="1" i="0" dirty="0">
                <a:effectLst/>
                <a:latin typeface="Source Code Pro" panose="020B0509030403020204" pitchFamily="49" charset="0"/>
              </a:rPr>
              <a:t>interface</a:t>
            </a:r>
            <a:r>
              <a:rPr lang="en-US" b="0" i="0" dirty="0">
                <a:effectLst/>
                <a:latin typeface="Source Code Pro" panose="020B0509030403020204" pitchFamily="49" charset="0"/>
              </a:rPr>
              <a:t> </a:t>
            </a:r>
            <a:r>
              <a:rPr lang="en-US" b="1" i="0" dirty="0">
                <a:effectLst/>
                <a:latin typeface="Source Code Pro" panose="020B0509030403020204" pitchFamily="49" charset="0"/>
              </a:rPr>
              <a:t>Bank</a:t>
            </a:r>
            <a:r>
              <a:rPr lang="en-US" b="0" i="0" dirty="0">
                <a:effectLst/>
                <a:latin typeface="Source Code Pro" panose="020B0509030403020204" pitchFamily="49" charset="0"/>
              </a:rPr>
              <a:t> </a:t>
            </a:r>
            <a:r>
              <a:rPr lang="en-US" b="1" i="0" dirty="0">
                <a:effectLst/>
                <a:latin typeface="Source Code Pro" panose="020B0509030403020204" pitchFamily="49" charset="0"/>
              </a:rPr>
              <a:t>extends</a:t>
            </a:r>
            <a:r>
              <a:rPr lang="en-US" b="0" i="0" dirty="0">
                <a:effectLst/>
                <a:latin typeface="Source Code Pro" panose="020B0509030403020204" pitchFamily="49" charset="0"/>
              </a:rPr>
              <a:t> </a:t>
            </a:r>
            <a:r>
              <a:rPr lang="en-US" b="1" i="0" dirty="0">
                <a:effectLst/>
                <a:latin typeface="Source Code Pro" panose="020B0509030403020204" pitchFamily="49" charset="0"/>
              </a:rPr>
              <a:t>Payment</a:t>
            </a:r>
            <a:r>
              <a:rPr lang="en-US" b="0" i="0" dirty="0">
                <a:effectLst/>
                <a:latin typeface="Source Code Pro" panose="020B0509030403020204" pitchFamily="49" charset="0"/>
              </a:rPr>
              <a:t> { </a:t>
            </a:r>
          </a:p>
          <a:p>
            <a:pPr lvl="1"/>
            <a:r>
              <a:rPr lang="en-US" b="1" i="0" dirty="0">
                <a:effectLst/>
                <a:latin typeface="Source Code Pro" panose="020B0509030403020204" pitchFamily="49" charset="0"/>
              </a:rPr>
              <a:t>void</a:t>
            </a:r>
            <a:r>
              <a:rPr lang="en-US" b="0" i="0" dirty="0">
                <a:effectLst/>
                <a:latin typeface="Source Code Pro" panose="020B0509030403020204" pitchFamily="49" charset="0"/>
              </a:rPr>
              <a:t> </a:t>
            </a:r>
            <a:r>
              <a:rPr lang="en-US" b="1" i="0" dirty="0" err="1">
                <a:effectLst/>
                <a:latin typeface="Source Code Pro" panose="020B0509030403020204" pitchFamily="49" charset="0"/>
              </a:rPr>
              <a:t>initiatePayments</a:t>
            </a:r>
            <a:r>
              <a:rPr lang="en-US" b="0" i="0" dirty="0">
                <a:effectLst/>
                <a:latin typeface="Source Code Pro" panose="020B0509030403020204" pitchFamily="49" charset="0"/>
              </a:rPr>
              <a:t>(); </a:t>
            </a:r>
          </a:p>
          <a:p>
            <a:r>
              <a:rPr lang="en-US" b="0" i="0" dirty="0">
                <a:effectLst/>
                <a:latin typeface="Source Code Pro" panose="020B0509030403020204" pitchFamily="49" charset="0"/>
              </a:rPr>
              <a:t>}</a:t>
            </a:r>
            <a:endParaRPr lang="en-IN" b="0" i="0" dirty="0">
              <a:effectLst/>
              <a:latin typeface="Source Code Pro" panose="020B0509030403020204" pitchFamily="49" charset="0"/>
            </a:endParaRPr>
          </a:p>
          <a:p>
            <a:r>
              <a:rPr lang="en-US" b="1" i="0" dirty="0">
                <a:effectLst/>
                <a:latin typeface="Source Code Pro" panose="020B0509030403020204" pitchFamily="49" charset="0"/>
              </a:rPr>
              <a:t>public</a:t>
            </a:r>
            <a:r>
              <a:rPr lang="en-US" b="0" i="0" dirty="0">
                <a:effectLst/>
                <a:latin typeface="Source Code Pro" panose="020B0509030403020204" pitchFamily="49" charset="0"/>
              </a:rPr>
              <a:t> </a:t>
            </a:r>
            <a:r>
              <a:rPr lang="en-US" b="1" i="0" dirty="0">
                <a:effectLst/>
                <a:latin typeface="Source Code Pro" panose="020B0509030403020204" pitchFamily="49" charset="0"/>
              </a:rPr>
              <a:t>interface</a:t>
            </a:r>
            <a:r>
              <a:rPr lang="en-US" b="0" i="0" dirty="0">
                <a:effectLst/>
                <a:latin typeface="Source Code Pro" panose="020B0509030403020204" pitchFamily="49" charset="0"/>
              </a:rPr>
              <a:t> </a:t>
            </a:r>
            <a:r>
              <a:rPr lang="en-US" b="1" i="0" dirty="0">
                <a:effectLst/>
                <a:latin typeface="Source Code Pro" panose="020B0509030403020204" pitchFamily="49" charset="0"/>
              </a:rPr>
              <a:t>Loan</a:t>
            </a:r>
            <a:r>
              <a:rPr lang="en-US" b="0" i="0" dirty="0">
                <a:effectLst/>
                <a:latin typeface="Source Code Pro" panose="020B0509030403020204" pitchFamily="49" charset="0"/>
              </a:rPr>
              <a:t> </a:t>
            </a:r>
            <a:r>
              <a:rPr lang="en-US" b="1" i="0" dirty="0">
                <a:effectLst/>
                <a:latin typeface="Source Code Pro" panose="020B0509030403020204" pitchFamily="49" charset="0"/>
              </a:rPr>
              <a:t>extends</a:t>
            </a:r>
            <a:r>
              <a:rPr lang="en-US" b="0" i="0" dirty="0">
                <a:effectLst/>
                <a:latin typeface="Source Code Pro" panose="020B0509030403020204" pitchFamily="49" charset="0"/>
              </a:rPr>
              <a:t> </a:t>
            </a:r>
            <a:r>
              <a:rPr lang="en-US" b="1" i="0" dirty="0">
                <a:effectLst/>
                <a:latin typeface="Source Code Pro" panose="020B0509030403020204" pitchFamily="49" charset="0"/>
              </a:rPr>
              <a:t>Payment</a:t>
            </a:r>
            <a:r>
              <a:rPr lang="en-US" b="0" i="0" dirty="0">
                <a:effectLst/>
                <a:latin typeface="Source Code Pro" panose="020B0509030403020204" pitchFamily="49" charset="0"/>
              </a:rPr>
              <a:t> { </a:t>
            </a:r>
          </a:p>
          <a:p>
            <a:pPr lvl="1"/>
            <a:r>
              <a:rPr lang="en-US" b="1" i="0" dirty="0">
                <a:effectLst/>
                <a:latin typeface="Source Code Pro" panose="020B0509030403020204" pitchFamily="49" charset="0"/>
              </a:rPr>
              <a:t>void</a:t>
            </a:r>
            <a:r>
              <a:rPr lang="en-US" b="0" i="0" dirty="0">
                <a:effectLst/>
                <a:latin typeface="Source Code Pro" panose="020B0509030403020204" pitchFamily="49" charset="0"/>
              </a:rPr>
              <a:t> </a:t>
            </a:r>
            <a:r>
              <a:rPr lang="en-US" b="1" i="0" dirty="0" err="1">
                <a:effectLst/>
                <a:latin typeface="Source Code Pro" panose="020B0509030403020204" pitchFamily="49" charset="0"/>
              </a:rPr>
              <a:t>intiateLoanSettlement</a:t>
            </a:r>
            <a:r>
              <a:rPr lang="en-US" b="0" i="0" dirty="0">
                <a:effectLst/>
                <a:latin typeface="Source Code Pro" panose="020B0509030403020204" pitchFamily="49" charset="0"/>
              </a:rPr>
              <a:t>(); </a:t>
            </a:r>
          </a:p>
          <a:p>
            <a:pPr lvl="1"/>
            <a:r>
              <a:rPr lang="en-US" b="1" i="0" dirty="0">
                <a:effectLst/>
                <a:latin typeface="Source Code Pro" panose="020B0509030403020204" pitchFamily="49" charset="0"/>
              </a:rPr>
              <a:t>void</a:t>
            </a:r>
            <a:r>
              <a:rPr lang="en-US" b="0" i="0" dirty="0">
                <a:effectLst/>
                <a:latin typeface="Source Code Pro" panose="020B0509030403020204" pitchFamily="49" charset="0"/>
              </a:rPr>
              <a:t> </a:t>
            </a:r>
            <a:r>
              <a:rPr lang="en-US" b="1" i="0" dirty="0" err="1">
                <a:effectLst/>
                <a:latin typeface="Source Code Pro" panose="020B0509030403020204" pitchFamily="49" charset="0"/>
              </a:rPr>
              <a:t>initiateRePayment</a:t>
            </a:r>
            <a:r>
              <a:rPr lang="en-US" b="0" i="0" dirty="0">
                <a:effectLst/>
                <a:latin typeface="Source Code Pro" panose="020B0509030403020204" pitchFamily="49" charset="0"/>
              </a:rPr>
              <a:t>(); </a:t>
            </a:r>
          </a:p>
          <a:p>
            <a:r>
              <a:rPr lang="en-US" b="0" i="0" dirty="0">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017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80C2-FB4E-461E-A5F8-F8CC6E466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4EE94D-270A-4D99-A3A0-3C4E27E18314}"/>
              </a:ext>
            </a:extLst>
          </p:cNvPr>
          <p:cNvSpPr>
            <a:spLocks noGrp="1"/>
          </p:cNvSpPr>
          <p:nvPr>
            <p:ph idx="1"/>
          </p:nvPr>
        </p:nvSpPr>
        <p:spPr/>
        <p:txBody>
          <a:bodyPr>
            <a:normAutofit/>
          </a:bodyPr>
          <a:lstStyle/>
          <a:p>
            <a:r>
              <a:rPr lang="en-IN" dirty="0"/>
              <a:t>//</a:t>
            </a:r>
            <a:r>
              <a:rPr lang="en-US" b="0" i="0" dirty="0">
                <a:effectLst/>
                <a:latin typeface="Raleway" pitchFamily="2" charset="0"/>
              </a:rPr>
              <a:t> the respective implementations, starting with </a:t>
            </a:r>
            <a:r>
              <a:rPr lang="en-US" b="0" i="1" dirty="0" err="1">
                <a:effectLst/>
                <a:latin typeface="Raleway" pitchFamily="2" charset="0"/>
              </a:rPr>
              <a:t>BankPayment</a:t>
            </a:r>
            <a:r>
              <a:rPr lang="en-US" b="0" i="0" dirty="0">
                <a:effectLst/>
                <a:latin typeface="Raleway" pitchFamily="2" charset="0"/>
              </a:rPr>
              <a:t>:</a:t>
            </a:r>
          </a:p>
          <a:p>
            <a:r>
              <a:rPr lang="en-IN" b="1" i="0" dirty="0">
                <a:effectLst/>
                <a:latin typeface="Source Code Pro" panose="020B0509030403020204" pitchFamily="49" charset="0"/>
              </a:rPr>
              <a:t>public</a:t>
            </a:r>
            <a:r>
              <a:rPr lang="en-IN" b="0" i="0" dirty="0">
                <a:effectLst/>
                <a:latin typeface="Source Code Pro" panose="020B0509030403020204" pitchFamily="49" charset="0"/>
              </a:rPr>
              <a:t> </a:t>
            </a:r>
            <a:r>
              <a:rPr lang="en-IN" b="1" i="0" dirty="0">
                <a:effectLst/>
                <a:latin typeface="Source Code Pro" panose="020B0509030403020204" pitchFamily="49" charset="0"/>
              </a:rPr>
              <a:t>class</a:t>
            </a:r>
            <a:r>
              <a:rPr lang="en-IN" b="0" i="0" dirty="0">
                <a:effectLst/>
                <a:latin typeface="Source Code Pro" panose="020B0509030403020204" pitchFamily="49" charset="0"/>
              </a:rPr>
              <a:t> </a:t>
            </a:r>
            <a:r>
              <a:rPr lang="en-IN" b="1" i="0" dirty="0" err="1">
                <a:effectLst/>
                <a:latin typeface="Source Code Pro" panose="020B0509030403020204" pitchFamily="49" charset="0"/>
              </a:rPr>
              <a:t>BankPayment</a:t>
            </a:r>
            <a:r>
              <a:rPr lang="en-IN" b="0" i="0" dirty="0">
                <a:effectLst/>
                <a:latin typeface="Source Code Pro" panose="020B0509030403020204" pitchFamily="49" charset="0"/>
              </a:rPr>
              <a:t> </a:t>
            </a:r>
            <a:r>
              <a:rPr lang="en-IN" b="1" i="0" dirty="0">
                <a:effectLst/>
                <a:latin typeface="Source Code Pro" panose="020B0509030403020204" pitchFamily="49" charset="0"/>
              </a:rPr>
              <a:t>implements</a:t>
            </a:r>
            <a:r>
              <a:rPr lang="en-IN" b="0" i="0" dirty="0">
                <a:effectLst/>
                <a:latin typeface="Source Code Pro" panose="020B0509030403020204" pitchFamily="49" charset="0"/>
              </a:rPr>
              <a:t> </a:t>
            </a:r>
            <a:r>
              <a:rPr lang="en-IN" b="1" i="0" dirty="0">
                <a:effectLst/>
                <a:latin typeface="Source Code Pro" panose="020B0509030403020204" pitchFamily="49" charset="0"/>
              </a:rPr>
              <a:t>Bank</a:t>
            </a:r>
            <a:r>
              <a:rPr lang="en-IN" b="0" i="0" dirty="0">
                <a:effectLst/>
                <a:latin typeface="Source Code Pro" panose="020B0509030403020204" pitchFamily="49" charset="0"/>
              </a:rPr>
              <a:t> { </a:t>
            </a:r>
            <a:r>
              <a:rPr lang="en-IN" dirty="0">
                <a:latin typeface="Source Code Pro" panose="020B0509030403020204" pitchFamily="49" charset="0"/>
              </a:rPr>
              <a:t> </a:t>
            </a:r>
            <a:r>
              <a:rPr lang="en-IN" b="0" i="0" dirty="0">
                <a:effectLst/>
                <a:latin typeface="Source Code Pro" panose="020B0509030403020204" pitchFamily="49" charset="0"/>
              </a:rPr>
              <a:t>@Override </a:t>
            </a:r>
          </a:p>
          <a:p>
            <a:pPr lvl="1"/>
            <a:r>
              <a:rPr lang="en-IN" b="1" i="0" dirty="0">
                <a:effectLst/>
                <a:latin typeface="Source Code Pro" panose="020B0509030403020204" pitchFamily="49" charset="0"/>
              </a:rPr>
              <a:t>public</a:t>
            </a:r>
            <a:r>
              <a:rPr lang="en-IN" b="0" i="0" dirty="0">
                <a:effectLst/>
                <a:latin typeface="Source Code Pro" panose="020B0509030403020204" pitchFamily="49" charset="0"/>
              </a:rPr>
              <a:t> </a:t>
            </a:r>
            <a:r>
              <a:rPr lang="en-IN" b="1" i="0" dirty="0">
                <a:effectLst/>
                <a:latin typeface="Source Code Pro" panose="020B0509030403020204" pitchFamily="49" charset="0"/>
              </a:rPr>
              <a:t>void</a:t>
            </a:r>
            <a:r>
              <a:rPr lang="en-IN" b="0" i="0" dirty="0">
                <a:effectLst/>
                <a:latin typeface="Source Code Pro" panose="020B0509030403020204" pitchFamily="49" charset="0"/>
              </a:rPr>
              <a:t> </a:t>
            </a:r>
            <a:r>
              <a:rPr lang="en-IN" b="1" i="0" dirty="0" err="1">
                <a:effectLst/>
                <a:latin typeface="Source Code Pro" panose="020B0509030403020204" pitchFamily="49" charset="0"/>
              </a:rPr>
              <a:t>initiatePayments</a:t>
            </a:r>
            <a:r>
              <a:rPr lang="en-IN" b="0" i="0" dirty="0">
                <a:effectLst/>
                <a:latin typeface="Source Code Pro" panose="020B0509030403020204" pitchFamily="49" charset="0"/>
              </a:rPr>
              <a:t>() { // ... } </a:t>
            </a:r>
          </a:p>
          <a:p>
            <a:pPr lvl="1"/>
            <a:r>
              <a:rPr lang="en-IN" b="0" i="0" dirty="0">
                <a:effectLst/>
                <a:latin typeface="Source Code Pro" panose="020B0509030403020204" pitchFamily="49" charset="0"/>
              </a:rPr>
              <a:t>@Override </a:t>
            </a:r>
          </a:p>
          <a:p>
            <a:pPr lvl="1"/>
            <a:r>
              <a:rPr lang="en-IN" b="1" i="0" dirty="0">
                <a:effectLst/>
                <a:latin typeface="Source Code Pro" panose="020B0509030403020204" pitchFamily="49" charset="0"/>
              </a:rPr>
              <a:t>public</a:t>
            </a:r>
            <a:r>
              <a:rPr lang="en-IN" b="0" i="0" dirty="0">
                <a:effectLst/>
                <a:latin typeface="Source Code Pro" panose="020B0509030403020204" pitchFamily="49" charset="0"/>
              </a:rPr>
              <a:t> Object </a:t>
            </a:r>
            <a:r>
              <a:rPr lang="en-IN" b="1" i="0" dirty="0">
                <a:effectLst/>
                <a:latin typeface="Source Code Pro" panose="020B0509030403020204" pitchFamily="49" charset="0"/>
              </a:rPr>
              <a:t>status</a:t>
            </a:r>
            <a:r>
              <a:rPr lang="en-IN" b="0" i="0" dirty="0">
                <a:effectLst/>
                <a:latin typeface="Source Code Pro" panose="020B0509030403020204" pitchFamily="49" charset="0"/>
              </a:rPr>
              <a:t>() { // ... }</a:t>
            </a:r>
          </a:p>
          <a:p>
            <a:pPr lvl="1"/>
            <a:r>
              <a:rPr lang="en-IN" b="0" i="0" dirty="0">
                <a:effectLst/>
                <a:latin typeface="Source Code Pro" panose="020B0509030403020204" pitchFamily="49" charset="0"/>
              </a:rPr>
              <a:t> @Override </a:t>
            </a:r>
          </a:p>
          <a:p>
            <a:pPr lvl="1"/>
            <a:r>
              <a:rPr lang="en-IN" b="1" i="0" dirty="0">
                <a:effectLst/>
                <a:latin typeface="Source Code Pro" panose="020B0509030403020204" pitchFamily="49" charset="0"/>
              </a:rPr>
              <a:t>public</a:t>
            </a:r>
            <a:r>
              <a:rPr lang="en-IN" b="0" i="0" dirty="0">
                <a:effectLst/>
                <a:latin typeface="Source Code Pro" panose="020B0509030403020204" pitchFamily="49" charset="0"/>
              </a:rPr>
              <a:t> List&lt;Object&gt; </a:t>
            </a:r>
            <a:r>
              <a:rPr lang="en-IN" b="1" i="0" dirty="0" err="1">
                <a:effectLst/>
                <a:latin typeface="Source Code Pro" panose="020B0509030403020204" pitchFamily="49" charset="0"/>
              </a:rPr>
              <a:t>getPayments</a:t>
            </a:r>
            <a:r>
              <a:rPr lang="en-IN" b="0" i="0" dirty="0">
                <a:effectLst/>
                <a:latin typeface="Source Code Pro" panose="020B0509030403020204" pitchFamily="49" charset="0"/>
              </a:rPr>
              <a:t>() { // ... }</a:t>
            </a:r>
          </a:p>
          <a:p>
            <a:r>
              <a:rPr lang="en-IN" b="0" i="0" dirty="0">
                <a:effectLst/>
                <a:latin typeface="Source Code Pro" panose="020B0509030403020204" pitchFamily="49" charset="0"/>
              </a:rPr>
              <a:t> }</a:t>
            </a:r>
            <a:endParaRPr lang="en-IN" dirty="0"/>
          </a:p>
        </p:txBody>
      </p:sp>
    </p:spTree>
    <p:extLst>
      <p:ext uri="{BB962C8B-B14F-4D97-AF65-F5344CB8AC3E}">
        <p14:creationId xmlns:p14="http://schemas.microsoft.com/office/powerpoint/2010/main" val="368148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8238-C00D-4B18-8B8C-721D162837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8743B3-57D9-4D8A-887C-93BBD02A93DC}"/>
              </a:ext>
            </a:extLst>
          </p:cNvPr>
          <p:cNvSpPr>
            <a:spLocks noGrp="1"/>
          </p:cNvSpPr>
          <p:nvPr>
            <p:ph idx="1"/>
          </p:nvPr>
        </p:nvSpPr>
        <p:spPr/>
        <p:txBody>
          <a:bodyPr>
            <a:normAutofit fontScale="70000" lnSpcReduction="20000"/>
          </a:bodyPr>
          <a:lstStyle/>
          <a:p>
            <a:r>
              <a:rPr lang="en-IN" b="1" i="0" dirty="0">
                <a:effectLst/>
                <a:latin typeface="Source Code Pro" panose="020B0509030403020204" pitchFamily="49" charset="0"/>
              </a:rPr>
              <a:t>//</a:t>
            </a:r>
            <a:r>
              <a:rPr lang="en-IN" b="1" i="0" dirty="0" err="1">
                <a:effectLst/>
                <a:latin typeface="Source Code Pro" panose="020B0509030403020204" pitchFamily="49" charset="0"/>
              </a:rPr>
              <a:t>LoanPayment</a:t>
            </a:r>
            <a:r>
              <a:rPr lang="en-IN" b="1" i="0" dirty="0">
                <a:effectLst/>
                <a:latin typeface="Source Code Pro" panose="020B0509030403020204" pitchFamily="49" charset="0"/>
              </a:rPr>
              <a:t> Implementation</a:t>
            </a:r>
          </a:p>
          <a:p>
            <a:r>
              <a:rPr lang="en-IN" b="1" i="0" dirty="0">
                <a:effectLst/>
                <a:latin typeface="Source Code Pro" panose="020B0509030403020204" pitchFamily="49" charset="0"/>
              </a:rPr>
              <a:t>public</a:t>
            </a:r>
            <a:r>
              <a:rPr lang="en-IN" b="0" i="0" dirty="0">
                <a:effectLst/>
                <a:latin typeface="Source Code Pro" panose="020B0509030403020204" pitchFamily="49" charset="0"/>
              </a:rPr>
              <a:t> </a:t>
            </a:r>
            <a:r>
              <a:rPr lang="en-IN" b="1" i="0" dirty="0">
                <a:effectLst/>
                <a:latin typeface="Source Code Pro" panose="020B0509030403020204" pitchFamily="49" charset="0"/>
              </a:rPr>
              <a:t>class</a:t>
            </a:r>
            <a:r>
              <a:rPr lang="en-IN" b="0" i="0" dirty="0">
                <a:effectLst/>
                <a:latin typeface="Source Code Pro" panose="020B0509030403020204" pitchFamily="49" charset="0"/>
              </a:rPr>
              <a:t> </a:t>
            </a:r>
            <a:r>
              <a:rPr lang="en-IN" b="1" i="0" dirty="0" err="1">
                <a:effectLst/>
                <a:latin typeface="Source Code Pro" panose="020B0509030403020204" pitchFamily="49" charset="0"/>
              </a:rPr>
              <a:t>LoanPayment</a:t>
            </a:r>
            <a:r>
              <a:rPr lang="en-IN" b="0" i="0" dirty="0">
                <a:effectLst/>
                <a:latin typeface="Source Code Pro" panose="020B0509030403020204" pitchFamily="49" charset="0"/>
              </a:rPr>
              <a:t> </a:t>
            </a:r>
            <a:r>
              <a:rPr lang="en-IN" b="1" i="0" dirty="0">
                <a:effectLst/>
                <a:latin typeface="Source Code Pro" panose="020B0509030403020204" pitchFamily="49" charset="0"/>
              </a:rPr>
              <a:t>implements</a:t>
            </a:r>
            <a:r>
              <a:rPr lang="en-IN" b="0" i="0" dirty="0">
                <a:effectLst/>
                <a:latin typeface="Source Code Pro" panose="020B0509030403020204" pitchFamily="49" charset="0"/>
              </a:rPr>
              <a:t> </a:t>
            </a:r>
            <a:r>
              <a:rPr lang="en-IN" b="1" i="0" dirty="0">
                <a:effectLst/>
                <a:latin typeface="Source Code Pro" panose="020B0509030403020204" pitchFamily="49" charset="0"/>
              </a:rPr>
              <a:t>Loan</a:t>
            </a:r>
            <a:r>
              <a:rPr lang="en-IN" b="0" i="0" dirty="0">
                <a:effectLst/>
                <a:latin typeface="Source Code Pro" panose="020B0509030403020204" pitchFamily="49" charset="0"/>
              </a:rPr>
              <a:t> { </a:t>
            </a:r>
          </a:p>
          <a:p>
            <a:pPr lvl="1"/>
            <a:r>
              <a:rPr lang="en-IN" b="0" i="0" dirty="0">
                <a:effectLst/>
                <a:latin typeface="Source Code Pro" panose="020B0509030403020204" pitchFamily="49" charset="0"/>
              </a:rPr>
              <a:t>@Override</a:t>
            </a:r>
          </a:p>
          <a:p>
            <a:pPr lvl="1"/>
            <a:r>
              <a:rPr lang="en-IN" b="0" i="0" dirty="0">
                <a:effectLst/>
                <a:latin typeface="Source Code Pro" panose="020B0509030403020204" pitchFamily="49" charset="0"/>
              </a:rPr>
              <a:t> </a:t>
            </a:r>
            <a:r>
              <a:rPr lang="en-IN" b="1" i="0" dirty="0">
                <a:effectLst/>
                <a:latin typeface="Source Code Pro" panose="020B0509030403020204" pitchFamily="49" charset="0"/>
              </a:rPr>
              <a:t>public</a:t>
            </a:r>
            <a:r>
              <a:rPr lang="en-IN" b="0" i="0" dirty="0">
                <a:effectLst/>
                <a:latin typeface="Source Code Pro" panose="020B0509030403020204" pitchFamily="49" charset="0"/>
              </a:rPr>
              <a:t> </a:t>
            </a:r>
            <a:r>
              <a:rPr lang="en-IN" b="1" i="0" dirty="0">
                <a:effectLst/>
                <a:latin typeface="Source Code Pro" panose="020B0509030403020204" pitchFamily="49" charset="0"/>
              </a:rPr>
              <a:t>void</a:t>
            </a:r>
            <a:r>
              <a:rPr lang="en-IN" b="0" i="0" dirty="0">
                <a:effectLst/>
                <a:latin typeface="Source Code Pro" panose="020B0509030403020204" pitchFamily="49" charset="0"/>
              </a:rPr>
              <a:t> </a:t>
            </a:r>
            <a:r>
              <a:rPr lang="en-IN" b="1" i="0" dirty="0" err="1">
                <a:effectLst/>
                <a:latin typeface="Source Code Pro" panose="020B0509030403020204" pitchFamily="49" charset="0"/>
              </a:rPr>
              <a:t>intiateLoanSettlement</a:t>
            </a:r>
            <a:r>
              <a:rPr lang="en-IN" b="0" i="0" dirty="0">
                <a:effectLst/>
                <a:latin typeface="Source Code Pro" panose="020B0509030403020204" pitchFamily="49" charset="0"/>
              </a:rPr>
              <a:t>() { // ... }</a:t>
            </a:r>
          </a:p>
          <a:p>
            <a:pPr lvl="1"/>
            <a:r>
              <a:rPr lang="en-IN" b="0" i="0" dirty="0">
                <a:effectLst/>
                <a:latin typeface="Source Code Pro" panose="020B0509030403020204" pitchFamily="49" charset="0"/>
              </a:rPr>
              <a:t> @Override</a:t>
            </a:r>
          </a:p>
          <a:p>
            <a:pPr lvl="1"/>
            <a:r>
              <a:rPr lang="en-IN" b="0" i="0" dirty="0">
                <a:effectLst/>
                <a:latin typeface="Source Code Pro" panose="020B0509030403020204" pitchFamily="49" charset="0"/>
              </a:rPr>
              <a:t> </a:t>
            </a:r>
            <a:r>
              <a:rPr lang="en-IN" b="1" i="0" dirty="0">
                <a:effectLst/>
                <a:latin typeface="Source Code Pro" panose="020B0509030403020204" pitchFamily="49" charset="0"/>
              </a:rPr>
              <a:t>public</a:t>
            </a:r>
            <a:r>
              <a:rPr lang="en-IN" b="0" i="0" dirty="0">
                <a:effectLst/>
                <a:latin typeface="Source Code Pro" panose="020B0509030403020204" pitchFamily="49" charset="0"/>
              </a:rPr>
              <a:t> </a:t>
            </a:r>
            <a:r>
              <a:rPr lang="en-IN" b="1" i="0" dirty="0">
                <a:effectLst/>
                <a:latin typeface="Source Code Pro" panose="020B0509030403020204" pitchFamily="49" charset="0"/>
              </a:rPr>
              <a:t>void</a:t>
            </a:r>
            <a:r>
              <a:rPr lang="en-IN" b="0" i="0" dirty="0">
                <a:effectLst/>
                <a:latin typeface="Source Code Pro" panose="020B0509030403020204" pitchFamily="49" charset="0"/>
              </a:rPr>
              <a:t> </a:t>
            </a:r>
            <a:r>
              <a:rPr lang="en-IN" b="1" i="0" dirty="0" err="1">
                <a:effectLst/>
                <a:latin typeface="Source Code Pro" panose="020B0509030403020204" pitchFamily="49" charset="0"/>
              </a:rPr>
              <a:t>initiateRePayment</a:t>
            </a:r>
            <a:r>
              <a:rPr lang="en-IN" b="0" i="0" dirty="0">
                <a:effectLst/>
                <a:latin typeface="Source Code Pro" panose="020B0509030403020204" pitchFamily="49" charset="0"/>
              </a:rPr>
              <a:t>() { // ... }</a:t>
            </a:r>
          </a:p>
          <a:p>
            <a:pPr lvl="1"/>
            <a:r>
              <a:rPr lang="en-IN" b="0" i="0" dirty="0">
                <a:effectLst/>
                <a:latin typeface="Source Code Pro" panose="020B0509030403020204" pitchFamily="49" charset="0"/>
              </a:rPr>
              <a:t> @Override </a:t>
            </a:r>
          </a:p>
          <a:p>
            <a:pPr lvl="1"/>
            <a:r>
              <a:rPr lang="en-IN" b="1" i="0" dirty="0">
                <a:effectLst/>
                <a:latin typeface="Source Code Pro" panose="020B0509030403020204" pitchFamily="49" charset="0"/>
              </a:rPr>
              <a:t>public</a:t>
            </a:r>
            <a:r>
              <a:rPr lang="en-IN" b="0" i="0" dirty="0">
                <a:effectLst/>
                <a:latin typeface="Source Code Pro" panose="020B0509030403020204" pitchFamily="49" charset="0"/>
              </a:rPr>
              <a:t> Object </a:t>
            </a:r>
            <a:r>
              <a:rPr lang="en-IN" b="1" i="0" dirty="0">
                <a:effectLst/>
                <a:latin typeface="Source Code Pro" panose="020B0509030403020204" pitchFamily="49" charset="0"/>
              </a:rPr>
              <a:t>status</a:t>
            </a:r>
            <a:r>
              <a:rPr lang="en-IN" b="0" i="0" dirty="0">
                <a:effectLst/>
                <a:latin typeface="Source Code Pro" panose="020B0509030403020204" pitchFamily="49" charset="0"/>
              </a:rPr>
              <a:t>() { // ... }</a:t>
            </a:r>
          </a:p>
          <a:p>
            <a:pPr lvl="1"/>
            <a:r>
              <a:rPr lang="en-IN" b="0" i="0" dirty="0">
                <a:effectLst/>
                <a:latin typeface="Source Code Pro" panose="020B0509030403020204" pitchFamily="49" charset="0"/>
              </a:rPr>
              <a:t> @Override </a:t>
            </a:r>
          </a:p>
          <a:p>
            <a:pPr lvl="1"/>
            <a:r>
              <a:rPr lang="en-IN" b="1" i="0" dirty="0">
                <a:effectLst/>
                <a:latin typeface="Source Code Pro" panose="020B0509030403020204" pitchFamily="49" charset="0"/>
              </a:rPr>
              <a:t>public</a:t>
            </a:r>
            <a:r>
              <a:rPr lang="en-IN" b="0" i="0" dirty="0">
                <a:effectLst/>
                <a:latin typeface="Source Code Pro" panose="020B0509030403020204" pitchFamily="49" charset="0"/>
              </a:rPr>
              <a:t> List&lt;Object&gt; </a:t>
            </a:r>
            <a:r>
              <a:rPr lang="en-IN" b="1" i="0" dirty="0" err="1">
                <a:effectLst/>
                <a:latin typeface="Source Code Pro" panose="020B0509030403020204" pitchFamily="49" charset="0"/>
              </a:rPr>
              <a:t>getPayments</a:t>
            </a:r>
            <a:r>
              <a:rPr lang="en-IN" b="0" i="0" dirty="0">
                <a:effectLst/>
                <a:latin typeface="Source Code Pro" panose="020B0509030403020204" pitchFamily="49" charset="0"/>
              </a:rPr>
              <a:t>() { // ... } </a:t>
            </a:r>
          </a:p>
          <a:p>
            <a:r>
              <a:rPr lang="en-IN" b="0" i="0" dirty="0">
                <a:effectLst/>
                <a:latin typeface="Source Code Pro" panose="020B0509030403020204" pitchFamily="49" charset="0"/>
              </a:rPr>
              <a:t>}</a:t>
            </a:r>
          </a:p>
          <a:p>
            <a:endParaRPr lang="en-IN" dirty="0">
              <a:latin typeface="Source Code Pro" panose="020B0509030403020204" pitchFamily="49" charset="0"/>
            </a:endParaRPr>
          </a:p>
          <a:p>
            <a:r>
              <a:rPr lang="en-US" b="1" i="0" dirty="0">
                <a:effectLst/>
                <a:latin typeface="Raleway" pitchFamily="2" charset="0"/>
              </a:rPr>
              <a:t>As we can see, the interfaces don't violate the principle.</a:t>
            </a:r>
            <a:r>
              <a:rPr lang="en-US" b="0" i="0" dirty="0">
                <a:effectLst/>
                <a:latin typeface="Raleway" pitchFamily="2" charset="0"/>
              </a:rPr>
              <a:t> The implementations don't have to provide empty methods. This keeps the code clean and reduces the chance of bugs.</a:t>
            </a:r>
            <a:endParaRPr lang="en-IN" dirty="0"/>
          </a:p>
        </p:txBody>
      </p:sp>
    </p:spTree>
    <p:extLst>
      <p:ext uri="{BB962C8B-B14F-4D97-AF65-F5344CB8AC3E}">
        <p14:creationId xmlns:p14="http://schemas.microsoft.com/office/powerpoint/2010/main" val="110506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A14B-3B5A-481B-A67A-93E740B7BAF4}"/>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Dependency Inversion Principle</a:t>
            </a:r>
            <a:endParaRPr lang="en-IN" dirty="0"/>
          </a:p>
        </p:txBody>
      </p:sp>
      <p:sp>
        <p:nvSpPr>
          <p:cNvPr id="3" name="Content Placeholder 2">
            <a:extLst>
              <a:ext uri="{FF2B5EF4-FFF2-40B4-BE49-F238E27FC236}">
                <a16:creationId xmlns:a16="http://schemas.microsoft.com/office/drawing/2014/main" id="{FE64D228-220A-4277-B8B0-5D4603941052}"/>
              </a:ext>
            </a:extLst>
          </p:cNvPr>
          <p:cNvSpPr>
            <a:spLocks noGrp="1"/>
          </p:cNvSpPr>
          <p:nvPr>
            <p:ph idx="1"/>
          </p:nvPr>
        </p:nvSpPr>
        <p:spPr/>
        <p:txBody>
          <a:bodyPr/>
          <a:lstStyle/>
          <a:p>
            <a:pPr algn="just">
              <a:buFont typeface="+mj-lt"/>
              <a:buAutoNum type="arabicPeriod"/>
            </a:pPr>
            <a:r>
              <a:rPr lang="en-US" b="0" i="0" dirty="0">
                <a:solidFill>
                  <a:srgbClr val="181717"/>
                </a:solidFill>
                <a:effectLst/>
                <a:latin typeface="Verdana" panose="020B0604030504040204" pitchFamily="34" charset="0"/>
              </a:rPr>
              <a:t>High-level modules should not depend on low-level modules. Both should depend on the abstraction.</a:t>
            </a:r>
          </a:p>
          <a:p>
            <a:pPr algn="just">
              <a:buFont typeface="+mj-lt"/>
              <a:buAutoNum type="arabicPeriod"/>
            </a:pPr>
            <a:r>
              <a:rPr lang="en-US" b="0" i="0" dirty="0">
                <a:solidFill>
                  <a:srgbClr val="181717"/>
                </a:solidFill>
                <a:effectLst/>
                <a:latin typeface="Verdana" panose="020B0604030504040204" pitchFamily="34" charset="0"/>
              </a:rPr>
              <a:t>Abstractions should not depend on details. Details should depend on abstractions.</a:t>
            </a:r>
          </a:p>
          <a:p>
            <a:r>
              <a:rPr lang="en-US" b="0" i="0" dirty="0">
                <a:solidFill>
                  <a:srgbClr val="181717"/>
                </a:solidFill>
                <a:effectLst/>
                <a:latin typeface="Verdana" panose="020B0604030504040204" pitchFamily="34" charset="0"/>
              </a:rPr>
              <a:t>A high-level module is a module which depends on other modules</a:t>
            </a:r>
            <a:endParaRPr lang="en-US" dirty="0">
              <a:solidFill>
                <a:srgbClr val="181717"/>
              </a:solidFill>
              <a:latin typeface="Verdana" panose="020B0604030504040204" pitchFamily="34" charset="0"/>
            </a:endParaRPr>
          </a:p>
          <a:p>
            <a:r>
              <a:rPr lang="en-US" b="0" i="0" dirty="0">
                <a:solidFill>
                  <a:srgbClr val="181717"/>
                </a:solidFill>
                <a:effectLst/>
                <a:latin typeface="Verdana" panose="020B0604030504040204" pitchFamily="34" charset="0"/>
              </a:rPr>
              <a:t>To understand DIP, let's take an example</a:t>
            </a:r>
            <a:endParaRPr lang="en-IN" dirty="0"/>
          </a:p>
        </p:txBody>
      </p:sp>
    </p:spTree>
    <p:extLst>
      <p:ext uri="{BB962C8B-B14F-4D97-AF65-F5344CB8AC3E}">
        <p14:creationId xmlns:p14="http://schemas.microsoft.com/office/powerpoint/2010/main" val="88365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4ED2-F1C6-476A-9B26-9438FCDF0CE6}"/>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9D2478B0-F607-4AE5-B65D-8C5212469707}"/>
              </a:ext>
            </a:extLst>
          </p:cNvPr>
          <p:cNvSpPr>
            <a:spLocks noGrp="1"/>
          </p:cNvSpPr>
          <p:nvPr>
            <p:ph idx="1"/>
          </p:nvPr>
        </p:nvSpPr>
        <p:spPr/>
        <p:txBody>
          <a:bodyPr>
            <a:normAutofit fontScale="85000" lnSpcReduction="20000"/>
          </a:bodyPr>
          <a:lstStyle/>
          <a:p>
            <a:r>
              <a:rPr lang="en-IN" dirty="0"/>
              <a:t>//interface</a:t>
            </a:r>
          </a:p>
          <a:p>
            <a:r>
              <a:rPr lang="en-IN" dirty="0"/>
              <a:t>Public interface </a:t>
            </a:r>
            <a:r>
              <a:rPr lang="en-IN" dirty="0" err="1"/>
              <a:t>ICustomerDataAccess</a:t>
            </a:r>
            <a:endParaRPr lang="en-IN" dirty="0"/>
          </a:p>
          <a:p>
            <a:r>
              <a:rPr lang="en-IN" dirty="0"/>
              <a:t>{</a:t>
            </a:r>
          </a:p>
          <a:p>
            <a:pPr lvl="1"/>
            <a:r>
              <a:rPr lang="en-IN" dirty="0"/>
              <a:t>String </a:t>
            </a:r>
            <a:r>
              <a:rPr lang="en-IN" dirty="0" err="1"/>
              <a:t>GetCustomerName</a:t>
            </a:r>
            <a:r>
              <a:rPr lang="en-IN" dirty="0"/>
              <a:t>(int id);</a:t>
            </a:r>
          </a:p>
          <a:p>
            <a:pPr marL="457200" lvl="1" indent="0">
              <a:buNone/>
            </a:pPr>
            <a:r>
              <a:rPr lang="en-IN" dirty="0"/>
              <a:t>}</a:t>
            </a:r>
          </a:p>
          <a:p>
            <a:pPr marL="457200" lvl="1" indent="0">
              <a:buNone/>
            </a:pPr>
            <a:r>
              <a:rPr lang="en-IN" dirty="0"/>
              <a:t>//Implementing </a:t>
            </a:r>
            <a:r>
              <a:rPr lang="en-IN" dirty="0" err="1"/>
              <a:t>ICustomerDataAccess</a:t>
            </a:r>
            <a:r>
              <a:rPr lang="en-IN" dirty="0"/>
              <a:t> in the </a:t>
            </a:r>
            <a:r>
              <a:rPr lang="en-IN" dirty="0" err="1"/>
              <a:t>CustomerDataAccess</a:t>
            </a:r>
            <a:r>
              <a:rPr lang="en-IN" dirty="0"/>
              <a:t> class </a:t>
            </a:r>
          </a:p>
          <a:p>
            <a:pPr marL="457200" lvl="1" indent="0">
              <a:buNone/>
            </a:pPr>
            <a:r>
              <a:rPr lang="en-IN" dirty="0"/>
              <a:t>Public class </a:t>
            </a:r>
            <a:r>
              <a:rPr lang="en-IN" dirty="0" err="1"/>
              <a:t>CustomerDataAccess</a:t>
            </a:r>
            <a:r>
              <a:rPr lang="en-IN" dirty="0"/>
              <a:t> implements </a:t>
            </a:r>
            <a:r>
              <a:rPr lang="en-IN" dirty="0" err="1"/>
              <a:t>ICustomerDataAccess</a:t>
            </a:r>
            <a:r>
              <a:rPr lang="en-IN" dirty="0"/>
              <a:t>{</a:t>
            </a:r>
          </a:p>
          <a:p>
            <a:pPr marL="457200" lvl="1" indent="0">
              <a:buNone/>
            </a:pPr>
            <a:r>
              <a:rPr lang="en-IN" dirty="0"/>
              <a:t>Public </a:t>
            </a:r>
            <a:r>
              <a:rPr lang="en-IN" dirty="0" err="1"/>
              <a:t>CustomerDataAccess</a:t>
            </a:r>
            <a:r>
              <a:rPr lang="en-IN" dirty="0"/>
              <a:t>()</a:t>
            </a:r>
          </a:p>
          <a:p>
            <a:pPr marL="457200" lvl="1" indent="0">
              <a:buNone/>
            </a:pPr>
            <a:r>
              <a:rPr lang="en-IN" dirty="0"/>
              <a:t>{</a:t>
            </a:r>
          </a:p>
          <a:p>
            <a:pPr marL="457200" lvl="1" indent="0">
              <a:buNone/>
            </a:pPr>
            <a:r>
              <a:rPr lang="en-IN" dirty="0"/>
              <a:t>}</a:t>
            </a:r>
          </a:p>
          <a:p>
            <a:pPr marL="457200" lvl="1" indent="0">
              <a:buNone/>
            </a:pPr>
            <a:r>
              <a:rPr lang="en-IN" dirty="0"/>
              <a:t>Public string </a:t>
            </a:r>
            <a:r>
              <a:rPr lang="en-IN" dirty="0" err="1"/>
              <a:t>GetCustomerName</a:t>
            </a:r>
            <a:r>
              <a:rPr lang="en-IN" dirty="0"/>
              <a:t>(int id){</a:t>
            </a:r>
          </a:p>
          <a:p>
            <a:pPr marL="457200" lvl="1" indent="0">
              <a:buNone/>
            </a:pPr>
            <a:r>
              <a:rPr lang="en-IN" dirty="0"/>
              <a:t>	return “Dummy Customer Name”;</a:t>
            </a:r>
          </a:p>
          <a:p>
            <a:pPr marL="457200" lvl="1" indent="0">
              <a:buNone/>
            </a:pPr>
            <a:r>
              <a:rPr lang="en-IN" dirty="0"/>
              <a:t>}</a:t>
            </a:r>
          </a:p>
          <a:p>
            <a:pPr marL="457200" lvl="1" indent="0">
              <a:buNone/>
            </a:pPr>
            <a:r>
              <a:rPr lang="en-IN" dirty="0"/>
              <a:t>}</a:t>
            </a:r>
          </a:p>
        </p:txBody>
      </p:sp>
    </p:spTree>
    <p:extLst>
      <p:ext uri="{BB962C8B-B14F-4D97-AF65-F5344CB8AC3E}">
        <p14:creationId xmlns:p14="http://schemas.microsoft.com/office/powerpoint/2010/main" val="427689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6CC1-AB13-4315-AC87-657954EFFB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EB3780-00CC-4A54-AE35-CB276F2B4BCA}"/>
              </a:ext>
            </a:extLst>
          </p:cNvPr>
          <p:cNvSpPr>
            <a:spLocks noGrp="1"/>
          </p:cNvSpPr>
          <p:nvPr>
            <p:ph idx="1"/>
          </p:nvPr>
        </p:nvSpPr>
        <p:spPr/>
        <p:txBody>
          <a:bodyPr/>
          <a:lstStyle/>
          <a:p>
            <a:r>
              <a:rPr lang="en-IN" dirty="0"/>
              <a:t>//Our factory class which returns </a:t>
            </a:r>
            <a:r>
              <a:rPr lang="en-IN" dirty="0" err="1"/>
              <a:t>ICustomerDataAccess</a:t>
            </a:r>
            <a:r>
              <a:rPr lang="en-IN" dirty="0"/>
              <a:t> instead of concrete  </a:t>
            </a:r>
            <a:r>
              <a:rPr lang="en-IN" dirty="0" err="1"/>
              <a:t>CustomerDataAccess</a:t>
            </a:r>
            <a:r>
              <a:rPr lang="en-IN" dirty="0"/>
              <a:t>  class </a:t>
            </a:r>
          </a:p>
          <a:p>
            <a:r>
              <a:rPr lang="en-IN" dirty="0"/>
              <a:t>Public class </a:t>
            </a:r>
            <a:r>
              <a:rPr lang="en-IN" dirty="0" err="1"/>
              <a:t>DataAccessFactory</a:t>
            </a:r>
            <a:r>
              <a:rPr lang="en-IN" dirty="0"/>
              <a:t>{</a:t>
            </a:r>
          </a:p>
          <a:p>
            <a:pPr lvl="1"/>
            <a:r>
              <a:rPr lang="en-IN" dirty="0"/>
              <a:t>Public static </a:t>
            </a:r>
            <a:r>
              <a:rPr lang="en-IN" dirty="0" err="1"/>
              <a:t>ICustomerDataAccess</a:t>
            </a:r>
            <a:r>
              <a:rPr lang="en-IN" dirty="0"/>
              <a:t> </a:t>
            </a:r>
            <a:r>
              <a:rPr lang="en-IN" dirty="0" err="1"/>
              <a:t>GetCustomerDataAccessObj</a:t>
            </a:r>
            <a:r>
              <a:rPr lang="en-IN" dirty="0"/>
              <a:t>(){</a:t>
            </a:r>
          </a:p>
          <a:p>
            <a:pPr lvl="2"/>
            <a:r>
              <a:rPr lang="en-IN" dirty="0"/>
              <a:t>Return new </a:t>
            </a:r>
            <a:r>
              <a:rPr lang="en-IN" dirty="0" err="1"/>
              <a:t>CustomerDataAccess</a:t>
            </a:r>
            <a:r>
              <a:rPr lang="en-IN" dirty="0"/>
              <a:t>();</a:t>
            </a:r>
          </a:p>
          <a:p>
            <a:pPr marL="914400" lvl="2" indent="0">
              <a:buNone/>
            </a:pPr>
            <a:r>
              <a:rPr lang="en-IN" dirty="0"/>
              <a:t>}</a:t>
            </a:r>
          </a:p>
          <a:p>
            <a:pPr marL="914400" lvl="2" indent="0">
              <a:buNone/>
            </a:pPr>
            <a:r>
              <a:rPr lang="en-IN" dirty="0"/>
              <a:t>}</a:t>
            </a:r>
          </a:p>
        </p:txBody>
      </p:sp>
    </p:spTree>
    <p:extLst>
      <p:ext uri="{BB962C8B-B14F-4D97-AF65-F5344CB8AC3E}">
        <p14:creationId xmlns:p14="http://schemas.microsoft.com/office/powerpoint/2010/main" val="104523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0CE98-0469-4EC5-BFFF-8617936B2CC4}"/>
              </a:ext>
            </a:extLst>
          </p:cNvPr>
          <p:cNvSpPr>
            <a:spLocks noGrp="1"/>
          </p:cNvSpPr>
          <p:nvPr>
            <p:ph idx="1"/>
          </p:nvPr>
        </p:nvSpPr>
        <p:spPr>
          <a:xfrm>
            <a:off x="583557" y="1096420"/>
            <a:ext cx="10515600" cy="3811246"/>
          </a:xfrm>
        </p:spPr>
        <p:txBody>
          <a:bodyPr>
            <a:normAutofit lnSpcReduction="10000"/>
          </a:bodyPr>
          <a:lstStyle/>
          <a:p>
            <a:r>
              <a:rPr lang="en-IN" dirty="0"/>
              <a:t>//Our </a:t>
            </a:r>
            <a:r>
              <a:rPr lang="en-IN" dirty="0" err="1"/>
              <a:t>CustomerBusinessLogic</a:t>
            </a:r>
            <a:r>
              <a:rPr lang="en-IN" dirty="0"/>
              <a:t> class uses </a:t>
            </a:r>
            <a:r>
              <a:rPr lang="en-IN" dirty="0" err="1"/>
              <a:t>ICustomerDataAccess</a:t>
            </a:r>
            <a:r>
              <a:rPr lang="en-IN" dirty="0"/>
              <a:t> instead of concrete  </a:t>
            </a:r>
            <a:r>
              <a:rPr lang="en-IN" dirty="0" err="1"/>
              <a:t>CustomerDataAccess</a:t>
            </a:r>
            <a:r>
              <a:rPr lang="en-IN" dirty="0"/>
              <a:t> , class as shown below</a:t>
            </a:r>
          </a:p>
          <a:p>
            <a:r>
              <a:rPr lang="en-IN" dirty="0"/>
              <a:t>Public </a:t>
            </a:r>
            <a:r>
              <a:rPr lang="en-IN" b="1" dirty="0"/>
              <a:t>class </a:t>
            </a:r>
            <a:r>
              <a:rPr lang="en-IN" b="1" dirty="0" err="1"/>
              <a:t>CustomerBusinessLogic</a:t>
            </a:r>
            <a:r>
              <a:rPr lang="en-IN" dirty="0"/>
              <a:t>{</a:t>
            </a:r>
          </a:p>
          <a:p>
            <a:pPr lvl="1"/>
            <a:r>
              <a:rPr lang="en-IN" b="1" dirty="0" err="1"/>
              <a:t>ICustomerDataAccess</a:t>
            </a:r>
            <a:r>
              <a:rPr lang="en-IN" dirty="0"/>
              <a:t> _</a:t>
            </a:r>
            <a:r>
              <a:rPr lang="en-IN" dirty="0" err="1"/>
              <a:t>custdataacc</a:t>
            </a:r>
            <a:r>
              <a:rPr lang="en-IN" dirty="0"/>
              <a:t>;</a:t>
            </a:r>
          </a:p>
          <a:p>
            <a:pPr lvl="1"/>
            <a:r>
              <a:rPr lang="en-IN" dirty="0"/>
              <a:t>Public </a:t>
            </a:r>
            <a:r>
              <a:rPr lang="en-IN" b="1" dirty="0" err="1"/>
              <a:t>CustomerBusinessLogic</a:t>
            </a:r>
            <a:r>
              <a:rPr lang="en-IN" dirty="0"/>
              <a:t>(){</a:t>
            </a:r>
          </a:p>
          <a:p>
            <a:pPr lvl="2"/>
            <a:r>
              <a:rPr lang="en-IN" dirty="0"/>
              <a:t>_</a:t>
            </a:r>
            <a:r>
              <a:rPr lang="en-IN" dirty="0" err="1"/>
              <a:t>custdataacc</a:t>
            </a:r>
            <a:r>
              <a:rPr lang="en-IN" dirty="0"/>
              <a:t> = </a:t>
            </a:r>
            <a:r>
              <a:rPr lang="en-IN" dirty="0" err="1"/>
              <a:t>DataAccessFactory.GetCustomerDataAccessObj</a:t>
            </a:r>
            <a:r>
              <a:rPr lang="en-IN" dirty="0"/>
              <a:t>();</a:t>
            </a:r>
          </a:p>
          <a:p>
            <a:pPr marL="914400" lvl="2" indent="0">
              <a:buNone/>
            </a:pPr>
            <a:r>
              <a:rPr lang="en-IN" dirty="0"/>
              <a:t>}</a:t>
            </a:r>
          </a:p>
          <a:p>
            <a:pPr marL="914400" lvl="2" indent="0">
              <a:buNone/>
            </a:pPr>
            <a:r>
              <a:rPr lang="en-IN" dirty="0"/>
              <a:t>Public </a:t>
            </a:r>
            <a:r>
              <a:rPr lang="en-IN" b="1" dirty="0"/>
              <a:t>string</a:t>
            </a:r>
            <a:r>
              <a:rPr lang="en-IN" dirty="0"/>
              <a:t> </a:t>
            </a:r>
            <a:r>
              <a:rPr lang="en-IN" b="1" dirty="0" err="1"/>
              <a:t>GetCustomerName</a:t>
            </a:r>
            <a:r>
              <a:rPr lang="en-IN" dirty="0"/>
              <a:t>(int id){</a:t>
            </a:r>
          </a:p>
          <a:p>
            <a:pPr marL="914400" lvl="2" indent="0">
              <a:buNone/>
            </a:pPr>
            <a:r>
              <a:rPr lang="en-IN" dirty="0"/>
              <a:t>	return _</a:t>
            </a:r>
            <a:r>
              <a:rPr lang="en-IN" dirty="0" err="1"/>
              <a:t>custdataacc.GetCustomerName</a:t>
            </a:r>
            <a:r>
              <a:rPr lang="en-IN" dirty="0"/>
              <a:t>(id);</a:t>
            </a:r>
          </a:p>
          <a:p>
            <a:pPr marL="914400" lvl="2" indent="0">
              <a:buNone/>
            </a:pPr>
            <a:r>
              <a:rPr lang="en-IN" dirty="0"/>
              <a:t>}}</a:t>
            </a:r>
          </a:p>
        </p:txBody>
      </p:sp>
      <p:sp>
        <p:nvSpPr>
          <p:cNvPr id="4" name="TextBox 3">
            <a:extLst>
              <a:ext uri="{FF2B5EF4-FFF2-40B4-BE49-F238E27FC236}">
                <a16:creationId xmlns:a16="http://schemas.microsoft.com/office/drawing/2014/main" id="{DEF7EB01-B5EF-4B15-BEBD-0764F476CB45}"/>
              </a:ext>
            </a:extLst>
          </p:cNvPr>
          <p:cNvSpPr txBox="1"/>
          <p:nvPr/>
        </p:nvSpPr>
        <p:spPr>
          <a:xfrm>
            <a:off x="-508000" y="4884417"/>
            <a:ext cx="11492088" cy="1754326"/>
          </a:xfrm>
          <a:prstGeom prst="rect">
            <a:avLst/>
          </a:prstGeom>
          <a:noFill/>
        </p:spPr>
        <p:txBody>
          <a:bodyPr wrap="square" rtlCol="0">
            <a:spAutoFit/>
          </a:bodyPr>
          <a:lstStyle/>
          <a:p>
            <a:pPr marL="914400" lvl="2" indent="0">
              <a:buNone/>
            </a:pPr>
            <a:endParaRPr lang="en-IN" dirty="0"/>
          </a:p>
          <a:p>
            <a:pPr marL="914400" lvl="2" indent="0">
              <a:buNone/>
            </a:pPr>
            <a:r>
              <a:rPr lang="en-US" b="0" i="0" dirty="0">
                <a:solidFill>
                  <a:srgbClr val="181717"/>
                </a:solidFill>
                <a:effectLst/>
                <a:latin typeface="Verdana" panose="020B0604030504040204" pitchFamily="34" charset="0"/>
              </a:rPr>
              <a:t>Thus, we have implemented DIP in our example where a high-level module </a:t>
            </a:r>
          </a:p>
          <a:p>
            <a:pPr marL="914400" lvl="2" indent="0">
              <a:buNone/>
            </a:pPr>
            <a:r>
              <a:rPr lang="en-US" b="0" i="0" dirty="0">
                <a:solidFill>
                  <a:srgbClr val="181717"/>
                </a:solidFill>
                <a:effectLst/>
                <a:latin typeface="Verdana" panose="020B0604030504040204" pitchFamily="34" charset="0"/>
              </a:rPr>
              <a:t>(</a:t>
            </a:r>
            <a:r>
              <a:rPr lang="en-US" b="0" i="0" dirty="0" err="1">
                <a:solidFill>
                  <a:srgbClr val="181717"/>
                </a:solidFill>
                <a:effectLst/>
                <a:latin typeface="Verdana" panose="020B0604030504040204" pitchFamily="34" charset="0"/>
              </a:rPr>
              <a:t>CustomerBusinessLogic</a:t>
            </a:r>
            <a:r>
              <a:rPr lang="en-US" b="0" i="0" dirty="0">
                <a:solidFill>
                  <a:srgbClr val="181717"/>
                </a:solidFill>
                <a:effectLst/>
                <a:latin typeface="Verdana" panose="020B0604030504040204" pitchFamily="34" charset="0"/>
              </a:rPr>
              <a:t>) and low-level module (</a:t>
            </a:r>
            <a:r>
              <a:rPr lang="en-US" b="0" i="0" dirty="0" err="1">
                <a:solidFill>
                  <a:srgbClr val="181717"/>
                </a:solidFill>
                <a:effectLst/>
                <a:latin typeface="Verdana" panose="020B0604030504040204" pitchFamily="34" charset="0"/>
              </a:rPr>
              <a:t>CustomerDataAccess</a:t>
            </a:r>
            <a:r>
              <a:rPr lang="en-US" b="0" i="0" dirty="0">
                <a:solidFill>
                  <a:srgbClr val="181717"/>
                </a:solidFill>
                <a:effectLst/>
                <a:latin typeface="Verdana" panose="020B0604030504040204" pitchFamily="34" charset="0"/>
              </a:rPr>
              <a:t>) are dependent on </a:t>
            </a:r>
          </a:p>
          <a:p>
            <a:pPr marL="914400" lvl="2" indent="0">
              <a:buNone/>
            </a:pPr>
            <a:r>
              <a:rPr lang="en-US" b="0" i="0" dirty="0">
                <a:solidFill>
                  <a:srgbClr val="181717"/>
                </a:solidFill>
                <a:effectLst/>
                <a:latin typeface="Verdana" panose="020B0604030504040204" pitchFamily="34" charset="0"/>
              </a:rPr>
              <a:t>an abstraction (</a:t>
            </a:r>
            <a:r>
              <a:rPr lang="en-US" b="0" i="0" dirty="0" err="1">
                <a:solidFill>
                  <a:srgbClr val="181717"/>
                </a:solidFill>
                <a:effectLst/>
                <a:latin typeface="Verdana" panose="020B0604030504040204" pitchFamily="34" charset="0"/>
              </a:rPr>
              <a:t>ICustomerDataAccess</a:t>
            </a:r>
            <a:r>
              <a:rPr lang="en-US" b="0" i="0" dirty="0">
                <a:solidFill>
                  <a:srgbClr val="181717"/>
                </a:solidFill>
                <a:effectLst/>
                <a:latin typeface="Verdana" panose="020B0604030504040204" pitchFamily="34" charset="0"/>
              </a:rPr>
              <a:t>). Also, the abstraction (</a:t>
            </a:r>
            <a:r>
              <a:rPr lang="en-US" b="0" i="0" dirty="0" err="1">
                <a:solidFill>
                  <a:srgbClr val="181717"/>
                </a:solidFill>
                <a:effectLst/>
                <a:latin typeface="Verdana" panose="020B0604030504040204" pitchFamily="34" charset="0"/>
              </a:rPr>
              <a:t>ICustomerDataAccess</a:t>
            </a:r>
            <a:r>
              <a:rPr lang="en-US" b="0" i="0" dirty="0">
                <a:solidFill>
                  <a:srgbClr val="181717"/>
                </a:solidFill>
                <a:effectLst/>
                <a:latin typeface="Verdana" panose="020B0604030504040204" pitchFamily="34" charset="0"/>
              </a:rPr>
              <a:t>) does </a:t>
            </a:r>
          </a:p>
          <a:p>
            <a:pPr marL="914400" lvl="2" indent="0">
              <a:buNone/>
            </a:pPr>
            <a:r>
              <a:rPr lang="en-US" b="0" i="0" dirty="0">
                <a:solidFill>
                  <a:srgbClr val="181717"/>
                </a:solidFill>
                <a:effectLst/>
                <a:latin typeface="Verdana" panose="020B0604030504040204" pitchFamily="34" charset="0"/>
              </a:rPr>
              <a:t>not depend on details (</a:t>
            </a:r>
            <a:r>
              <a:rPr lang="en-US" b="0" i="0" dirty="0" err="1">
                <a:solidFill>
                  <a:srgbClr val="181717"/>
                </a:solidFill>
                <a:effectLst/>
                <a:latin typeface="Verdana" panose="020B0604030504040204" pitchFamily="34" charset="0"/>
              </a:rPr>
              <a:t>CustomerDataAccess</a:t>
            </a:r>
            <a:r>
              <a:rPr lang="en-US" b="0" i="0" dirty="0">
                <a:solidFill>
                  <a:srgbClr val="181717"/>
                </a:solidFill>
                <a:effectLst/>
                <a:latin typeface="Verdana" panose="020B0604030504040204" pitchFamily="34" charset="0"/>
              </a:rPr>
              <a:t>), but the details depend on the abstraction.</a:t>
            </a:r>
            <a:endParaRPr lang="en-IN" dirty="0"/>
          </a:p>
          <a:p>
            <a:endParaRPr lang="en-IN" dirty="0"/>
          </a:p>
        </p:txBody>
      </p:sp>
    </p:spTree>
    <p:extLst>
      <p:ext uri="{BB962C8B-B14F-4D97-AF65-F5344CB8AC3E}">
        <p14:creationId xmlns:p14="http://schemas.microsoft.com/office/powerpoint/2010/main" val="361356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A8E0-7F77-46E8-A128-ABF7DCE8D1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63D97E-3CC5-4C31-8644-358756EF8EF6}"/>
              </a:ext>
            </a:extLst>
          </p:cNvPr>
          <p:cNvSpPr>
            <a:spLocks noGrp="1"/>
          </p:cNvSpPr>
          <p:nvPr>
            <p:ph idx="1"/>
          </p:nvPr>
        </p:nvSpPr>
        <p:spPr/>
        <p:txBody>
          <a:bodyPr>
            <a:normAutofit fontScale="92500" lnSpcReduction="20000"/>
          </a:bodyPr>
          <a:lstStyle/>
          <a:p>
            <a:r>
              <a:rPr lang="en-US" b="0" i="0" dirty="0">
                <a:solidFill>
                  <a:srgbClr val="1D1D1D"/>
                </a:solidFill>
                <a:effectLst/>
                <a:latin typeface="Open Sans" panose="020B0606030504020204" pitchFamily="34" charset="0"/>
              </a:rPr>
              <a:t>The SOLID principles were developed by Robert C. Martin in a 2000 essay, “</a:t>
            </a:r>
            <a:r>
              <a:rPr lang="en-US" b="0" i="0" u="none" strike="noStrike" dirty="0">
                <a:solidFill>
                  <a:srgbClr val="29A5D6"/>
                </a:solidFill>
                <a:effectLst/>
                <a:latin typeface="Open Sans" panose="020B0606030504020204" pitchFamily="34" charset="0"/>
                <a:hlinkClick r:id="rId2"/>
              </a:rPr>
              <a:t>Design Principles and Design Patterns</a:t>
            </a:r>
            <a:r>
              <a:rPr lang="en-US" b="0" i="0" dirty="0">
                <a:solidFill>
                  <a:srgbClr val="1D1D1D"/>
                </a:solidFill>
                <a:effectLst/>
                <a:latin typeface="Open Sans" panose="020B0606030504020204" pitchFamily="34" charset="0"/>
              </a:rPr>
              <a:t>,” </a:t>
            </a:r>
          </a:p>
          <a:p>
            <a:r>
              <a:rPr lang="en-US" b="0" i="0" dirty="0">
                <a:solidFill>
                  <a:srgbClr val="1D1D1D"/>
                </a:solidFill>
                <a:effectLst/>
                <a:latin typeface="Open Sans" panose="020B0606030504020204" pitchFamily="34" charset="0"/>
              </a:rPr>
              <a:t>SOLID is a popular set of design principles that are used in object-oriented software development. </a:t>
            </a:r>
          </a:p>
          <a:p>
            <a:r>
              <a:rPr lang="en-US" b="0" i="0" dirty="0">
                <a:solidFill>
                  <a:srgbClr val="1D1D1D"/>
                </a:solidFill>
                <a:effectLst/>
                <a:latin typeface="Open Sans" panose="020B0606030504020204" pitchFamily="34" charset="0"/>
              </a:rPr>
              <a:t>SOLID is an acronym that stands for five key design principles: </a:t>
            </a:r>
          </a:p>
          <a:p>
            <a:pPr lvl="1"/>
            <a:r>
              <a:rPr lang="en-US" b="0" i="0" dirty="0">
                <a:solidFill>
                  <a:srgbClr val="1D1D1D"/>
                </a:solidFill>
                <a:effectLst/>
                <a:latin typeface="Open Sans" panose="020B0606030504020204" pitchFamily="34" charset="0"/>
              </a:rPr>
              <a:t>single responsibility principle,</a:t>
            </a:r>
          </a:p>
          <a:p>
            <a:pPr lvl="1"/>
            <a:r>
              <a:rPr lang="en-US" b="0" i="0" dirty="0">
                <a:solidFill>
                  <a:srgbClr val="1D1D1D"/>
                </a:solidFill>
                <a:effectLst/>
                <a:latin typeface="Open Sans" panose="020B0606030504020204" pitchFamily="34" charset="0"/>
              </a:rPr>
              <a:t> open-closed principle, </a:t>
            </a:r>
          </a:p>
          <a:p>
            <a:pPr lvl="1"/>
            <a:r>
              <a:rPr lang="en-US" b="0" i="0" dirty="0" err="1">
                <a:solidFill>
                  <a:srgbClr val="1D1D1D"/>
                </a:solidFill>
                <a:effectLst/>
                <a:latin typeface="Open Sans" panose="020B0606030504020204" pitchFamily="34" charset="0"/>
              </a:rPr>
              <a:t>Liskov</a:t>
            </a:r>
            <a:r>
              <a:rPr lang="en-US" b="0" i="0" dirty="0">
                <a:solidFill>
                  <a:srgbClr val="1D1D1D"/>
                </a:solidFill>
                <a:effectLst/>
                <a:latin typeface="Open Sans" panose="020B0606030504020204" pitchFamily="34" charset="0"/>
              </a:rPr>
              <a:t> substitution principle, </a:t>
            </a:r>
          </a:p>
          <a:p>
            <a:pPr lvl="1"/>
            <a:r>
              <a:rPr lang="en-US" b="0" i="0" dirty="0">
                <a:solidFill>
                  <a:srgbClr val="1D1D1D"/>
                </a:solidFill>
                <a:effectLst/>
                <a:latin typeface="Open Sans" panose="020B0606030504020204" pitchFamily="34" charset="0"/>
              </a:rPr>
              <a:t>interface segregation principle, </a:t>
            </a:r>
          </a:p>
          <a:p>
            <a:pPr lvl="1"/>
            <a:r>
              <a:rPr lang="en-US" b="0" i="0" dirty="0">
                <a:solidFill>
                  <a:srgbClr val="1D1D1D"/>
                </a:solidFill>
                <a:effectLst/>
                <a:latin typeface="Open Sans" panose="020B0606030504020204" pitchFamily="34" charset="0"/>
              </a:rPr>
              <a:t>dependency inversion principle.</a:t>
            </a:r>
          </a:p>
          <a:p>
            <a:r>
              <a:rPr lang="en-US" b="0" i="0" dirty="0">
                <a:solidFill>
                  <a:srgbClr val="1D1D1D"/>
                </a:solidFill>
                <a:effectLst/>
                <a:latin typeface="Open Sans" panose="020B0606030504020204" pitchFamily="34" charset="0"/>
              </a:rPr>
              <a:t> All five are commonly used by software engineers and provide some important benefits for developers.</a:t>
            </a:r>
            <a:endParaRPr lang="en-IN" dirty="0"/>
          </a:p>
        </p:txBody>
      </p:sp>
    </p:spTree>
    <p:extLst>
      <p:ext uri="{BB962C8B-B14F-4D97-AF65-F5344CB8AC3E}">
        <p14:creationId xmlns:p14="http://schemas.microsoft.com/office/powerpoint/2010/main" val="20509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6CEA-9DB1-4799-82AA-4355F1AAF550}"/>
              </a:ext>
            </a:extLst>
          </p:cNvPr>
          <p:cNvSpPr>
            <a:spLocks noGrp="1"/>
          </p:cNvSpPr>
          <p:nvPr>
            <p:ph type="title"/>
          </p:nvPr>
        </p:nvSpPr>
        <p:spPr/>
        <p:txBody>
          <a:bodyPr/>
          <a:lstStyle/>
          <a:p>
            <a:r>
              <a:rPr lang="en-IN" dirty="0"/>
              <a:t>KISS principle</a:t>
            </a:r>
          </a:p>
        </p:txBody>
      </p:sp>
      <p:sp>
        <p:nvSpPr>
          <p:cNvPr id="3" name="Content Placeholder 2">
            <a:extLst>
              <a:ext uri="{FF2B5EF4-FFF2-40B4-BE49-F238E27FC236}">
                <a16:creationId xmlns:a16="http://schemas.microsoft.com/office/drawing/2014/main" id="{3EEF202F-AAEE-45B3-9F2D-410D685F3DAE}"/>
              </a:ext>
            </a:extLst>
          </p:cNvPr>
          <p:cNvSpPr>
            <a:spLocks noGrp="1"/>
          </p:cNvSpPr>
          <p:nvPr>
            <p:ph idx="1"/>
          </p:nvPr>
        </p:nvSpPr>
        <p:spPr/>
        <p:txBody>
          <a:bodyPr/>
          <a:lstStyle/>
          <a:p>
            <a:r>
              <a:rPr lang="en-US" b="0" i="0" dirty="0">
                <a:solidFill>
                  <a:srgbClr val="373736"/>
                </a:solidFill>
                <a:effectLst/>
                <a:latin typeface="Work Sans" pitchFamily="2" charset="0"/>
              </a:rPr>
              <a:t>“</a:t>
            </a:r>
            <a:r>
              <a:rPr lang="en-US" b="1" i="0" dirty="0">
                <a:solidFill>
                  <a:srgbClr val="373736"/>
                </a:solidFill>
                <a:effectLst/>
                <a:latin typeface="Work Sans" pitchFamily="2" charset="0"/>
              </a:rPr>
              <a:t>K</a:t>
            </a:r>
            <a:r>
              <a:rPr lang="en-US" b="0" i="0" dirty="0">
                <a:solidFill>
                  <a:srgbClr val="373736"/>
                </a:solidFill>
                <a:effectLst/>
                <a:latin typeface="Work Sans" pitchFamily="2" charset="0"/>
              </a:rPr>
              <a:t>eep </a:t>
            </a:r>
            <a:r>
              <a:rPr lang="en-US" b="1" i="0" dirty="0">
                <a:solidFill>
                  <a:srgbClr val="373736"/>
                </a:solidFill>
                <a:effectLst/>
                <a:latin typeface="Work Sans" pitchFamily="2" charset="0"/>
              </a:rPr>
              <a:t>I</a:t>
            </a:r>
            <a:r>
              <a:rPr lang="en-US" b="0" i="0" dirty="0">
                <a:solidFill>
                  <a:srgbClr val="373736"/>
                </a:solidFill>
                <a:effectLst/>
                <a:latin typeface="Work Sans" pitchFamily="2" charset="0"/>
              </a:rPr>
              <a:t>t </a:t>
            </a:r>
            <a:r>
              <a:rPr lang="en-US" b="1" i="0" dirty="0">
                <a:solidFill>
                  <a:srgbClr val="373736"/>
                </a:solidFill>
                <a:effectLst/>
                <a:latin typeface="Work Sans" pitchFamily="2" charset="0"/>
              </a:rPr>
              <a:t>S</a:t>
            </a:r>
            <a:r>
              <a:rPr lang="en-US" b="0" i="0" dirty="0">
                <a:solidFill>
                  <a:srgbClr val="373736"/>
                </a:solidFill>
                <a:effectLst/>
                <a:latin typeface="Work Sans" pitchFamily="2" charset="0"/>
              </a:rPr>
              <a:t>imple, </a:t>
            </a:r>
            <a:r>
              <a:rPr lang="en-US" b="1" i="0" dirty="0">
                <a:solidFill>
                  <a:srgbClr val="373736"/>
                </a:solidFill>
                <a:effectLst/>
                <a:latin typeface="Work Sans" pitchFamily="2" charset="0"/>
              </a:rPr>
              <a:t>S</a:t>
            </a:r>
            <a:r>
              <a:rPr lang="en-US" b="0" i="0" dirty="0">
                <a:solidFill>
                  <a:srgbClr val="373736"/>
                </a:solidFill>
                <a:effectLst/>
                <a:latin typeface="Work Sans" pitchFamily="2" charset="0"/>
              </a:rPr>
              <a:t>tupid” –The simpler your code is, the simpler it will be to maintain it in the future. This will be greatly appreciated by anyone else that needs to examine your code in the future.</a:t>
            </a:r>
          </a:p>
          <a:p>
            <a:r>
              <a:rPr lang="en-US" b="0" i="0" dirty="0">
                <a:solidFill>
                  <a:srgbClr val="373736"/>
                </a:solidFill>
                <a:effectLst/>
                <a:latin typeface="Work Sans" pitchFamily="2" charset="0"/>
              </a:rPr>
              <a:t>The KISS principle was coined by Kelly Johnson, and it states that </a:t>
            </a:r>
            <a:r>
              <a:rPr lang="en-US" b="0" i="1" dirty="0">
                <a:solidFill>
                  <a:srgbClr val="373736"/>
                </a:solidFill>
                <a:effectLst/>
                <a:latin typeface="Work Sans" pitchFamily="2" charset="0"/>
              </a:rPr>
              <a:t>most systems work best if they are kept simple rather than making them complex; therefore, simplicity should be a key goal in design and unnecessary complexity should be avoided.</a:t>
            </a:r>
            <a:endParaRPr lang="en-IN" dirty="0"/>
          </a:p>
        </p:txBody>
      </p:sp>
    </p:spTree>
    <p:extLst>
      <p:ext uri="{BB962C8B-B14F-4D97-AF65-F5344CB8AC3E}">
        <p14:creationId xmlns:p14="http://schemas.microsoft.com/office/powerpoint/2010/main" val="76963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C164-B0C3-4BE0-BB80-E80BF0865A34}"/>
              </a:ext>
            </a:extLst>
          </p:cNvPr>
          <p:cNvSpPr>
            <a:spLocks noGrp="1"/>
          </p:cNvSpPr>
          <p:nvPr>
            <p:ph type="title"/>
          </p:nvPr>
        </p:nvSpPr>
        <p:spPr/>
        <p:txBody>
          <a:bodyPr/>
          <a:lstStyle/>
          <a:p>
            <a:r>
              <a:rPr lang="en-IN" dirty="0"/>
              <a:t>YAGNI</a:t>
            </a:r>
          </a:p>
        </p:txBody>
      </p:sp>
      <p:sp>
        <p:nvSpPr>
          <p:cNvPr id="3" name="Content Placeholder 2">
            <a:extLst>
              <a:ext uri="{FF2B5EF4-FFF2-40B4-BE49-F238E27FC236}">
                <a16:creationId xmlns:a16="http://schemas.microsoft.com/office/drawing/2014/main" id="{1E2EB9FB-2000-4110-994A-50142D9ABEFA}"/>
              </a:ext>
            </a:extLst>
          </p:cNvPr>
          <p:cNvSpPr>
            <a:spLocks noGrp="1"/>
          </p:cNvSpPr>
          <p:nvPr>
            <p:ph idx="1"/>
          </p:nvPr>
        </p:nvSpPr>
        <p:spPr/>
        <p:txBody>
          <a:bodyPr/>
          <a:lstStyle/>
          <a:p>
            <a:pPr algn="l"/>
            <a:r>
              <a:rPr lang="en-US" b="0" i="0" dirty="0">
                <a:solidFill>
                  <a:srgbClr val="292929"/>
                </a:solidFill>
                <a:effectLst/>
                <a:latin typeface="charter"/>
              </a:rPr>
              <a:t>YAGNI stands for </a:t>
            </a:r>
            <a:r>
              <a:rPr lang="en-US" b="0" i="1" dirty="0">
                <a:solidFill>
                  <a:srgbClr val="292929"/>
                </a:solidFill>
                <a:effectLst/>
                <a:latin typeface="charter"/>
              </a:rPr>
              <a:t>You </a:t>
            </a:r>
            <a:r>
              <a:rPr lang="en-US" b="0" i="1" dirty="0" err="1">
                <a:solidFill>
                  <a:srgbClr val="292929"/>
                </a:solidFill>
                <a:effectLst/>
                <a:latin typeface="charter"/>
              </a:rPr>
              <a:t>Ain’t</a:t>
            </a:r>
            <a:r>
              <a:rPr lang="en-US" b="0" i="1" dirty="0">
                <a:solidFill>
                  <a:srgbClr val="292929"/>
                </a:solidFill>
                <a:effectLst/>
                <a:latin typeface="charter"/>
              </a:rPr>
              <a:t> </a:t>
            </a:r>
            <a:r>
              <a:rPr lang="en-US" b="0" i="1" dirty="0" err="1">
                <a:solidFill>
                  <a:srgbClr val="292929"/>
                </a:solidFill>
                <a:effectLst/>
                <a:latin typeface="charter"/>
              </a:rPr>
              <a:t>Gonna</a:t>
            </a:r>
            <a:r>
              <a:rPr lang="en-US" b="0" i="1" dirty="0">
                <a:solidFill>
                  <a:srgbClr val="292929"/>
                </a:solidFill>
                <a:effectLst/>
                <a:latin typeface="charter"/>
              </a:rPr>
              <a:t> Need It</a:t>
            </a:r>
            <a:r>
              <a:rPr lang="en-US" b="0" i="0" dirty="0">
                <a:solidFill>
                  <a:srgbClr val="292929"/>
                </a:solidFill>
                <a:effectLst/>
                <a:latin typeface="charter"/>
              </a:rPr>
              <a:t>. It’s a principle from software development methodology of Extreme Programming (XP). This principle says that you should not create features that it’s not really necessary.</a:t>
            </a:r>
          </a:p>
          <a:p>
            <a:pPr algn="l"/>
            <a:r>
              <a:rPr lang="en-US" b="0" i="0" dirty="0">
                <a:solidFill>
                  <a:srgbClr val="292929"/>
                </a:solidFill>
                <a:effectLst/>
                <a:latin typeface="charter"/>
              </a:rPr>
              <a:t>This principle it’s similar to the KISS principle, once that both of them aim for a simpler solution. The difference between them it’s that YAGNI focus on removing unnecessary functionality and logic, and KISS focus on the complexity.</a:t>
            </a:r>
          </a:p>
          <a:p>
            <a:endParaRPr lang="en-IN" dirty="0"/>
          </a:p>
        </p:txBody>
      </p:sp>
    </p:spTree>
    <p:extLst>
      <p:ext uri="{BB962C8B-B14F-4D97-AF65-F5344CB8AC3E}">
        <p14:creationId xmlns:p14="http://schemas.microsoft.com/office/powerpoint/2010/main" val="3972687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15DF-288D-4361-83BF-8590F3E07604}"/>
              </a:ext>
            </a:extLst>
          </p:cNvPr>
          <p:cNvSpPr>
            <a:spLocks noGrp="1"/>
          </p:cNvSpPr>
          <p:nvPr>
            <p:ph type="title"/>
          </p:nvPr>
        </p:nvSpPr>
        <p:spPr/>
        <p:txBody>
          <a:bodyPr/>
          <a:lstStyle/>
          <a:p>
            <a:r>
              <a:rPr lang="en-IN" dirty="0"/>
              <a:t>DRY</a:t>
            </a:r>
          </a:p>
        </p:txBody>
      </p:sp>
      <p:sp>
        <p:nvSpPr>
          <p:cNvPr id="3" name="Content Placeholder 2">
            <a:extLst>
              <a:ext uri="{FF2B5EF4-FFF2-40B4-BE49-F238E27FC236}">
                <a16:creationId xmlns:a16="http://schemas.microsoft.com/office/drawing/2014/main" id="{C8393E68-94E1-4ABB-BF23-56F0211F650F}"/>
              </a:ext>
            </a:extLst>
          </p:cNvPr>
          <p:cNvSpPr>
            <a:spLocks noGrp="1"/>
          </p:cNvSpPr>
          <p:nvPr>
            <p:ph idx="1"/>
          </p:nvPr>
        </p:nvSpPr>
        <p:spPr/>
        <p:txBody>
          <a:bodyPr/>
          <a:lstStyle/>
          <a:p>
            <a:r>
              <a:rPr lang="en-US" b="0" i="0" dirty="0">
                <a:solidFill>
                  <a:srgbClr val="292929"/>
                </a:solidFill>
                <a:effectLst/>
                <a:latin typeface="charter"/>
              </a:rPr>
              <a:t>DRY stands for </a:t>
            </a:r>
            <a:r>
              <a:rPr lang="en-US" b="0" i="1" dirty="0">
                <a:solidFill>
                  <a:srgbClr val="292929"/>
                </a:solidFill>
                <a:effectLst/>
                <a:latin typeface="charter"/>
              </a:rPr>
              <a:t>Don’t Repeat Yourself</a:t>
            </a:r>
            <a:r>
              <a:rPr lang="en-US" b="0" i="0" dirty="0">
                <a:solidFill>
                  <a:srgbClr val="292929"/>
                </a:solidFill>
                <a:effectLst/>
                <a:latin typeface="charter"/>
              </a:rPr>
              <a:t>.</a:t>
            </a:r>
          </a:p>
          <a:p>
            <a:r>
              <a:rPr lang="en-US" b="0" i="1" dirty="0">
                <a:solidFill>
                  <a:srgbClr val="292929"/>
                </a:solidFill>
                <a:effectLst/>
                <a:latin typeface="charter"/>
              </a:rPr>
              <a:t>Every piece of knowledge must have a single, unambiguous, authoritative representation within a system.</a:t>
            </a:r>
            <a:endParaRPr lang="en-US" dirty="0">
              <a:solidFill>
                <a:srgbClr val="292929"/>
              </a:solidFill>
              <a:latin typeface="charter"/>
            </a:endParaRPr>
          </a:p>
          <a:p>
            <a:r>
              <a:rPr lang="en-US" b="0" i="0" dirty="0">
                <a:solidFill>
                  <a:srgbClr val="292929"/>
                </a:solidFill>
                <a:effectLst/>
                <a:latin typeface="charter"/>
              </a:rPr>
              <a:t>This means that you should not have duplicated code. It’s easier to maintain a code that is only in one place, because if you need to change something in the code, you just need to change in one place. </a:t>
            </a:r>
          </a:p>
          <a:p>
            <a:r>
              <a:rPr lang="en-US" b="0" i="0" dirty="0">
                <a:solidFill>
                  <a:srgbClr val="292929"/>
                </a:solidFill>
                <a:effectLst/>
                <a:latin typeface="charter"/>
              </a:rPr>
              <a:t>Duplicated code also makes the code more complex and unnecessarily larger.</a:t>
            </a:r>
            <a:endParaRPr lang="en-IN" dirty="0"/>
          </a:p>
        </p:txBody>
      </p:sp>
    </p:spTree>
    <p:extLst>
      <p:ext uri="{BB962C8B-B14F-4D97-AF65-F5344CB8AC3E}">
        <p14:creationId xmlns:p14="http://schemas.microsoft.com/office/powerpoint/2010/main" val="2629297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BC2C-4C3F-4238-9521-9FBC0CF3EE77}"/>
              </a:ext>
            </a:extLst>
          </p:cNvPr>
          <p:cNvSpPr>
            <a:spLocks noGrp="1"/>
          </p:cNvSpPr>
          <p:nvPr>
            <p:ph type="title"/>
          </p:nvPr>
        </p:nvSpPr>
        <p:spPr>
          <a:xfrm>
            <a:off x="3608211" y="2723664"/>
            <a:ext cx="4975578" cy="1410671"/>
          </a:xfrm>
        </p:spPr>
        <p:txBody>
          <a:bodyPr/>
          <a:lstStyle/>
          <a:p>
            <a:r>
              <a:rPr lang="en-US" b="1" dirty="0"/>
              <a:t>  GIT Commands</a:t>
            </a:r>
            <a:endParaRPr lang="en-IN" b="1" dirty="0"/>
          </a:p>
        </p:txBody>
      </p:sp>
    </p:spTree>
    <p:extLst>
      <p:ext uri="{BB962C8B-B14F-4D97-AF65-F5344CB8AC3E}">
        <p14:creationId xmlns:p14="http://schemas.microsoft.com/office/powerpoint/2010/main" val="403746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F0E1-A703-448D-A1DC-4F5AABB98433}"/>
              </a:ext>
            </a:extLst>
          </p:cNvPr>
          <p:cNvSpPr>
            <a:spLocks noGrp="1"/>
          </p:cNvSpPr>
          <p:nvPr>
            <p:ph type="title"/>
          </p:nvPr>
        </p:nvSpPr>
        <p:spPr/>
        <p:txBody>
          <a:bodyPr/>
          <a:lstStyle/>
          <a:p>
            <a:r>
              <a:rPr lang="en-US" dirty="0"/>
              <a:t>Git </a:t>
            </a:r>
            <a:r>
              <a:rPr lang="en-US" dirty="0" err="1"/>
              <a:t>init</a:t>
            </a:r>
            <a:endParaRPr lang="en-IN" dirty="0"/>
          </a:p>
        </p:txBody>
      </p:sp>
      <p:sp>
        <p:nvSpPr>
          <p:cNvPr id="3" name="Content Placeholder 2">
            <a:extLst>
              <a:ext uri="{FF2B5EF4-FFF2-40B4-BE49-F238E27FC236}">
                <a16:creationId xmlns:a16="http://schemas.microsoft.com/office/drawing/2014/main" id="{BE2DCBA2-5F02-4D05-8AF3-828178323C20}"/>
              </a:ext>
            </a:extLst>
          </p:cNvPr>
          <p:cNvSpPr>
            <a:spLocks noGrp="1"/>
          </p:cNvSpPr>
          <p:nvPr>
            <p:ph idx="1"/>
          </p:nvPr>
        </p:nvSpPr>
        <p:spPr/>
        <p:txBody>
          <a:bodyPr/>
          <a:lstStyle/>
          <a:p>
            <a:r>
              <a:rPr lang="en-US" dirty="0"/>
              <a:t>Create empty Git repo in specified directory. Run with no arguments to initialize the current directory as a git repository</a:t>
            </a:r>
          </a:p>
          <a:p>
            <a:r>
              <a:rPr lang="en-US" dirty="0"/>
              <a:t>Syntax: </a:t>
            </a:r>
            <a:r>
              <a:rPr lang="en-IN" dirty="0"/>
              <a:t>git </a:t>
            </a:r>
            <a:r>
              <a:rPr lang="en-IN" dirty="0" err="1"/>
              <a:t>init</a:t>
            </a:r>
            <a:r>
              <a:rPr lang="en-IN" dirty="0"/>
              <a:t> </a:t>
            </a:r>
            <a:r>
              <a:rPr lang="en-US" dirty="0"/>
              <a:t>&lt;directory&gt;</a:t>
            </a:r>
            <a:endParaRPr lang="en-IN" dirty="0"/>
          </a:p>
        </p:txBody>
      </p:sp>
    </p:spTree>
    <p:extLst>
      <p:ext uri="{BB962C8B-B14F-4D97-AF65-F5344CB8AC3E}">
        <p14:creationId xmlns:p14="http://schemas.microsoft.com/office/powerpoint/2010/main" val="1048075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5199-574E-4246-AABE-9011B306E1F9}"/>
              </a:ext>
            </a:extLst>
          </p:cNvPr>
          <p:cNvSpPr>
            <a:spLocks noGrp="1"/>
          </p:cNvSpPr>
          <p:nvPr>
            <p:ph type="title"/>
          </p:nvPr>
        </p:nvSpPr>
        <p:spPr/>
        <p:txBody>
          <a:bodyPr/>
          <a:lstStyle/>
          <a:p>
            <a:r>
              <a:rPr lang="en-IN" dirty="0"/>
              <a:t>Git clone</a:t>
            </a:r>
          </a:p>
        </p:txBody>
      </p:sp>
      <p:sp>
        <p:nvSpPr>
          <p:cNvPr id="3" name="Content Placeholder 2">
            <a:extLst>
              <a:ext uri="{FF2B5EF4-FFF2-40B4-BE49-F238E27FC236}">
                <a16:creationId xmlns:a16="http://schemas.microsoft.com/office/drawing/2014/main" id="{A06BB8C4-E818-4467-AD87-DD79B42F4FCC}"/>
              </a:ext>
            </a:extLst>
          </p:cNvPr>
          <p:cNvSpPr>
            <a:spLocks noGrp="1"/>
          </p:cNvSpPr>
          <p:nvPr>
            <p:ph idx="1"/>
          </p:nvPr>
        </p:nvSpPr>
        <p:spPr/>
        <p:txBody>
          <a:bodyPr/>
          <a:lstStyle/>
          <a:p>
            <a:r>
              <a:rPr lang="en-US" dirty="0"/>
              <a:t>Clone repo located at onto local machine. Original repo can be located on the local filesystem or on a remote machine via HTTP or SSH.</a:t>
            </a:r>
          </a:p>
          <a:p>
            <a:r>
              <a:rPr lang="en-US" dirty="0"/>
              <a:t>Syntax:</a:t>
            </a:r>
            <a:r>
              <a:rPr lang="en-IN" dirty="0"/>
              <a:t>git clone &lt;repo&gt; </a:t>
            </a:r>
          </a:p>
        </p:txBody>
      </p:sp>
    </p:spTree>
    <p:extLst>
      <p:ext uri="{BB962C8B-B14F-4D97-AF65-F5344CB8AC3E}">
        <p14:creationId xmlns:p14="http://schemas.microsoft.com/office/powerpoint/2010/main" val="1619889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A9FA-1B97-4DF8-8F17-8A2BF37E51DA}"/>
              </a:ext>
            </a:extLst>
          </p:cNvPr>
          <p:cNvSpPr>
            <a:spLocks noGrp="1"/>
          </p:cNvSpPr>
          <p:nvPr>
            <p:ph type="title"/>
          </p:nvPr>
        </p:nvSpPr>
        <p:spPr/>
        <p:txBody>
          <a:bodyPr/>
          <a:lstStyle/>
          <a:p>
            <a:r>
              <a:rPr lang="en-IN" dirty="0"/>
              <a:t>Git add </a:t>
            </a:r>
          </a:p>
        </p:txBody>
      </p:sp>
      <p:sp>
        <p:nvSpPr>
          <p:cNvPr id="3" name="Content Placeholder 2">
            <a:extLst>
              <a:ext uri="{FF2B5EF4-FFF2-40B4-BE49-F238E27FC236}">
                <a16:creationId xmlns:a16="http://schemas.microsoft.com/office/drawing/2014/main" id="{561CBEA2-1484-4A47-85C8-670D220E071A}"/>
              </a:ext>
            </a:extLst>
          </p:cNvPr>
          <p:cNvSpPr>
            <a:spLocks noGrp="1"/>
          </p:cNvSpPr>
          <p:nvPr>
            <p:ph idx="1"/>
          </p:nvPr>
        </p:nvSpPr>
        <p:spPr/>
        <p:txBody>
          <a:bodyPr/>
          <a:lstStyle/>
          <a:p>
            <a:r>
              <a:rPr lang="en-US" dirty="0"/>
              <a:t>Stage all changes in for the next commit. Replace with a to change a specific file.</a:t>
            </a:r>
          </a:p>
          <a:p>
            <a:r>
              <a:rPr lang="en-US" dirty="0"/>
              <a:t>Syntax:</a:t>
            </a:r>
            <a:r>
              <a:rPr lang="en-IN" dirty="0"/>
              <a:t>git add &lt;directory&gt;</a:t>
            </a:r>
          </a:p>
        </p:txBody>
      </p:sp>
    </p:spTree>
    <p:extLst>
      <p:ext uri="{BB962C8B-B14F-4D97-AF65-F5344CB8AC3E}">
        <p14:creationId xmlns:p14="http://schemas.microsoft.com/office/powerpoint/2010/main" val="3835371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F8A3-732C-42CE-A592-EDABEC4484DD}"/>
              </a:ext>
            </a:extLst>
          </p:cNvPr>
          <p:cNvSpPr>
            <a:spLocks noGrp="1"/>
          </p:cNvSpPr>
          <p:nvPr>
            <p:ph type="title"/>
          </p:nvPr>
        </p:nvSpPr>
        <p:spPr/>
        <p:txBody>
          <a:bodyPr/>
          <a:lstStyle/>
          <a:p>
            <a:r>
              <a:rPr lang="en-US" dirty="0"/>
              <a:t>Git commit</a:t>
            </a:r>
            <a:endParaRPr lang="en-IN" dirty="0"/>
          </a:p>
        </p:txBody>
      </p:sp>
      <p:sp>
        <p:nvSpPr>
          <p:cNvPr id="3" name="Content Placeholder 2">
            <a:extLst>
              <a:ext uri="{FF2B5EF4-FFF2-40B4-BE49-F238E27FC236}">
                <a16:creationId xmlns:a16="http://schemas.microsoft.com/office/drawing/2014/main" id="{F062331E-76DF-4511-BC17-E61CA932A90F}"/>
              </a:ext>
            </a:extLst>
          </p:cNvPr>
          <p:cNvSpPr>
            <a:spLocks noGrp="1"/>
          </p:cNvSpPr>
          <p:nvPr>
            <p:ph idx="1"/>
          </p:nvPr>
        </p:nvSpPr>
        <p:spPr/>
        <p:txBody>
          <a:bodyPr/>
          <a:lstStyle/>
          <a:p>
            <a:r>
              <a:rPr lang="en-US" dirty="0"/>
              <a:t>Commit the staged snapshot, but instead of launching a text editor, use as the commit message</a:t>
            </a:r>
          </a:p>
          <a:p>
            <a:r>
              <a:rPr lang="en-US" dirty="0"/>
              <a:t>Syntax:</a:t>
            </a:r>
            <a:r>
              <a:rPr lang="en-IN" dirty="0"/>
              <a:t>git commit –m “&lt;message&gt;”</a:t>
            </a:r>
          </a:p>
          <a:p>
            <a:endParaRPr lang="en-IN" dirty="0"/>
          </a:p>
        </p:txBody>
      </p:sp>
    </p:spTree>
    <p:extLst>
      <p:ext uri="{BB962C8B-B14F-4D97-AF65-F5344CB8AC3E}">
        <p14:creationId xmlns:p14="http://schemas.microsoft.com/office/powerpoint/2010/main" val="129936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F767-09F4-428F-8CC2-3521B072665F}"/>
              </a:ext>
            </a:extLst>
          </p:cNvPr>
          <p:cNvSpPr>
            <a:spLocks noGrp="1"/>
          </p:cNvSpPr>
          <p:nvPr>
            <p:ph type="title"/>
          </p:nvPr>
        </p:nvSpPr>
        <p:spPr/>
        <p:txBody>
          <a:bodyPr/>
          <a:lstStyle/>
          <a:p>
            <a:r>
              <a:rPr lang="en-IN" dirty="0"/>
              <a:t>Git status</a:t>
            </a:r>
          </a:p>
        </p:txBody>
      </p:sp>
      <p:sp>
        <p:nvSpPr>
          <p:cNvPr id="3" name="Content Placeholder 2">
            <a:extLst>
              <a:ext uri="{FF2B5EF4-FFF2-40B4-BE49-F238E27FC236}">
                <a16:creationId xmlns:a16="http://schemas.microsoft.com/office/drawing/2014/main" id="{A2497403-4673-4F72-A092-9DE52E9D4E96}"/>
              </a:ext>
            </a:extLst>
          </p:cNvPr>
          <p:cNvSpPr>
            <a:spLocks noGrp="1"/>
          </p:cNvSpPr>
          <p:nvPr>
            <p:ph idx="1"/>
          </p:nvPr>
        </p:nvSpPr>
        <p:spPr/>
        <p:txBody>
          <a:bodyPr/>
          <a:lstStyle/>
          <a:p>
            <a:r>
              <a:rPr lang="en-US" dirty="0"/>
              <a:t>List which files are staged, </a:t>
            </a:r>
            <a:r>
              <a:rPr lang="en-US" dirty="0" err="1"/>
              <a:t>unstaged</a:t>
            </a:r>
            <a:r>
              <a:rPr lang="en-US" dirty="0"/>
              <a:t>, and untracked.</a:t>
            </a:r>
          </a:p>
          <a:p>
            <a:r>
              <a:rPr lang="en-US" dirty="0"/>
              <a:t>Syntax:</a:t>
            </a:r>
            <a:r>
              <a:rPr lang="en-IN" dirty="0"/>
              <a:t>git status</a:t>
            </a:r>
          </a:p>
          <a:p>
            <a:endParaRPr lang="en-IN" dirty="0"/>
          </a:p>
        </p:txBody>
      </p:sp>
    </p:spTree>
    <p:extLst>
      <p:ext uri="{BB962C8B-B14F-4D97-AF65-F5344CB8AC3E}">
        <p14:creationId xmlns:p14="http://schemas.microsoft.com/office/powerpoint/2010/main" val="649085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28AE-7080-42CB-AF1C-CF47B41A784A}"/>
              </a:ext>
            </a:extLst>
          </p:cNvPr>
          <p:cNvSpPr>
            <a:spLocks noGrp="1"/>
          </p:cNvSpPr>
          <p:nvPr>
            <p:ph type="title"/>
          </p:nvPr>
        </p:nvSpPr>
        <p:spPr/>
        <p:txBody>
          <a:bodyPr/>
          <a:lstStyle/>
          <a:p>
            <a:r>
              <a:rPr lang="en-IN" dirty="0"/>
              <a:t>Git diff</a:t>
            </a:r>
          </a:p>
        </p:txBody>
      </p:sp>
      <p:sp>
        <p:nvSpPr>
          <p:cNvPr id="3" name="Content Placeholder 2">
            <a:extLst>
              <a:ext uri="{FF2B5EF4-FFF2-40B4-BE49-F238E27FC236}">
                <a16:creationId xmlns:a16="http://schemas.microsoft.com/office/drawing/2014/main" id="{A724FA1D-BFD4-432F-BF1D-0D792F4D0CB7}"/>
              </a:ext>
            </a:extLst>
          </p:cNvPr>
          <p:cNvSpPr>
            <a:spLocks noGrp="1"/>
          </p:cNvSpPr>
          <p:nvPr>
            <p:ph idx="1"/>
          </p:nvPr>
        </p:nvSpPr>
        <p:spPr/>
        <p:txBody>
          <a:bodyPr/>
          <a:lstStyle/>
          <a:p>
            <a:r>
              <a:rPr lang="en-US" dirty="0"/>
              <a:t>Show </a:t>
            </a:r>
            <a:r>
              <a:rPr lang="en-US" dirty="0" err="1"/>
              <a:t>unstaged</a:t>
            </a:r>
            <a:r>
              <a:rPr lang="en-US" dirty="0"/>
              <a:t> changes between your index and working directory</a:t>
            </a:r>
          </a:p>
          <a:p>
            <a:r>
              <a:rPr lang="en-US" dirty="0"/>
              <a:t>Syntax:</a:t>
            </a:r>
            <a:r>
              <a:rPr lang="en-IN" dirty="0"/>
              <a:t>git diff</a:t>
            </a:r>
          </a:p>
          <a:p>
            <a:endParaRPr lang="en-IN" dirty="0"/>
          </a:p>
        </p:txBody>
      </p:sp>
    </p:spTree>
    <p:extLst>
      <p:ext uri="{BB962C8B-B14F-4D97-AF65-F5344CB8AC3E}">
        <p14:creationId xmlns:p14="http://schemas.microsoft.com/office/powerpoint/2010/main" val="153118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AD5B-8E1A-4D57-821D-575AABB447BF}"/>
              </a:ext>
            </a:extLst>
          </p:cNvPr>
          <p:cNvSpPr>
            <a:spLocks noGrp="1"/>
          </p:cNvSpPr>
          <p:nvPr>
            <p:ph type="title"/>
          </p:nvPr>
        </p:nvSpPr>
        <p:spPr/>
        <p:txBody>
          <a:bodyPr/>
          <a:lstStyle/>
          <a:p>
            <a:r>
              <a:rPr lang="en-IN" dirty="0">
                <a:latin typeface="+mn-lt"/>
              </a:rPr>
              <a:t>S-</a:t>
            </a:r>
            <a:r>
              <a:rPr lang="en-IN" i="0" dirty="0">
                <a:solidFill>
                  <a:srgbClr val="000000"/>
                </a:solidFill>
                <a:effectLst/>
                <a:latin typeface="+mn-lt"/>
              </a:rPr>
              <a:t>Single Responsibility Principle</a:t>
            </a:r>
            <a:endParaRPr lang="en-IN" dirty="0">
              <a:latin typeface="+mn-lt"/>
            </a:endParaRPr>
          </a:p>
        </p:txBody>
      </p:sp>
      <p:sp>
        <p:nvSpPr>
          <p:cNvPr id="3" name="Content Placeholder 2">
            <a:extLst>
              <a:ext uri="{FF2B5EF4-FFF2-40B4-BE49-F238E27FC236}">
                <a16:creationId xmlns:a16="http://schemas.microsoft.com/office/drawing/2014/main" id="{076C03EA-C816-4C74-A953-1A1A7ED48D75}"/>
              </a:ext>
            </a:extLst>
          </p:cNvPr>
          <p:cNvSpPr>
            <a:spLocks noGrp="1"/>
          </p:cNvSpPr>
          <p:nvPr>
            <p:ph idx="1"/>
          </p:nvPr>
        </p:nvSpPr>
        <p:spPr/>
        <p:txBody>
          <a:bodyPr/>
          <a:lstStyle/>
          <a:p>
            <a:r>
              <a:rPr lang="en-US" i="0" dirty="0">
                <a:solidFill>
                  <a:srgbClr val="000000"/>
                </a:solidFill>
                <a:effectLst/>
              </a:rPr>
              <a:t> </a:t>
            </a:r>
            <a:r>
              <a:rPr lang="en-US" dirty="0">
                <a:solidFill>
                  <a:srgbClr val="000000"/>
                </a:solidFill>
              </a:rPr>
              <a:t>E</a:t>
            </a:r>
            <a:r>
              <a:rPr lang="en-US" i="0" dirty="0">
                <a:solidFill>
                  <a:srgbClr val="000000"/>
                </a:solidFill>
                <a:effectLst/>
              </a:rPr>
              <a:t>ach class should have one responsibility, one single purpose. This means that a class will do only one job, which leads us to conclude it should have only one reason to change</a:t>
            </a:r>
          </a:p>
          <a:p>
            <a:r>
              <a:rPr lang="en-US" i="0" dirty="0">
                <a:solidFill>
                  <a:srgbClr val="000000"/>
                </a:solidFill>
                <a:effectLst/>
              </a:rPr>
              <a:t> For example, if we have a class that we change a lot, and for different reasons, then this class should be broken down into more classes, each handling a single concern. Surely, if an error occurs, it will be easier to find.</a:t>
            </a:r>
            <a:endParaRPr lang="en-US" dirty="0">
              <a:solidFill>
                <a:srgbClr val="000000"/>
              </a:solidFill>
            </a:endParaRPr>
          </a:p>
          <a:p>
            <a:r>
              <a:rPr lang="en-US" i="0" dirty="0">
                <a:solidFill>
                  <a:srgbClr val="1D1D1D"/>
                </a:solidFill>
                <a:effectLst/>
              </a:rPr>
              <a:t>Utilizing this principle makes code easier to test and maintain, it makes software easier to implement</a:t>
            </a:r>
            <a:endParaRPr lang="en-IN" dirty="0"/>
          </a:p>
        </p:txBody>
      </p:sp>
    </p:spTree>
    <p:extLst>
      <p:ext uri="{BB962C8B-B14F-4D97-AF65-F5344CB8AC3E}">
        <p14:creationId xmlns:p14="http://schemas.microsoft.com/office/powerpoint/2010/main" val="974597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B6FD-95F7-4AA3-9AF8-9CBAA535597E}"/>
              </a:ext>
            </a:extLst>
          </p:cNvPr>
          <p:cNvSpPr>
            <a:spLocks noGrp="1"/>
          </p:cNvSpPr>
          <p:nvPr>
            <p:ph type="title"/>
          </p:nvPr>
        </p:nvSpPr>
        <p:spPr/>
        <p:txBody>
          <a:bodyPr/>
          <a:lstStyle/>
          <a:p>
            <a:r>
              <a:rPr lang="en-IN" dirty="0"/>
              <a:t>Git push</a:t>
            </a:r>
          </a:p>
        </p:txBody>
      </p:sp>
      <p:sp>
        <p:nvSpPr>
          <p:cNvPr id="3" name="Content Placeholder 2">
            <a:extLst>
              <a:ext uri="{FF2B5EF4-FFF2-40B4-BE49-F238E27FC236}">
                <a16:creationId xmlns:a16="http://schemas.microsoft.com/office/drawing/2014/main" id="{D863F576-5477-4789-9D22-F7901E7D662A}"/>
              </a:ext>
            </a:extLst>
          </p:cNvPr>
          <p:cNvSpPr>
            <a:spLocks noGrp="1"/>
          </p:cNvSpPr>
          <p:nvPr>
            <p:ph idx="1"/>
          </p:nvPr>
        </p:nvSpPr>
        <p:spPr/>
        <p:txBody>
          <a:bodyPr>
            <a:normAutofit fontScale="92500" lnSpcReduction="20000"/>
          </a:bodyPr>
          <a:lstStyle/>
          <a:p>
            <a:r>
              <a:rPr lang="en-US" dirty="0"/>
              <a:t>Push all of your local branches to the specified remote.</a:t>
            </a:r>
          </a:p>
          <a:p>
            <a:r>
              <a:rPr lang="en-US" dirty="0"/>
              <a:t>Syntax:</a:t>
            </a:r>
            <a:r>
              <a:rPr lang="en-IN" dirty="0"/>
              <a:t>git push &lt;remote&gt; --all</a:t>
            </a:r>
          </a:p>
          <a:p>
            <a:endParaRPr lang="en-IN" dirty="0"/>
          </a:p>
          <a:p>
            <a:r>
              <a:rPr lang="en-US" dirty="0"/>
              <a:t>Tags aren’t automatically pushed when you push a branch or use the --all flag. The --tags flag sends all of your local tags to the remote repo.</a:t>
            </a:r>
            <a:endParaRPr lang="en-IN" dirty="0"/>
          </a:p>
          <a:p>
            <a:r>
              <a:rPr lang="en-IN" dirty="0" err="1"/>
              <a:t>Syntax:git</a:t>
            </a:r>
            <a:r>
              <a:rPr lang="en-IN" dirty="0"/>
              <a:t> push &lt;remote&gt; --tags</a:t>
            </a:r>
          </a:p>
          <a:p>
            <a:endParaRPr lang="en-IN" dirty="0"/>
          </a:p>
          <a:p>
            <a:r>
              <a:rPr lang="en-US" dirty="0"/>
              <a:t>Forces the git push even if it results in a non-fast-forward merge. Do not use the --force flag unless you’re absolutely sure you know what you’re doing.</a:t>
            </a:r>
          </a:p>
          <a:p>
            <a:r>
              <a:rPr lang="en-US" dirty="0"/>
              <a:t>Syntax:</a:t>
            </a:r>
            <a:r>
              <a:rPr lang="en-IN" dirty="0"/>
              <a:t>git push &lt;remote&gt; --force</a:t>
            </a:r>
          </a:p>
          <a:p>
            <a:endParaRPr lang="en-IN" dirty="0"/>
          </a:p>
        </p:txBody>
      </p:sp>
    </p:spTree>
    <p:extLst>
      <p:ext uri="{BB962C8B-B14F-4D97-AF65-F5344CB8AC3E}">
        <p14:creationId xmlns:p14="http://schemas.microsoft.com/office/powerpoint/2010/main" val="287516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F975-3A0A-4B0F-BC14-6687AD012959}"/>
              </a:ext>
            </a:extLst>
          </p:cNvPr>
          <p:cNvSpPr>
            <a:spLocks noGrp="1"/>
          </p:cNvSpPr>
          <p:nvPr>
            <p:ph type="title"/>
          </p:nvPr>
        </p:nvSpPr>
        <p:spPr/>
        <p:txBody>
          <a:bodyPr/>
          <a:lstStyle/>
          <a:p>
            <a:r>
              <a:rPr lang="en-US" dirty="0"/>
              <a:t>Git pull</a:t>
            </a:r>
            <a:endParaRPr lang="en-IN" dirty="0"/>
          </a:p>
        </p:txBody>
      </p:sp>
      <p:sp>
        <p:nvSpPr>
          <p:cNvPr id="3" name="Content Placeholder 2">
            <a:extLst>
              <a:ext uri="{FF2B5EF4-FFF2-40B4-BE49-F238E27FC236}">
                <a16:creationId xmlns:a16="http://schemas.microsoft.com/office/drawing/2014/main" id="{E2371ABD-EFE3-475D-96DB-9947DDFC820E}"/>
              </a:ext>
            </a:extLst>
          </p:cNvPr>
          <p:cNvSpPr>
            <a:spLocks noGrp="1"/>
          </p:cNvSpPr>
          <p:nvPr>
            <p:ph idx="1"/>
          </p:nvPr>
        </p:nvSpPr>
        <p:spPr/>
        <p:txBody>
          <a:bodyPr/>
          <a:lstStyle/>
          <a:p>
            <a:r>
              <a:rPr lang="en-US" dirty="0"/>
              <a:t>Fetch the remote’s copy of current branch and rebases it into the local copy. Uses git rebase instead of merge to integrate the branches. </a:t>
            </a:r>
          </a:p>
          <a:p>
            <a:r>
              <a:rPr lang="en-US" dirty="0"/>
              <a:t>Syntax: git pull --rebase </a:t>
            </a:r>
            <a:r>
              <a:rPr lang="en-IN" dirty="0"/>
              <a:t>&lt;remote&gt;</a:t>
            </a:r>
          </a:p>
          <a:p>
            <a:endParaRPr lang="en-IN" dirty="0"/>
          </a:p>
        </p:txBody>
      </p:sp>
    </p:spTree>
    <p:extLst>
      <p:ext uri="{BB962C8B-B14F-4D97-AF65-F5344CB8AC3E}">
        <p14:creationId xmlns:p14="http://schemas.microsoft.com/office/powerpoint/2010/main" val="267845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7D05-7B38-4F2A-843C-9E185D993B43}"/>
              </a:ext>
            </a:extLst>
          </p:cNvPr>
          <p:cNvSpPr>
            <a:spLocks noGrp="1"/>
          </p:cNvSpPr>
          <p:nvPr>
            <p:ph type="title"/>
          </p:nvPr>
        </p:nvSpPr>
        <p:spPr/>
        <p:txBody>
          <a:bodyPr/>
          <a:lstStyle/>
          <a:p>
            <a:r>
              <a:rPr lang="en-IN" i="0" dirty="0">
                <a:solidFill>
                  <a:srgbClr val="000000"/>
                </a:solidFill>
                <a:effectLst/>
                <a:latin typeface="+mn-lt"/>
              </a:rPr>
              <a:t>O- Open/Closed Principle</a:t>
            </a:r>
            <a:endParaRPr lang="en-IN" dirty="0">
              <a:latin typeface="+mn-lt"/>
            </a:endParaRPr>
          </a:p>
        </p:txBody>
      </p:sp>
      <p:sp>
        <p:nvSpPr>
          <p:cNvPr id="3" name="Content Placeholder 2">
            <a:extLst>
              <a:ext uri="{FF2B5EF4-FFF2-40B4-BE49-F238E27FC236}">
                <a16:creationId xmlns:a16="http://schemas.microsoft.com/office/drawing/2014/main" id="{3C6ACEFB-AF38-4B6F-B799-05CAEBFBB002}"/>
              </a:ext>
            </a:extLst>
          </p:cNvPr>
          <p:cNvSpPr>
            <a:spLocks noGrp="1"/>
          </p:cNvSpPr>
          <p:nvPr>
            <p:ph idx="1"/>
          </p:nvPr>
        </p:nvSpPr>
        <p:spPr/>
        <p:txBody>
          <a:bodyPr/>
          <a:lstStyle/>
          <a:p>
            <a:r>
              <a:rPr lang="en-US" i="0" dirty="0">
                <a:solidFill>
                  <a:srgbClr val="000000"/>
                </a:solidFill>
                <a:effectLst/>
              </a:rPr>
              <a:t> This principle states that software entities should be open for extension, but closed for modification.</a:t>
            </a:r>
          </a:p>
          <a:p>
            <a:r>
              <a:rPr lang="en-US" i="0" dirty="0">
                <a:solidFill>
                  <a:srgbClr val="000000"/>
                </a:solidFill>
                <a:effectLst/>
              </a:rPr>
              <a:t> As a result, when the business requirements change then the entity can be extended, but not modified.</a:t>
            </a:r>
            <a:endParaRPr lang="en-IN" dirty="0"/>
          </a:p>
        </p:txBody>
      </p:sp>
    </p:spTree>
    <p:extLst>
      <p:ext uri="{BB962C8B-B14F-4D97-AF65-F5344CB8AC3E}">
        <p14:creationId xmlns:p14="http://schemas.microsoft.com/office/powerpoint/2010/main" val="236419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1973-91A2-4528-991C-65E822AC7318}"/>
              </a:ext>
            </a:extLst>
          </p:cNvPr>
          <p:cNvSpPr>
            <a:spLocks noGrp="1"/>
          </p:cNvSpPr>
          <p:nvPr>
            <p:ph type="title"/>
          </p:nvPr>
        </p:nvSpPr>
        <p:spPr/>
        <p:txBody>
          <a:bodyPr/>
          <a:lstStyle/>
          <a:p>
            <a:r>
              <a:rPr lang="en-IN" dirty="0">
                <a:latin typeface="+mn-lt"/>
              </a:rPr>
              <a:t>Example</a:t>
            </a:r>
          </a:p>
        </p:txBody>
      </p:sp>
      <p:sp>
        <p:nvSpPr>
          <p:cNvPr id="3" name="Content Placeholder 2">
            <a:extLst>
              <a:ext uri="{FF2B5EF4-FFF2-40B4-BE49-F238E27FC236}">
                <a16:creationId xmlns:a16="http://schemas.microsoft.com/office/drawing/2014/main" id="{90BD8333-48DD-43D9-9133-BB3B6D5F4872}"/>
              </a:ext>
            </a:extLst>
          </p:cNvPr>
          <p:cNvSpPr>
            <a:spLocks noGrp="1"/>
          </p:cNvSpPr>
          <p:nvPr>
            <p:ph idx="1"/>
          </p:nvPr>
        </p:nvSpPr>
        <p:spPr/>
        <p:txBody>
          <a:bodyPr>
            <a:normAutofit fontScale="62500" lnSpcReduction="20000"/>
          </a:bodyPr>
          <a:lstStyle/>
          <a:p>
            <a:r>
              <a:rPr lang="en-US" i="0" dirty="0">
                <a:effectLst/>
              </a:rPr>
              <a:t>// </a:t>
            </a:r>
            <a:r>
              <a:rPr lang="en-US" i="0" dirty="0" err="1">
                <a:effectLst/>
              </a:rPr>
              <a:t>CalculatorOperation</a:t>
            </a:r>
            <a:r>
              <a:rPr lang="en-US" i="0" dirty="0">
                <a:effectLst/>
              </a:rPr>
              <a:t> interface</a:t>
            </a:r>
          </a:p>
          <a:p>
            <a:r>
              <a:rPr lang="en-US" b="1" i="0" dirty="0">
                <a:effectLst/>
              </a:rPr>
              <a:t>public</a:t>
            </a:r>
            <a:r>
              <a:rPr lang="en-US" b="0" i="0" dirty="0">
                <a:effectLst/>
              </a:rPr>
              <a:t> </a:t>
            </a:r>
            <a:r>
              <a:rPr lang="en-US" b="1" i="0" dirty="0">
                <a:effectLst/>
              </a:rPr>
              <a:t>interface</a:t>
            </a:r>
            <a:r>
              <a:rPr lang="en-US" b="0" i="0" dirty="0">
                <a:effectLst/>
              </a:rPr>
              <a:t> </a:t>
            </a:r>
            <a:r>
              <a:rPr lang="en-US" b="1" i="0" dirty="0" err="1">
                <a:effectLst/>
              </a:rPr>
              <a:t>CalculatorOperation</a:t>
            </a:r>
            <a:r>
              <a:rPr lang="en-US" b="0" i="0" dirty="0">
                <a:effectLst/>
              </a:rPr>
              <a:t> { </a:t>
            </a:r>
          </a:p>
          <a:p>
            <a:r>
              <a:rPr lang="en-US" b="1" i="0" dirty="0">
                <a:effectLst/>
              </a:rPr>
              <a:t>void</a:t>
            </a:r>
            <a:r>
              <a:rPr lang="en-US" b="0" i="0" dirty="0">
                <a:effectLst/>
              </a:rPr>
              <a:t> </a:t>
            </a:r>
            <a:r>
              <a:rPr lang="en-US" b="1" i="0" dirty="0">
                <a:effectLst/>
              </a:rPr>
              <a:t>perform</a:t>
            </a:r>
            <a:r>
              <a:rPr lang="en-US" b="0" i="0" dirty="0">
                <a:effectLst/>
              </a:rPr>
              <a:t>(); </a:t>
            </a:r>
          </a:p>
          <a:p>
            <a:r>
              <a:rPr lang="en-US" b="0" i="0" dirty="0">
                <a:effectLst/>
              </a:rPr>
              <a:t>}</a:t>
            </a:r>
          </a:p>
          <a:p>
            <a:r>
              <a:rPr lang="en-US" dirty="0"/>
              <a:t>//Addition Class</a:t>
            </a:r>
          </a:p>
          <a:p>
            <a:r>
              <a:rPr lang="en-US" b="1" i="0" dirty="0">
                <a:effectLst/>
              </a:rPr>
              <a:t>public</a:t>
            </a:r>
            <a:r>
              <a:rPr lang="en-US" b="0" i="0" dirty="0">
                <a:effectLst/>
              </a:rPr>
              <a:t> </a:t>
            </a:r>
            <a:r>
              <a:rPr lang="en-US" b="1" i="0" dirty="0">
                <a:effectLst/>
              </a:rPr>
              <a:t>class</a:t>
            </a:r>
            <a:r>
              <a:rPr lang="en-US" b="0" i="0" dirty="0">
                <a:effectLst/>
              </a:rPr>
              <a:t> </a:t>
            </a:r>
            <a:r>
              <a:rPr lang="en-US" b="1" i="0" dirty="0">
                <a:effectLst/>
              </a:rPr>
              <a:t>Addition</a:t>
            </a:r>
            <a:r>
              <a:rPr lang="en-US" b="0" i="0" dirty="0">
                <a:effectLst/>
              </a:rPr>
              <a:t> </a:t>
            </a:r>
            <a:r>
              <a:rPr lang="en-US" b="1" i="0" dirty="0">
                <a:effectLst/>
              </a:rPr>
              <a:t>implements</a:t>
            </a:r>
            <a:r>
              <a:rPr lang="en-US" b="0" i="0" dirty="0">
                <a:effectLst/>
              </a:rPr>
              <a:t> </a:t>
            </a:r>
            <a:r>
              <a:rPr lang="en-US" b="1" i="0" dirty="0" err="1">
                <a:effectLst/>
              </a:rPr>
              <a:t>CalculatorOperation</a:t>
            </a:r>
            <a:r>
              <a:rPr lang="en-US" b="0" i="0" dirty="0">
                <a:effectLst/>
              </a:rPr>
              <a:t> { </a:t>
            </a:r>
          </a:p>
          <a:p>
            <a:r>
              <a:rPr lang="en-US" b="1" i="0" dirty="0">
                <a:effectLst/>
              </a:rPr>
              <a:t>private</a:t>
            </a:r>
            <a:r>
              <a:rPr lang="en-US" b="0" i="0" dirty="0">
                <a:effectLst/>
              </a:rPr>
              <a:t> </a:t>
            </a:r>
            <a:r>
              <a:rPr lang="en-US" b="1" i="0" dirty="0">
                <a:effectLst/>
              </a:rPr>
              <a:t>double</a:t>
            </a:r>
            <a:r>
              <a:rPr lang="en-US" b="0" i="0" dirty="0">
                <a:effectLst/>
              </a:rPr>
              <a:t> left; </a:t>
            </a:r>
          </a:p>
          <a:p>
            <a:r>
              <a:rPr lang="en-US" b="1" i="0" dirty="0">
                <a:effectLst/>
              </a:rPr>
              <a:t>private</a:t>
            </a:r>
            <a:r>
              <a:rPr lang="en-US" b="0" i="0" dirty="0">
                <a:effectLst/>
              </a:rPr>
              <a:t> </a:t>
            </a:r>
            <a:r>
              <a:rPr lang="en-US" b="1" i="0" dirty="0">
                <a:effectLst/>
              </a:rPr>
              <a:t>double</a:t>
            </a:r>
            <a:r>
              <a:rPr lang="en-US" b="0" i="0" dirty="0">
                <a:effectLst/>
              </a:rPr>
              <a:t> right; </a:t>
            </a:r>
          </a:p>
          <a:p>
            <a:r>
              <a:rPr lang="en-US" b="1" i="0" dirty="0">
                <a:effectLst/>
              </a:rPr>
              <a:t>private</a:t>
            </a:r>
            <a:r>
              <a:rPr lang="en-US" b="0" i="0" dirty="0">
                <a:effectLst/>
              </a:rPr>
              <a:t> </a:t>
            </a:r>
            <a:r>
              <a:rPr lang="en-US" b="1" i="0" dirty="0">
                <a:effectLst/>
              </a:rPr>
              <a:t>double</a:t>
            </a:r>
            <a:r>
              <a:rPr lang="en-US" b="0" i="0" dirty="0">
                <a:effectLst/>
              </a:rPr>
              <a:t> result; </a:t>
            </a:r>
          </a:p>
          <a:p>
            <a:r>
              <a:rPr lang="en-US" b="0" i="0" dirty="0">
                <a:effectLst/>
              </a:rPr>
              <a:t>// constructor, getters and setters </a:t>
            </a:r>
          </a:p>
          <a:p>
            <a:r>
              <a:rPr lang="en-US" b="0" i="0" dirty="0">
                <a:effectLst/>
              </a:rPr>
              <a:t>@Override </a:t>
            </a:r>
            <a:r>
              <a:rPr lang="en-US" b="1" i="0" dirty="0">
                <a:effectLst/>
              </a:rPr>
              <a:t>public</a:t>
            </a:r>
            <a:r>
              <a:rPr lang="en-US" b="0" i="0" dirty="0">
                <a:effectLst/>
              </a:rPr>
              <a:t> </a:t>
            </a:r>
            <a:r>
              <a:rPr lang="en-US" b="1" i="0" dirty="0">
                <a:effectLst/>
              </a:rPr>
              <a:t>void</a:t>
            </a:r>
            <a:r>
              <a:rPr lang="en-US" b="0" i="0" dirty="0">
                <a:effectLst/>
              </a:rPr>
              <a:t> </a:t>
            </a:r>
            <a:r>
              <a:rPr lang="en-US" b="1" i="0" dirty="0">
                <a:effectLst/>
              </a:rPr>
              <a:t>perform</a:t>
            </a:r>
            <a:r>
              <a:rPr lang="en-US" b="0" i="0" dirty="0">
                <a:effectLst/>
              </a:rPr>
              <a:t>() { </a:t>
            </a:r>
          </a:p>
          <a:p>
            <a:r>
              <a:rPr lang="en-US" b="0" i="0" dirty="0">
                <a:effectLst/>
              </a:rPr>
              <a:t>result = left + right; </a:t>
            </a:r>
          </a:p>
          <a:p>
            <a:r>
              <a:rPr lang="en-US" b="0" i="0" dirty="0">
                <a:effectLst/>
              </a:rPr>
              <a:t>} }</a:t>
            </a:r>
            <a:endParaRPr lang="en-IN" dirty="0"/>
          </a:p>
        </p:txBody>
      </p:sp>
    </p:spTree>
    <p:extLst>
      <p:ext uri="{BB962C8B-B14F-4D97-AF65-F5344CB8AC3E}">
        <p14:creationId xmlns:p14="http://schemas.microsoft.com/office/powerpoint/2010/main" val="157774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D413-1125-40EE-83C7-5F2BDE8D66C6}"/>
              </a:ext>
            </a:extLst>
          </p:cNvPr>
          <p:cNvSpPr>
            <a:spLocks noGrp="1"/>
          </p:cNvSpPr>
          <p:nvPr>
            <p:ph type="title"/>
          </p:nvPr>
        </p:nvSpPr>
        <p:spPr/>
        <p:txBody>
          <a:bodyPr/>
          <a:lstStyle/>
          <a:p>
            <a:endParaRPr lang="en-IN">
              <a:latin typeface="+mn-lt"/>
            </a:endParaRPr>
          </a:p>
        </p:txBody>
      </p:sp>
      <p:sp>
        <p:nvSpPr>
          <p:cNvPr id="3" name="Content Placeholder 2">
            <a:extLst>
              <a:ext uri="{FF2B5EF4-FFF2-40B4-BE49-F238E27FC236}">
                <a16:creationId xmlns:a16="http://schemas.microsoft.com/office/drawing/2014/main" id="{317D8F9D-AB9B-45C5-AC00-50A70286121E}"/>
              </a:ext>
            </a:extLst>
          </p:cNvPr>
          <p:cNvSpPr>
            <a:spLocks noGrp="1"/>
          </p:cNvSpPr>
          <p:nvPr>
            <p:ph idx="1"/>
          </p:nvPr>
        </p:nvSpPr>
        <p:spPr/>
        <p:txBody>
          <a:bodyPr>
            <a:normAutofit fontScale="77500" lnSpcReduction="20000"/>
          </a:bodyPr>
          <a:lstStyle/>
          <a:p>
            <a:r>
              <a:rPr lang="en-IN" i="0" dirty="0">
                <a:effectLst/>
              </a:rPr>
              <a:t>//Division class</a:t>
            </a:r>
          </a:p>
          <a:p>
            <a:r>
              <a:rPr lang="en-IN" b="1" i="0" dirty="0">
                <a:effectLst/>
              </a:rPr>
              <a:t>public</a:t>
            </a:r>
            <a:r>
              <a:rPr lang="en-IN" b="0" i="0" dirty="0">
                <a:effectLst/>
              </a:rPr>
              <a:t> </a:t>
            </a:r>
            <a:r>
              <a:rPr lang="en-IN" b="1" i="0" dirty="0">
                <a:effectLst/>
              </a:rPr>
              <a:t>class</a:t>
            </a:r>
            <a:r>
              <a:rPr lang="en-IN" b="0" i="0" dirty="0">
                <a:effectLst/>
              </a:rPr>
              <a:t> </a:t>
            </a:r>
            <a:r>
              <a:rPr lang="en-IN" b="1" i="0" dirty="0">
                <a:effectLst/>
              </a:rPr>
              <a:t>Division</a:t>
            </a:r>
            <a:r>
              <a:rPr lang="en-IN" b="0" i="0" dirty="0">
                <a:effectLst/>
              </a:rPr>
              <a:t> </a:t>
            </a:r>
            <a:r>
              <a:rPr lang="en-IN" b="1" i="0" dirty="0">
                <a:effectLst/>
              </a:rPr>
              <a:t>implements</a:t>
            </a:r>
            <a:r>
              <a:rPr lang="en-IN" b="0" i="0" dirty="0">
                <a:effectLst/>
              </a:rPr>
              <a:t> </a:t>
            </a:r>
            <a:r>
              <a:rPr lang="en-IN" b="1" i="0" dirty="0" err="1">
                <a:effectLst/>
              </a:rPr>
              <a:t>CalculatorOperation</a:t>
            </a:r>
            <a:r>
              <a:rPr lang="en-IN" b="0" i="0" dirty="0">
                <a:effectLst/>
              </a:rPr>
              <a:t> { </a:t>
            </a:r>
          </a:p>
          <a:p>
            <a:r>
              <a:rPr lang="en-IN" b="1" i="0" dirty="0">
                <a:effectLst/>
              </a:rPr>
              <a:t>private</a:t>
            </a:r>
            <a:r>
              <a:rPr lang="en-IN" b="0" i="0" dirty="0">
                <a:effectLst/>
              </a:rPr>
              <a:t> </a:t>
            </a:r>
            <a:r>
              <a:rPr lang="en-IN" b="1" i="0" dirty="0">
                <a:effectLst/>
              </a:rPr>
              <a:t>double</a:t>
            </a:r>
            <a:r>
              <a:rPr lang="en-IN" b="0" i="0" dirty="0">
                <a:effectLst/>
              </a:rPr>
              <a:t> left; </a:t>
            </a:r>
          </a:p>
          <a:p>
            <a:r>
              <a:rPr lang="en-IN" b="1" i="0" dirty="0">
                <a:effectLst/>
              </a:rPr>
              <a:t>private</a:t>
            </a:r>
            <a:r>
              <a:rPr lang="en-IN" b="0" i="0" dirty="0">
                <a:effectLst/>
              </a:rPr>
              <a:t> </a:t>
            </a:r>
            <a:r>
              <a:rPr lang="en-IN" b="1" i="0" dirty="0">
                <a:effectLst/>
              </a:rPr>
              <a:t>double</a:t>
            </a:r>
            <a:r>
              <a:rPr lang="en-IN" b="0" i="0" dirty="0">
                <a:effectLst/>
              </a:rPr>
              <a:t> right; </a:t>
            </a:r>
          </a:p>
          <a:p>
            <a:r>
              <a:rPr lang="en-IN" b="1" i="0" dirty="0">
                <a:effectLst/>
              </a:rPr>
              <a:t>private</a:t>
            </a:r>
            <a:r>
              <a:rPr lang="en-IN" b="0" i="0" dirty="0">
                <a:effectLst/>
              </a:rPr>
              <a:t> </a:t>
            </a:r>
            <a:r>
              <a:rPr lang="en-IN" b="1" i="0" dirty="0">
                <a:effectLst/>
              </a:rPr>
              <a:t>double</a:t>
            </a:r>
            <a:r>
              <a:rPr lang="en-IN" b="0" i="0" dirty="0">
                <a:effectLst/>
              </a:rPr>
              <a:t> result; </a:t>
            </a:r>
          </a:p>
          <a:p>
            <a:r>
              <a:rPr lang="en-IN" b="0" i="0" dirty="0">
                <a:effectLst/>
              </a:rPr>
              <a:t>// constructor, getters and setters</a:t>
            </a:r>
          </a:p>
          <a:p>
            <a:r>
              <a:rPr lang="en-IN" b="0" i="0" dirty="0">
                <a:effectLst/>
              </a:rPr>
              <a:t> @Override </a:t>
            </a:r>
          </a:p>
          <a:p>
            <a:r>
              <a:rPr lang="en-IN" b="1" i="0" dirty="0">
                <a:effectLst/>
              </a:rPr>
              <a:t>public</a:t>
            </a:r>
            <a:r>
              <a:rPr lang="en-IN" b="0" i="0" dirty="0">
                <a:effectLst/>
              </a:rPr>
              <a:t> </a:t>
            </a:r>
            <a:r>
              <a:rPr lang="en-IN" b="1" i="0" dirty="0">
                <a:effectLst/>
              </a:rPr>
              <a:t>void</a:t>
            </a:r>
            <a:r>
              <a:rPr lang="en-IN" b="0" i="0" dirty="0">
                <a:effectLst/>
              </a:rPr>
              <a:t> </a:t>
            </a:r>
            <a:r>
              <a:rPr lang="en-IN" b="1" i="0" dirty="0">
                <a:effectLst/>
              </a:rPr>
              <a:t>perform</a:t>
            </a:r>
            <a:r>
              <a:rPr lang="en-IN" b="0" i="0" dirty="0">
                <a:effectLst/>
              </a:rPr>
              <a:t>() { </a:t>
            </a:r>
          </a:p>
          <a:p>
            <a:r>
              <a:rPr lang="en-IN" b="1" i="0" dirty="0">
                <a:effectLst/>
              </a:rPr>
              <a:t>if</a:t>
            </a:r>
            <a:r>
              <a:rPr lang="en-IN" b="0" i="0" dirty="0">
                <a:effectLst/>
              </a:rPr>
              <a:t> (right != 0) { </a:t>
            </a:r>
          </a:p>
          <a:p>
            <a:pPr lvl="1"/>
            <a:r>
              <a:rPr lang="en-IN" b="0" i="0" dirty="0">
                <a:effectLst/>
              </a:rPr>
              <a:t>result = left / right;</a:t>
            </a:r>
          </a:p>
          <a:p>
            <a:r>
              <a:rPr lang="en-IN" b="0" i="0" dirty="0">
                <a:effectLst/>
              </a:rPr>
              <a:t> } </a:t>
            </a:r>
          </a:p>
          <a:p>
            <a:r>
              <a:rPr lang="en-IN" b="0" i="0" dirty="0">
                <a:effectLst/>
              </a:rPr>
              <a:t>} }</a:t>
            </a:r>
            <a:endParaRPr lang="en-IN" dirty="0"/>
          </a:p>
        </p:txBody>
      </p:sp>
    </p:spTree>
    <p:extLst>
      <p:ext uri="{BB962C8B-B14F-4D97-AF65-F5344CB8AC3E}">
        <p14:creationId xmlns:p14="http://schemas.microsoft.com/office/powerpoint/2010/main" val="88183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115B-7D8C-49D3-A941-C2DAB6CE0B23}"/>
              </a:ext>
            </a:extLst>
          </p:cNvPr>
          <p:cNvSpPr>
            <a:spLocks noGrp="1"/>
          </p:cNvSpPr>
          <p:nvPr>
            <p:ph type="title"/>
          </p:nvPr>
        </p:nvSpPr>
        <p:spPr/>
        <p:txBody>
          <a:bodyPr/>
          <a:lstStyle/>
          <a:p>
            <a:endParaRPr lang="en-IN">
              <a:latin typeface="+mn-lt"/>
            </a:endParaRPr>
          </a:p>
        </p:txBody>
      </p:sp>
      <p:sp>
        <p:nvSpPr>
          <p:cNvPr id="3" name="Content Placeholder 2">
            <a:extLst>
              <a:ext uri="{FF2B5EF4-FFF2-40B4-BE49-F238E27FC236}">
                <a16:creationId xmlns:a16="http://schemas.microsoft.com/office/drawing/2014/main" id="{7EBDFF91-2FAB-4147-8E4B-94BA6A22C2D0}"/>
              </a:ext>
            </a:extLst>
          </p:cNvPr>
          <p:cNvSpPr>
            <a:spLocks noGrp="1"/>
          </p:cNvSpPr>
          <p:nvPr>
            <p:ph idx="1"/>
          </p:nvPr>
        </p:nvSpPr>
        <p:spPr/>
        <p:txBody>
          <a:bodyPr>
            <a:normAutofit fontScale="85000" lnSpcReduction="20000"/>
          </a:bodyPr>
          <a:lstStyle/>
          <a:p>
            <a:r>
              <a:rPr lang="en-US" i="0" dirty="0">
                <a:effectLst/>
              </a:rPr>
              <a:t>//our </a:t>
            </a:r>
            <a:r>
              <a:rPr lang="en-US" i="1" dirty="0">
                <a:effectLst/>
              </a:rPr>
              <a:t>Calculator</a:t>
            </a:r>
            <a:r>
              <a:rPr lang="en-US" i="0" dirty="0">
                <a:effectLst/>
              </a:rPr>
              <a:t> class doesn't need to implement new logic as we introduce new operators</a:t>
            </a:r>
            <a:endParaRPr lang="en-IN" i="0" dirty="0">
              <a:effectLst/>
            </a:endParaRPr>
          </a:p>
          <a:p>
            <a:r>
              <a:rPr lang="en-IN" b="1" i="0" dirty="0">
                <a:effectLst/>
              </a:rPr>
              <a:t>public</a:t>
            </a:r>
            <a:r>
              <a:rPr lang="en-IN" i="0" dirty="0">
                <a:effectLst/>
              </a:rPr>
              <a:t> </a:t>
            </a:r>
            <a:r>
              <a:rPr lang="en-IN" b="1" i="0" dirty="0">
                <a:effectLst/>
              </a:rPr>
              <a:t>class</a:t>
            </a:r>
            <a:r>
              <a:rPr lang="en-IN" i="0" dirty="0">
                <a:effectLst/>
              </a:rPr>
              <a:t> </a:t>
            </a:r>
            <a:r>
              <a:rPr lang="en-IN" b="1" i="0" dirty="0">
                <a:effectLst/>
              </a:rPr>
              <a:t>Calculator</a:t>
            </a:r>
            <a:r>
              <a:rPr lang="en-IN" i="0" dirty="0">
                <a:effectLst/>
              </a:rPr>
              <a:t> { </a:t>
            </a:r>
          </a:p>
          <a:p>
            <a:r>
              <a:rPr lang="en-IN" b="1" i="0" dirty="0">
                <a:effectLst/>
              </a:rPr>
              <a:t>public</a:t>
            </a:r>
            <a:r>
              <a:rPr lang="en-IN" i="0" dirty="0">
                <a:effectLst/>
              </a:rPr>
              <a:t> </a:t>
            </a:r>
            <a:r>
              <a:rPr lang="en-IN" b="1" i="0" dirty="0">
                <a:effectLst/>
              </a:rPr>
              <a:t>void</a:t>
            </a:r>
            <a:r>
              <a:rPr lang="en-IN" i="0" dirty="0">
                <a:effectLst/>
              </a:rPr>
              <a:t> </a:t>
            </a:r>
            <a:r>
              <a:rPr lang="en-IN" b="1" i="0" dirty="0">
                <a:effectLst/>
              </a:rPr>
              <a:t>calculate</a:t>
            </a:r>
            <a:r>
              <a:rPr lang="en-IN" i="0" dirty="0">
                <a:effectLst/>
              </a:rPr>
              <a:t>(</a:t>
            </a:r>
            <a:r>
              <a:rPr lang="en-IN" i="0" dirty="0" err="1">
                <a:effectLst/>
              </a:rPr>
              <a:t>CalculatorOperation</a:t>
            </a:r>
            <a:r>
              <a:rPr lang="en-IN" dirty="0"/>
              <a:t> </a:t>
            </a:r>
            <a:r>
              <a:rPr lang="en-IN" i="0" dirty="0">
                <a:effectLst/>
              </a:rPr>
              <a:t>operation) {</a:t>
            </a:r>
          </a:p>
          <a:p>
            <a:r>
              <a:rPr lang="en-IN" i="0" dirty="0">
                <a:effectLst/>
              </a:rPr>
              <a:t> </a:t>
            </a:r>
            <a:r>
              <a:rPr lang="en-IN" b="1" i="0" dirty="0">
                <a:effectLst/>
              </a:rPr>
              <a:t>if</a:t>
            </a:r>
            <a:r>
              <a:rPr lang="en-IN" i="0" dirty="0">
                <a:effectLst/>
              </a:rPr>
              <a:t> (operation == </a:t>
            </a:r>
            <a:r>
              <a:rPr lang="en-IN" b="1" i="0" dirty="0">
                <a:effectLst/>
              </a:rPr>
              <a:t>null</a:t>
            </a:r>
            <a:r>
              <a:rPr lang="en-IN" i="0" dirty="0">
                <a:effectLst/>
              </a:rPr>
              <a:t>) {</a:t>
            </a:r>
          </a:p>
          <a:p>
            <a:pPr lvl="1"/>
            <a:r>
              <a:rPr lang="en-IN" i="0" dirty="0">
                <a:effectLst/>
              </a:rPr>
              <a:t> </a:t>
            </a:r>
            <a:r>
              <a:rPr lang="en-IN" b="1" i="0" dirty="0">
                <a:effectLst/>
              </a:rPr>
              <a:t>throw</a:t>
            </a:r>
            <a:r>
              <a:rPr lang="en-IN" i="0" dirty="0">
                <a:effectLst/>
              </a:rPr>
              <a:t> </a:t>
            </a:r>
            <a:r>
              <a:rPr lang="en-IN" b="1" i="0" dirty="0">
                <a:effectLst/>
              </a:rPr>
              <a:t>new</a:t>
            </a:r>
            <a:r>
              <a:rPr lang="en-IN" i="0" dirty="0">
                <a:effectLst/>
              </a:rPr>
              <a:t> </a:t>
            </a:r>
            <a:r>
              <a:rPr lang="en-IN" i="0" dirty="0" err="1">
                <a:effectLst/>
              </a:rPr>
              <a:t>InvalidParameterException</a:t>
            </a:r>
            <a:r>
              <a:rPr lang="en-IN" i="0" dirty="0">
                <a:effectLst/>
              </a:rPr>
              <a:t>("Cannot perform operation");</a:t>
            </a:r>
          </a:p>
          <a:p>
            <a:r>
              <a:rPr lang="en-IN" i="0" dirty="0">
                <a:effectLst/>
              </a:rPr>
              <a:t> }</a:t>
            </a:r>
          </a:p>
          <a:p>
            <a:r>
              <a:rPr lang="en-IN" i="0" dirty="0">
                <a:effectLst/>
              </a:rPr>
              <a:t> </a:t>
            </a:r>
            <a:r>
              <a:rPr lang="en-IN" i="0" dirty="0" err="1">
                <a:effectLst/>
              </a:rPr>
              <a:t>operation.perform</a:t>
            </a:r>
            <a:r>
              <a:rPr lang="en-IN" i="0" dirty="0">
                <a:effectLst/>
              </a:rPr>
              <a:t>();</a:t>
            </a:r>
          </a:p>
          <a:p>
            <a:r>
              <a:rPr lang="en-IN" i="0" dirty="0">
                <a:effectLst/>
              </a:rPr>
              <a:t> } </a:t>
            </a:r>
          </a:p>
          <a:p>
            <a:r>
              <a:rPr lang="en-IN" i="0" dirty="0">
                <a:effectLst/>
              </a:rPr>
              <a:t>}</a:t>
            </a:r>
          </a:p>
          <a:p>
            <a:endParaRPr lang="en-IN" i="0" dirty="0">
              <a:effectLst/>
            </a:endParaRPr>
          </a:p>
          <a:p>
            <a:r>
              <a:rPr lang="en-US" i="0" dirty="0">
                <a:effectLst/>
              </a:rPr>
              <a:t>That way the class is </a:t>
            </a:r>
            <a:r>
              <a:rPr lang="en-US" i="1" dirty="0">
                <a:effectLst/>
              </a:rPr>
              <a:t>closed </a:t>
            </a:r>
            <a:r>
              <a:rPr lang="en-US" i="0" dirty="0">
                <a:effectLst/>
              </a:rPr>
              <a:t>for modification but </a:t>
            </a:r>
            <a:r>
              <a:rPr lang="en-US" i="1" dirty="0">
                <a:effectLst/>
              </a:rPr>
              <a:t>open </a:t>
            </a:r>
            <a:r>
              <a:rPr lang="en-US" i="0" dirty="0">
                <a:effectLst/>
              </a:rPr>
              <a:t>for an extension.</a:t>
            </a:r>
            <a:endParaRPr lang="en-IN" dirty="0"/>
          </a:p>
        </p:txBody>
      </p:sp>
    </p:spTree>
    <p:extLst>
      <p:ext uri="{BB962C8B-B14F-4D97-AF65-F5344CB8AC3E}">
        <p14:creationId xmlns:p14="http://schemas.microsoft.com/office/powerpoint/2010/main" val="382411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35AB-146D-44B8-BB08-05B8CAF46971}"/>
              </a:ext>
            </a:extLst>
          </p:cNvPr>
          <p:cNvSpPr>
            <a:spLocks noGrp="1"/>
          </p:cNvSpPr>
          <p:nvPr>
            <p:ph type="title"/>
          </p:nvPr>
        </p:nvSpPr>
        <p:spPr/>
        <p:txBody>
          <a:bodyPr/>
          <a:lstStyle/>
          <a:p>
            <a:r>
              <a:rPr lang="en-IN" b="1" i="0" dirty="0" err="1">
                <a:effectLst/>
                <a:latin typeface="Roboto Slab"/>
              </a:rPr>
              <a:t>Liskov</a:t>
            </a:r>
            <a:r>
              <a:rPr lang="en-IN" b="1" i="0" dirty="0">
                <a:effectLst/>
                <a:latin typeface="Roboto Slab"/>
              </a:rPr>
              <a:t> Substitution Principle</a:t>
            </a:r>
            <a:br>
              <a:rPr lang="en-IN" b="1" i="0" dirty="0">
                <a:effectLst/>
                <a:latin typeface="Roboto Slab"/>
              </a:rPr>
            </a:br>
            <a:endParaRPr lang="en-IN" dirty="0"/>
          </a:p>
        </p:txBody>
      </p:sp>
      <p:sp>
        <p:nvSpPr>
          <p:cNvPr id="3" name="Content Placeholder 2">
            <a:extLst>
              <a:ext uri="{FF2B5EF4-FFF2-40B4-BE49-F238E27FC236}">
                <a16:creationId xmlns:a16="http://schemas.microsoft.com/office/drawing/2014/main" id="{69D7A827-1A4A-4358-8EBB-EE63E08A84E6}"/>
              </a:ext>
            </a:extLst>
          </p:cNvPr>
          <p:cNvSpPr>
            <a:spLocks noGrp="1"/>
          </p:cNvSpPr>
          <p:nvPr>
            <p:ph idx="1"/>
          </p:nvPr>
        </p:nvSpPr>
        <p:spPr/>
        <p:txBody>
          <a:bodyPr>
            <a:normAutofit fontScale="92500" lnSpcReduction="10000"/>
          </a:bodyPr>
          <a:lstStyle/>
          <a:p>
            <a:r>
              <a:rPr lang="en-US" b="1" i="0" dirty="0">
                <a:effectLst/>
                <a:latin typeface="Roboto Slab"/>
              </a:rPr>
              <a:t>the LSP states that in an object-oriented program, if we substitute a superclass object reference with an object of </a:t>
            </a:r>
            <a:r>
              <a:rPr lang="en-US" b="1" i="1" dirty="0">
                <a:effectLst/>
                <a:latin typeface="Roboto Slab"/>
              </a:rPr>
              <a:t>any</a:t>
            </a:r>
            <a:r>
              <a:rPr lang="en-US" b="1" i="0" dirty="0">
                <a:effectLst/>
                <a:latin typeface="Roboto Slab"/>
              </a:rPr>
              <a:t> of its subclasses, the program should not break.</a:t>
            </a:r>
          </a:p>
          <a:p>
            <a:r>
              <a:rPr lang="en-US" b="0" i="0" dirty="0">
                <a:effectLst/>
                <a:latin typeface="Roboto Slab"/>
              </a:rPr>
              <a:t>The LSP is applicable when there’s a supertype-subtype inheritance relationship by either extending a class or implementing an interface. </a:t>
            </a:r>
            <a:r>
              <a:rPr lang="en-US" b="1" i="0" dirty="0">
                <a:effectLst/>
                <a:latin typeface="Roboto Slab"/>
              </a:rPr>
              <a:t>We can think of the methods defined in the supertype as defining a contract. Every subtype is expected to stick to this contract. If a subclass does not adhere to the superclass’s contract, it’s violating the LSP.</a:t>
            </a:r>
            <a:endParaRPr lang="en-US" b="1" dirty="0">
              <a:latin typeface="Roboto Slab"/>
            </a:endParaRPr>
          </a:p>
          <a:p>
            <a:r>
              <a:rPr lang="en-US" b="0" i="0" dirty="0">
                <a:effectLst/>
                <a:latin typeface="Roboto Slab"/>
              </a:rPr>
              <a:t>This makes sense intuitively - a class’s contract tells its clients what to expect. If a subclass extends or overrides the behavior of the superclass in unintended ways, it would break the clients.</a:t>
            </a:r>
            <a:endParaRPr lang="en-IN" dirty="0"/>
          </a:p>
        </p:txBody>
      </p:sp>
    </p:spTree>
    <p:extLst>
      <p:ext uri="{BB962C8B-B14F-4D97-AF65-F5344CB8AC3E}">
        <p14:creationId xmlns:p14="http://schemas.microsoft.com/office/powerpoint/2010/main" val="124982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E115-E545-4CE6-A1AD-DE42F7666F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9D996A-0CCA-4911-8247-E0B321CCECA8}"/>
              </a:ext>
            </a:extLst>
          </p:cNvPr>
          <p:cNvSpPr>
            <a:spLocks noGrp="1"/>
          </p:cNvSpPr>
          <p:nvPr>
            <p:ph idx="1"/>
          </p:nvPr>
        </p:nvSpPr>
        <p:spPr/>
        <p:txBody>
          <a:bodyPr/>
          <a:lstStyle/>
          <a:p>
            <a:pPr algn="l"/>
            <a:r>
              <a:rPr lang="en-US" b="1" i="0" dirty="0">
                <a:effectLst/>
                <a:latin typeface="Roboto Slab"/>
              </a:rPr>
              <a:t>How can a method in a subclass break a superclass method’s contract?</a:t>
            </a:r>
            <a:r>
              <a:rPr lang="en-US" i="0" dirty="0">
                <a:effectLst/>
                <a:latin typeface="Roboto Slab"/>
              </a:rPr>
              <a:t> There are several possible ways:</a:t>
            </a:r>
          </a:p>
          <a:p>
            <a:pPr algn="l">
              <a:buFont typeface="+mj-lt"/>
              <a:buAutoNum type="arabicPeriod"/>
            </a:pPr>
            <a:r>
              <a:rPr lang="en-US" i="0" dirty="0">
                <a:effectLst/>
                <a:latin typeface="Roboto Slab"/>
              </a:rPr>
              <a:t>Returning an object that’s incompatible with the object returned by the superclass method.</a:t>
            </a:r>
          </a:p>
          <a:p>
            <a:pPr algn="l">
              <a:buFont typeface="+mj-lt"/>
              <a:buAutoNum type="arabicPeriod"/>
            </a:pPr>
            <a:r>
              <a:rPr lang="en-US" i="0" dirty="0">
                <a:effectLst/>
                <a:latin typeface="Roboto Slab"/>
              </a:rPr>
              <a:t>Throwing a new exception that’s not thrown by the superclass method.</a:t>
            </a:r>
          </a:p>
          <a:p>
            <a:pPr algn="l">
              <a:buFont typeface="+mj-lt"/>
              <a:buAutoNum type="arabicPeriod"/>
            </a:pPr>
            <a:r>
              <a:rPr lang="en-US" i="0" dirty="0">
                <a:effectLst/>
                <a:latin typeface="Roboto Slab"/>
              </a:rPr>
              <a:t>Changing the semantics or introducing side effects that are not part of the superclass’s contract.</a:t>
            </a:r>
          </a:p>
          <a:p>
            <a:endParaRPr lang="en-IN" dirty="0"/>
          </a:p>
        </p:txBody>
      </p:sp>
    </p:spTree>
    <p:extLst>
      <p:ext uri="{BB962C8B-B14F-4D97-AF65-F5344CB8AC3E}">
        <p14:creationId xmlns:p14="http://schemas.microsoft.com/office/powerpoint/2010/main" val="251301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1822</Words>
  <Application>Microsoft Office PowerPoint</Application>
  <PresentationFormat>Widescreen</PresentationFormat>
  <Paragraphs>210</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Calibri Light</vt:lpstr>
      <vt:lpstr>charter</vt:lpstr>
      <vt:lpstr>Open Sans</vt:lpstr>
      <vt:lpstr>Raleway</vt:lpstr>
      <vt:lpstr>Roboto Slab</vt:lpstr>
      <vt:lpstr>Segoe UI</vt:lpstr>
      <vt:lpstr>Source Code Pro</vt:lpstr>
      <vt:lpstr>Verdana</vt:lpstr>
      <vt:lpstr>Work Sans</vt:lpstr>
      <vt:lpstr>Office Theme</vt:lpstr>
      <vt:lpstr>SOLID principles</vt:lpstr>
      <vt:lpstr>PowerPoint Presentation</vt:lpstr>
      <vt:lpstr>S-Single Responsibility Principle</vt:lpstr>
      <vt:lpstr>O- Open/Closed Principle</vt:lpstr>
      <vt:lpstr>Example</vt:lpstr>
      <vt:lpstr>PowerPoint Presentation</vt:lpstr>
      <vt:lpstr>PowerPoint Presentation</vt:lpstr>
      <vt:lpstr>Liskov Substitution Principle </vt:lpstr>
      <vt:lpstr>PowerPoint Presentation</vt:lpstr>
      <vt:lpstr>Example</vt:lpstr>
      <vt:lpstr>PowerPoint Presentation</vt:lpstr>
      <vt:lpstr>Interface Segregation Principle </vt:lpstr>
      <vt:lpstr>Example</vt:lpstr>
      <vt:lpstr>PowerPoint Presentation</vt:lpstr>
      <vt:lpstr>PowerPoint Presentation</vt:lpstr>
      <vt:lpstr>Dependency Inversion Principle</vt:lpstr>
      <vt:lpstr>PowerPoint Presentation</vt:lpstr>
      <vt:lpstr>PowerPoint Presentation</vt:lpstr>
      <vt:lpstr>PowerPoint Presentation</vt:lpstr>
      <vt:lpstr>KISS principle</vt:lpstr>
      <vt:lpstr>YAGNI</vt:lpstr>
      <vt:lpstr>DRY</vt:lpstr>
      <vt:lpstr>  GIT Commands</vt:lpstr>
      <vt:lpstr>Git init</vt:lpstr>
      <vt:lpstr>Git clone</vt:lpstr>
      <vt:lpstr>Git add </vt:lpstr>
      <vt:lpstr>Git commit</vt:lpstr>
      <vt:lpstr>Git status</vt:lpstr>
      <vt:lpstr>Git diff</vt:lpstr>
      <vt:lpstr>Git push</vt:lpstr>
      <vt:lpstr>Git pull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abhijeeth videm</dc:creator>
  <cp:lastModifiedBy>Sapthasindhu Videm</cp:lastModifiedBy>
  <cp:revision>9</cp:revision>
  <dcterms:created xsi:type="dcterms:W3CDTF">2021-11-15T03:00:21Z</dcterms:created>
  <dcterms:modified xsi:type="dcterms:W3CDTF">2021-11-17T08:41:09Z</dcterms:modified>
</cp:coreProperties>
</file>