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77"/>
  </p:normalViewPr>
  <p:slideViewPr>
    <p:cSldViewPr snapToGrid="0" snapToObjects="1">
      <p:cViewPr>
        <p:scale>
          <a:sx n="83" d="100"/>
          <a:sy n="83" d="100"/>
        </p:scale>
        <p:origin x="1160"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8A8A15-8F1B-8244-B7D5-9B9635060F5C}" type="datetimeFigureOut">
              <a:rPr lang="en-US" smtClean="0"/>
              <a:t>11/18/16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145CB3-BCD6-8A44-B7D3-FD8EB85E8C3B}" type="slidenum">
              <a:rPr lang="en-US" smtClean="0"/>
              <a:t>‹#›</a:t>
            </a:fld>
            <a:endParaRPr lang="en-US"/>
          </a:p>
        </p:txBody>
      </p:sp>
    </p:spTree>
    <p:extLst>
      <p:ext uri="{BB962C8B-B14F-4D97-AF65-F5344CB8AC3E}">
        <p14:creationId xmlns:p14="http://schemas.microsoft.com/office/powerpoint/2010/main" val="1561229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11/18/16</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11/18/16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11/18/16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11/18/16</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11/18/16</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Dijkstra       Algorithm</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04172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2" name="Picture 11"/>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5" name="Group 14"/>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16" name="Rectangle 15"/>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Content Placeholder 3"/>
          <p:cNvPicPr>
            <a:picLocks noChangeAspect="1"/>
          </p:cNvPicPr>
          <p:nvPr/>
        </p:nvPicPr>
        <p:blipFill rotWithShape="1">
          <a:blip r:embed="rId3"/>
          <a:srcRect r="1" b="7393"/>
          <a:stretch/>
        </p:blipFill>
        <p:spPr>
          <a:xfrm>
            <a:off x="6093926" y="1116345"/>
            <a:ext cx="4821551" cy="3866172"/>
          </a:xfrm>
          <a:prstGeom prst="rect">
            <a:avLst/>
          </a:prstGeom>
        </p:spPr>
      </p:pic>
      <p:sp>
        <p:nvSpPr>
          <p:cNvPr id="2" name="Title 1"/>
          <p:cNvSpPr>
            <a:spLocks noGrp="1"/>
          </p:cNvSpPr>
          <p:nvPr>
            <p:ph type="title"/>
          </p:nvPr>
        </p:nvSpPr>
        <p:spPr>
          <a:xfrm>
            <a:off x="1451580" y="804520"/>
            <a:ext cx="3530157" cy="1049235"/>
          </a:xfrm>
        </p:spPr>
        <p:txBody>
          <a:bodyPr>
            <a:normAutofit/>
          </a:bodyPr>
          <a:lstStyle/>
          <a:p>
            <a:pPr>
              <a:lnSpc>
                <a:spcPct val="80000"/>
              </a:lnSpc>
            </a:pPr>
            <a:r>
              <a:rPr lang="en-US" sz="2700" dirty="0"/>
              <a:t>Working example of dijkstra</a:t>
            </a:r>
          </a:p>
        </p:txBody>
      </p:sp>
      <p:sp>
        <p:nvSpPr>
          <p:cNvPr id="8" name="Content Placeholder 7"/>
          <p:cNvSpPr>
            <a:spLocks noGrp="1"/>
          </p:cNvSpPr>
          <p:nvPr>
            <p:ph idx="1"/>
          </p:nvPr>
        </p:nvSpPr>
        <p:spPr>
          <a:xfrm>
            <a:off x="1451581" y="2015732"/>
            <a:ext cx="3526523" cy="3450613"/>
          </a:xfrm>
        </p:spPr>
        <p:txBody>
          <a:bodyPr>
            <a:normAutofit lnSpcReduction="10000"/>
          </a:bodyPr>
          <a:lstStyle/>
          <a:p>
            <a:r>
              <a:rPr lang="en-US" dirty="0" smtClean="0"/>
              <a:t>Then we again pick </a:t>
            </a:r>
            <a:r>
              <a:rPr lang="en-US" dirty="0"/>
              <a:t>the vertex with minimum distance value and not already included in SPT </a:t>
            </a:r>
            <a:r>
              <a:rPr lang="en-US" dirty="0" smtClean="0"/>
              <a:t>(Vertex </a:t>
            </a:r>
            <a:r>
              <a:rPr lang="en-US" dirty="0"/>
              <a:t>7 is picked. So sptSet now becomes {0, 1, 7}. </a:t>
            </a:r>
            <a:r>
              <a:rPr lang="en-US" dirty="0" smtClean="0"/>
              <a:t>Then we update </a:t>
            </a:r>
            <a:r>
              <a:rPr lang="en-US" dirty="0"/>
              <a:t>the distance values of adjacent vertices of 7. The distance value of vertex 6 and 8 becomes finite (15 and 9 respectively).</a:t>
            </a:r>
            <a:endParaRPr lang="en-US" dirty="0"/>
          </a:p>
        </p:txBody>
      </p:sp>
    </p:spTree>
    <p:extLst>
      <p:ext uri="{BB962C8B-B14F-4D97-AF65-F5344CB8AC3E}">
        <p14:creationId xmlns:p14="http://schemas.microsoft.com/office/powerpoint/2010/main" val="1588751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2" name="Picture 11"/>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5" name="Group 14"/>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16" name="Rectangle 15"/>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Content Placeholder 3"/>
          <p:cNvPicPr>
            <a:picLocks noChangeAspect="1"/>
          </p:cNvPicPr>
          <p:nvPr/>
        </p:nvPicPr>
        <p:blipFill rotWithShape="1">
          <a:blip r:embed="rId3"/>
          <a:srcRect r="2104" b="3"/>
          <a:stretch/>
        </p:blipFill>
        <p:spPr>
          <a:xfrm>
            <a:off x="6093926" y="1116345"/>
            <a:ext cx="4821551" cy="3866172"/>
          </a:xfrm>
          <a:prstGeom prst="rect">
            <a:avLst/>
          </a:prstGeom>
        </p:spPr>
      </p:pic>
      <p:sp>
        <p:nvSpPr>
          <p:cNvPr id="2" name="Title 1"/>
          <p:cNvSpPr>
            <a:spLocks noGrp="1"/>
          </p:cNvSpPr>
          <p:nvPr>
            <p:ph type="title"/>
          </p:nvPr>
        </p:nvSpPr>
        <p:spPr>
          <a:xfrm>
            <a:off x="1451580" y="804520"/>
            <a:ext cx="3530157" cy="1049235"/>
          </a:xfrm>
        </p:spPr>
        <p:txBody>
          <a:bodyPr>
            <a:normAutofit/>
          </a:bodyPr>
          <a:lstStyle/>
          <a:p>
            <a:pPr>
              <a:lnSpc>
                <a:spcPct val="80000"/>
              </a:lnSpc>
            </a:pPr>
            <a:r>
              <a:rPr lang="en-US" sz="2700" dirty="0"/>
              <a:t>Working example of dijkstra</a:t>
            </a:r>
          </a:p>
        </p:txBody>
      </p:sp>
      <p:sp>
        <p:nvSpPr>
          <p:cNvPr id="8" name="Content Placeholder 7"/>
          <p:cNvSpPr>
            <a:spLocks noGrp="1"/>
          </p:cNvSpPr>
          <p:nvPr>
            <p:ph idx="1"/>
          </p:nvPr>
        </p:nvSpPr>
        <p:spPr>
          <a:xfrm>
            <a:off x="1451581" y="2015732"/>
            <a:ext cx="3526523" cy="3450613"/>
          </a:xfrm>
        </p:spPr>
        <p:txBody>
          <a:bodyPr>
            <a:normAutofit/>
          </a:bodyPr>
          <a:lstStyle/>
          <a:p>
            <a:r>
              <a:rPr lang="en-US" dirty="0" smtClean="0"/>
              <a:t>Then we again pick </a:t>
            </a:r>
            <a:r>
              <a:rPr lang="en-US" dirty="0"/>
              <a:t>the vertex with minimum distance value and not already included in SPT </a:t>
            </a:r>
            <a:r>
              <a:rPr lang="en-US" dirty="0" smtClean="0"/>
              <a:t>.Vertex </a:t>
            </a:r>
            <a:r>
              <a:rPr lang="en-US" dirty="0"/>
              <a:t>6 is picked. So sptSet now becomes {0, 1, 7, 6}. Update the distance values of adjacent vertices of 6. The distance value of vertex 5 and 8 are updated.</a:t>
            </a:r>
            <a:endParaRPr lang="en-US" dirty="0"/>
          </a:p>
        </p:txBody>
      </p:sp>
    </p:spTree>
    <p:extLst>
      <p:ext uri="{BB962C8B-B14F-4D97-AF65-F5344CB8AC3E}">
        <p14:creationId xmlns:p14="http://schemas.microsoft.com/office/powerpoint/2010/main" val="2273860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stretch>
            <a:fillRect/>
          </a:stretch>
        </p:blipFill>
        <p:spPr>
          <a:xfrm>
            <a:off x="6094411" y="2637342"/>
            <a:ext cx="4960443" cy="2207396"/>
          </a:xfrm>
          <a:prstGeom prst="rect">
            <a:avLst/>
          </a:prstGeom>
        </p:spPr>
      </p:pic>
      <p:sp>
        <p:nvSpPr>
          <p:cNvPr id="2" name="Title 1"/>
          <p:cNvSpPr>
            <a:spLocks noGrp="1"/>
          </p:cNvSpPr>
          <p:nvPr>
            <p:ph type="title"/>
          </p:nvPr>
        </p:nvSpPr>
        <p:spPr>
          <a:xfrm>
            <a:off x="1451579" y="804519"/>
            <a:ext cx="9603275" cy="1049235"/>
          </a:xfrm>
        </p:spPr>
        <p:txBody>
          <a:bodyPr>
            <a:normAutofit/>
          </a:bodyPr>
          <a:lstStyle/>
          <a:p>
            <a:r>
              <a:rPr lang="en-US" dirty="0"/>
              <a:t>Working example of dijkstra</a:t>
            </a:r>
          </a:p>
        </p:txBody>
      </p:sp>
      <p:sp>
        <p:nvSpPr>
          <p:cNvPr id="8" name="Content Placeholder 7"/>
          <p:cNvSpPr>
            <a:spLocks noGrp="1"/>
          </p:cNvSpPr>
          <p:nvPr>
            <p:ph idx="1"/>
          </p:nvPr>
        </p:nvSpPr>
        <p:spPr>
          <a:xfrm>
            <a:off x="1451579" y="2015734"/>
            <a:ext cx="4162555" cy="3450613"/>
          </a:xfrm>
        </p:spPr>
        <p:txBody>
          <a:bodyPr>
            <a:normAutofit/>
          </a:bodyPr>
          <a:lstStyle/>
          <a:p>
            <a:r>
              <a:rPr lang="en-US" dirty="0" smtClean="0"/>
              <a:t>We repeat the earlier steps till </a:t>
            </a:r>
            <a:r>
              <a:rPr lang="en-US" i="1" dirty="0" smtClean="0"/>
              <a:t>sptSet </a:t>
            </a:r>
            <a:r>
              <a:rPr lang="en-US" dirty="0" smtClean="0"/>
              <a:t>include all the vertices of the graph given and hence finally we get this graph.  These are the shortest distance to every other node from the start node.</a:t>
            </a:r>
            <a:endParaRPr lang="en-US" i="1" dirty="0"/>
          </a:p>
        </p:txBody>
      </p:sp>
    </p:spTree>
    <p:extLst>
      <p:ext uri="{BB962C8B-B14F-4D97-AF65-F5344CB8AC3E}">
        <p14:creationId xmlns:p14="http://schemas.microsoft.com/office/powerpoint/2010/main" val="3378429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application of dijkstra</a:t>
            </a:r>
            <a:endParaRPr lang="en-US" dirty="0"/>
          </a:p>
        </p:txBody>
      </p:sp>
      <p:sp>
        <p:nvSpPr>
          <p:cNvPr id="3" name="Content Placeholder 2"/>
          <p:cNvSpPr>
            <a:spLocks noGrp="1"/>
          </p:cNvSpPr>
          <p:nvPr>
            <p:ph idx="1"/>
          </p:nvPr>
        </p:nvSpPr>
        <p:spPr/>
        <p:txBody>
          <a:bodyPr>
            <a:normAutofit lnSpcReduction="10000"/>
          </a:bodyPr>
          <a:lstStyle/>
          <a:p>
            <a:r>
              <a:rPr lang="en-US" dirty="0"/>
              <a:t>Distances between the cities for the minimum route calculation for </a:t>
            </a:r>
            <a:r>
              <a:rPr lang="en-US" dirty="0" smtClean="0"/>
              <a:t>transportation</a:t>
            </a:r>
          </a:p>
          <a:p>
            <a:r>
              <a:rPr lang="en-US" dirty="0"/>
              <a:t>Game </a:t>
            </a:r>
            <a:r>
              <a:rPr lang="en-US" dirty="0" smtClean="0"/>
              <a:t>Development</a:t>
            </a:r>
          </a:p>
          <a:p>
            <a:r>
              <a:rPr lang="en-US" dirty="0"/>
              <a:t>Cognitive </a:t>
            </a:r>
            <a:r>
              <a:rPr lang="en-US" dirty="0" smtClean="0"/>
              <a:t>Science</a:t>
            </a:r>
          </a:p>
          <a:p>
            <a:r>
              <a:rPr lang="en-US" dirty="0"/>
              <a:t>For Establishing the network cables these play important role in finding the minimum cables required to cover the whole </a:t>
            </a:r>
            <a:r>
              <a:rPr lang="en-US" dirty="0" smtClean="0"/>
              <a:t>region</a:t>
            </a:r>
          </a:p>
          <a:p>
            <a:r>
              <a:rPr lang="en-US" dirty="0"/>
              <a:t>Open Shortest Path First, used in Internet routing. It uses a link-state in the individual areas that make up the hierarchy. The computation is based on Dijkstra's algorithm which is used to calculate the shortest path tree inside each area of the </a:t>
            </a:r>
            <a:r>
              <a:rPr lang="en-US" dirty="0" smtClean="0"/>
              <a:t>network</a:t>
            </a:r>
          </a:p>
          <a:p>
            <a:endParaRPr lang="en-US" dirty="0" smtClean="0"/>
          </a:p>
          <a:p>
            <a:endParaRPr lang="en-US" dirty="0"/>
          </a:p>
        </p:txBody>
      </p:sp>
    </p:spTree>
    <p:extLst>
      <p:ext uri="{BB962C8B-B14F-4D97-AF65-F5344CB8AC3E}">
        <p14:creationId xmlns:p14="http://schemas.microsoft.com/office/powerpoint/2010/main" val="945633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249961" y="1600199"/>
            <a:ext cx="3173482" cy="4297680"/>
          </a:xfrm>
        </p:spPr>
        <p:txBody>
          <a:bodyPr anchor="ctr">
            <a:normAutofit/>
          </a:bodyPr>
          <a:lstStyle/>
          <a:p>
            <a:r>
              <a:rPr lang="en-US" dirty="0"/>
              <a:t>Properties</a:t>
            </a:r>
          </a:p>
        </p:txBody>
      </p:sp>
      <p:sp>
        <p:nvSpPr>
          <p:cNvPr id="3" name="Content Placeholder 2"/>
          <p:cNvSpPr>
            <a:spLocks noGrp="1"/>
          </p:cNvSpPr>
          <p:nvPr>
            <p:ph idx="1"/>
          </p:nvPr>
        </p:nvSpPr>
        <p:spPr>
          <a:xfrm>
            <a:off x="4885151" y="1600199"/>
            <a:ext cx="6169703" cy="4297680"/>
          </a:xfrm>
        </p:spPr>
        <p:txBody>
          <a:bodyPr anchor="ctr">
            <a:normAutofit/>
          </a:bodyPr>
          <a:lstStyle/>
          <a:p>
            <a:pPr>
              <a:lnSpc>
                <a:spcPct val="110000"/>
              </a:lnSpc>
            </a:pPr>
            <a:r>
              <a:rPr lang="en-US" sz="1700" dirty="0"/>
              <a:t>Dijkstra's algorithm is an algorithm which finds the shortest distance between nodes in a graph. It was conceived by Edward Dijkstra in 1956 and published three years later.</a:t>
            </a:r>
          </a:p>
          <a:p>
            <a:pPr>
              <a:lnSpc>
                <a:spcPct val="110000"/>
              </a:lnSpc>
            </a:pPr>
            <a:r>
              <a:rPr lang="en-US" sz="1700" dirty="0"/>
              <a:t>The algorithm exists in many variants; Dijkstra's original variant found the shortest path between two nodes, but a more common variant fixes a single node as the "source" node and finds shortest paths from the source to all other nodes in the graph, producing a shortest path tree</a:t>
            </a:r>
          </a:p>
          <a:p>
            <a:pPr>
              <a:lnSpc>
                <a:spcPct val="110000"/>
              </a:lnSpc>
            </a:pPr>
            <a:r>
              <a:rPr lang="en-US" sz="1700" dirty="0"/>
              <a:t>Dijkstra’s algorithm finds the shortest path which are discovered in the order of their weighted lengths from shortest to longest.</a:t>
            </a:r>
          </a:p>
          <a:p>
            <a:pPr>
              <a:lnSpc>
                <a:spcPct val="110000"/>
              </a:lnSpc>
            </a:pPr>
            <a:r>
              <a:rPr lang="en-US" sz="1700" dirty="0"/>
              <a:t>At first all the distances are regarded as INFINITY except for the start or source node for which the distance is set as ZERO.</a:t>
            </a:r>
          </a:p>
          <a:p>
            <a:pPr>
              <a:lnSpc>
                <a:spcPct val="110000"/>
              </a:lnSpc>
            </a:pPr>
            <a:endParaRPr lang="en-US" sz="1700" dirty="0"/>
          </a:p>
          <a:p>
            <a:pPr>
              <a:lnSpc>
                <a:spcPct val="110000"/>
              </a:lnSpc>
            </a:pPr>
            <a:endParaRPr lang="en-US" sz="1700" dirty="0"/>
          </a:p>
        </p:txBody>
      </p:sp>
    </p:spTree>
    <p:extLst>
      <p:ext uri="{BB962C8B-B14F-4D97-AF65-F5344CB8AC3E}">
        <p14:creationId xmlns:p14="http://schemas.microsoft.com/office/powerpoint/2010/main" val="2225729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600139"/>
            <a:ext cx="4960443" cy="2281803"/>
          </a:xfrm>
          <a:prstGeom prst="rect">
            <a:avLst/>
          </a:prstGeom>
        </p:spPr>
      </p:pic>
      <p:sp>
        <p:nvSpPr>
          <p:cNvPr id="2" name="Title 1"/>
          <p:cNvSpPr>
            <a:spLocks noGrp="1"/>
          </p:cNvSpPr>
          <p:nvPr>
            <p:ph type="title"/>
          </p:nvPr>
        </p:nvSpPr>
        <p:spPr>
          <a:xfrm>
            <a:off x="1451579" y="804519"/>
            <a:ext cx="9603275" cy="1049235"/>
          </a:xfrm>
        </p:spPr>
        <p:txBody>
          <a:bodyPr>
            <a:normAutofit/>
          </a:bodyPr>
          <a:lstStyle/>
          <a:p>
            <a:r>
              <a:rPr lang="en-US" dirty="0"/>
              <a:t>Properties</a:t>
            </a:r>
          </a:p>
        </p:txBody>
      </p:sp>
      <p:sp>
        <p:nvSpPr>
          <p:cNvPr id="3" name="Content Placeholder 2"/>
          <p:cNvSpPr>
            <a:spLocks noGrp="1"/>
          </p:cNvSpPr>
          <p:nvPr>
            <p:ph idx="1"/>
          </p:nvPr>
        </p:nvSpPr>
        <p:spPr>
          <a:xfrm>
            <a:off x="6892299" y="2015734"/>
            <a:ext cx="4162555" cy="3450613"/>
          </a:xfrm>
        </p:spPr>
        <p:txBody>
          <a:bodyPr>
            <a:normAutofit/>
          </a:bodyPr>
          <a:lstStyle/>
          <a:p>
            <a:r>
              <a:rPr lang="en-US" dirty="0"/>
              <a:t>Dijkstra algorithm finds single source shortest path for both directed and undirected graph</a:t>
            </a:r>
          </a:p>
          <a:p>
            <a:r>
              <a:rPr lang="en-US" dirty="0"/>
              <a:t>To perform Dijkstra algorithm all edges must have non negative weights</a:t>
            </a:r>
          </a:p>
          <a:p>
            <a:r>
              <a:rPr lang="en-US" dirty="0"/>
              <a:t>Graphs must be connected</a:t>
            </a:r>
          </a:p>
          <a:p>
            <a:endParaRPr lang="en-US" dirty="0"/>
          </a:p>
        </p:txBody>
      </p:sp>
    </p:spTree>
    <p:extLst>
      <p:ext uri="{BB962C8B-B14F-4D97-AF65-F5344CB8AC3E}">
        <p14:creationId xmlns:p14="http://schemas.microsoft.com/office/powerpoint/2010/main" val="1272461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9" name="Picture 8"/>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1847088"/>
            <a:ext cx="415875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9869" y="805583"/>
            <a:ext cx="4851298" cy="4851298"/>
          </a:xfrm>
          <a:prstGeom prst="rect">
            <a:avLst/>
          </a:prstGeom>
        </p:spPr>
      </p:pic>
      <p:sp>
        <p:nvSpPr>
          <p:cNvPr id="2" name="Title 1"/>
          <p:cNvSpPr>
            <a:spLocks noGrp="1"/>
          </p:cNvSpPr>
          <p:nvPr>
            <p:ph type="title"/>
          </p:nvPr>
        </p:nvSpPr>
        <p:spPr>
          <a:xfrm>
            <a:off x="6579648" y="804520"/>
            <a:ext cx="4158749" cy="1049235"/>
          </a:xfrm>
        </p:spPr>
        <p:txBody>
          <a:bodyPr>
            <a:normAutofit/>
          </a:bodyPr>
          <a:lstStyle/>
          <a:p>
            <a:r>
              <a:rPr lang="en-US" sz="3000" dirty="0"/>
              <a:t>Working of Dijkstra Algorithm</a:t>
            </a:r>
          </a:p>
        </p:txBody>
      </p:sp>
      <p:sp>
        <p:nvSpPr>
          <p:cNvPr id="3" name="Content Placeholder 2"/>
          <p:cNvSpPr>
            <a:spLocks noGrp="1"/>
          </p:cNvSpPr>
          <p:nvPr>
            <p:ph idx="1"/>
          </p:nvPr>
        </p:nvSpPr>
        <p:spPr>
          <a:xfrm>
            <a:off x="6579647" y="2015732"/>
            <a:ext cx="4158750" cy="3450613"/>
          </a:xfrm>
        </p:spPr>
        <p:txBody>
          <a:bodyPr>
            <a:normAutofit/>
          </a:bodyPr>
          <a:lstStyle/>
          <a:p>
            <a:pPr>
              <a:spcBef>
                <a:spcPts val="0"/>
              </a:spcBef>
              <a:buClrTx/>
              <a:buSzTx/>
            </a:pPr>
            <a:r>
              <a:rPr lang="en-US" dirty="0"/>
              <a:t>Animation showing the working of Dijkstra</a:t>
            </a:r>
          </a:p>
          <a:p>
            <a:pPr marL="0" indent="0">
              <a:spcBef>
                <a:spcPts val="0"/>
              </a:spcBef>
              <a:buClrTx/>
              <a:buSzTx/>
              <a:buNone/>
            </a:pPr>
            <a:r>
              <a:rPr lang="en-US" dirty="0"/>
              <a:t>   </a:t>
            </a:r>
          </a:p>
          <a:p>
            <a:pPr marL="0" indent="0">
              <a:spcBef>
                <a:spcPts val="0"/>
              </a:spcBef>
              <a:buClrTx/>
              <a:buSzTx/>
              <a:buNone/>
            </a:pPr>
            <a:endParaRPr lang="en-US" dirty="0"/>
          </a:p>
          <a:p>
            <a:pPr marL="0" indent="0">
              <a:spcBef>
                <a:spcPts val="0"/>
              </a:spcBef>
              <a:buClrTx/>
              <a:buSzTx/>
              <a:buNone/>
            </a:pPr>
            <a:endParaRPr lang="en-US" dirty="0"/>
          </a:p>
        </p:txBody>
      </p:sp>
    </p:spTree>
    <p:extLst>
      <p:ext uri="{BB962C8B-B14F-4D97-AF65-F5344CB8AC3E}">
        <p14:creationId xmlns:p14="http://schemas.microsoft.com/office/powerpoint/2010/main" val="1189294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249961" y="1600199"/>
            <a:ext cx="3173482" cy="4297680"/>
          </a:xfrm>
        </p:spPr>
        <p:txBody>
          <a:bodyPr anchor="ctr">
            <a:normAutofit/>
          </a:bodyPr>
          <a:lstStyle/>
          <a:p>
            <a:r>
              <a:rPr lang="en-US" dirty="0"/>
              <a:t>Algorithm of dijkstra</a:t>
            </a:r>
          </a:p>
        </p:txBody>
      </p:sp>
      <p:sp>
        <p:nvSpPr>
          <p:cNvPr id="3" name="Content Placeholder 2"/>
          <p:cNvSpPr>
            <a:spLocks noGrp="1"/>
          </p:cNvSpPr>
          <p:nvPr>
            <p:ph idx="1"/>
          </p:nvPr>
        </p:nvSpPr>
        <p:spPr>
          <a:xfrm>
            <a:off x="4885151" y="1600199"/>
            <a:ext cx="6169703" cy="4297680"/>
          </a:xfrm>
        </p:spPr>
        <p:txBody>
          <a:bodyPr anchor="ctr">
            <a:normAutofit/>
          </a:bodyPr>
          <a:lstStyle/>
          <a:p>
            <a:pPr>
              <a:lnSpc>
                <a:spcPct val="100000"/>
              </a:lnSpc>
            </a:pPr>
            <a:r>
              <a:rPr lang="en-US" sz="1300" dirty="0"/>
              <a:t> At first we create a set </a:t>
            </a:r>
            <a:r>
              <a:rPr lang="en-US" sz="1300" i="1" dirty="0"/>
              <a:t>sptSet</a:t>
            </a:r>
            <a:r>
              <a:rPr lang="en-US" sz="1300" dirty="0"/>
              <a:t> (shortest path tree set) that keeps track of vertices included in shortest path tree, i.e., whose minimum distance from source is calculated and finalized. Initially we keep this set as empty.</a:t>
            </a:r>
          </a:p>
          <a:p>
            <a:pPr>
              <a:lnSpc>
                <a:spcPct val="100000"/>
              </a:lnSpc>
            </a:pPr>
            <a:r>
              <a:rPr lang="en-US" sz="1300" dirty="0"/>
              <a:t>Then we  assign a distance value to all vertices in the input graph. So we initialize all distance values as INFINITE and source vertex as zero so that it should be picked first.</a:t>
            </a:r>
          </a:p>
          <a:p>
            <a:pPr>
              <a:lnSpc>
                <a:spcPct val="100000"/>
              </a:lnSpc>
            </a:pPr>
            <a:r>
              <a:rPr lang="en-US" sz="1300" dirty="0"/>
              <a:t>Then while </a:t>
            </a:r>
            <a:r>
              <a:rPr lang="en-US" sz="1300" i="1" dirty="0"/>
              <a:t>sptSet</a:t>
            </a:r>
            <a:r>
              <a:rPr lang="en-US" sz="1300" dirty="0"/>
              <a:t> doesn't include all the steps:</a:t>
            </a:r>
          </a:p>
          <a:p>
            <a:pPr lvl="1">
              <a:lnSpc>
                <a:spcPct val="100000"/>
              </a:lnSpc>
            </a:pPr>
            <a:r>
              <a:rPr lang="en-US" sz="1300" dirty="0"/>
              <a:t>We take a vertex u which is not there in </a:t>
            </a:r>
            <a:r>
              <a:rPr lang="en-US" sz="1300" i="1" dirty="0"/>
              <a:t>sptSet </a:t>
            </a:r>
            <a:r>
              <a:rPr lang="en-US" sz="1300" dirty="0"/>
              <a:t>and it has minimum distance value</a:t>
            </a:r>
          </a:p>
          <a:p>
            <a:pPr lvl="1">
              <a:lnSpc>
                <a:spcPct val="100000"/>
              </a:lnSpc>
            </a:pPr>
            <a:r>
              <a:rPr lang="en-US" sz="1300" dirty="0"/>
              <a:t>Then we include u to </a:t>
            </a:r>
            <a:r>
              <a:rPr lang="en-US" sz="1300" i="1" dirty="0"/>
              <a:t>sptSet</a:t>
            </a:r>
          </a:p>
          <a:p>
            <a:pPr lvl="1">
              <a:lnSpc>
                <a:spcPct val="100000"/>
              </a:lnSpc>
            </a:pPr>
            <a:r>
              <a:rPr lang="en-US" sz="1300" dirty="0"/>
              <a:t>Then we will have to update distance value of all adjacent vertices of u. To update the distance values, we need to iterate through all adjacent vertices.</a:t>
            </a:r>
          </a:p>
          <a:p>
            <a:pPr lvl="1">
              <a:lnSpc>
                <a:spcPct val="100000"/>
              </a:lnSpc>
            </a:pPr>
            <a:r>
              <a:rPr lang="en-US" sz="1300" dirty="0"/>
              <a:t>For every adjacent vertex v, if sum of distance value of u (from source) and weight of edge u-v, is less than the distance value of v, then we need to update the distance value of v.</a:t>
            </a:r>
          </a:p>
          <a:p>
            <a:pPr lvl="1">
              <a:lnSpc>
                <a:spcPct val="100000"/>
              </a:lnSpc>
            </a:pPr>
            <a:endParaRPr lang="en-US" sz="1300" dirty="0"/>
          </a:p>
          <a:p>
            <a:pPr lvl="1">
              <a:lnSpc>
                <a:spcPct val="100000"/>
              </a:lnSpc>
            </a:pPr>
            <a:endParaRPr lang="en-US" sz="1300" dirty="0"/>
          </a:p>
          <a:p>
            <a:pPr lvl="1">
              <a:lnSpc>
                <a:spcPct val="100000"/>
              </a:lnSpc>
            </a:pPr>
            <a:endParaRPr lang="en-US" sz="1300" dirty="0"/>
          </a:p>
          <a:p>
            <a:pPr lvl="1">
              <a:lnSpc>
                <a:spcPct val="100000"/>
              </a:lnSpc>
            </a:pPr>
            <a:endParaRPr lang="en-US" sz="1300" i="1" dirty="0"/>
          </a:p>
          <a:p>
            <a:pPr lvl="1">
              <a:lnSpc>
                <a:spcPct val="100000"/>
              </a:lnSpc>
            </a:pPr>
            <a:endParaRPr lang="en-US" sz="1300" dirty="0"/>
          </a:p>
        </p:txBody>
      </p:sp>
    </p:spTree>
    <p:extLst>
      <p:ext uri="{BB962C8B-B14F-4D97-AF65-F5344CB8AC3E}">
        <p14:creationId xmlns:p14="http://schemas.microsoft.com/office/powerpoint/2010/main" val="1562475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15" name="Group 14"/>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6" name="Rectangle 15"/>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Content Placeholder 3"/>
          <p:cNvPicPr>
            <a:picLocks noChangeAspect="1"/>
          </p:cNvPicPr>
          <p:nvPr/>
        </p:nvPicPr>
        <p:blipFill>
          <a:blip r:embed="rId3"/>
          <a:stretch>
            <a:fillRect/>
          </a:stretch>
        </p:blipFill>
        <p:spPr>
          <a:xfrm>
            <a:off x="6093926" y="2018824"/>
            <a:ext cx="4821551" cy="2061213"/>
          </a:xfrm>
          <a:prstGeom prst="rect">
            <a:avLst/>
          </a:prstGeom>
        </p:spPr>
      </p:pic>
      <p:sp>
        <p:nvSpPr>
          <p:cNvPr id="2" name="Title 1"/>
          <p:cNvSpPr>
            <a:spLocks noGrp="1"/>
          </p:cNvSpPr>
          <p:nvPr>
            <p:ph type="title"/>
          </p:nvPr>
        </p:nvSpPr>
        <p:spPr>
          <a:xfrm>
            <a:off x="1451580" y="804520"/>
            <a:ext cx="3530157" cy="1049235"/>
          </a:xfrm>
        </p:spPr>
        <p:txBody>
          <a:bodyPr>
            <a:normAutofit/>
          </a:bodyPr>
          <a:lstStyle/>
          <a:p>
            <a:r>
              <a:rPr lang="en-US" dirty="0"/>
              <a:t>Pseudocode of the Algorithm</a:t>
            </a:r>
          </a:p>
        </p:txBody>
      </p:sp>
      <p:sp>
        <p:nvSpPr>
          <p:cNvPr id="8" name="Content Placeholder 7"/>
          <p:cNvSpPr>
            <a:spLocks noGrp="1"/>
          </p:cNvSpPr>
          <p:nvPr>
            <p:ph idx="1"/>
          </p:nvPr>
        </p:nvSpPr>
        <p:spPr>
          <a:xfrm>
            <a:off x="1451581" y="2015732"/>
            <a:ext cx="3526523" cy="3450613"/>
          </a:xfrm>
        </p:spPr>
        <p:txBody>
          <a:bodyPr>
            <a:normAutofit/>
          </a:bodyPr>
          <a:lstStyle/>
          <a:p>
            <a:endParaRPr lang="en-US" dirty="0"/>
          </a:p>
        </p:txBody>
      </p:sp>
    </p:spTree>
    <p:extLst>
      <p:ext uri="{BB962C8B-B14F-4D97-AF65-F5344CB8AC3E}">
        <p14:creationId xmlns:p14="http://schemas.microsoft.com/office/powerpoint/2010/main" val="995110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7" name="Rectangle 6"/>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7257" y="2750202"/>
            <a:ext cx="4613872" cy="1972430"/>
          </a:xfrm>
          <a:prstGeom prst="rect">
            <a:avLst/>
          </a:prstGeom>
        </p:spPr>
      </p:pic>
      <p:sp>
        <p:nvSpPr>
          <p:cNvPr id="2" name="Title 1"/>
          <p:cNvSpPr>
            <a:spLocks noGrp="1"/>
          </p:cNvSpPr>
          <p:nvPr>
            <p:ph type="title"/>
          </p:nvPr>
        </p:nvSpPr>
        <p:spPr>
          <a:xfrm>
            <a:off x="1451579" y="804519"/>
            <a:ext cx="9603275" cy="1049235"/>
          </a:xfrm>
        </p:spPr>
        <p:txBody>
          <a:bodyPr>
            <a:normAutofit/>
          </a:bodyPr>
          <a:lstStyle/>
          <a:p>
            <a:r>
              <a:rPr lang="en-US" dirty="0"/>
              <a:t>Working example of dijkstra</a:t>
            </a:r>
          </a:p>
        </p:txBody>
      </p:sp>
      <p:sp>
        <p:nvSpPr>
          <p:cNvPr id="3" name="Content Placeholder 2"/>
          <p:cNvSpPr>
            <a:spLocks noGrp="1"/>
          </p:cNvSpPr>
          <p:nvPr>
            <p:ph idx="1"/>
          </p:nvPr>
        </p:nvSpPr>
        <p:spPr>
          <a:xfrm>
            <a:off x="1451579" y="2015734"/>
            <a:ext cx="4158849" cy="3450613"/>
          </a:xfrm>
        </p:spPr>
        <p:txBody>
          <a:bodyPr>
            <a:normAutofit/>
          </a:bodyPr>
          <a:lstStyle/>
          <a:p>
            <a:pPr>
              <a:lnSpc>
                <a:spcPct val="100000"/>
              </a:lnSpc>
            </a:pPr>
            <a:endParaRPr lang="en-US" sz="1400" dirty="0" smtClean="0"/>
          </a:p>
          <a:p>
            <a:pPr>
              <a:lnSpc>
                <a:spcPct val="100000"/>
              </a:lnSpc>
            </a:pPr>
            <a:r>
              <a:rPr lang="en-US" sz="1400" dirty="0" smtClean="0"/>
              <a:t>This is the graph on which we will be performing dijkstra algorithm to find the single source shortest path </a:t>
            </a:r>
            <a:endParaRPr lang="en-US" sz="1400" dirty="0"/>
          </a:p>
          <a:p>
            <a:pPr>
              <a:lnSpc>
                <a:spcPct val="100000"/>
              </a:lnSpc>
            </a:pPr>
            <a:r>
              <a:rPr lang="en-US" sz="1400" dirty="0" smtClean="0"/>
              <a:t>The graph as we can see is connected and have positive weights</a:t>
            </a:r>
            <a:endParaRPr lang="en-US" sz="1400" dirty="0"/>
          </a:p>
        </p:txBody>
      </p:sp>
    </p:spTree>
    <p:extLst>
      <p:ext uri="{BB962C8B-B14F-4D97-AF65-F5344CB8AC3E}">
        <p14:creationId xmlns:p14="http://schemas.microsoft.com/office/powerpoint/2010/main" val="3406620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2" name="Picture 11"/>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14" name="Group 13"/>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5" name="Rectangle 14"/>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Content Placeholder 3"/>
          <p:cNvPicPr>
            <a:picLocks noChangeAspect="1"/>
          </p:cNvPicPr>
          <p:nvPr/>
        </p:nvPicPr>
        <p:blipFill>
          <a:blip r:embed="rId3"/>
          <a:stretch>
            <a:fillRect/>
          </a:stretch>
        </p:blipFill>
        <p:spPr>
          <a:xfrm>
            <a:off x="7001190" y="1116345"/>
            <a:ext cx="3007023" cy="3866172"/>
          </a:xfrm>
          <a:prstGeom prst="rect">
            <a:avLst/>
          </a:prstGeom>
        </p:spPr>
      </p:pic>
      <p:sp>
        <p:nvSpPr>
          <p:cNvPr id="2" name="Title 1"/>
          <p:cNvSpPr>
            <a:spLocks noGrp="1"/>
          </p:cNvSpPr>
          <p:nvPr>
            <p:ph type="title"/>
          </p:nvPr>
        </p:nvSpPr>
        <p:spPr>
          <a:xfrm>
            <a:off x="1451580" y="804520"/>
            <a:ext cx="3530157" cy="1049235"/>
          </a:xfrm>
        </p:spPr>
        <p:txBody>
          <a:bodyPr>
            <a:normAutofit/>
          </a:bodyPr>
          <a:lstStyle/>
          <a:p>
            <a:pPr>
              <a:lnSpc>
                <a:spcPct val="80000"/>
              </a:lnSpc>
            </a:pPr>
            <a:r>
              <a:rPr lang="en-US" sz="2700" dirty="0"/>
              <a:t>Working example of dijkstra</a:t>
            </a:r>
          </a:p>
        </p:txBody>
      </p:sp>
      <p:sp>
        <p:nvSpPr>
          <p:cNvPr id="8" name="Content Placeholder 7"/>
          <p:cNvSpPr>
            <a:spLocks noGrp="1"/>
          </p:cNvSpPr>
          <p:nvPr>
            <p:ph idx="1"/>
          </p:nvPr>
        </p:nvSpPr>
        <p:spPr>
          <a:xfrm>
            <a:off x="1451581" y="2015732"/>
            <a:ext cx="3526523" cy="3450613"/>
          </a:xfrm>
        </p:spPr>
        <p:txBody>
          <a:bodyPr>
            <a:normAutofit fontScale="62500" lnSpcReduction="20000"/>
          </a:bodyPr>
          <a:lstStyle/>
          <a:p>
            <a:r>
              <a:rPr lang="en-US" dirty="0"/>
              <a:t>The set </a:t>
            </a:r>
            <a:r>
              <a:rPr lang="en-US" i="1" dirty="0"/>
              <a:t>sptSet </a:t>
            </a:r>
            <a:r>
              <a:rPr lang="en-US" dirty="0"/>
              <a:t>is initially empty and distances assigned to vertices are {0, INF, INF, INF, INF, INF, INF, INF} where INF indicates infinite. Now we  pick the vertex with minimum distance value. Hence vertex 0 is picked and we include it in </a:t>
            </a:r>
            <a:r>
              <a:rPr lang="en-US" i="1" dirty="0"/>
              <a:t>sptSet</a:t>
            </a:r>
            <a:r>
              <a:rPr lang="en-US" dirty="0"/>
              <a:t>. So </a:t>
            </a:r>
            <a:r>
              <a:rPr lang="en-US" i="1" dirty="0"/>
              <a:t>sptSet </a:t>
            </a:r>
            <a:r>
              <a:rPr lang="en-US" dirty="0"/>
              <a:t>becomes {0}. After including 0 to </a:t>
            </a:r>
            <a:r>
              <a:rPr lang="en-US" i="1" dirty="0"/>
              <a:t>sptSet</a:t>
            </a:r>
            <a:r>
              <a:rPr lang="en-US" dirty="0"/>
              <a:t>, we update distance values of its adjacent vertices. Adjacent vertices of 0 are 1 and 7. The distance values of 1 and 7 are updated as 4 and 8. The following subgraph shows vertices and their distance values, the vertices with finite distance values are shown here .The vertices included in SPT are shown in green color</a:t>
            </a:r>
            <a:r>
              <a:rPr lang="en-US" dirty="0" smtClean="0"/>
              <a:t>.</a:t>
            </a:r>
            <a:endParaRPr lang="en-US" dirty="0"/>
          </a:p>
        </p:txBody>
      </p:sp>
    </p:spTree>
    <p:extLst>
      <p:ext uri="{BB962C8B-B14F-4D97-AF65-F5344CB8AC3E}">
        <p14:creationId xmlns:p14="http://schemas.microsoft.com/office/powerpoint/2010/main" val="2360685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2" name="Picture 11"/>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5" name="Group 14"/>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16" name="Rectangle 15"/>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Content Placeholder 3"/>
          <p:cNvPicPr>
            <a:picLocks noChangeAspect="1"/>
          </p:cNvPicPr>
          <p:nvPr/>
        </p:nvPicPr>
        <p:blipFill rotWithShape="1">
          <a:blip r:embed="rId3"/>
          <a:srcRect r="5534" b="3"/>
          <a:stretch/>
        </p:blipFill>
        <p:spPr>
          <a:xfrm>
            <a:off x="6093926" y="1116345"/>
            <a:ext cx="4821551" cy="3866172"/>
          </a:xfrm>
          <a:prstGeom prst="rect">
            <a:avLst/>
          </a:prstGeom>
        </p:spPr>
      </p:pic>
      <p:sp>
        <p:nvSpPr>
          <p:cNvPr id="2" name="Title 1"/>
          <p:cNvSpPr>
            <a:spLocks noGrp="1"/>
          </p:cNvSpPr>
          <p:nvPr>
            <p:ph type="title"/>
          </p:nvPr>
        </p:nvSpPr>
        <p:spPr>
          <a:xfrm>
            <a:off x="1451580" y="804520"/>
            <a:ext cx="3530157" cy="1049235"/>
          </a:xfrm>
        </p:spPr>
        <p:txBody>
          <a:bodyPr>
            <a:normAutofit/>
          </a:bodyPr>
          <a:lstStyle/>
          <a:p>
            <a:pPr>
              <a:lnSpc>
                <a:spcPct val="80000"/>
              </a:lnSpc>
            </a:pPr>
            <a:r>
              <a:rPr lang="en-US" sz="2700" dirty="0"/>
              <a:t>Working example of dijkstra</a:t>
            </a:r>
          </a:p>
        </p:txBody>
      </p:sp>
      <p:sp>
        <p:nvSpPr>
          <p:cNvPr id="8" name="Content Placeholder 7"/>
          <p:cNvSpPr>
            <a:spLocks noGrp="1"/>
          </p:cNvSpPr>
          <p:nvPr>
            <p:ph idx="1"/>
          </p:nvPr>
        </p:nvSpPr>
        <p:spPr>
          <a:xfrm>
            <a:off x="1451581" y="2015732"/>
            <a:ext cx="3526523" cy="3450613"/>
          </a:xfrm>
        </p:spPr>
        <p:txBody>
          <a:bodyPr>
            <a:normAutofit lnSpcReduction="10000"/>
          </a:bodyPr>
          <a:lstStyle/>
          <a:p>
            <a:r>
              <a:rPr lang="en-US" dirty="0" smtClean="0"/>
              <a:t>Then we pick </a:t>
            </a:r>
            <a:r>
              <a:rPr lang="en-US" dirty="0"/>
              <a:t>the vertex with minimum distance value and </a:t>
            </a:r>
            <a:r>
              <a:rPr lang="en-US" dirty="0" smtClean="0"/>
              <a:t>which is not </a:t>
            </a:r>
            <a:r>
              <a:rPr lang="en-US" dirty="0"/>
              <a:t>already included in SPT </a:t>
            </a:r>
            <a:r>
              <a:rPr lang="en-US" dirty="0" smtClean="0"/>
              <a:t>.The </a:t>
            </a:r>
            <a:r>
              <a:rPr lang="en-US" dirty="0"/>
              <a:t>vertex </a:t>
            </a:r>
            <a:r>
              <a:rPr lang="en-US" dirty="0" smtClean="0"/>
              <a:t>1 </a:t>
            </a:r>
            <a:r>
              <a:rPr lang="en-US" dirty="0"/>
              <a:t>is picked and added to sptSet. So sptSet now becomes {0, 1}. </a:t>
            </a:r>
            <a:r>
              <a:rPr lang="en-US" dirty="0" smtClean="0"/>
              <a:t>The we update </a:t>
            </a:r>
            <a:r>
              <a:rPr lang="en-US" dirty="0"/>
              <a:t>the distance values of adjacent vertices of 1. The distance value of vertex 2 becomes 12.</a:t>
            </a:r>
            <a:endParaRPr lang="en-US" dirty="0"/>
          </a:p>
        </p:txBody>
      </p:sp>
    </p:spTree>
    <p:extLst>
      <p:ext uri="{BB962C8B-B14F-4D97-AF65-F5344CB8AC3E}">
        <p14:creationId xmlns:p14="http://schemas.microsoft.com/office/powerpoint/2010/main" val="2885257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97</TotalTime>
  <Words>414</Words>
  <Application>Microsoft Macintosh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Gill Sans MT</vt:lpstr>
      <vt:lpstr>Arial</vt:lpstr>
      <vt:lpstr>Gallery</vt:lpstr>
      <vt:lpstr> Dijkstra       Algorithm</vt:lpstr>
      <vt:lpstr>Properties</vt:lpstr>
      <vt:lpstr>Properties</vt:lpstr>
      <vt:lpstr>Working of Dijkstra Algorithm</vt:lpstr>
      <vt:lpstr>Algorithm of dijkstra</vt:lpstr>
      <vt:lpstr>Pseudocode of the Algorithm</vt:lpstr>
      <vt:lpstr>Working example of dijkstra</vt:lpstr>
      <vt:lpstr>Working example of dijkstra</vt:lpstr>
      <vt:lpstr>Working example of dijkstra</vt:lpstr>
      <vt:lpstr>Working example of dijkstra</vt:lpstr>
      <vt:lpstr>Working example of dijkstra</vt:lpstr>
      <vt:lpstr>Working example of dijkstra</vt:lpstr>
      <vt:lpstr>Practical application of dijkstra</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Dijkstra       Algorithm</dc:title>
  <dc:creator>Saptarshi Banerjee</dc:creator>
  <cp:lastModifiedBy>Saptarshi Banerjee</cp:lastModifiedBy>
  <cp:revision>9</cp:revision>
  <dcterms:created xsi:type="dcterms:W3CDTF">2016-11-18T18:48:34Z</dcterms:created>
  <dcterms:modified xsi:type="dcterms:W3CDTF">2016-11-18T20:25:55Z</dcterms:modified>
</cp:coreProperties>
</file>