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7"/>
  </p:normalViewPr>
  <p:slideViewPr>
    <p:cSldViewPr snapToGrid="0" snapToObjects="1">
      <p:cViewPr varScale="1">
        <p:scale>
          <a:sx n="92" d="100"/>
          <a:sy n="92"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C7E2C-C1D0-5243-8D0B-40F093783F22}" type="datetimeFigureOut">
              <a:rPr lang="en-US" smtClean="0"/>
              <a:t>11/19/16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5EEC0-A5E4-904B-878D-DA2D6B3424A1}" type="slidenum">
              <a:rPr lang="en-US" smtClean="0"/>
              <a:t>‹#›</a:t>
            </a:fld>
            <a:endParaRPr lang="en-US"/>
          </a:p>
        </p:txBody>
      </p:sp>
    </p:spTree>
    <p:extLst>
      <p:ext uri="{BB962C8B-B14F-4D97-AF65-F5344CB8AC3E}">
        <p14:creationId xmlns:p14="http://schemas.microsoft.com/office/powerpoint/2010/main" val="171200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11/19/16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mnisecu.com/cisco-certified-network-associate-ccna/unicast-multicast-broadcast.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9"/>
            <a:ext cx="8637073" cy="1996320"/>
          </a:xfrm>
        </p:spPr>
        <p:txBody>
          <a:bodyPr/>
          <a:lstStyle/>
          <a:p>
            <a:r>
              <a:rPr lang="en-US" dirty="0" smtClean="0"/>
              <a:t>Link state routing simulator</a:t>
            </a:r>
            <a:endParaRPr lang="en-US" dirty="0"/>
          </a:p>
        </p:txBody>
      </p:sp>
      <p:sp>
        <p:nvSpPr>
          <p:cNvPr id="3" name="Subtitle 2"/>
          <p:cNvSpPr>
            <a:spLocks noGrp="1"/>
          </p:cNvSpPr>
          <p:nvPr>
            <p:ph type="subTitle" idx="1"/>
          </p:nvPr>
        </p:nvSpPr>
        <p:spPr/>
        <p:txBody>
          <a:bodyPr/>
          <a:lstStyle/>
          <a:p>
            <a:r>
              <a:rPr lang="en-US" dirty="0" smtClean="0"/>
              <a:t>Algorithm and a program to implement link state routing algorithm</a:t>
            </a:r>
            <a:endParaRPr lang="en-US" dirty="0"/>
          </a:p>
        </p:txBody>
      </p:sp>
    </p:spTree>
    <p:extLst>
      <p:ext uri="{BB962C8B-B14F-4D97-AF65-F5344CB8AC3E}">
        <p14:creationId xmlns:p14="http://schemas.microsoft.com/office/powerpoint/2010/main" val="1930893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451579" y="2015735"/>
            <a:ext cx="4960443" cy="2979598"/>
          </a:xfrm>
          <a:prstGeom prst="rect">
            <a:avLst/>
          </a:prstGeom>
        </p:spPr>
      </p:pic>
      <p:sp>
        <p:nvSpPr>
          <p:cNvPr id="2" name="Title 1"/>
          <p:cNvSpPr>
            <a:spLocks noGrp="1"/>
          </p:cNvSpPr>
          <p:nvPr>
            <p:ph type="title"/>
          </p:nvPr>
        </p:nvSpPr>
        <p:spPr>
          <a:xfrm>
            <a:off x="1451579" y="804519"/>
            <a:ext cx="9603275" cy="1049235"/>
          </a:xfrm>
        </p:spPr>
        <p:txBody>
          <a:bodyPr>
            <a:normAutofit/>
          </a:bodyPr>
          <a:lstStyle/>
          <a:p>
            <a:r>
              <a:rPr lang="en-US" dirty="0" smtClean="0"/>
              <a:t>Working of link state routing simulator</a:t>
            </a:r>
            <a:endParaRPr lang="en-US" dirty="0"/>
          </a:p>
        </p:txBody>
      </p:sp>
      <p:sp>
        <p:nvSpPr>
          <p:cNvPr id="8" name="Content Placeholder 7"/>
          <p:cNvSpPr>
            <a:spLocks noGrp="1"/>
          </p:cNvSpPr>
          <p:nvPr>
            <p:ph idx="1"/>
          </p:nvPr>
        </p:nvSpPr>
        <p:spPr>
          <a:xfrm>
            <a:off x="6892299" y="2015734"/>
            <a:ext cx="4162555" cy="3450613"/>
          </a:xfrm>
        </p:spPr>
        <p:txBody>
          <a:bodyPr>
            <a:normAutofit/>
          </a:bodyPr>
          <a:lstStyle/>
          <a:p>
            <a:r>
              <a:rPr lang="en-US" dirty="0" smtClean="0"/>
              <a:t>When command 4 is pressed the program prints an option to input the router you want to delete </a:t>
            </a:r>
          </a:p>
          <a:p>
            <a:r>
              <a:rPr lang="en-US" dirty="0" smtClean="0"/>
              <a:t>The program deletes the router that is being given by the user and prints the connection table of the source router previously given in option 3.</a:t>
            </a:r>
            <a:endParaRPr lang="en-US" dirty="0"/>
          </a:p>
        </p:txBody>
      </p:sp>
    </p:spTree>
    <p:extLst>
      <p:ext uri="{BB962C8B-B14F-4D97-AF65-F5344CB8AC3E}">
        <p14:creationId xmlns:p14="http://schemas.microsoft.com/office/powerpoint/2010/main" val="791017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link state routing simulator</a:t>
            </a:r>
            <a:endParaRPr lang="en-US" dirty="0"/>
          </a:p>
        </p:txBody>
      </p:sp>
      <p:sp>
        <p:nvSpPr>
          <p:cNvPr id="7" name="Content Placeholder 6"/>
          <p:cNvSpPr>
            <a:spLocks noGrp="1"/>
          </p:cNvSpPr>
          <p:nvPr>
            <p:ph idx="1"/>
          </p:nvPr>
        </p:nvSpPr>
        <p:spPr/>
        <p:txBody>
          <a:bodyPr/>
          <a:lstStyle/>
          <a:p>
            <a:r>
              <a:rPr lang="en-US" dirty="0" smtClean="0"/>
              <a:t>The command 5 prints a dictionary showing which router has the shortest total sum of distances and prints which router is the best out of them all.</a:t>
            </a:r>
          </a:p>
          <a:p>
            <a:r>
              <a:rPr lang="en-US" dirty="0" smtClean="0"/>
              <a:t>The command 6 exits the program and prints “Exit CS542-04 Fall project”.</a:t>
            </a:r>
          </a:p>
          <a:p>
            <a:endParaRPr lang="en-US"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843867"/>
            <a:ext cx="4436534" cy="216746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399" y="3843867"/>
            <a:ext cx="4518795" cy="2167466"/>
          </a:xfrm>
          <a:prstGeom prst="rect">
            <a:avLst/>
          </a:prstGeom>
        </p:spPr>
      </p:pic>
    </p:spTree>
    <p:extLst>
      <p:ext uri="{BB962C8B-B14F-4D97-AF65-F5344CB8AC3E}">
        <p14:creationId xmlns:p14="http://schemas.microsoft.com/office/powerpoint/2010/main" val="64137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39" y="541867"/>
            <a:ext cx="4074836" cy="2590800"/>
          </a:xfrm>
          <a:prstGeom prst="rect">
            <a:avLst/>
          </a:prstGeom>
        </p:spPr>
      </p:pic>
      <p:pic>
        <p:nvPicPr>
          <p:cNvPr id="6" name="Content Placeholder 3"/>
          <p:cNvPicPr>
            <a:picLocks noChangeAspect="1"/>
          </p:cNvPicPr>
          <p:nvPr/>
        </p:nvPicPr>
        <p:blipFill>
          <a:blip r:embed="rId4"/>
          <a:stretch>
            <a:fillRect/>
          </a:stretch>
        </p:blipFill>
        <p:spPr>
          <a:xfrm>
            <a:off x="632239" y="3324498"/>
            <a:ext cx="4074836" cy="2619102"/>
          </a:xfrm>
          <a:prstGeom prst="rect">
            <a:avLst/>
          </a:prstGeom>
        </p:spPr>
      </p:pic>
      <p:sp>
        <p:nvSpPr>
          <p:cNvPr id="2" name="Title 1"/>
          <p:cNvSpPr>
            <a:spLocks noGrp="1"/>
          </p:cNvSpPr>
          <p:nvPr>
            <p:ph type="title"/>
          </p:nvPr>
        </p:nvSpPr>
        <p:spPr>
          <a:xfrm>
            <a:off x="5196457" y="804519"/>
            <a:ext cx="5550357" cy="1049235"/>
          </a:xfrm>
        </p:spPr>
        <p:txBody>
          <a:bodyPr>
            <a:normAutofit/>
          </a:bodyPr>
          <a:lstStyle/>
          <a:p>
            <a:r>
              <a:rPr lang="en-US" dirty="0"/>
              <a:t>validations</a:t>
            </a:r>
          </a:p>
        </p:txBody>
      </p:sp>
      <p:sp>
        <p:nvSpPr>
          <p:cNvPr id="8" name="Content Placeholder 7"/>
          <p:cNvSpPr>
            <a:spLocks noGrp="1"/>
          </p:cNvSpPr>
          <p:nvPr>
            <p:ph idx="1"/>
          </p:nvPr>
        </p:nvSpPr>
        <p:spPr>
          <a:xfrm>
            <a:off x="5196457" y="2015732"/>
            <a:ext cx="5550357" cy="3450613"/>
          </a:xfrm>
        </p:spPr>
        <p:txBody>
          <a:bodyPr>
            <a:normAutofit lnSpcReduction="10000"/>
          </a:bodyPr>
          <a:lstStyle/>
          <a:p>
            <a:r>
              <a:rPr lang="en-US" dirty="0"/>
              <a:t>The first validation of the program </a:t>
            </a:r>
            <a:r>
              <a:rPr lang="en-US" dirty="0" smtClean="0"/>
              <a:t>is that the value </a:t>
            </a:r>
            <a:r>
              <a:rPr lang="en-US" dirty="0"/>
              <a:t>of routers should be integer value otherwise it will print a message “Enter integers only ”and exit the program</a:t>
            </a:r>
            <a:r>
              <a:rPr lang="en-US" dirty="0" smtClean="0"/>
              <a:t>.</a:t>
            </a:r>
          </a:p>
          <a:p>
            <a:r>
              <a:rPr lang="en-US" dirty="0" smtClean="0"/>
              <a:t>The second validation of the program is that the master command 1 should be printed first otherwise an error message will be printed “Please insert the matrix first” and the option for user input Master Command will start again.</a:t>
            </a:r>
            <a:endParaRPr lang="en-US" dirty="0"/>
          </a:p>
          <a:p>
            <a:endParaRPr lang="en-US" dirty="0"/>
          </a:p>
        </p:txBody>
      </p:sp>
    </p:spTree>
    <p:extLst>
      <p:ext uri="{BB962C8B-B14F-4D97-AF65-F5344CB8AC3E}">
        <p14:creationId xmlns:p14="http://schemas.microsoft.com/office/powerpoint/2010/main" val="3669460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3"/>
          <p:cNvPicPr>
            <a:picLocks noChangeAspect="1"/>
          </p:cNvPicPr>
          <p:nvPr/>
        </p:nvPicPr>
        <p:blipFill>
          <a:blip r:embed="rId3"/>
          <a:stretch>
            <a:fillRect/>
          </a:stretch>
        </p:blipFill>
        <p:spPr>
          <a:xfrm>
            <a:off x="632239" y="1019012"/>
            <a:ext cx="4074836" cy="17974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39" y="2827866"/>
            <a:ext cx="4074836" cy="2963333"/>
          </a:xfrm>
          <a:prstGeom prst="rect">
            <a:avLst/>
          </a:prstGeom>
        </p:spPr>
      </p:pic>
      <p:sp>
        <p:nvSpPr>
          <p:cNvPr id="2" name="Title 1"/>
          <p:cNvSpPr>
            <a:spLocks noGrp="1"/>
          </p:cNvSpPr>
          <p:nvPr>
            <p:ph type="title"/>
          </p:nvPr>
        </p:nvSpPr>
        <p:spPr>
          <a:xfrm>
            <a:off x="5196457" y="804519"/>
            <a:ext cx="5550357" cy="1049235"/>
          </a:xfrm>
        </p:spPr>
        <p:txBody>
          <a:bodyPr>
            <a:normAutofit/>
          </a:bodyPr>
          <a:lstStyle/>
          <a:p>
            <a:r>
              <a:rPr lang="en-US" dirty="0"/>
              <a:t>Validations</a:t>
            </a:r>
          </a:p>
        </p:txBody>
      </p:sp>
      <p:sp>
        <p:nvSpPr>
          <p:cNvPr id="9" name="Content Placeholder 8"/>
          <p:cNvSpPr>
            <a:spLocks noGrp="1"/>
          </p:cNvSpPr>
          <p:nvPr>
            <p:ph idx="1"/>
          </p:nvPr>
        </p:nvSpPr>
        <p:spPr>
          <a:xfrm>
            <a:off x="5196457" y="2015732"/>
            <a:ext cx="5550357" cy="3450613"/>
          </a:xfrm>
        </p:spPr>
        <p:txBody>
          <a:bodyPr>
            <a:normAutofit/>
          </a:bodyPr>
          <a:lstStyle/>
          <a:p>
            <a:r>
              <a:rPr lang="en-US" dirty="0" smtClean="0"/>
              <a:t>The next validation is if you input anything other than Y when the option for Return to Main menu asks ,the program prints “Sorry ,wrong choice</a:t>
            </a:r>
            <a:r>
              <a:rPr lang="mr-IN" dirty="0" smtClean="0"/>
              <a:t>…</a:t>
            </a:r>
            <a:r>
              <a:rPr lang="en-US" dirty="0" smtClean="0"/>
              <a:t>..the program terminates</a:t>
            </a:r>
            <a:r>
              <a:rPr lang="mr-IN" dirty="0" smtClean="0"/>
              <a:t>…</a:t>
            </a:r>
            <a:r>
              <a:rPr lang="en-US" dirty="0" smtClean="0"/>
              <a:t>.”</a:t>
            </a:r>
          </a:p>
          <a:p>
            <a:r>
              <a:rPr lang="en-US" dirty="0" smtClean="0"/>
              <a:t>The next validation is if we input string value or any value other than integer as an input in master command the program gives an error message “Enter numbers only</a:t>
            </a:r>
            <a:r>
              <a:rPr lang="mr-IN" dirty="0" smtClean="0"/>
              <a:t>…</a:t>
            </a:r>
            <a:r>
              <a:rPr lang="en-US" dirty="0" smtClean="0"/>
              <a:t>.exiting....try again”</a:t>
            </a:r>
            <a:endParaRPr lang="en-US" dirty="0"/>
          </a:p>
        </p:txBody>
      </p:sp>
    </p:spTree>
    <p:extLst>
      <p:ext uri="{BB962C8B-B14F-4D97-AF65-F5344CB8AC3E}">
        <p14:creationId xmlns:p14="http://schemas.microsoft.com/office/powerpoint/2010/main" val="2139041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5"/>
          <p:cNvPicPr>
            <a:picLocks noChangeAspect="1"/>
          </p:cNvPicPr>
          <p:nvPr/>
        </p:nvPicPr>
        <p:blipFill>
          <a:blip r:embed="rId2"/>
          <a:stretch>
            <a:fillRect/>
          </a:stretch>
        </p:blipFill>
        <p:spPr>
          <a:xfrm>
            <a:off x="1451579" y="2513331"/>
            <a:ext cx="4960443" cy="2455419"/>
          </a:xfrm>
          <a:prstGeom prst="rect">
            <a:avLst/>
          </a:prstGeom>
        </p:spPr>
      </p:pic>
      <p:sp>
        <p:nvSpPr>
          <p:cNvPr id="2" name="Title 1"/>
          <p:cNvSpPr>
            <a:spLocks noGrp="1"/>
          </p:cNvSpPr>
          <p:nvPr>
            <p:ph type="title"/>
          </p:nvPr>
        </p:nvSpPr>
        <p:spPr>
          <a:xfrm>
            <a:off x="1451579" y="804519"/>
            <a:ext cx="9603275" cy="1049235"/>
          </a:xfrm>
        </p:spPr>
        <p:txBody>
          <a:bodyPr>
            <a:normAutofit/>
          </a:bodyPr>
          <a:lstStyle/>
          <a:p>
            <a:r>
              <a:rPr lang="en-US" dirty="0"/>
              <a:t>Validations</a:t>
            </a:r>
          </a:p>
        </p:txBody>
      </p:sp>
      <p:sp>
        <p:nvSpPr>
          <p:cNvPr id="10" name="Content Placeholder 9"/>
          <p:cNvSpPr>
            <a:spLocks noGrp="1"/>
          </p:cNvSpPr>
          <p:nvPr>
            <p:ph idx="1"/>
          </p:nvPr>
        </p:nvSpPr>
        <p:spPr>
          <a:xfrm>
            <a:off x="6892299" y="2015734"/>
            <a:ext cx="4162555" cy="3450613"/>
          </a:xfrm>
        </p:spPr>
        <p:txBody>
          <a:bodyPr>
            <a:normAutofit/>
          </a:bodyPr>
          <a:lstStyle/>
          <a:p>
            <a:r>
              <a:rPr lang="en-US" dirty="0" smtClean="0"/>
              <a:t>This validation of the program is that option 4 can’t be performed without option 3 performed as it takes the source router of the previous option to print the updated connection table.</a:t>
            </a:r>
            <a:endParaRPr lang="en-US" dirty="0"/>
          </a:p>
        </p:txBody>
      </p:sp>
    </p:spTree>
    <p:extLst>
      <p:ext uri="{BB962C8B-B14F-4D97-AF65-F5344CB8AC3E}">
        <p14:creationId xmlns:p14="http://schemas.microsoft.com/office/powerpoint/2010/main" val="3953128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 simulator</a:t>
            </a:r>
            <a:endParaRPr lang="en-US" dirty="0"/>
          </a:p>
        </p:txBody>
      </p:sp>
      <p:sp>
        <p:nvSpPr>
          <p:cNvPr id="3" name="Content Placeholder 2"/>
          <p:cNvSpPr>
            <a:spLocks noGrp="1"/>
          </p:cNvSpPr>
          <p:nvPr>
            <p:ph idx="1"/>
          </p:nvPr>
        </p:nvSpPr>
        <p:spPr/>
        <p:txBody>
          <a:bodyPr>
            <a:normAutofit/>
          </a:bodyPr>
          <a:lstStyle/>
          <a:p>
            <a:r>
              <a:rPr lang="en-US" sz="4000" dirty="0" smtClean="0">
                <a:ln w="0"/>
                <a:solidFill>
                  <a:schemeClr val="accent1"/>
                </a:solidFill>
                <a:effectLst>
                  <a:outerShdw blurRad="38100" dist="25400" dir="5400000" algn="ctr" rotWithShape="0">
                    <a:srgbClr val="6E747A">
                      <a:alpha val="43000"/>
                    </a:srgbClr>
                  </a:outerShdw>
                </a:effectLst>
              </a:rPr>
              <a:t>END OF CS542 PROJECT ,THANK YOU!!1</a:t>
            </a:r>
            <a:endParaRPr lang="en-US" sz="4000" dirty="0"/>
          </a:p>
        </p:txBody>
      </p:sp>
    </p:spTree>
    <p:extLst>
      <p:ext uri="{BB962C8B-B14F-4D97-AF65-F5344CB8AC3E}">
        <p14:creationId xmlns:p14="http://schemas.microsoft.com/office/powerpoint/2010/main" val="110320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a:t>Link state routing protocols maintain complete road map of the network in each router running a link state routing protocol</a:t>
            </a:r>
            <a:r>
              <a:rPr lang="en-US" dirty="0" smtClean="0"/>
              <a:t>.</a:t>
            </a:r>
          </a:p>
          <a:p>
            <a:r>
              <a:rPr lang="en-US" dirty="0"/>
              <a:t>The link-state protocol is performed by every </a:t>
            </a:r>
            <a:r>
              <a:rPr lang="en-US" dirty="0" smtClean="0"/>
              <a:t>switching node</a:t>
            </a:r>
            <a:r>
              <a:rPr lang="en-US" dirty="0"/>
              <a:t> in the </a:t>
            </a:r>
            <a:r>
              <a:rPr lang="en-US" dirty="0" smtClean="0"/>
              <a:t>network. These nodes are known as routers which are designed to forward packets.</a:t>
            </a:r>
          </a:p>
          <a:p>
            <a:r>
              <a:rPr lang="en-US" dirty="0"/>
              <a:t>The basic concept of link-state routing is that every node constructs a </a:t>
            </a:r>
            <a:r>
              <a:rPr lang="en-US" b="1" i="1" dirty="0" smtClean="0"/>
              <a:t>map</a:t>
            </a:r>
            <a:r>
              <a:rPr lang="en-US" dirty="0"/>
              <a:t> of the connectivity to the network, in the form of a </a:t>
            </a:r>
            <a:r>
              <a:rPr lang="en-US" dirty="0" smtClean="0"/>
              <a:t>graph showing </a:t>
            </a:r>
            <a:r>
              <a:rPr lang="en-US" dirty="0"/>
              <a:t>which nodes are connected to which other </a:t>
            </a:r>
            <a:r>
              <a:rPr lang="en-US" dirty="0" smtClean="0"/>
              <a:t>nodes.</a:t>
            </a:r>
          </a:p>
          <a:p>
            <a:r>
              <a:rPr lang="en-US" dirty="0"/>
              <a:t>Each node then independently calculates the next best logical </a:t>
            </a:r>
            <a:r>
              <a:rPr lang="en-US" i="1" dirty="0"/>
              <a:t>path</a:t>
            </a:r>
            <a:r>
              <a:rPr lang="en-US" dirty="0"/>
              <a:t> from it to every possible destination in the network. The collection of best paths will then form the node's </a:t>
            </a:r>
            <a:r>
              <a:rPr lang="en-US" dirty="0" smtClean="0"/>
              <a:t>routing table.</a:t>
            </a:r>
            <a:endParaRPr lang="en-US" dirty="0"/>
          </a:p>
        </p:txBody>
      </p:sp>
    </p:spTree>
    <p:extLst>
      <p:ext uri="{BB962C8B-B14F-4D97-AF65-F5344CB8AC3E}">
        <p14:creationId xmlns:p14="http://schemas.microsoft.com/office/powerpoint/2010/main" val="1896689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 algorithm</a:t>
            </a:r>
            <a:endParaRPr lang="en-US" dirty="0"/>
          </a:p>
        </p:txBody>
      </p:sp>
      <p:sp>
        <p:nvSpPr>
          <p:cNvPr id="3" name="Content Placeholder 2"/>
          <p:cNvSpPr>
            <a:spLocks noGrp="1"/>
          </p:cNvSpPr>
          <p:nvPr>
            <p:ph idx="1"/>
          </p:nvPr>
        </p:nvSpPr>
        <p:spPr/>
        <p:txBody>
          <a:bodyPr/>
          <a:lstStyle/>
          <a:p>
            <a:r>
              <a:rPr lang="en-US" dirty="0"/>
              <a:t>Link state protocols are based on Shortest Path First (SPF) algorithm to find the best path to a </a:t>
            </a:r>
            <a:r>
              <a:rPr lang="en-US" dirty="0" smtClean="0"/>
              <a:t>destination.</a:t>
            </a:r>
          </a:p>
          <a:p>
            <a:r>
              <a:rPr lang="en-US" dirty="0"/>
              <a:t>Shortest Path First (SPF) algorithm is also known as Dijkstra algorithm, since it is conceptualized by Dijkstra. In Shortest Path First (SPF) algorithm, whenever a link's state changes, a routing update called a Link-State Advertisement (LSA) is exchanged between </a:t>
            </a:r>
            <a:r>
              <a:rPr lang="en-US" dirty="0" smtClean="0"/>
              <a:t>routers.</a:t>
            </a:r>
          </a:p>
          <a:p>
            <a:r>
              <a:rPr lang="en-US" dirty="0"/>
              <a:t>When a router receives an LSA routing update, the link-state algorithm is used to recalculate the shortest path to affected destinations</a:t>
            </a:r>
          </a:p>
        </p:txBody>
      </p:sp>
    </p:spTree>
    <p:extLst>
      <p:ext uri="{BB962C8B-B14F-4D97-AF65-F5344CB8AC3E}">
        <p14:creationId xmlns:p14="http://schemas.microsoft.com/office/powerpoint/2010/main" val="179443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 algorithm</a:t>
            </a:r>
            <a:endParaRPr lang="en-US" dirty="0"/>
          </a:p>
        </p:txBody>
      </p:sp>
      <p:sp>
        <p:nvSpPr>
          <p:cNvPr id="3" name="Content Placeholder 2"/>
          <p:cNvSpPr>
            <a:spLocks noGrp="1"/>
          </p:cNvSpPr>
          <p:nvPr>
            <p:ph idx="1"/>
          </p:nvPr>
        </p:nvSpPr>
        <p:spPr/>
        <p:txBody>
          <a:bodyPr/>
          <a:lstStyle/>
          <a:p>
            <a:r>
              <a:rPr lang="en-US" dirty="0"/>
              <a:t>When a router receives an LSA routing update, the link-state algorithm is used to recalculate the shortest path to affected </a:t>
            </a:r>
            <a:r>
              <a:rPr lang="en-US" dirty="0" smtClean="0"/>
              <a:t>destinations</a:t>
            </a:r>
          </a:p>
          <a:p>
            <a:r>
              <a:rPr lang="en-US" dirty="0"/>
              <a:t>Each router constructs a map of the complete </a:t>
            </a:r>
            <a:r>
              <a:rPr lang="en-US" dirty="0" smtClean="0"/>
              <a:t>network</a:t>
            </a:r>
          </a:p>
          <a:p>
            <a:r>
              <a:rPr lang="en-US" dirty="0"/>
              <a:t>Link State Routing Protocols converge more quickly and they are less prone to </a:t>
            </a:r>
            <a:r>
              <a:rPr lang="en-US" dirty="0" smtClean="0"/>
              <a:t>Routing loops than</a:t>
            </a:r>
            <a:r>
              <a:rPr lang="en-US" dirty="0"/>
              <a:t> </a:t>
            </a:r>
            <a:r>
              <a:rPr lang="en-US" dirty="0" smtClean="0"/>
              <a:t>Distance Vector</a:t>
            </a:r>
            <a:r>
              <a:rPr lang="en-US" dirty="0"/>
              <a:t> Routing </a:t>
            </a:r>
            <a:r>
              <a:rPr lang="en-US" dirty="0" smtClean="0"/>
              <a:t>Protocols</a:t>
            </a:r>
          </a:p>
          <a:p>
            <a:r>
              <a:rPr lang="en-US" dirty="0" smtClean="0"/>
              <a:t>Link </a:t>
            </a:r>
            <a:r>
              <a:rPr lang="en-US" dirty="0"/>
              <a:t>State Routing Protocols require more CPU power and memory than </a:t>
            </a:r>
            <a:r>
              <a:rPr lang="en-US" dirty="0" smtClean="0"/>
              <a:t>Distance Vector routing algorithms.</a:t>
            </a:r>
          </a:p>
          <a:p>
            <a:endParaRPr lang="en-US" dirty="0" smtClean="0"/>
          </a:p>
          <a:p>
            <a:endParaRPr lang="en-US" dirty="0"/>
          </a:p>
        </p:txBody>
      </p:sp>
    </p:spTree>
    <p:extLst>
      <p:ext uri="{BB962C8B-B14F-4D97-AF65-F5344CB8AC3E}">
        <p14:creationId xmlns:p14="http://schemas.microsoft.com/office/powerpoint/2010/main" val="707766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 algorithm</a:t>
            </a:r>
            <a:br>
              <a:rPr lang="en-US" dirty="0" smtClean="0"/>
            </a:br>
            <a:endParaRPr lang="en-US" dirty="0"/>
          </a:p>
        </p:txBody>
      </p:sp>
      <p:sp>
        <p:nvSpPr>
          <p:cNvPr id="3" name="Content Placeholder 2"/>
          <p:cNvSpPr>
            <a:spLocks noGrp="1"/>
          </p:cNvSpPr>
          <p:nvPr>
            <p:ph idx="1"/>
          </p:nvPr>
        </p:nvSpPr>
        <p:spPr/>
        <p:txBody>
          <a:bodyPr/>
          <a:lstStyle/>
          <a:p>
            <a:r>
              <a:rPr lang="en-US" dirty="0"/>
              <a:t>Link State Protocols use a hierarchical structure that limits the distance that a Link-State Advertisement (LSA) need to </a:t>
            </a:r>
            <a:r>
              <a:rPr lang="en-US" dirty="0" smtClean="0"/>
              <a:t>travel</a:t>
            </a:r>
          </a:p>
          <a:p>
            <a:r>
              <a:rPr lang="en-US" dirty="0"/>
              <a:t>Link State Protocols use </a:t>
            </a:r>
            <a:r>
              <a:rPr lang="en-US" dirty="0" smtClean="0"/>
              <a:t>multicasts</a:t>
            </a:r>
            <a:r>
              <a:rPr lang="en-US" dirty="0">
                <a:hlinkClick r:id="rId2"/>
              </a:rPr>
              <a:t> </a:t>
            </a:r>
            <a:r>
              <a:rPr lang="en-US" dirty="0"/>
              <a:t>to share the routing information. Only the routers which run Link State protocol only process the </a:t>
            </a:r>
            <a:r>
              <a:rPr lang="en-US" dirty="0" smtClean="0"/>
              <a:t>updates</a:t>
            </a:r>
          </a:p>
          <a:p>
            <a:r>
              <a:rPr lang="en-US" dirty="0"/>
              <a:t> Link State routers send updates only when there is a change in the state of the </a:t>
            </a:r>
            <a:r>
              <a:rPr lang="en-US" dirty="0" smtClean="0"/>
              <a:t>network</a:t>
            </a:r>
          </a:p>
          <a:p>
            <a:r>
              <a:rPr lang="en-US" dirty="0"/>
              <a:t>Link-state algorithms can be more complex and expensive to implement and </a:t>
            </a:r>
            <a:r>
              <a:rPr lang="en-US" dirty="0" smtClean="0"/>
              <a:t>support</a:t>
            </a:r>
          </a:p>
        </p:txBody>
      </p:sp>
    </p:spTree>
    <p:extLst>
      <p:ext uri="{BB962C8B-B14F-4D97-AF65-F5344CB8AC3E}">
        <p14:creationId xmlns:p14="http://schemas.microsoft.com/office/powerpoint/2010/main" val="52252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link state routing simulator</a:t>
            </a:r>
            <a:endParaRPr lang="en-US" dirty="0"/>
          </a:p>
        </p:txBody>
      </p:sp>
      <p:sp>
        <p:nvSpPr>
          <p:cNvPr id="3" name="Content Placeholder 2"/>
          <p:cNvSpPr>
            <a:spLocks noGrp="1"/>
          </p:cNvSpPr>
          <p:nvPr>
            <p:ph idx="1"/>
          </p:nvPr>
        </p:nvSpPr>
        <p:spPr/>
        <p:txBody>
          <a:bodyPr>
            <a:normAutofit lnSpcReduction="10000"/>
          </a:bodyPr>
          <a:lstStyle/>
          <a:p>
            <a:r>
              <a:rPr lang="en-US" dirty="0" smtClean="0"/>
              <a:t>The link state routing simulator is a program which is built to implement link state routing protocol</a:t>
            </a:r>
          </a:p>
          <a:p>
            <a:r>
              <a:rPr lang="en-US" dirty="0" smtClean="0"/>
              <a:t>The program has two functionalities:</a:t>
            </a:r>
          </a:p>
          <a:p>
            <a:pPr lvl="1"/>
            <a:r>
              <a:rPr lang="en-US" dirty="0"/>
              <a:t>Simulate the process of generating connection table for each router in a given network </a:t>
            </a:r>
          </a:p>
          <a:p>
            <a:pPr lvl="1"/>
            <a:r>
              <a:rPr lang="en-US" dirty="0"/>
              <a:t>Compute optimal path with least cost between any two specific routers</a:t>
            </a:r>
            <a:br>
              <a:rPr lang="en-US" dirty="0"/>
            </a:br>
            <a:endParaRPr lang="en-US" dirty="0"/>
          </a:p>
          <a:p>
            <a:r>
              <a:rPr lang="en-US" dirty="0" smtClean="0"/>
              <a:t>The program takes input in the form of a text file, which consists of arbitrary number of routers and costs of links between all directly connected routers. The first command takes the text file as an input and prints the topology matrix.</a:t>
            </a:r>
            <a:endParaRPr lang="en-US" dirty="0"/>
          </a:p>
        </p:txBody>
      </p:sp>
    </p:spTree>
    <p:extLst>
      <p:ext uri="{BB962C8B-B14F-4D97-AF65-F5344CB8AC3E}">
        <p14:creationId xmlns:p14="http://schemas.microsoft.com/office/powerpoint/2010/main" val="1496759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2015734"/>
            <a:ext cx="6146799" cy="3450613"/>
          </a:xfrm>
          <a:prstGeom prst="rect">
            <a:avLst/>
          </a:prstGeom>
        </p:spPr>
      </p:pic>
      <p:sp>
        <p:nvSpPr>
          <p:cNvPr id="2" name="Title 1"/>
          <p:cNvSpPr>
            <a:spLocks noGrp="1"/>
          </p:cNvSpPr>
          <p:nvPr>
            <p:ph type="title"/>
          </p:nvPr>
        </p:nvSpPr>
        <p:spPr>
          <a:xfrm>
            <a:off x="1451579" y="804519"/>
            <a:ext cx="9603275" cy="1049235"/>
          </a:xfrm>
        </p:spPr>
        <p:txBody>
          <a:bodyPr>
            <a:normAutofit/>
          </a:bodyPr>
          <a:lstStyle/>
          <a:p>
            <a:r>
              <a:rPr lang="en-US" dirty="0"/>
              <a:t>Working of link state routing simulator</a:t>
            </a:r>
          </a:p>
        </p:txBody>
      </p:sp>
      <p:sp>
        <p:nvSpPr>
          <p:cNvPr id="3" name="Content Placeholder 2"/>
          <p:cNvSpPr>
            <a:spLocks noGrp="1"/>
          </p:cNvSpPr>
          <p:nvPr>
            <p:ph idx="1"/>
          </p:nvPr>
        </p:nvSpPr>
        <p:spPr>
          <a:xfrm>
            <a:off x="6892299" y="2015734"/>
            <a:ext cx="4162555" cy="3450613"/>
          </a:xfrm>
        </p:spPr>
        <p:txBody>
          <a:bodyPr>
            <a:normAutofit/>
          </a:bodyPr>
          <a:lstStyle/>
          <a:p>
            <a:pPr>
              <a:lnSpc>
                <a:spcPct val="100000"/>
              </a:lnSpc>
            </a:pPr>
            <a:r>
              <a:rPr lang="en-US" sz="1100" dirty="0"/>
              <a:t>For the second command the program takes the source router as input and prints the connection table of the source router by performing shortest path algorithm i.e. Dijkstra</a:t>
            </a:r>
          </a:p>
          <a:p>
            <a:pPr>
              <a:lnSpc>
                <a:spcPct val="100000"/>
              </a:lnSpc>
            </a:pPr>
            <a:r>
              <a:rPr lang="en-US" sz="1100" dirty="0"/>
              <a:t>For the third command the program takes the source router and destination router as input and prints the total cost between source and destination and also prints the shortest path between source and destination.</a:t>
            </a:r>
          </a:p>
          <a:p>
            <a:pPr>
              <a:lnSpc>
                <a:spcPct val="100000"/>
              </a:lnSpc>
            </a:pPr>
            <a:r>
              <a:rPr lang="en-US" sz="1100" dirty="0"/>
              <a:t>For the fourth command the program takes a router to delete as input ,deletes the router if its down, modifies the topology and then prints the connection table of the previous source router given in command three.</a:t>
            </a:r>
          </a:p>
          <a:p>
            <a:pPr>
              <a:lnSpc>
                <a:spcPct val="100000"/>
              </a:lnSpc>
            </a:pPr>
            <a:r>
              <a:rPr lang="en-US" sz="1100" dirty="0"/>
              <a:t>For the fifth command the program prints the best router ,which has minimum cost to all other routers.</a:t>
            </a:r>
          </a:p>
          <a:p>
            <a:pPr>
              <a:lnSpc>
                <a:spcPct val="100000"/>
              </a:lnSpc>
            </a:pPr>
            <a:r>
              <a:rPr lang="en-US" sz="1100" dirty="0"/>
              <a:t>For the sixth command the program exits </a:t>
            </a:r>
            <a:r>
              <a:rPr lang="en-US" sz="1100" dirty="0" smtClean="0"/>
              <a:t>.</a:t>
            </a:r>
          </a:p>
        </p:txBody>
      </p:sp>
    </p:spTree>
    <p:extLst>
      <p:ext uri="{BB962C8B-B14F-4D97-AF65-F5344CB8AC3E}">
        <p14:creationId xmlns:p14="http://schemas.microsoft.com/office/powerpoint/2010/main" val="3221067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846667" y="2015734"/>
            <a:ext cx="5565355" cy="3267465"/>
          </a:xfrm>
          <a:prstGeom prst="rect">
            <a:avLst/>
          </a:prstGeom>
        </p:spPr>
      </p:pic>
      <p:sp>
        <p:nvSpPr>
          <p:cNvPr id="2" name="Title 1"/>
          <p:cNvSpPr>
            <a:spLocks noGrp="1"/>
          </p:cNvSpPr>
          <p:nvPr>
            <p:ph type="title"/>
          </p:nvPr>
        </p:nvSpPr>
        <p:spPr>
          <a:xfrm>
            <a:off x="1451579" y="804519"/>
            <a:ext cx="9603275" cy="1049235"/>
          </a:xfrm>
        </p:spPr>
        <p:txBody>
          <a:bodyPr>
            <a:normAutofit/>
          </a:bodyPr>
          <a:lstStyle/>
          <a:p>
            <a:r>
              <a:rPr lang="en-US" dirty="0"/>
              <a:t>Working of link state routing simulator</a:t>
            </a:r>
          </a:p>
        </p:txBody>
      </p:sp>
      <p:sp>
        <p:nvSpPr>
          <p:cNvPr id="8" name="Content Placeholder 7"/>
          <p:cNvSpPr>
            <a:spLocks noGrp="1"/>
          </p:cNvSpPr>
          <p:nvPr>
            <p:ph idx="1"/>
          </p:nvPr>
        </p:nvSpPr>
        <p:spPr>
          <a:xfrm>
            <a:off x="6892299" y="2015734"/>
            <a:ext cx="4162555" cy="3450613"/>
          </a:xfrm>
        </p:spPr>
        <p:txBody>
          <a:bodyPr>
            <a:normAutofit fontScale="85000" lnSpcReduction="20000"/>
          </a:bodyPr>
          <a:lstStyle/>
          <a:p>
            <a:r>
              <a:rPr lang="en-US" dirty="0" smtClean="0"/>
              <a:t>So for 1</a:t>
            </a:r>
            <a:r>
              <a:rPr lang="en-US" baseline="30000" dirty="0" smtClean="0"/>
              <a:t>st</a:t>
            </a:r>
            <a:r>
              <a:rPr lang="en-US" dirty="0" smtClean="0"/>
              <a:t> command the the program takes an input which should be .txt format </a:t>
            </a:r>
          </a:p>
          <a:p>
            <a:r>
              <a:rPr lang="en-US" dirty="0" smtClean="0"/>
              <a:t>After inputting the file it prints the topology matrix .</a:t>
            </a:r>
          </a:p>
          <a:p>
            <a:r>
              <a:rPr lang="en-US" dirty="0" smtClean="0"/>
              <a:t>The routers which are </a:t>
            </a:r>
            <a:r>
              <a:rPr lang="en-US" dirty="0" smtClean="0"/>
              <a:t>not </a:t>
            </a:r>
            <a:r>
              <a:rPr lang="en-US" dirty="0" smtClean="0"/>
              <a:t>connected </a:t>
            </a:r>
            <a:r>
              <a:rPr lang="en-US" dirty="0" smtClean="0"/>
              <a:t>to other routers ,the weights are marked as -1</a:t>
            </a:r>
          </a:p>
          <a:p>
            <a:r>
              <a:rPr lang="en-US" dirty="0" smtClean="0"/>
              <a:t>After the first command is executed the option Return to Menu pops out where if you press Y it will return to main menu otherwise the program will quit .</a:t>
            </a:r>
          </a:p>
          <a:p>
            <a:endParaRPr lang="en-US" dirty="0"/>
          </a:p>
        </p:txBody>
      </p:sp>
    </p:spTree>
    <p:extLst>
      <p:ext uri="{BB962C8B-B14F-4D97-AF65-F5344CB8AC3E}">
        <p14:creationId xmlns:p14="http://schemas.microsoft.com/office/powerpoint/2010/main" val="2755764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1" name="Picture 2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 name="Content Placeholder 2"/>
          <p:cNvPicPr>
            <a:picLocks noChangeAspect="1"/>
          </p:cNvPicPr>
          <p:nvPr/>
        </p:nvPicPr>
        <p:blipFill>
          <a:blip r:embed="rId3"/>
          <a:stretch>
            <a:fillRect/>
          </a:stretch>
        </p:blipFill>
        <p:spPr>
          <a:xfrm>
            <a:off x="7473594" y="118534"/>
            <a:ext cx="4074836" cy="2815698"/>
          </a:xfrm>
          <a:prstGeom prst="rect">
            <a:avLst/>
          </a:prstGeom>
        </p:spPr>
      </p:pic>
      <p:pic>
        <p:nvPicPr>
          <p:cNvPr id="12" name="Content Placeholder 9"/>
          <p:cNvPicPr>
            <a:picLocks noChangeAspect="1"/>
          </p:cNvPicPr>
          <p:nvPr/>
        </p:nvPicPr>
        <p:blipFill>
          <a:blip r:embed="rId4"/>
          <a:stretch>
            <a:fillRect/>
          </a:stretch>
        </p:blipFill>
        <p:spPr>
          <a:xfrm>
            <a:off x="7548459" y="3072082"/>
            <a:ext cx="4074836" cy="2922318"/>
          </a:xfrm>
          <a:prstGeom prst="rect">
            <a:avLst/>
          </a:prstGeom>
        </p:spPr>
      </p:pic>
      <p:sp>
        <p:nvSpPr>
          <p:cNvPr id="2" name="Title 1"/>
          <p:cNvSpPr>
            <a:spLocks noGrp="1"/>
          </p:cNvSpPr>
          <p:nvPr>
            <p:ph type="title"/>
          </p:nvPr>
        </p:nvSpPr>
        <p:spPr>
          <a:xfrm>
            <a:off x="1451579" y="804519"/>
            <a:ext cx="5550357" cy="1049235"/>
          </a:xfrm>
        </p:spPr>
        <p:txBody>
          <a:bodyPr>
            <a:normAutofit/>
          </a:bodyPr>
          <a:lstStyle/>
          <a:p>
            <a:r>
              <a:rPr lang="en-US" dirty="0"/>
              <a:t>Working of link state routing simulator</a:t>
            </a:r>
          </a:p>
        </p:txBody>
      </p:sp>
      <p:sp>
        <p:nvSpPr>
          <p:cNvPr id="16" name="Content Placeholder 15"/>
          <p:cNvSpPr>
            <a:spLocks noGrp="1"/>
          </p:cNvSpPr>
          <p:nvPr>
            <p:ph idx="1"/>
          </p:nvPr>
        </p:nvSpPr>
        <p:spPr>
          <a:xfrm>
            <a:off x="1451579" y="2015732"/>
            <a:ext cx="5550357" cy="3450613"/>
          </a:xfrm>
        </p:spPr>
        <p:txBody>
          <a:bodyPr>
            <a:normAutofit lnSpcReduction="10000"/>
          </a:bodyPr>
          <a:lstStyle/>
          <a:p>
            <a:r>
              <a:rPr lang="en-US" dirty="0" smtClean="0"/>
              <a:t>When we enter 2 as master command the program takes a source router as input like here and prints its connection table by performing shortest path algorithm.</a:t>
            </a:r>
          </a:p>
          <a:p>
            <a:r>
              <a:rPr lang="en-US" dirty="0" smtClean="0"/>
              <a:t>When we enter 3 as master command the program takes a source and a destination router as an input and prints the total cost between source and destination and also prints the shortest path between source and destination. </a:t>
            </a:r>
            <a:endParaRPr lang="en-US" dirty="0"/>
          </a:p>
        </p:txBody>
      </p:sp>
    </p:spTree>
    <p:extLst>
      <p:ext uri="{BB962C8B-B14F-4D97-AF65-F5344CB8AC3E}">
        <p14:creationId xmlns:p14="http://schemas.microsoft.com/office/powerpoint/2010/main" val="242976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219</TotalTime>
  <Words>862</Words>
  <Application>Microsoft Macintosh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Mangal</vt:lpstr>
      <vt:lpstr>Arial</vt:lpstr>
      <vt:lpstr>Gallery</vt:lpstr>
      <vt:lpstr>Link state routing simulator</vt:lpstr>
      <vt:lpstr>Link state routing algorithm</vt:lpstr>
      <vt:lpstr>Link state routing algorithm</vt:lpstr>
      <vt:lpstr>Link state routing algorithm</vt:lpstr>
      <vt:lpstr>Link state routing algorithm </vt:lpstr>
      <vt:lpstr>Working of link state routing simulator</vt:lpstr>
      <vt:lpstr>Working of link state routing simulator</vt:lpstr>
      <vt:lpstr>Working of link state routing simulator</vt:lpstr>
      <vt:lpstr>Working of link state routing simulator</vt:lpstr>
      <vt:lpstr>Working of link state routing simulator</vt:lpstr>
      <vt:lpstr>Working of link state routing simulator</vt:lpstr>
      <vt:lpstr>validations</vt:lpstr>
      <vt:lpstr>Validations</vt:lpstr>
      <vt:lpstr>Validations</vt:lpstr>
      <vt:lpstr>Link state routing simulator</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state routing simulator</dc:title>
  <dc:creator>Saptarshi Banerjee</dc:creator>
  <cp:lastModifiedBy>Saptarshi Banerjee</cp:lastModifiedBy>
  <cp:revision>20</cp:revision>
  <dcterms:created xsi:type="dcterms:W3CDTF">2016-11-19T03:39:12Z</dcterms:created>
  <dcterms:modified xsi:type="dcterms:W3CDTF">2016-11-19T07:19:47Z</dcterms:modified>
</cp:coreProperties>
</file>