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80" r:id="rId11"/>
    <p:sldId id="281" r:id="rId12"/>
    <p:sldId id="271" r:id="rId13"/>
    <p:sldId id="274" r:id="rId14"/>
    <p:sldId id="273" r:id="rId15"/>
    <p:sldId id="275" r:id="rId16"/>
    <p:sldId id="276" r:id="rId17"/>
    <p:sldId id="282" r:id="rId18"/>
    <p:sldId id="283" r:id="rId19"/>
    <p:sldId id="278" r:id="rId20"/>
    <p:sldId id="279" r:id="rId21"/>
    <p:sldId id="263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33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EF54-75AD-46EE-BF3A-15C56F3D8A1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82C4-12B1-4808-AE08-071CCB85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janiobachmann/lending-club-risk-analysis-and-metric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045608"/>
            <a:ext cx="12192000" cy="812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Lending Club </a:t>
            </a:r>
            <a:r>
              <a:rPr lang="en-US" dirty="0" smtClean="0"/>
              <a:t>- Credit Risk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Job Connector Data Science and Machine Learning </a:t>
            </a:r>
            <a:r>
              <a:rPr lang="en-US" b="1" dirty="0" err="1" smtClean="0"/>
              <a:t>Purwadhika</a:t>
            </a:r>
            <a:r>
              <a:rPr lang="en-US" b="1" dirty="0" smtClean="0"/>
              <a:t> Batch 7</a:t>
            </a:r>
          </a:p>
          <a:p>
            <a:r>
              <a:rPr lang="en-US" dirty="0" err="1" smtClean="0"/>
              <a:t>Sapto</a:t>
            </a:r>
            <a:r>
              <a:rPr lang="en-US" dirty="0" smtClean="0"/>
              <a:t> </a:t>
            </a:r>
            <a:r>
              <a:rPr lang="en-US" dirty="0" err="1" smtClean="0"/>
              <a:t>Aji</a:t>
            </a:r>
            <a:r>
              <a:rPr lang="en-US" dirty="0" smtClean="0"/>
              <a:t> </a:t>
            </a:r>
            <a:r>
              <a:rPr lang="en-US" dirty="0" err="1" smtClean="0"/>
              <a:t>Pamungkas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608"/>
            <a:ext cx="1990165" cy="8123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90165" y="6128638"/>
            <a:ext cx="797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Lending Club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Credit Risk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2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51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rmAutofit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Missing Values</a:t>
            </a:r>
            <a:endParaRPr lang="en-US" sz="5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7" y="1321043"/>
            <a:ext cx="5499462" cy="53307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51" y="1321043"/>
            <a:ext cx="5420059" cy="53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85164"/>
            <a:ext cx="8704730" cy="8337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8" y="1423148"/>
            <a:ext cx="3593150" cy="3568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88" y="1410505"/>
            <a:ext cx="3621623" cy="3581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01" y="1410505"/>
            <a:ext cx="3605881" cy="35809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410584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funded_amnt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/>
              <a:t> </a:t>
            </a:r>
            <a:r>
              <a:rPr lang="en-US" dirty="0" smtClean="0"/>
              <a:t>Ratio: 0.0039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9600" y="5398733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int_rate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/>
              <a:t> </a:t>
            </a:r>
            <a:r>
              <a:rPr lang="en-US" dirty="0" smtClean="0"/>
              <a:t>Ratio:  0.4308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95084" y="5397941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Installment</a:t>
            </a:r>
          </a:p>
          <a:p>
            <a:r>
              <a:rPr lang="en-US" dirty="0" err="1" smtClean="0"/>
              <a:t>Corr</a:t>
            </a:r>
            <a:r>
              <a:rPr lang="en-US" dirty="0"/>
              <a:t> </a:t>
            </a:r>
            <a:r>
              <a:rPr lang="en-US" dirty="0" smtClean="0"/>
              <a:t>Ratio:  0.0168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3" y="1608666"/>
            <a:ext cx="3374326" cy="3318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52" y="1608665"/>
            <a:ext cx="3339448" cy="3316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52" y="1608665"/>
            <a:ext cx="3371735" cy="3316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9600" y="5318051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annual_inc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0.033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7153" y="5318051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dti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0.0296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76801" y="5318051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delinq_2yrs</a:t>
            </a:r>
          </a:p>
          <a:p>
            <a:r>
              <a:rPr lang="en-US" dirty="0" err="1" smtClean="0"/>
              <a:t>Corr</a:t>
            </a:r>
            <a:r>
              <a:rPr lang="en-US" dirty="0" smtClean="0"/>
              <a:t> Ratio:  0.0005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8" y="1761066"/>
            <a:ext cx="3271030" cy="3217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6" y="1761066"/>
            <a:ext cx="3271030" cy="321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85" y="1761066"/>
            <a:ext cx="3271030" cy="3217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600" y="5318051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inq_last_6mths</a:t>
            </a:r>
          </a:p>
          <a:p>
            <a:r>
              <a:rPr lang="en-US" dirty="0" err="1" smtClean="0"/>
              <a:t>Corr</a:t>
            </a:r>
            <a:r>
              <a:rPr lang="en-US" dirty="0" smtClean="0"/>
              <a:t> Ratio: 0.0705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9601" y="5273753"/>
            <a:ext cx="355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mths_since_last_delinq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0.0002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62" y="5273753"/>
            <a:ext cx="355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mths_since_last_record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 0.0008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0" y="1422400"/>
            <a:ext cx="3511653" cy="345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2400"/>
            <a:ext cx="3505200" cy="3447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38" y="1422400"/>
            <a:ext cx="3569462" cy="3444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935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open_acc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0.0095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7288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pub_rec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 0.0113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6582" y="5285643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revol_bal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0.0197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585490"/>
            <a:ext cx="3621696" cy="3562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8" y="1585490"/>
            <a:ext cx="3628409" cy="355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89" y="1585490"/>
            <a:ext cx="3618509" cy="3559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935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revol_util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 0.043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7263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total_acc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0.0120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4200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out_prncp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 0.1763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080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9" y="1574799"/>
            <a:ext cx="3776004" cy="371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5" y="1574798"/>
            <a:ext cx="3783582" cy="372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9" y="1574797"/>
            <a:ext cx="3783581" cy="3721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935" y="5294759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total_pymnt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0.0330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707" y="5296268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total_rec_prncp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0.0825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17391" y="5296268"/>
            <a:ext cx="33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total_rec_int</a:t>
            </a:r>
            <a:endParaRPr lang="en-US" dirty="0" smtClean="0"/>
          </a:p>
          <a:p>
            <a:r>
              <a:rPr lang="en-US" dirty="0" err="1" smtClean="0"/>
              <a:t>Corr</a:t>
            </a:r>
            <a:r>
              <a:rPr lang="en-US" dirty="0" smtClean="0"/>
              <a:t> Ratio:  0.0588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	: Not-Normal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(Numerical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465" y="6034932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Purpose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3575" y="6013428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Emp_length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96685" y="6034932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</a:t>
            </a:r>
            <a:r>
              <a:rPr lang="en-US" dirty="0" err="1" smtClean="0"/>
              <a:t>sub_grade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(Categorical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729"/>
            <a:ext cx="3716244" cy="3974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63" y="1608165"/>
            <a:ext cx="4001840" cy="39858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0" y="1608165"/>
            <a:ext cx="4098452" cy="39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465" y="6034932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home_ownership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33575" y="6013428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</a:t>
            </a:r>
            <a:r>
              <a:rPr lang="en-US" dirty="0" err="1" smtClean="0"/>
              <a:t>addr_state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96685" y="6034932"/>
            <a:ext cx="337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	: term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56329" y="85164"/>
            <a:ext cx="8704730" cy="83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(Categorical Features)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037"/>
            <a:ext cx="3858405" cy="393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07" y="1485790"/>
            <a:ext cx="3824195" cy="3625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74" y="1495957"/>
            <a:ext cx="3837114" cy="38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PRE-MODELLING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(Hypothesis Testing for each Independent Variable)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87" y="1645501"/>
            <a:ext cx="2415548" cy="5212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85" y="1645501"/>
            <a:ext cx="2806844" cy="4286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" y="1645501"/>
            <a:ext cx="2381372" cy="4394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85" y="1645501"/>
            <a:ext cx="1871799" cy="52124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7431" y="1165412"/>
            <a:ext cx="2563907" cy="331694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 Columns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39221" y="1165412"/>
            <a:ext cx="2563907" cy="331694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Numerical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Description</a:t>
            </a:r>
          </a:p>
          <a:p>
            <a:r>
              <a:rPr lang="en-US" dirty="0" smtClean="0"/>
              <a:t>Data Introduction</a:t>
            </a:r>
          </a:p>
          <a:p>
            <a:r>
              <a:rPr lang="en-US" dirty="0" smtClean="0"/>
              <a:t>Explanatory Data Analysis</a:t>
            </a:r>
          </a:p>
          <a:p>
            <a:r>
              <a:rPr lang="en-US" dirty="0" smtClean="0"/>
              <a:t>Pre Modelling</a:t>
            </a:r>
          </a:p>
          <a:p>
            <a:r>
              <a:rPr lang="en-US" dirty="0" smtClean="0"/>
              <a:t>Modelling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30" y="0"/>
            <a:ext cx="8897470" cy="100404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Highlight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 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Pre-Modelling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(Get Dummies of Categorical Columns, Drop Insignificant Independent Variables, Drop 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Independent Variable with High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Multicolinnearity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Split into Train &amp; Test Data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82" y="1991566"/>
            <a:ext cx="8200236" cy="4454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65078" y="1568824"/>
            <a:ext cx="2563907" cy="331694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of Clean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56329" y="0"/>
            <a:ext cx="8704730" cy="100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(Best Parameter)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5" y="1337734"/>
            <a:ext cx="11719663" cy="36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56329" y="0"/>
            <a:ext cx="8704730" cy="100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Evaluation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(Best F1 Scores)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040" t="30637" r="6788" b="7784"/>
          <a:stretch/>
        </p:blipFill>
        <p:spPr>
          <a:xfrm>
            <a:off x="304798" y="1380564"/>
            <a:ext cx="11485758" cy="46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7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56329" y="0"/>
            <a:ext cx="8704730" cy="100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8" y="1216024"/>
            <a:ext cx="11811000" cy="54357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Theme 			</a:t>
            </a:r>
            <a:r>
              <a:rPr lang="en-US" dirty="0" smtClean="0"/>
              <a:t>: Loan / Credit Risk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Company			</a:t>
            </a:r>
            <a:r>
              <a:rPr lang="en-US" dirty="0" smtClean="0"/>
              <a:t>: Lending Club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Description 			</a:t>
            </a:r>
            <a:r>
              <a:rPr lang="en-US" dirty="0" smtClean="0"/>
              <a:t>: Lending Club is </a:t>
            </a:r>
            <a:r>
              <a:rPr lang="en-US" dirty="0"/>
              <a:t>the world's largest peer-to-peer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  lending platform which the product is enable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borrowers to create unsecured personal loan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between $1,000 and $40,000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Headquarters</a:t>
            </a:r>
            <a:r>
              <a:rPr lang="en-US" dirty="0" smtClean="0"/>
              <a:t> 		: San </a:t>
            </a:r>
            <a:r>
              <a:rPr lang="en-US" dirty="0" err="1" smtClean="0"/>
              <a:t>Fransisco</a:t>
            </a:r>
            <a:r>
              <a:rPr lang="en-US" dirty="0" smtClean="0"/>
              <a:t>, California, U.S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Constraint of Research	</a:t>
            </a:r>
            <a:r>
              <a:rPr lang="en-US" dirty="0" smtClean="0"/>
              <a:t>: Individual Borrower and Transactions before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December 2015</a:t>
            </a:r>
          </a:p>
          <a:p>
            <a:r>
              <a:rPr lang="en-US" b="1" dirty="0" smtClean="0"/>
              <a:t>Source of data 	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     https://www.kaggle.com/janiobachmann/lending-club-risk-analysis-and-metrics/data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897471" cy="100404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Case Description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5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94" y="1501900"/>
            <a:ext cx="11047505" cy="53561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Earliest Data : </a:t>
            </a:r>
          </a:p>
          <a:p>
            <a:pPr marL="268288" indent="0">
              <a:buNone/>
            </a:pPr>
            <a:r>
              <a:rPr lang="en-US" dirty="0" smtClean="0"/>
              <a:t>74 Features, 886.868 Rows</a:t>
            </a:r>
          </a:p>
          <a:p>
            <a:pPr marL="268288" indent="0">
              <a:buNone/>
            </a:pPr>
            <a:endParaRPr lang="en-US" dirty="0" smtClean="0"/>
          </a:p>
          <a:p>
            <a:r>
              <a:rPr lang="en-US" b="1" dirty="0" smtClean="0"/>
              <a:t>Earliest Eliminated Features : 14 Features</a:t>
            </a:r>
          </a:p>
          <a:p>
            <a:pPr marL="268288" indent="0">
              <a:buNone/>
            </a:pPr>
            <a:r>
              <a:rPr lang="en-US" dirty="0" smtClean="0"/>
              <a:t>'id', '</a:t>
            </a:r>
            <a:r>
              <a:rPr lang="en-US" dirty="0" err="1" smtClean="0"/>
              <a:t>member_id</a:t>
            </a:r>
            <a:r>
              <a:rPr lang="en-US" dirty="0" smtClean="0"/>
              <a:t>', '</a:t>
            </a:r>
            <a:r>
              <a:rPr lang="en-US" dirty="0" err="1" smtClean="0"/>
              <a:t>loan_amnt</a:t>
            </a:r>
            <a:r>
              <a:rPr lang="en-US" dirty="0" smtClean="0"/>
              <a:t>',‘ </a:t>
            </a:r>
            <a:r>
              <a:rPr lang="en-US" dirty="0" err="1" smtClean="0"/>
              <a:t>funded_amnt_inv</a:t>
            </a:r>
            <a:r>
              <a:rPr lang="en-US" dirty="0" smtClean="0"/>
              <a:t>',  'grade', '</a:t>
            </a:r>
            <a:r>
              <a:rPr lang="en-US" dirty="0" err="1" smtClean="0"/>
              <a:t>emp_title</a:t>
            </a:r>
            <a:r>
              <a:rPr lang="en-US" dirty="0" smtClean="0"/>
              <a:t>', '</a:t>
            </a:r>
            <a:r>
              <a:rPr lang="en-US" dirty="0" err="1" smtClean="0"/>
              <a:t>url</a:t>
            </a:r>
            <a:r>
              <a:rPr lang="en-US" dirty="0" smtClean="0"/>
              <a:t>', '</a:t>
            </a:r>
            <a:r>
              <a:rPr lang="en-US" dirty="0" err="1" smtClean="0"/>
              <a:t>desc</a:t>
            </a:r>
            <a:r>
              <a:rPr lang="en-US" dirty="0" smtClean="0"/>
              <a:t>', '</a:t>
            </a:r>
            <a:r>
              <a:rPr lang="en-US" dirty="0" err="1" smtClean="0"/>
              <a:t>zip_code</a:t>
            </a:r>
            <a:r>
              <a:rPr lang="en-US" dirty="0" smtClean="0"/>
              <a:t>', '</a:t>
            </a:r>
            <a:r>
              <a:rPr lang="en-US" dirty="0" err="1" smtClean="0"/>
              <a:t>out_prncp_inv</a:t>
            </a:r>
            <a:r>
              <a:rPr lang="en-US" dirty="0" smtClean="0"/>
              <a:t>', '</a:t>
            </a:r>
            <a:r>
              <a:rPr lang="en-US" dirty="0" err="1" smtClean="0"/>
              <a:t>total_pymnt_inv</a:t>
            </a:r>
            <a:r>
              <a:rPr lang="en-US" dirty="0" smtClean="0"/>
              <a:t>', 'title', '</a:t>
            </a:r>
            <a:r>
              <a:rPr lang="en-US" dirty="0" err="1" smtClean="0"/>
              <a:t>policy_code</a:t>
            </a:r>
            <a:r>
              <a:rPr lang="en-US" dirty="0" smtClean="0"/>
              <a:t>', '</a:t>
            </a:r>
            <a:r>
              <a:rPr lang="en-US" dirty="0" err="1" smtClean="0"/>
              <a:t>application_type</a:t>
            </a:r>
            <a:r>
              <a:rPr lang="en-US" dirty="0" smtClean="0"/>
              <a:t>',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Eliminated Features by Constraint of Research : 17 Features</a:t>
            </a:r>
          </a:p>
          <a:p>
            <a:pPr marL="268288" indent="0" algn="just">
              <a:buNone/>
            </a:pPr>
            <a:r>
              <a:rPr lang="en-US" dirty="0" smtClean="0"/>
              <a:t>'</a:t>
            </a:r>
            <a:r>
              <a:rPr lang="en-US" dirty="0" err="1" smtClean="0"/>
              <a:t>annual_inc_joint</a:t>
            </a:r>
            <a:r>
              <a:rPr lang="en-US" dirty="0" smtClean="0"/>
              <a:t>', '</a:t>
            </a:r>
            <a:r>
              <a:rPr lang="en-US" dirty="0" err="1" smtClean="0"/>
              <a:t>dti_joint</a:t>
            </a:r>
            <a:r>
              <a:rPr lang="en-US" dirty="0" smtClean="0"/>
              <a:t>', '</a:t>
            </a:r>
            <a:r>
              <a:rPr lang="en-US" dirty="0" err="1" smtClean="0"/>
              <a:t>verification_status_joint</a:t>
            </a:r>
            <a:r>
              <a:rPr lang="en-US" dirty="0" smtClean="0"/>
              <a:t>‘, 'open_acc_6m‘, 'open_il_6m', 'open_il_12m', 'open_il_24m', '</a:t>
            </a:r>
            <a:r>
              <a:rPr lang="en-US" dirty="0" err="1" smtClean="0"/>
              <a:t>mths_since_rcnt_il</a:t>
            </a:r>
            <a:r>
              <a:rPr lang="en-US" dirty="0" smtClean="0"/>
              <a:t>', '</a:t>
            </a:r>
            <a:r>
              <a:rPr lang="en-US" dirty="0" err="1" smtClean="0"/>
              <a:t>total_bal_il</a:t>
            </a:r>
            <a:r>
              <a:rPr lang="en-US" dirty="0" smtClean="0"/>
              <a:t>', '</a:t>
            </a:r>
            <a:r>
              <a:rPr lang="en-US" dirty="0" err="1" smtClean="0"/>
              <a:t>il_util</a:t>
            </a:r>
            <a:r>
              <a:rPr lang="en-US" dirty="0" smtClean="0"/>
              <a:t>', 'open_rv_12m', 'open_rv_24m‘, '</a:t>
            </a:r>
            <a:r>
              <a:rPr lang="en-US" dirty="0" err="1" smtClean="0"/>
              <a:t>max_bal_bc</a:t>
            </a:r>
            <a:r>
              <a:rPr lang="en-US" dirty="0" smtClean="0"/>
              <a:t>', '</a:t>
            </a:r>
            <a:r>
              <a:rPr lang="en-US" dirty="0" err="1" smtClean="0"/>
              <a:t>all_util</a:t>
            </a:r>
            <a:r>
              <a:rPr lang="en-US" dirty="0" smtClean="0"/>
              <a:t>', '</a:t>
            </a:r>
            <a:r>
              <a:rPr lang="en-US" dirty="0" err="1" smtClean="0"/>
              <a:t>inq_fi</a:t>
            </a:r>
            <a:r>
              <a:rPr lang="en-US" dirty="0" smtClean="0"/>
              <a:t>', '</a:t>
            </a:r>
            <a:r>
              <a:rPr lang="en-US" dirty="0" err="1" smtClean="0"/>
              <a:t>total_cu_tl</a:t>
            </a:r>
            <a:r>
              <a:rPr lang="en-US" dirty="0" smtClean="0"/>
              <a:t>', 'inq_last_12m'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8" y="1"/>
            <a:ext cx="8897471" cy="1004046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Introduction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2" y="1484964"/>
            <a:ext cx="5719482" cy="471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89" y="1484963"/>
            <a:ext cx="6079105" cy="47186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456328" y="1"/>
            <a:ext cx="8897471" cy="100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Data Introduction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" y="1486198"/>
            <a:ext cx="5865301" cy="353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38" y="1486198"/>
            <a:ext cx="5935828" cy="353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56328" y="1"/>
            <a:ext cx="8897471" cy="1004046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Introduction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9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rmAutofit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  <a:endParaRPr lang="en-US" sz="5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92" y="1597671"/>
            <a:ext cx="5091313" cy="5154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4" y="1659704"/>
            <a:ext cx="5367346" cy="51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rmAutofit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  <a:endParaRPr lang="en-US" sz="5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52" y="1730188"/>
            <a:ext cx="5782176" cy="3811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8" y="1179910"/>
            <a:ext cx="5726142" cy="5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6329" cy="100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29" y="0"/>
            <a:ext cx="8704730" cy="1004047"/>
          </a:xfrm>
        </p:spPr>
        <p:txBody>
          <a:bodyPr>
            <a:normAutofit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  <a:endParaRPr lang="en-US" sz="5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" y="2973848"/>
            <a:ext cx="4610910" cy="2252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3"/>
          <a:stretch/>
        </p:blipFill>
        <p:spPr>
          <a:xfrm>
            <a:off x="4950500" y="1194009"/>
            <a:ext cx="6524689" cy="2716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15" y="4100277"/>
            <a:ext cx="6503074" cy="25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220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Lending Club - Credit Risk </vt:lpstr>
      <vt:lpstr>  Highlight</vt:lpstr>
      <vt:lpstr>  Case Description</vt:lpstr>
      <vt:lpstr>  Data Introduction</vt:lpstr>
      <vt:lpstr>PowerPoint Presentation</vt:lpstr>
      <vt:lpstr>  Data Introduction</vt:lpstr>
      <vt:lpstr>  Explanatory Data Analysis</vt:lpstr>
      <vt:lpstr>  Explanatory Data Analysis</vt:lpstr>
      <vt:lpstr>  Explanatory Data Analysis</vt:lpstr>
      <vt:lpstr>  Handling Missing Values</vt:lpstr>
      <vt:lpstr>  PRE-MODELLING   (Numerical Features)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PRE-MODELLING    (Hypothesis Testing for each Independent Variable)</vt:lpstr>
      <vt:lpstr>  Pre-Modelling    (Get Dummies of Categorical Columns, Drop Insignificant Independent Variables, Drop      Independent Variable with High Multicolinnearity and Split into Train &amp; Test Data 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SAPTO AJI PAMUNGKAS</dc:creator>
  <cp:lastModifiedBy>SAPTO AJI PAMUNGKAS</cp:lastModifiedBy>
  <cp:revision>39</cp:revision>
  <dcterms:created xsi:type="dcterms:W3CDTF">2020-03-30T02:26:46Z</dcterms:created>
  <dcterms:modified xsi:type="dcterms:W3CDTF">2020-03-30T16:27:41Z</dcterms:modified>
</cp:coreProperties>
</file>