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5" autoAdjust="0"/>
    <p:restoredTop sz="94660"/>
  </p:normalViewPr>
  <p:slideViewPr>
    <p:cSldViewPr snapToGrid="0">
      <p:cViewPr>
        <p:scale>
          <a:sx n="100" d="100"/>
          <a:sy n="100" d="100"/>
        </p:scale>
        <p:origin x="75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51F6-6301-4805-8E0A-99786DE304F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967-16A3-40C6-8ADF-E28369051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3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51F6-6301-4805-8E0A-99786DE304F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967-16A3-40C6-8ADF-E28369051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7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51F6-6301-4805-8E0A-99786DE304F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967-16A3-40C6-8ADF-E28369051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40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51F6-6301-4805-8E0A-99786DE304F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967-16A3-40C6-8ADF-E28369051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91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51F6-6301-4805-8E0A-99786DE304F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967-16A3-40C6-8ADF-E28369051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87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51F6-6301-4805-8E0A-99786DE304F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967-16A3-40C6-8ADF-E28369051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2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51F6-6301-4805-8E0A-99786DE304F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967-16A3-40C6-8ADF-E28369051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3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51F6-6301-4805-8E0A-99786DE304F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967-16A3-40C6-8ADF-E28369051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31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51F6-6301-4805-8E0A-99786DE304F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967-16A3-40C6-8ADF-E28369051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2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51F6-6301-4805-8E0A-99786DE304F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967-16A3-40C6-8ADF-E28369051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4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51F6-6301-4805-8E0A-99786DE304F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6967-16A3-40C6-8ADF-E28369051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281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C51F6-6301-4805-8E0A-99786DE304F9}" type="datetimeFigureOut">
              <a:rPr lang="ko-KR" altLang="en-US" smtClean="0"/>
              <a:t>2019-02-18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6967-16A3-40C6-8ADF-E283690515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7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74078"/>
            <a:ext cx="9144000" cy="383721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altLang="ko-KR" dirty="0" smtClean="0"/>
              <a:t>By </a:t>
            </a:r>
            <a:r>
              <a:rPr lang="en-US" altLang="ko-KR" dirty="0" err="1" smtClean="0"/>
              <a:t>sapzzil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168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Linear Regression?</a:t>
            </a:r>
          </a:p>
          <a:p>
            <a:r>
              <a:rPr lang="en-US" altLang="ko-KR" dirty="0" smtClean="0"/>
              <a:t>Cost Function</a:t>
            </a:r>
          </a:p>
          <a:p>
            <a:r>
              <a:rPr lang="en-US" altLang="ko-KR" dirty="0" smtClean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4849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Regression?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 smtClean="0"/>
              <a:t>선형회귀</a:t>
            </a:r>
            <a:endParaRPr lang="en-US" altLang="ko-KR" dirty="0" smtClean="0"/>
          </a:p>
          <a:p>
            <a:r>
              <a:rPr lang="ko-KR" altLang="en-US" dirty="0" smtClean="0"/>
              <a:t>어떠한 현상에 대한 데이터값이 선형적인 상관관계를 보이면 이를 대표하는 모델을 구하는 방법</a:t>
            </a:r>
            <a:endParaRPr lang="en-US" altLang="ko-KR" dirty="0" smtClean="0"/>
          </a:p>
          <a:p>
            <a:r>
              <a:rPr lang="ko-KR" altLang="en-US" dirty="0" smtClean="0"/>
              <a:t>모델의 형태는 </a:t>
            </a:r>
            <a:r>
              <a:rPr lang="en-US" altLang="ko-KR" dirty="0" smtClean="0"/>
              <a:t>y = </a:t>
            </a:r>
            <a:r>
              <a:rPr lang="en-US" altLang="ko-KR" dirty="0" err="1" smtClean="0"/>
              <a:t>wx</a:t>
            </a:r>
            <a:r>
              <a:rPr lang="en-US" altLang="ko-KR" dirty="0" smtClean="0"/>
              <a:t> + b</a:t>
            </a:r>
          </a:p>
          <a:p>
            <a:r>
              <a:rPr lang="ko-KR" altLang="en-US" dirty="0" smtClean="0"/>
              <a:t>학습이라는 과정은 </a:t>
            </a:r>
            <a:r>
              <a:rPr lang="en-US" altLang="ko-KR" dirty="0" smtClean="0"/>
              <a:t>x(</a:t>
            </a:r>
            <a:r>
              <a:rPr lang="ko-KR" altLang="en-US" dirty="0" smtClean="0"/>
              <a:t>독립변수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실험변수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y(</a:t>
            </a:r>
            <a:r>
              <a:rPr lang="ko-KR" altLang="en-US" dirty="0" smtClean="0"/>
              <a:t>종속변수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만족시킬 수 있는 </a:t>
            </a:r>
            <a:r>
              <a:rPr lang="en-US" altLang="ko-KR" dirty="0" smtClean="0"/>
              <a:t>w(weight, coefficient)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b(bias, intercept)</a:t>
            </a:r>
            <a:r>
              <a:rPr lang="ko-KR" altLang="en-US" dirty="0" smtClean="0"/>
              <a:t>를 구하는 과정</a:t>
            </a:r>
            <a:endParaRPr lang="en-US" altLang="ko-KR" dirty="0" smtClean="0"/>
          </a:p>
          <a:p>
            <a:r>
              <a:rPr lang="ko-KR" altLang="en-US" dirty="0" smtClean="0"/>
              <a:t>학습과정에서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구하는 과정은 실제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값과 모델을 통해 구한 </a:t>
            </a:r>
            <a:r>
              <a:rPr lang="en-US" altLang="ko-KR" dirty="0" smtClean="0"/>
              <a:t>y</a:t>
            </a:r>
            <a:r>
              <a:rPr lang="ko-KR" altLang="en-US" dirty="0" smtClean="0"/>
              <a:t>값의 비교를 통해 그 오차가 최소가 되게 하여 구한다</a:t>
            </a:r>
            <a:r>
              <a:rPr lang="en-US" altLang="ko-KR" dirty="0" smtClean="0"/>
              <a:t> (</a:t>
            </a:r>
            <a:r>
              <a:rPr lang="ko-KR" altLang="en-US" dirty="0" smtClean="0"/>
              <a:t>손실함수의 최소화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경사하강법을 통해 손실함수를 최소화 할 수 있는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를 구한다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836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Function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손실함수</a:t>
            </a:r>
            <a:endParaRPr lang="en-US" altLang="ko-KR" dirty="0" smtClean="0"/>
          </a:p>
          <a:p>
            <a:r>
              <a:rPr lang="ko-KR" altLang="en-US" dirty="0" smtClean="0"/>
              <a:t>다양한 손실함수 존재</a:t>
            </a:r>
            <a:endParaRPr lang="en-US" altLang="ko-KR" dirty="0" smtClean="0"/>
          </a:p>
          <a:p>
            <a:r>
              <a:rPr lang="ko-KR" altLang="en-US" dirty="0" smtClean="0"/>
              <a:t>여기선 </a:t>
            </a:r>
            <a:r>
              <a:rPr lang="en-US" altLang="ko-KR" dirty="0" smtClean="0"/>
              <a:t>MSE(Mean Squared Error)</a:t>
            </a:r>
            <a:r>
              <a:rPr lang="ko-KR" altLang="en-US" dirty="0" smtClean="0"/>
              <a:t>를 다룸</a:t>
            </a:r>
            <a:endParaRPr lang="en-US" altLang="ko-KR" dirty="0" smtClean="0"/>
          </a:p>
          <a:p>
            <a:r>
              <a:rPr lang="ko-KR" altLang="en-US" dirty="0" smtClean="0"/>
              <a:t>오차 제곱의 합을 나타내고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에 가까울 수록 모델과 실제의 차이가 적음을 의미한다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934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Gradient Descent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경사하강법</a:t>
            </a:r>
            <a:endParaRPr lang="en-US" altLang="ko-KR" dirty="0" smtClean="0"/>
          </a:p>
          <a:p>
            <a:r>
              <a:rPr lang="en-US" altLang="ko-KR" dirty="0" smtClean="0"/>
              <a:t>Cost/loss Function</a:t>
            </a:r>
            <a:r>
              <a:rPr lang="ko-KR" altLang="en-US" dirty="0" smtClean="0"/>
              <a:t>에서 각 </a:t>
            </a:r>
            <a:r>
              <a:rPr lang="ko-KR" altLang="en-US" dirty="0" smtClean="0"/>
              <a:t>독립변수</a:t>
            </a:r>
            <a:r>
              <a:rPr lang="en-US" altLang="ko-KR" dirty="0" smtClean="0"/>
              <a:t>(Weight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bias)</a:t>
            </a:r>
            <a:r>
              <a:rPr lang="ko-KR" altLang="en-US" dirty="0" smtClean="0"/>
              <a:t>에 대한 편미분을 사용</a:t>
            </a:r>
            <a:endParaRPr lang="en-US" altLang="ko-KR" dirty="0" smtClean="0"/>
          </a:p>
          <a:p>
            <a:r>
              <a:rPr lang="ko-KR" altLang="en-US" dirty="0" smtClean="0"/>
              <a:t>초기의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에 대한 기울기에 학습률</a:t>
            </a:r>
            <a:r>
              <a:rPr lang="en-US" altLang="ko-KR" dirty="0" smtClean="0"/>
              <a:t>(Learning Rate)</a:t>
            </a:r>
            <a:r>
              <a:rPr lang="ko-KR" altLang="en-US" dirty="0" smtClean="0"/>
              <a:t>를 곱하여 </a:t>
            </a:r>
            <a:r>
              <a:rPr lang="en-US" altLang="ko-KR" dirty="0" smtClean="0"/>
              <a:t>w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 </a:t>
            </a:r>
            <a:r>
              <a:rPr lang="ko-KR" altLang="en-US" dirty="0" smtClean="0"/>
              <a:t>에서 뺀다</a:t>
            </a:r>
            <a:r>
              <a:rPr lang="en-US" altLang="ko-KR" dirty="0" smtClean="0"/>
              <a:t>(</a:t>
            </a:r>
            <a:r>
              <a:rPr lang="en-US" altLang="ko-KR" dirty="0" smtClean="0"/>
              <a:t>ex&gt; </a:t>
            </a:r>
            <a:r>
              <a:rPr lang="en-US" altLang="ko-KR" dirty="0" smtClean="0"/>
              <a:t>w – learning rate * w</a:t>
            </a:r>
            <a:r>
              <a:rPr lang="ko-KR" altLang="en-US" dirty="0" smtClean="0"/>
              <a:t>기울기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여기서 미분값을 빼는 이유는 사용한 </a:t>
            </a:r>
            <a:r>
              <a:rPr lang="en-US" altLang="ko-KR" dirty="0" smtClean="0"/>
              <a:t>cost/loss functio</a:t>
            </a:r>
            <a:r>
              <a:rPr lang="en-US" altLang="ko-KR" dirty="0" smtClean="0"/>
              <a:t>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Mean Squared Error</a:t>
            </a:r>
            <a:r>
              <a:rPr lang="ko-KR" altLang="en-US" dirty="0" smtClean="0"/>
              <a:t>이고 이는 제곱이기에 아래로 볼록한 이차곡선을 그리게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이차곡선에서 가장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가 작은 값은 기울기가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이고 어떤 지점에서 최소값을 찾아가려면 기울기와 반대방향인 음의 방향으로 움직여야 하기에 뺄셈을 하게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ê²½ì¬íê°ë²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607464"/>
            <a:ext cx="2602139" cy="1709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66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 flipV="1">
            <a:off x="2173186" y="855022"/>
            <a:ext cx="0" cy="470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173186" y="5557650"/>
            <a:ext cx="821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710048" y="1805047"/>
            <a:ext cx="8502733" cy="294508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5051" y="776037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87150" y="5557650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 flipH="1">
            <a:off x="5415151" y="3158834"/>
            <a:ext cx="118752" cy="11875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 flipH="1">
            <a:off x="3782294" y="4108860"/>
            <a:ext cx="118752" cy="11875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 flipH="1">
            <a:off x="7291452" y="2541317"/>
            <a:ext cx="118752" cy="11875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 flipH="1">
            <a:off x="5658595" y="3491343"/>
            <a:ext cx="118752" cy="11875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Oval 16"/>
          <p:cNvSpPr/>
          <p:nvPr/>
        </p:nvSpPr>
        <p:spPr>
          <a:xfrm flipH="1">
            <a:off x="2737266" y="3680152"/>
            <a:ext cx="118752" cy="11875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 flipH="1">
            <a:off x="4613567" y="3062635"/>
            <a:ext cx="118752" cy="11875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 flipH="1">
            <a:off x="2980710" y="4012661"/>
            <a:ext cx="118752" cy="11875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 flipH="1">
            <a:off x="8241478" y="2660071"/>
            <a:ext cx="118752" cy="11875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/>
          <p:cNvSpPr/>
          <p:nvPr/>
        </p:nvSpPr>
        <p:spPr>
          <a:xfrm flipH="1">
            <a:off x="8621489" y="1923801"/>
            <a:ext cx="118752" cy="11875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Oval 21"/>
          <p:cNvSpPr/>
          <p:nvPr/>
        </p:nvSpPr>
        <p:spPr>
          <a:xfrm flipH="1">
            <a:off x="9678393" y="1676647"/>
            <a:ext cx="118752" cy="11875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Straight Connector 23"/>
          <p:cNvCxnSpPr>
            <a:stCxn id="17" idx="4"/>
            <a:endCxn id="35" idx="2"/>
          </p:cNvCxnSpPr>
          <p:nvPr/>
        </p:nvCxnSpPr>
        <p:spPr>
          <a:xfrm>
            <a:off x="2796642" y="3798906"/>
            <a:ext cx="11876" cy="59496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4453248" y="2885701"/>
            <a:ext cx="451263" cy="475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Rounded Rectangular Callout 25"/>
          <p:cNvSpPr/>
          <p:nvPr/>
        </p:nvSpPr>
        <p:spPr>
          <a:xfrm>
            <a:off x="4209805" y="1922605"/>
            <a:ext cx="1508166" cy="700644"/>
          </a:xfrm>
          <a:prstGeom prst="wedgeRoundRectCallout">
            <a:avLst>
              <a:gd name="adj1" fmla="val -22408"/>
              <a:gd name="adj2" fmla="val 8792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ysClr val="windowText" lastClr="000000"/>
                </a:solidFill>
              </a:rPr>
              <a:t>실제 값</a:t>
            </a:r>
            <a:endParaRPr lang="ko-KR" altLang="en-US">
              <a:solidFill>
                <a:sysClr val="windowText" lastClr="0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6883" y="2816061"/>
            <a:ext cx="24819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오차</a:t>
            </a:r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실제와 예측값의 차이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0" name="Curved Connector 29"/>
          <p:cNvCxnSpPr/>
          <p:nvPr/>
        </p:nvCxnSpPr>
        <p:spPr>
          <a:xfrm>
            <a:off x="6282048" y="3158834"/>
            <a:ext cx="1128156" cy="9725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10204" y="4012661"/>
            <a:ext cx="29747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가설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y_hat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관측된 현상의 상관관계를 보여주는 선형 모델</a:t>
            </a:r>
            <a:endParaRPr lang="ko-KR" altLang="en-US" dirty="0"/>
          </a:p>
        </p:txBody>
      </p:sp>
      <p:sp>
        <p:nvSpPr>
          <p:cNvPr id="32" name="Oval 31"/>
          <p:cNvSpPr/>
          <p:nvPr/>
        </p:nvSpPr>
        <p:spPr>
          <a:xfrm>
            <a:off x="1965369" y="4393866"/>
            <a:ext cx="415634" cy="3800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Oval 32"/>
          <p:cNvSpPr/>
          <p:nvPr/>
        </p:nvSpPr>
        <p:spPr>
          <a:xfrm>
            <a:off x="2137561" y="4535176"/>
            <a:ext cx="71251" cy="961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Rounded Rectangular Callout 33"/>
          <p:cNvSpPr/>
          <p:nvPr/>
        </p:nvSpPr>
        <p:spPr>
          <a:xfrm>
            <a:off x="1520045" y="4935991"/>
            <a:ext cx="1335973" cy="806325"/>
          </a:xfrm>
          <a:prstGeom prst="wedgeRoundRectCallout">
            <a:avLst>
              <a:gd name="adj1" fmla="val -5722"/>
              <a:gd name="adj2" fmla="val -6857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ysClr val="windowText" lastClr="000000"/>
                </a:solidFill>
              </a:rPr>
              <a:t>Intercept, bias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Left Bracket 34"/>
          <p:cNvSpPr/>
          <p:nvPr/>
        </p:nvSpPr>
        <p:spPr>
          <a:xfrm>
            <a:off x="2600694" y="3798905"/>
            <a:ext cx="207824" cy="594961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Curved Connector 36"/>
          <p:cNvCxnSpPr>
            <a:stCxn id="35" idx="1"/>
            <a:endCxn id="28" idx="2"/>
          </p:cNvCxnSpPr>
          <p:nvPr/>
        </p:nvCxnSpPr>
        <p:spPr>
          <a:xfrm rot="10800000">
            <a:off x="1537858" y="3462392"/>
            <a:ext cx="1062837" cy="633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6584870" y="2155369"/>
            <a:ext cx="1145968" cy="4453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82048" y="822340"/>
            <a:ext cx="29747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Hypothesis = bias + weight * x</a:t>
            </a:r>
          </a:p>
        </p:txBody>
      </p:sp>
      <p:cxnSp>
        <p:nvCxnSpPr>
          <p:cNvPr id="57" name="Straight Connector 56"/>
          <p:cNvCxnSpPr>
            <a:stCxn id="19" idx="4"/>
          </p:cNvCxnSpPr>
          <p:nvPr/>
        </p:nvCxnSpPr>
        <p:spPr>
          <a:xfrm flipH="1">
            <a:off x="3035640" y="4131415"/>
            <a:ext cx="4446" cy="143101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4" idx="0"/>
          </p:cNvCxnSpPr>
          <p:nvPr/>
        </p:nvCxnSpPr>
        <p:spPr>
          <a:xfrm>
            <a:off x="3837226" y="4012661"/>
            <a:ext cx="4444" cy="96199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8" idx="4"/>
          </p:cNvCxnSpPr>
          <p:nvPr/>
        </p:nvCxnSpPr>
        <p:spPr>
          <a:xfrm>
            <a:off x="4672943" y="3181389"/>
            <a:ext cx="0" cy="553008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3" idx="4"/>
          </p:cNvCxnSpPr>
          <p:nvPr/>
        </p:nvCxnSpPr>
        <p:spPr>
          <a:xfrm>
            <a:off x="5474527" y="3277588"/>
            <a:ext cx="7052" cy="175482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6" idx="0"/>
          </p:cNvCxnSpPr>
          <p:nvPr/>
        </p:nvCxnSpPr>
        <p:spPr>
          <a:xfrm>
            <a:off x="5710845" y="3360714"/>
            <a:ext cx="7126" cy="130629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15" idx="4"/>
          </p:cNvCxnSpPr>
          <p:nvPr/>
        </p:nvCxnSpPr>
        <p:spPr>
          <a:xfrm flipV="1">
            <a:off x="7350828" y="2660071"/>
            <a:ext cx="0" cy="118754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20" idx="0"/>
          </p:cNvCxnSpPr>
          <p:nvPr/>
        </p:nvCxnSpPr>
        <p:spPr>
          <a:xfrm>
            <a:off x="8300854" y="2467534"/>
            <a:ext cx="0" cy="192537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8680865" y="2042555"/>
            <a:ext cx="0" cy="335476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9737769" y="1795401"/>
            <a:ext cx="0" cy="187777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/>
              <p:cNvSpPr txBox="1"/>
              <p:nvPr/>
            </p:nvSpPr>
            <p:spPr>
              <a:xfrm>
                <a:off x="3097978" y="5983963"/>
                <a:ext cx="4753098" cy="7619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Cost/loss function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h𝑎𝑡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노란 선들의 제곱의 합을 평균한것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978" y="5983963"/>
                <a:ext cx="4753098" cy="761940"/>
              </a:xfrm>
              <a:prstGeom prst="rect">
                <a:avLst/>
              </a:prstGeom>
              <a:blipFill>
                <a:blip r:embed="rId2"/>
                <a:stretch>
                  <a:fillRect l="-895" t="-48819" b="-44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696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Theme</vt:lpstr>
      <vt:lpstr>Linear Regression</vt:lpstr>
      <vt:lpstr>목차</vt:lpstr>
      <vt:lpstr>Linear Regression?</vt:lpstr>
      <vt:lpstr>Cost Function</vt:lpstr>
      <vt:lpstr>Gradient Descent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사용자</dc:creator>
  <cp:lastModifiedBy>Windows 사용자</cp:lastModifiedBy>
  <cp:revision>11</cp:revision>
  <dcterms:created xsi:type="dcterms:W3CDTF">2019-02-13T12:52:20Z</dcterms:created>
  <dcterms:modified xsi:type="dcterms:W3CDTF">2019-02-18T15:36:15Z</dcterms:modified>
</cp:coreProperties>
</file>