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D4B10-A72F-4A7E-9332-EA185B10E090}"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5007F179-5D38-42BE-873E-3151D8B4684F}">
      <dgm:prSet phldrT="[Text]"/>
      <dgm:spPr/>
      <dgm:t>
        <a:bodyPr/>
        <a:lstStyle/>
        <a:p>
          <a:r>
            <a:rPr lang="en-US" dirty="0"/>
            <a:t>Data Sourcing and Cleaning </a:t>
          </a:r>
        </a:p>
      </dgm:t>
    </dgm:pt>
    <dgm:pt modelId="{8EA29861-738F-4909-87B7-7C918549EBD6}" type="parTrans" cxnId="{02632533-5D5B-47F9-88F6-3B71DDAC93DE}">
      <dgm:prSet/>
      <dgm:spPr/>
      <dgm:t>
        <a:bodyPr/>
        <a:lstStyle/>
        <a:p>
          <a:endParaRPr lang="en-US"/>
        </a:p>
      </dgm:t>
    </dgm:pt>
    <dgm:pt modelId="{C744D6C8-496E-4591-A460-C2C8DECA670E}" type="sibTrans" cxnId="{02632533-5D5B-47F9-88F6-3B71DDAC93DE}">
      <dgm:prSet/>
      <dgm:spPr/>
      <dgm:t>
        <a:bodyPr/>
        <a:lstStyle/>
        <a:p>
          <a:endParaRPr lang="en-US"/>
        </a:p>
      </dgm:t>
    </dgm:pt>
    <dgm:pt modelId="{FE8DA215-D10A-4F36-94FE-5EB622039381}">
      <dgm:prSet phldrT="[Text]"/>
      <dgm:spPr/>
      <dgm:t>
        <a:bodyPr/>
        <a:lstStyle/>
        <a:p>
          <a:r>
            <a:rPr lang="en-US" dirty="0"/>
            <a:t>Data Preparation</a:t>
          </a:r>
        </a:p>
      </dgm:t>
    </dgm:pt>
    <dgm:pt modelId="{C518E5B0-7C50-4621-8A68-C8F9906FF0D3}" type="parTrans" cxnId="{9712EC65-8EF8-49B7-8AEC-C69F662BEDC0}">
      <dgm:prSet/>
      <dgm:spPr/>
      <dgm:t>
        <a:bodyPr/>
        <a:lstStyle/>
        <a:p>
          <a:endParaRPr lang="en-US"/>
        </a:p>
      </dgm:t>
    </dgm:pt>
    <dgm:pt modelId="{80D1CF18-2D0D-491B-8D01-6741A22D6D5C}" type="sibTrans" cxnId="{9712EC65-8EF8-49B7-8AEC-C69F662BEDC0}">
      <dgm:prSet/>
      <dgm:spPr/>
      <dgm:t>
        <a:bodyPr/>
        <a:lstStyle/>
        <a:p>
          <a:endParaRPr lang="en-US"/>
        </a:p>
      </dgm:t>
    </dgm:pt>
    <dgm:pt modelId="{8BBB83DA-9D8B-4AD2-B092-531F24933790}">
      <dgm:prSet phldrT="[Text]"/>
      <dgm:spPr/>
      <dgm:t>
        <a:bodyPr/>
        <a:lstStyle/>
        <a:p>
          <a:r>
            <a:rPr lang="en-US" dirty="0"/>
            <a:t>Model Building (Logistic Regression)</a:t>
          </a:r>
        </a:p>
      </dgm:t>
    </dgm:pt>
    <dgm:pt modelId="{603572C3-A5A7-45A2-8E87-85CD38A26166}" type="parTrans" cxnId="{E2B3B5FA-A506-4691-87E6-DD6BEB831CE2}">
      <dgm:prSet/>
      <dgm:spPr/>
      <dgm:t>
        <a:bodyPr/>
        <a:lstStyle/>
        <a:p>
          <a:endParaRPr lang="en-US"/>
        </a:p>
      </dgm:t>
    </dgm:pt>
    <dgm:pt modelId="{F3B728E3-42F9-4615-B47E-1EA7B2996B07}" type="sibTrans" cxnId="{E2B3B5FA-A506-4691-87E6-DD6BEB831CE2}">
      <dgm:prSet/>
      <dgm:spPr/>
      <dgm:t>
        <a:bodyPr/>
        <a:lstStyle/>
        <a:p>
          <a:endParaRPr lang="en-US"/>
        </a:p>
      </dgm:t>
    </dgm:pt>
    <dgm:pt modelId="{30CF5385-BC6B-469F-A096-C0019DB2D121}">
      <dgm:prSet phldrT="[Text]"/>
      <dgm:spPr/>
      <dgm:t>
        <a:bodyPr/>
        <a:lstStyle/>
        <a:p>
          <a:r>
            <a:rPr lang="en-US" dirty="0"/>
            <a:t>Plotting The ROC Curve</a:t>
          </a:r>
        </a:p>
      </dgm:t>
    </dgm:pt>
    <dgm:pt modelId="{7109300C-2608-4557-A60B-68E956066FE8}" type="parTrans" cxnId="{E8D20480-46EA-4A71-9880-B4289786014D}">
      <dgm:prSet/>
      <dgm:spPr/>
      <dgm:t>
        <a:bodyPr/>
        <a:lstStyle/>
        <a:p>
          <a:endParaRPr lang="en-US"/>
        </a:p>
      </dgm:t>
    </dgm:pt>
    <dgm:pt modelId="{4EF05650-0479-4770-A7AF-70A6155A8538}" type="sibTrans" cxnId="{E8D20480-46EA-4A71-9880-B4289786014D}">
      <dgm:prSet/>
      <dgm:spPr/>
      <dgm:t>
        <a:bodyPr/>
        <a:lstStyle/>
        <a:p>
          <a:endParaRPr lang="en-US"/>
        </a:p>
      </dgm:t>
    </dgm:pt>
    <dgm:pt modelId="{3BD51516-ADC3-44B7-AD06-9ED3065692E9}">
      <dgm:prSet phldrT="[Text]"/>
      <dgm:spPr/>
      <dgm:t>
        <a:bodyPr/>
        <a:lstStyle/>
        <a:p>
          <a:r>
            <a:rPr lang="en-US" dirty="0"/>
            <a:t>Prediction and  Model Evaluation </a:t>
          </a:r>
        </a:p>
      </dgm:t>
    </dgm:pt>
    <dgm:pt modelId="{8DA7B201-9165-4FA5-ACD9-F19FBC33DC87}" type="parTrans" cxnId="{C1C0CA70-0D5D-4149-AE81-C96F01B7B4E0}">
      <dgm:prSet/>
      <dgm:spPr/>
    </dgm:pt>
    <dgm:pt modelId="{58C7065F-0C99-4356-A6D5-89A75814DECC}" type="sibTrans" cxnId="{C1C0CA70-0D5D-4149-AE81-C96F01B7B4E0}">
      <dgm:prSet/>
      <dgm:spPr/>
      <dgm:t>
        <a:bodyPr/>
        <a:lstStyle/>
        <a:p>
          <a:endParaRPr lang="en-US"/>
        </a:p>
      </dgm:t>
    </dgm:pt>
    <dgm:pt modelId="{A7D985C4-37BA-43DD-84AE-0AF11DB37A5E}">
      <dgm:prSet/>
      <dgm:spPr/>
      <dgm:t>
        <a:bodyPr/>
        <a:lstStyle/>
        <a:p>
          <a:r>
            <a:rPr lang="en-US"/>
            <a:t>Finding Optimal Cut-off Point</a:t>
          </a:r>
          <a:endParaRPr lang="en-US" dirty="0"/>
        </a:p>
      </dgm:t>
    </dgm:pt>
    <dgm:pt modelId="{4BF03467-C0BB-4CB2-9F56-F99423A7F84A}" type="parTrans" cxnId="{2A428314-D1BB-4BA1-B636-F0EE160155D0}">
      <dgm:prSet/>
      <dgm:spPr/>
      <dgm:t>
        <a:bodyPr/>
        <a:lstStyle/>
        <a:p>
          <a:endParaRPr lang="en-US"/>
        </a:p>
      </dgm:t>
    </dgm:pt>
    <dgm:pt modelId="{082836A0-0411-442A-A842-124A58CC3B2F}" type="sibTrans" cxnId="{2A428314-D1BB-4BA1-B636-F0EE160155D0}">
      <dgm:prSet/>
      <dgm:spPr/>
      <dgm:t>
        <a:bodyPr/>
        <a:lstStyle/>
        <a:p>
          <a:endParaRPr lang="en-US"/>
        </a:p>
      </dgm:t>
    </dgm:pt>
    <dgm:pt modelId="{707ED933-1BE1-4937-8C42-4CD0431FF0DD}" type="pres">
      <dgm:prSet presAssocID="{E1ED4B10-A72F-4A7E-9332-EA185B10E090}" presName="diagram" presStyleCnt="0">
        <dgm:presLayoutVars>
          <dgm:dir/>
          <dgm:resizeHandles val="exact"/>
        </dgm:presLayoutVars>
      </dgm:prSet>
      <dgm:spPr/>
    </dgm:pt>
    <dgm:pt modelId="{0F064F1B-BD8C-4209-A90E-683618EAB9A9}" type="pres">
      <dgm:prSet presAssocID="{5007F179-5D38-42BE-873E-3151D8B4684F}" presName="node" presStyleLbl="node1" presStyleIdx="0" presStyleCnt="6">
        <dgm:presLayoutVars>
          <dgm:bulletEnabled val="1"/>
        </dgm:presLayoutVars>
      </dgm:prSet>
      <dgm:spPr/>
    </dgm:pt>
    <dgm:pt modelId="{C656FD9C-18D4-40A2-9CE4-C17759342E30}" type="pres">
      <dgm:prSet presAssocID="{C744D6C8-496E-4591-A460-C2C8DECA670E}" presName="sibTrans" presStyleLbl="sibTrans2D1" presStyleIdx="0" presStyleCnt="5"/>
      <dgm:spPr/>
    </dgm:pt>
    <dgm:pt modelId="{7FC4F06D-3454-40E5-B8FB-B02AD5F117AD}" type="pres">
      <dgm:prSet presAssocID="{C744D6C8-496E-4591-A460-C2C8DECA670E}" presName="connectorText" presStyleLbl="sibTrans2D1" presStyleIdx="0" presStyleCnt="5"/>
      <dgm:spPr/>
    </dgm:pt>
    <dgm:pt modelId="{7EF19A55-97E9-4747-9CE8-3034CD17960C}" type="pres">
      <dgm:prSet presAssocID="{FE8DA215-D10A-4F36-94FE-5EB622039381}" presName="node" presStyleLbl="node1" presStyleIdx="1" presStyleCnt="6">
        <dgm:presLayoutVars>
          <dgm:bulletEnabled val="1"/>
        </dgm:presLayoutVars>
      </dgm:prSet>
      <dgm:spPr/>
    </dgm:pt>
    <dgm:pt modelId="{61B82196-C23D-4F28-8503-2FEE1573209D}" type="pres">
      <dgm:prSet presAssocID="{80D1CF18-2D0D-491B-8D01-6741A22D6D5C}" presName="sibTrans" presStyleLbl="sibTrans2D1" presStyleIdx="1" presStyleCnt="5"/>
      <dgm:spPr/>
    </dgm:pt>
    <dgm:pt modelId="{4D686B74-2764-4AA9-B5C8-FED05D161C57}" type="pres">
      <dgm:prSet presAssocID="{80D1CF18-2D0D-491B-8D01-6741A22D6D5C}" presName="connectorText" presStyleLbl="sibTrans2D1" presStyleIdx="1" presStyleCnt="5"/>
      <dgm:spPr/>
    </dgm:pt>
    <dgm:pt modelId="{606BAB26-78A3-4717-8663-69460E5FD5CB}" type="pres">
      <dgm:prSet presAssocID="{8BBB83DA-9D8B-4AD2-B092-531F24933790}" presName="node" presStyleLbl="node1" presStyleIdx="2" presStyleCnt="6">
        <dgm:presLayoutVars>
          <dgm:bulletEnabled val="1"/>
        </dgm:presLayoutVars>
      </dgm:prSet>
      <dgm:spPr/>
    </dgm:pt>
    <dgm:pt modelId="{795C9955-AE7E-41B0-B3C1-CB93F4EECAC8}" type="pres">
      <dgm:prSet presAssocID="{F3B728E3-42F9-4615-B47E-1EA7B2996B07}" presName="sibTrans" presStyleLbl="sibTrans2D1" presStyleIdx="2" presStyleCnt="5"/>
      <dgm:spPr/>
    </dgm:pt>
    <dgm:pt modelId="{4A0CCA0B-5177-4601-820E-6FB17FD4BABF}" type="pres">
      <dgm:prSet presAssocID="{F3B728E3-42F9-4615-B47E-1EA7B2996B07}" presName="connectorText" presStyleLbl="sibTrans2D1" presStyleIdx="2" presStyleCnt="5"/>
      <dgm:spPr/>
    </dgm:pt>
    <dgm:pt modelId="{210154B8-9507-49D1-A38F-7979BC220C44}" type="pres">
      <dgm:prSet presAssocID="{30CF5385-BC6B-469F-A096-C0019DB2D121}" presName="node" presStyleLbl="node1" presStyleIdx="3" presStyleCnt="6">
        <dgm:presLayoutVars>
          <dgm:bulletEnabled val="1"/>
        </dgm:presLayoutVars>
      </dgm:prSet>
      <dgm:spPr/>
    </dgm:pt>
    <dgm:pt modelId="{B48E8D67-A789-4DF1-AB7C-4F3959709219}" type="pres">
      <dgm:prSet presAssocID="{4EF05650-0479-4770-A7AF-70A6155A8538}" presName="sibTrans" presStyleLbl="sibTrans2D1" presStyleIdx="3" presStyleCnt="5"/>
      <dgm:spPr/>
    </dgm:pt>
    <dgm:pt modelId="{05338807-EA71-400F-AF79-2DB3F710D39C}" type="pres">
      <dgm:prSet presAssocID="{4EF05650-0479-4770-A7AF-70A6155A8538}" presName="connectorText" presStyleLbl="sibTrans2D1" presStyleIdx="3" presStyleCnt="5"/>
      <dgm:spPr/>
    </dgm:pt>
    <dgm:pt modelId="{AA288566-0F3A-4F4D-AA9F-74786BF59805}" type="pres">
      <dgm:prSet presAssocID="{A7D985C4-37BA-43DD-84AE-0AF11DB37A5E}" presName="node" presStyleLbl="node1" presStyleIdx="4" presStyleCnt="6">
        <dgm:presLayoutVars>
          <dgm:bulletEnabled val="1"/>
        </dgm:presLayoutVars>
      </dgm:prSet>
      <dgm:spPr/>
    </dgm:pt>
    <dgm:pt modelId="{CEB6919A-AB75-4722-9E06-E3F78092A00F}" type="pres">
      <dgm:prSet presAssocID="{082836A0-0411-442A-A842-124A58CC3B2F}" presName="sibTrans" presStyleLbl="sibTrans2D1" presStyleIdx="4" presStyleCnt="5"/>
      <dgm:spPr/>
    </dgm:pt>
    <dgm:pt modelId="{CD572B8A-5641-4D36-9116-013736D3315A}" type="pres">
      <dgm:prSet presAssocID="{082836A0-0411-442A-A842-124A58CC3B2F}" presName="connectorText" presStyleLbl="sibTrans2D1" presStyleIdx="4" presStyleCnt="5"/>
      <dgm:spPr/>
    </dgm:pt>
    <dgm:pt modelId="{C8BC2D43-AEAB-47EF-ABBF-33D2372C78D6}" type="pres">
      <dgm:prSet presAssocID="{3BD51516-ADC3-44B7-AD06-9ED3065692E9}" presName="node" presStyleLbl="node1" presStyleIdx="5" presStyleCnt="6">
        <dgm:presLayoutVars>
          <dgm:bulletEnabled val="1"/>
        </dgm:presLayoutVars>
      </dgm:prSet>
      <dgm:spPr/>
    </dgm:pt>
  </dgm:ptLst>
  <dgm:cxnLst>
    <dgm:cxn modelId="{17E24700-1B53-49C8-B486-85517676FA21}" type="presOf" srcId="{C744D6C8-496E-4591-A460-C2C8DECA670E}" destId="{C656FD9C-18D4-40A2-9CE4-C17759342E30}" srcOrd="0" destOrd="0" presId="urn:microsoft.com/office/officeart/2005/8/layout/process5"/>
    <dgm:cxn modelId="{2A428314-D1BB-4BA1-B636-F0EE160155D0}" srcId="{E1ED4B10-A72F-4A7E-9332-EA185B10E090}" destId="{A7D985C4-37BA-43DD-84AE-0AF11DB37A5E}" srcOrd="4" destOrd="0" parTransId="{4BF03467-C0BB-4CB2-9F56-F99423A7F84A}" sibTransId="{082836A0-0411-442A-A842-124A58CC3B2F}"/>
    <dgm:cxn modelId="{DAFF0115-D046-4ECA-9863-B58CE4E609EB}" type="presOf" srcId="{A7D985C4-37BA-43DD-84AE-0AF11DB37A5E}" destId="{AA288566-0F3A-4F4D-AA9F-74786BF59805}" srcOrd="0" destOrd="0" presId="urn:microsoft.com/office/officeart/2005/8/layout/process5"/>
    <dgm:cxn modelId="{C86AE71E-0310-4BF9-BD87-FF77836C0792}" type="presOf" srcId="{80D1CF18-2D0D-491B-8D01-6741A22D6D5C}" destId="{4D686B74-2764-4AA9-B5C8-FED05D161C57}" srcOrd="1" destOrd="0" presId="urn:microsoft.com/office/officeart/2005/8/layout/process5"/>
    <dgm:cxn modelId="{D8E13F21-2B7B-4303-B803-3A2D5AB5508A}" type="presOf" srcId="{FE8DA215-D10A-4F36-94FE-5EB622039381}" destId="{7EF19A55-97E9-4747-9CE8-3034CD17960C}" srcOrd="0" destOrd="0" presId="urn:microsoft.com/office/officeart/2005/8/layout/process5"/>
    <dgm:cxn modelId="{BBD4512E-985E-41E5-BC5B-01CA4B4E84A6}" type="presOf" srcId="{5007F179-5D38-42BE-873E-3151D8B4684F}" destId="{0F064F1B-BD8C-4209-A90E-683618EAB9A9}" srcOrd="0" destOrd="0" presId="urn:microsoft.com/office/officeart/2005/8/layout/process5"/>
    <dgm:cxn modelId="{02632533-5D5B-47F9-88F6-3B71DDAC93DE}" srcId="{E1ED4B10-A72F-4A7E-9332-EA185B10E090}" destId="{5007F179-5D38-42BE-873E-3151D8B4684F}" srcOrd="0" destOrd="0" parTransId="{8EA29861-738F-4909-87B7-7C918549EBD6}" sibTransId="{C744D6C8-496E-4591-A460-C2C8DECA670E}"/>
    <dgm:cxn modelId="{19E00F3D-70BB-4C4B-A9D0-77CEA48B2CE3}" type="presOf" srcId="{4EF05650-0479-4770-A7AF-70A6155A8538}" destId="{B48E8D67-A789-4DF1-AB7C-4F3959709219}" srcOrd="0" destOrd="0" presId="urn:microsoft.com/office/officeart/2005/8/layout/process5"/>
    <dgm:cxn modelId="{A5CC2A41-2763-43A7-B10C-813399E2CFC9}" type="presOf" srcId="{C744D6C8-496E-4591-A460-C2C8DECA670E}" destId="{7FC4F06D-3454-40E5-B8FB-B02AD5F117AD}" srcOrd="1" destOrd="0" presId="urn:microsoft.com/office/officeart/2005/8/layout/process5"/>
    <dgm:cxn modelId="{9712EC65-8EF8-49B7-8AEC-C69F662BEDC0}" srcId="{E1ED4B10-A72F-4A7E-9332-EA185B10E090}" destId="{FE8DA215-D10A-4F36-94FE-5EB622039381}" srcOrd="1" destOrd="0" parTransId="{C518E5B0-7C50-4621-8A68-C8F9906FF0D3}" sibTransId="{80D1CF18-2D0D-491B-8D01-6741A22D6D5C}"/>
    <dgm:cxn modelId="{C1C0CA70-0D5D-4149-AE81-C96F01B7B4E0}" srcId="{E1ED4B10-A72F-4A7E-9332-EA185B10E090}" destId="{3BD51516-ADC3-44B7-AD06-9ED3065692E9}" srcOrd="5" destOrd="0" parTransId="{8DA7B201-9165-4FA5-ACD9-F19FBC33DC87}" sibTransId="{58C7065F-0C99-4356-A6D5-89A75814DECC}"/>
    <dgm:cxn modelId="{75A85656-D229-44C6-89A4-B94411E2F2F9}" type="presOf" srcId="{80D1CF18-2D0D-491B-8D01-6741A22D6D5C}" destId="{61B82196-C23D-4F28-8503-2FEE1573209D}" srcOrd="0" destOrd="0" presId="urn:microsoft.com/office/officeart/2005/8/layout/process5"/>
    <dgm:cxn modelId="{E8D20480-46EA-4A71-9880-B4289786014D}" srcId="{E1ED4B10-A72F-4A7E-9332-EA185B10E090}" destId="{30CF5385-BC6B-469F-A096-C0019DB2D121}" srcOrd="3" destOrd="0" parTransId="{7109300C-2608-4557-A60B-68E956066FE8}" sibTransId="{4EF05650-0479-4770-A7AF-70A6155A8538}"/>
    <dgm:cxn modelId="{D8B03D89-B183-4AA2-AE2E-453C81399547}" type="presOf" srcId="{F3B728E3-42F9-4615-B47E-1EA7B2996B07}" destId="{795C9955-AE7E-41B0-B3C1-CB93F4EECAC8}" srcOrd="0" destOrd="0" presId="urn:microsoft.com/office/officeart/2005/8/layout/process5"/>
    <dgm:cxn modelId="{C279AF8C-2F4A-476C-86E5-366A5738A585}" type="presOf" srcId="{30CF5385-BC6B-469F-A096-C0019DB2D121}" destId="{210154B8-9507-49D1-A38F-7979BC220C44}" srcOrd="0" destOrd="0" presId="urn:microsoft.com/office/officeart/2005/8/layout/process5"/>
    <dgm:cxn modelId="{6ACCFE96-F832-42B6-89FC-1D279AE96C5A}" type="presOf" srcId="{4EF05650-0479-4770-A7AF-70A6155A8538}" destId="{05338807-EA71-400F-AF79-2DB3F710D39C}" srcOrd="1" destOrd="0" presId="urn:microsoft.com/office/officeart/2005/8/layout/process5"/>
    <dgm:cxn modelId="{B4A8C4AA-CCFA-43EB-8DB1-49D04D9C8978}" type="presOf" srcId="{082836A0-0411-442A-A842-124A58CC3B2F}" destId="{CD572B8A-5641-4D36-9116-013736D3315A}" srcOrd="1" destOrd="0" presId="urn:microsoft.com/office/officeart/2005/8/layout/process5"/>
    <dgm:cxn modelId="{A84345AC-D572-4125-B017-805A8E174F9F}" type="presOf" srcId="{3BD51516-ADC3-44B7-AD06-9ED3065692E9}" destId="{C8BC2D43-AEAB-47EF-ABBF-33D2372C78D6}" srcOrd="0" destOrd="0" presId="urn:microsoft.com/office/officeart/2005/8/layout/process5"/>
    <dgm:cxn modelId="{1D8C13BB-D8F5-41EE-A7F1-02C76D99F05C}" type="presOf" srcId="{E1ED4B10-A72F-4A7E-9332-EA185B10E090}" destId="{707ED933-1BE1-4937-8C42-4CD0431FF0DD}" srcOrd="0" destOrd="0" presId="urn:microsoft.com/office/officeart/2005/8/layout/process5"/>
    <dgm:cxn modelId="{255A6DC7-2018-4DF2-A6A2-6DA77D127C2C}" type="presOf" srcId="{8BBB83DA-9D8B-4AD2-B092-531F24933790}" destId="{606BAB26-78A3-4717-8663-69460E5FD5CB}" srcOrd="0" destOrd="0" presId="urn:microsoft.com/office/officeart/2005/8/layout/process5"/>
    <dgm:cxn modelId="{4D9B72D3-58BD-4401-8CF4-A579FB16D1C3}" type="presOf" srcId="{F3B728E3-42F9-4615-B47E-1EA7B2996B07}" destId="{4A0CCA0B-5177-4601-820E-6FB17FD4BABF}" srcOrd="1" destOrd="0" presId="urn:microsoft.com/office/officeart/2005/8/layout/process5"/>
    <dgm:cxn modelId="{E2B3B5FA-A506-4691-87E6-DD6BEB831CE2}" srcId="{E1ED4B10-A72F-4A7E-9332-EA185B10E090}" destId="{8BBB83DA-9D8B-4AD2-B092-531F24933790}" srcOrd="2" destOrd="0" parTransId="{603572C3-A5A7-45A2-8E87-85CD38A26166}" sibTransId="{F3B728E3-42F9-4615-B47E-1EA7B2996B07}"/>
    <dgm:cxn modelId="{164079FE-AE3B-428B-BFDD-8982F965999F}" type="presOf" srcId="{082836A0-0411-442A-A842-124A58CC3B2F}" destId="{CEB6919A-AB75-4722-9E06-E3F78092A00F}" srcOrd="0" destOrd="0" presId="urn:microsoft.com/office/officeart/2005/8/layout/process5"/>
    <dgm:cxn modelId="{B98E4C7F-B149-4DA1-92EF-E6AB6A739E3C}" type="presParOf" srcId="{707ED933-1BE1-4937-8C42-4CD0431FF0DD}" destId="{0F064F1B-BD8C-4209-A90E-683618EAB9A9}" srcOrd="0" destOrd="0" presId="urn:microsoft.com/office/officeart/2005/8/layout/process5"/>
    <dgm:cxn modelId="{6BB219E0-FE29-4016-9A61-B6901611206D}" type="presParOf" srcId="{707ED933-1BE1-4937-8C42-4CD0431FF0DD}" destId="{C656FD9C-18D4-40A2-9CE4-C17759342E30}" srcOrd="1" destOrd="0" presId="urn:microsoft.com/office/officeart/2005/8/layout/process5"/>
    <dgm:cxn modelId="{ED5EE02B-17D7-42A9-8800-342159AC693C}" type="presParOf" srcId="{C656FD9C-18D4-40A2-9CE4-C17759342E30}" destId="{7FC4F06D-3454-40E5-B8FB-B02AD5F117AD}" srcOrd="0" destOrd="0" presId="urn:microsoft.com/office/officeart/2005/8/layout/process5"/>
    <dgm:cxn modelId="{78B2EB10-B741-405D-982E-C17D209B9791}" type="presParOf" srcId="{707ED933-1BE1-4937-8C42-4CD0431FF0DD}" destId="{7EF19A55-97E9-4747-9CE8-3034CD17960C}" srcOrd="2" destOrd="0" presId="urn:microsoft.com/office/officeart/2005/8/layout/process5"/>
    <dgm:cxn modelId="{DEDA5DF1-EE9B-481E-8E7C-5852661E5767}" type="presParOf" srcId="{707ED933-1BE1-4937-8C42-4CD0431FF0DD}" destId="{61B82196-C23D-4F28-8503-2FEE1573209D}" srcOrd="3" destOrd="0" presId="urn:microsoft.com/office/officeart/2005/8/layout/process5"/>
    <dgm:cxn modelId="{A3C6AE1A-727B-4F48-8DAD-E3463E420E08}" type="presParOf" srcId="{61B82196-C23D-4F28-8503-2FEE1573209D}" destId="{4D686B74-2764-4AA9-B5C8-FED05D161C57}" srcOrd="0" destOrd="0" presId="urn:microsoft.com/office/officeart/2005/8/layout/process5"/>
    <dgm:cxn modelId="{6AFFC84D-B17B-4966-846A-DAA6693D9FBA}" type="presParOf" srcId="{707ED933-1BE1-4937-8C42-4CD0431FF0DD}" destId="{606BAB26-78A3-4717-8663-69460E5FD5CB}" srcOrd="4" destOrd="0" presId="urn:microsoft.com/office/officeart/2005/8/layout/process5"/>
    <dgm:cxn modelId="{81D5A4E3-B129-4BE6-9D07-43D1682A625B}" type="presParOf" srcId="{707ED933-1BE1-4937-8C42-4CD0431FF0DD}" destId="{795C9955-AE7E-41B0-B3C1-CB93F4EECAC8}" srcOrd="5" destOrd="0" presId="urn:microsoft.com/office/officeart/2005/8/layout/process5"/>
    <dgm:cxn modelId="{97072029-866C-4A33-AF1F-44E3EE493BD3}" type="presParOf" srcId="{795C9955-AE7E-41B0-B3C1-CB93F4EECAC8}" destId="{4A0CCA0B-5177-4601-820E-6FB17FD4BABF}" srcOrd="0" destOrd="0" presId="urn:microsoft.com/office/officeart/2005/8/layout/process5"/>
    <dgm:cxn modelId="{A7B86A33-821C-4BC8-8683-C3BA86A67975}" type="presParOf" srcId="{707ED933-1BE1-4937-8C42-4CD0431FF0DD}" destId="{210154B8-9507-49D1-A38F-7979BC220C44}" srcOrd="6" destOrd="0" presId="urn:microsoft.com/office/officeart/2005/8/layout/process5"/>
    <dgm:cxn modelId="{57C8C898-BC93-4E42-88EC-462DD8B9243C}" type="presParOf" srcId="{707ED933-1BE1-4937-8C42-4CD0431FF0DD}" destId="{B48E8D67-A789-4DF1-AB7C-4F3959709219}" srcOrd="7" destOrd="0" presId="urn:microsoft.com/office/officeart/2005/8/layout/process5"/>
    <dgm:cxn modelId="{DD0D2CB0-666C-4E3D-ABD2-379A342B4D4F}" type="presParOf" srcId="{B48E8D67-A789-4DF1-AB7C-4F3959709219}" destId="{05338807-EA71-400F-AF79-2DB3F710D39C}" srcOrd="0" destOrd="0" presId="urn:microsoft.com/office/officeart/2005/8/layout/process5"/>
    <dgm:cxn modelId="{80FFCC7E-844B-4E2B-99EB-D6E995EBAACC}" type="presParOf" srcId="{707ED933-1BE1-4937-8C42-4CD0431FF0DD}" destId="{AA288566-0F3A-4F4D-AA9F-74786BF59805}" srcOrd="8" destOrd="0" presId="urn:microsoft.com/office/officeart/2005/8/layout/process5"/>
    <dgm:cxn modelId="{3EA15491-5658-4114-B29A-6F3D6239AB0E}" type="presParOf" srcId="{707ED933-1BE1-4937-8C42-4CD0431FF0DD}" destId="{CEB6919A-AB75-4722-9E06-E3F78092A00F}" srcOrd="9" destOrd="0" presId="urn:microsoft.com/office/officeart/2005/8/layout/process5"/>
    <dgm:cxn modelId="{913EA5A5-4E97-4A91-88A2-18F168389EB1}" type="presParOf" srcId="{CEB6919A-AB75-4722-9E06-E3F78092A00F}" destId="{CD572B8A-5641-4D36-9116-013736D3315A}" srcOrd="0" destOrd="0" presId="urn:microsoft.com/office/officeart/2005/8/layout/process5"/>
    <dgm:cxn modelId="{3A3E97BF-A1BB-4F5C-9DD4-81CE58BFF4BC}" type="presParOf" srcId="{707ED933-1BE1-4937-8C42-4CD0431FF0DD}" destId="{C8BC2D43-AEAB-47EF-ABBF-33D2372C78D6}"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D0BBCA-4573-4111-BE0D-2CB01AEB245C}" type="doc">
      <dgm:prSet loTypeId="urn:microsoft.com/office/officeart/2005/8/layout/matrix3" loCatId="matrix" qsTypeId="urn:microsoft.com/office/officeart/2005/8/quickstyle/3d2" qsCatId="3D" csTypeId="urn:microsoft.com/office/officeart/2005/8/colors/colorful1" csCatId="colorful" phldr="1"/>
      <dgm:spPr/>
      <dgm:t>
        <a:bodyPr/>
        <a:lstStyle/>
        <a:p>
          <a:endParaRPr lang="en-US"/>
        </a:p>
      </dgm:t>
    </dgm:pt>
    <dgm:pt modelId="{5A4FD995-57FA-4D7C-AB26-82931944B172}">
      <dgm:prSet phldrT="[Text]"/>
      <dgm:spPr/>
      <dgm:t>
        <a:bodyPr/>
        <a:lstStyle/>
        <a:p>
          <a:r>
            <a:rPr lang="en-US" dirty="0"/>
            <a:t>3459</a:t>
          </a:r>
        </a:p>
      </dgm:t>
    </dgm:pt>
    <dgm:pt modelId="{3365A836-1E05-48A8-BE7F-63D311280E2E}" type="parTrans" cxnId="{F8DD5DCE-980B-409D-8325-21411C601666}">
      <dgm:prSet/>
      <dgm:spPr/>
      <dgm:t>
        <a:bodyPr/>
        <a:lstStyle/>
        <a:p>
          <a:endParaRPr lang="en-US"/>
        </a:p>
      </dgm:t>
    </dgm:pt>
    <dgm:pt modelId="{E0B3EECA-2F53-46C0-B278-3BFF6282061B}" type="sibTrans" cxnId="{F8DD5DCE-980B-409D-8325-21411C601666}">
      <dgm:prSet/>
      <dgm:spPr/>
      <dgm:t>
        <a:bodyPr/>
        <a:lstStyle/>
        <a:p>
          <a:endParaRPr lang="en-US"/>
        </a:p>
      </dgm:t>
    </dgm:pt>
    <dgm:pt modelId="{0E5C5149-D864-4BC8-B53A-902791D283E0}">
      <dgm:prSet phldrT="[Text]"/>
      <dgm:spPr/>
      <dgm:t>
        <a:bodyPr/>
        <a:lstStyle/>
        <a:p>
          <a:r>
            <a:rPr lang="en-US" dirty="0"/>
            <a:t>450</a:t>
          </a:r>
        </a:p>
      </dgm:t>
    </dgm:pt>
    <dgm:pt modelId="{279858E1-057B-48DA-A448-45999A9054C0}" type="parTrans" cxnId="{05672ACF-3D5C-44D3-A752-8B1EDBA7882C}">
      <dgm:prSet/>
      <dgm:spPr/>
      <dgm:t>
        <a:bodyPr/>
        <a:lstStyle/>
        <a:p>
          <a:endParaRPr lang="en-US"/>
        </a:p>
      </dgm:t>
    </dgm:pt>
    <dgm:pt modelId="{53A80908-E30A-47A9-BCB8-84CFA0BD0A6F}" type="sibTrans" cxnId="{05672ACF-3D5C-44D3-A752-8B1EDBA7882C}">
      <dgm:prSet/>
      <dgm:spPr/>
      <dgm:t>
        <a:bodyPr/>
        <a:lstStyle/>
        <a:p>
          <a:endParaRPr lang="en-US"/>
        </a:p>
      </dgm:t>
    </dgm:pt>
    <dgm:pt modelId="{6407B03C-1923-4BEA-84D9-DFBD4601B00C}">
      <dgm:prSet phldrT="[Text]"/>
      <dgm:spPr/>
      <dgm:t>
        <a:bodyPr/>
        <a:lstStyle/>
        <a:p>
          <a:r>
            <a:rPr lang="en-US" dirty="0"/>
            <a:t>727</a:t>
          </a:r>
        </a:p>
      </dgm:t>
    </dgm:pt>
    <dgm:pt modelId="{C2A15907-47B2-4BE8-87C2-75DB554417A4}" type="parTrans" cxnId="{50B3675D-9F79-4045-A438-B86EEAC00B0B}">
      <dgm:prSet/>
      <dgm:spPr/>
      <dgm:t>
        <a:bodyPr/>
        <a:lstStyle/>
        <a:p>
          <a:endParaRPr lang="en-US"/>
        </a:p>
      </dgm:t>
    </dgm:pt>
    <dgm:pt modelId="{A9C6B3AA-7CD4-460D-95D7-2916FD76BFD8}" type="sibTrans" cxnId="{50B3675D-9F79-4045-A438-B86EEAC00B0B}">
      <dgm:prSet/>
      <dgm:spPr/>
      <dgm:t>
        <a:bodyPr/>
        <a:lstStyle/>
        <a:p>
          <a:endParaRPr lang="en-US"/>
        </a:p>
      </dgm:t>
    </dgm:pt>
    <dgm:pt modelId="{6763ADB7-A2D8-4AB3-8D09-158EB5BECDDE}">
      <dgm:prSet phldrT="[Text]"/>
      <dgm:spPr/>
      <dgm:t>
        <a:bodyPr/>
        <a:lstStyle/>
        <a:p>
          <a:r>
            <a:rPr lang="en-US" dirty="0"/>
            <a:t>1684</a:t>
          </a:r>
        </a:p>
      </dgm:t>
    </dgm:pt>
    <dgm:pt modelId="{C5D18CBD-AAD1-4882-B112-3CCE2AF7938C}" type="parTrans" cxnId="{ECE641ED-3D0F-40C3-BA49-7B2976CFC1BD}">
      <dgm:prSet/>
      <dgm:spPr/>
      <dgm:t>
        <a:bodyPr/>
        <a:lstStyle/>
        <a:p>
          <a:endParaRPr lang="en-US"/>
        </a:p>
      </dgm:t>
    </dgm:pt>
    <dgm:pt modelId="{F7FEE37D-25F9-4A0F-A15D-9DCBCCB34FD8}" type="sibTrans" cxnId="{ECE641ED-3D0F-40C3-BA49-7B2976CFC1BD}">
      <dgm:prSet/>
      <dgm:spPr/>
      <dgm:t>
        <a:bodyPr/>
        <a:lstStyle/>
        <a:p>
          <a:endParaRPr lang="en-US"/>
        </a:p>
      </dgm:t>
    </dgm:pt>
    <dgm:pt modelId="{22402825-3C57-4106-B221-AFED055D0671}" type="pres">
      <dgm:prSet presAssocID="{A6D0BBCA-4573-4111-BE0D-2CB01AEB245C}" presName="matrix" presStyleCnt="0">
        <dgm:presLayoutVars>
          <dgm:chMax val="1"/>
          <dgm:dir/>
          <dgm:resizeHandles val="exact"/>
        </dgm:presLayoutVars>
      </dgm:prSet>
      <dgm:spPr/>
    </dgm:pt>
    <dgm:pt modelId="{AD2F96B5-ED14-4B9E-A4EE-A577F4F4B56C}" type="pres">
      <dgm:prSet presAssocID="{A6D0BBCA-4573-4111-BE0D-2CB01AEB245C}" presName="diamond" presStyleLbl="bgShp" presStyleIdx="0" presStyleCnt="1" custLinFactNeighborX="-1606" custLinFactNeighborY="22478"/>
      <dgm:spPr/>
    </dgm:pt>
    <dgm:pt modelId="{E0472BD5-ADE3-4FD3-84D7-3616850376A4}" type="pres">
      <dgm:prSet presAssocID="{A6D0BBCA-4573-4111-BE0D-2CB01AEB245C}" presName="quad1" presStyleLbl="node1" presStyleIdx="0" presStyleCnt="4">
        <dgm:presLayoutVars>
          <dgm:chMax val="0"/>
          <dgm:chPref val="0"/>
          <dgm:bulletEnabled val="1"/>
        </dgm:presLayoutVars>
      </dgm:prSet>
      <dgm:spPr/>
    </dgm:pt>
    <dgm:pt modelId="{40024751-AF4F-496F-B937-4EF9B20AFCE1}" type="pres">
      <dgm:prSet presAssocID="{A6D0BBCA-4573-4111-BE0D-2CB01AEB245C}" presName="quad2" presStyleLbl="node1" presStyleIdx="1" presStyleCnt="4">
        <dgm:presLayoutVars>
          <dgm:chMax val="0"/>
          <dgm:chPref val="0"/>
          <dgm:bulletEnabled val="1"/>
        </dgm:presLayoutVars>
      </dgm:prSet>
      <dgm:spPr/>
    </dgm:pt>
    <dgm:pt modelId="{92515D78-796F-41AA-A107-9DD9AE690465}" type="pres">
      <dgm:prSet presAssocID="{A6D0BBCA-4573-4111-BE0D-2CB01AEB245C}" presName="quad3" presStyleLbl="node1" presStyleIdx="2" presStyleCnt="4">
        <dgm:presLayoutVars>
          <dgm:chMax val="0"/>
          <dgm:chPref val="0"/>
          <dgm:bulletEnabled val="1"/>
        </dgm:presLayoutVars>
      </dgm:prSet>
      <dgm:spPr/>
    </dgm:pt>
    <dgm:pt modelId="{EE4016B7-7B74-43F7-B253-CE630C710E4F}" type="pres">
      <dgm:prSet presAssocID="{A6D0BBCA-4573-4111-BE0D-2CB01AEB245C}" presName="quad4" presStyleLbl="node1" presStyleIdx="3" presStyleCnt="4">
        <dgm:presLayoutVars>
          <dgm:chMax val="0"/>
          <dgm:chPref val="0"/>
          <dgm:bulletEnabled val="1"/>
        </dgm:presLayoutVars>
      </dgm:prSet>
      <dgm:spPr/>
    </dgm:pt>
  </dgm:ptLst>
  <dgm:cxnLst>
    <dgm:cxn modelId="{86EB003B-FF77-4E42-BF30-DF1AEACB4297}" type="presOf" srcId="{6763ADB7-A2D8-4AB3-8D09-158EB5BECDDE}" destId="{EE4016B7-7B74-43F7-B253-CE630C710E4F}" srcOrd="0" destOrd="0" presId="urn:microsoft.com/office/officeart/2005/8/layout/matrix3"/>
    <dgm:cxn modelId="{50B3675D-9F79-4045-A438-B86EEAC00B0B}" srcId="{A6D0BBCA-4573-4111-BE0D-2CB01AEB245C}" destId="{6407B03C-1923-4BEA-84D9-DFBD4601B00C}" srcOrd="2" destOrd="0" parTransId="{C2A15907-47B2-4BE8-87C2-75DB554417A4}" sibTransId="{A9C6B3AA-7CD4-460D-95D7-2916FD76BFD8}"/>
    <dgm:cxn modelId="{61D71851-C671-4CB0-B620-3FE27CE45A37}" type="presOf" srcId="{5A4FD995-57FA-4D7C-AB26-82931944B172}" destId="{E0472BD5-ADE3-4FD3-84D7-3616850376A4}" srcOrd="0" destOrd="0" presId="urn:microsoft.com/office/officeart/2005/8/layout/matrix3"/>
    <dgm:cxn modelId="{111637AA-85AA-4B30-B659-F6E53BC872A8}" type="presOf" srcId="{6407B03C-1923-4BEA-84D9-DFBD4601B00C}" destId="{92515D78-796F-41AA-A107-9DD9AE690465}" srcOrd="0" destOrd="0" presId="urn:microsoft.com/office/officeart/2005/8/layout/matrix3"/>
    <dgm:cxn modelId="{F5A800C2-6E42-4C34-8423-97886528E703}" type="presOf" srcId="{0E5C5149-D864-4BC8-B53A-902791D283E0}" destId="{40024751-AF4F-496F-B937-4EF9B20AFCE1}" srcOrd="0" destOrd="0" presId="urn:microsoft.com/office/officeart/2005/8/layout/matrix3"/>
    <dgm:cxn modelId="{F8DD5DCE-980B-409D-8325-21411C601666}" srcId="{A6D0BBCA-4573-4111-BE0D-2CB01AEB245C}" destId="{5A4FD995-57FA-4D7C-AB26-82931944B172}" srcOrd="0" destOrd="0" parTransId="{3365A836-1E05-48A8-BE7F-63D311280E2E}" sibTransId="{E0B3EECA-2F53-46C0-B278-3BFF6282061B}"/>
    <dgm:cxn modelId="{05672ACF-3D5C-44D3-A752-8B1EDBA7882C}" srcId="{A6D0BBCA-4573-4111-BE0D-2CB01AEB245C}" destId="{0E5C5149-D864-4BC8-B53A-902791D283E0}" srcOrd="1" destOrd="0" parTransId="{279858E1-057B-48DA-A448-45999A9054C0}" sibTransId="{53A80908-E30A-47A9-BCB8-84CFA0BD0A6F}"/>
    <dgm:cxn modelId="{ECE641ED-3D0F-40C3-BA49-7B2976CFC1BD}" srcId="{A6D0BBCA-4573-4111-BE0D-2CB01AEB245C}" destId="{6763ADB7-A2D8-4AB3-8D09-158EB5BECDDE}" srcOrd="3" destOrd="0" parTransId="{C5D18CBD-AAD1-4882-B112-3CCE2AF7938C}" sibTransId="{F7FEE37D-25F9-4A0F-A15D-9DCBCCB34FD8}"/>
    <dgm:cxn modelId="{DEB5F2F3-6A97-42F5-A722-DAB3161AEDC4}" type="presOf" srcId="{A6D0BBCA-4573-4111-BE0D-2CB01AEB245C}" destId="{22402825-3C57-4106-B221-AFED055D0671}" srcOrd="0" destOrd="0" presId="urn:microsoft.com/office/officeart/2005/8/layout/matrix3"/>
    <dgm:cxn modelId="{2B7FDF4B-B72D-476C-AFB9-0EC1917D932E}" type="presParOf" srcId="{22402825-3C57-4106-B221-AFED055D0671}" destId="{AD2F96B5-ED14-4B9E-A4EE-A577F4F4B56C}" srcOrd="0" destOrd="0" presId="urn:microsoft.com/office/officeart/2005/8/layout/matrix3"/>
    <dgm:cxn modelId="{EC23CD68-D4BE-4D55-889C-3BECDEDAE9B3}" type="presParOf" srcId="{22402825-3C57-4106-B221-AFED055D0671}" destId="{E0472BD5-ADE3-4FD3-84D7-3616850376A4}" srcOrd="1" destOrd="0" presId="urn:microsoft.com/office/officeart/2005/8/layout/matrix3"/>
    <dgm:cxn modelId="{C7417D1E-CE21-4447-A83D-0F0A13D3161A}" type="presParOf" srcId="{22402825-3C57-4106-B221-AFED055D0671}" destId="{40024751-AF4F-496F-B937-4EF9B20AFCE1}" srcOrd="2" destOrd="0" presId="urn:microsoft.com/office/officeart/2005/8/layout/matrix3"/>
    <dgm:cxn modelId="{DEC4EDAF-D0AF-4016-94DB-A014540A05F5}" type="presParOf" srcId="{22402825-3C57-4106-B221-AFED055D0671}" destId="{92515D78-796F-41AA-A107-9DD9AE690465}" srcOrd="3" destOrd="0" presId="urn:microsoft.com/office/officeart/2005/8/layout/matrix3"/>
    <dgm:cxn modelId="{B6E6AEF7-C8EF-4B19-B274-AB0C03BC9C2C}" type="presParOf" srcId="{22402825-3C57-4106-B221-AFED055D0671}" destId="{EE4016B7-7B74-43F7-B253-CE630C710E4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64F1B-BD8C-4209-A90E-683618EAB9A9}">
      <dsp:nvSpPr>
        <dsp:cNvPr id="0" name=""/>
        <dsp:cNvSpPr/>
      </dsp:nvSpPr>
      <dsp:spPr>
        <a:xfrm>
          <a:off x="97043" y="2718"/>
          <a:ext cx="2716187" cy="16297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Data Sourcing and Cleaning </a:t>
          </a:r>
        </a:p>
      </dsp:txBody>
      <dsp:txXfrm>
        <a:off x="144776" y="50451"/>
        <a:ext cx="2620721" cy="1534246"/>
      </dsp:txXfrm>
    </dsp:sp>
    <dsp:sp modelId="{C656FD9C-18D4-40A2-9CE4-C17759342E30}">
      <dsp:nvSpPr>
        <dsp:cNvPr id="0" name=""/>
        <dsp:cNvSpPr/>
      </dsp:nvSpPr>
      <dsp:spPr>
        <a:xfrm>
          <a:off x="3052255" y="480767"/>
          <a:ext cx="575831" cy="67361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052255" y="615490"/>
        <a:ext cx="403082" cy="404168"/>
      </dsp:txXfrm>
    </dsp:sp>
    <dsp:sp modelId="{7EF19A55-97E9-4747-9CE8-3034CD17960C}">
      <dsp:nvSpPr>
        <dsp:cNvPr id="0" name=""/>
        <dsp:cNvSpPr/>
      </dsp:nvSpPr>
      <dsp:spPr>
        <a:xfrm>
          <a:off x="3899706" y="2718"/>
          <a:ext cx="2716187" cy="16297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Data Preparation</a:t>
          </a:r>
        </a:p>
      </dsp:txBody>
      <dsp:txXfrm>
        <a:off x="3947439" y="50451"/>
        <a:ext cx="2620721" cy="1534246"/>
      </dsp:txXfrm>
    </dsp:sp>
    <dsp:sp modelId="{61B82196-C23D-4F28-8503-2FEE1573209D}">
      <dsp:nvSpPr>
        <dsp:cNvPr id="0" name=""/>
        <dsp:cNvSpPr/>
      </dsp:nvSpPr>
      <dsp:spPr>
        <a:xfrm>
          <a:off x="6854918" y="480767"/>
          <a:ext cx="575831" cy="67361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854918" y="615490"/>
        <a:ext cx="403082" cy="404168"/>
      </dsp:txXfrm>
    </dsp:sp>
    <dsp:sp modelId="{606BAB26-78A3-4717-8663-69460E5FD5CB}">
      <dsp:nvSpPr>
        <dsp:cNvPr id="0" name=""/>
        <dsp:cNvSpPr/>
      </dsp:nvSpPr>
      <dsp:spPr>
        <a:xfrm>
          <a:off x="7702368" y="2718"/>
          <a:ext cx="2716187" cy="162971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Model Building (Logistic Regression)</a:t>
          </a:r>
        </a:p>
      </dsp:txBody>
      <dsp:txXfrm>
        <a:off x="7750101" y="50451"/>
        <a:ext cx="2620721" cy="1534246"/>
      </dsp:txXfrm>
    </dsp:sp>
    <dsp:sp modelId="{795C9955-AE7E-41B0-B3C1-CB93F4EECAC8}">
      <dsp:nvSpPr>
        <dsp:cNvPr id="0" name=""/>
        <dsp:cNvSpPr/>
      </dsp:nvSpPr>
      <dsp:spPr>
        <a:xfrm rot="5400000">
          <a:off x="8772546" y="1822564"/>
          <a:ext cx="575831" cy="67361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8858378" y="1871456"/>
        <a:ext cx="404168" cy="403082"/>
      </dsp:txXfrm>
    </dsp:sp>
    <dsp:sp modelId="{210154B8-9507-49D1-A38F-7979BC220C44}">
      <dsp:nvSpPr>
        <dsp:cNvPr id="0" name=""/>
        <dsp:cNvSpPr/>
      </dsp:nvSpPr>
      <dsp:spPr>
        <a:xfrm>
          <a:off x="7702368" y="2718906"/>
          <a:ext cx="2716187" cy="16297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Plotting The ROC Curve</a:t>
          </a:r>
        </a:p>
      </dsp:txBody>
      <dsp:txXfrm>
        <a:off x="7750101" y="2766639"/>
        <a:ext cx="2620721" cy="1534246"/>
      </dsp:txXfrm>
    </dsp:sp>
    <dsp:sp modelId="{B48E8D67-A789-4DF1-AB7C-4F3959709219}">
      <dsp:nvSpPr>
        <dsp:cNvPr id="0" name=""/>
        <dsp:cNvSpPr/>
      </dsp:nvSpPr>
      <dsp:spPr>
        <a:xfrm rot="10800000">
          <a:off x="6887512" y="3196955"/>
          <a:ext cx="575831" cy="67361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7060261" y="3331678"/>
        <a:ext cx="403082" cy="404168"/>
      </dsp:txXfrm>
    </dsp:sp>
    <dsp:sp modelId="{AA288566-0F3A-4F4D-AA9F-74786BF59805}">
      <dsp:nvSpPr>
        <dsp:cNvPr id="0" name=""/>
        <dsp:cNvSpPr/>
      </dsp:nvSpPr>
      <dsp:spPr>
        <a:xfrm>
          <a:off x="3899706" y="2718906"/>
          <a:ext cx="2716187" cy="162971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Finding Optimal Cut-off Point</a:t>
          </a:r>
          <a:endParaRPr lang="en-US" sz="3000" kern="1200" dirty="0"/>
        </a:p>
      </dsp:txBody>
      <dsp:txXfrm>
        <a:off x="3947439" y="2766639"/>
        <a:ext cx="2620721" cy="1534246"/>
      </dsp:txXfrm>
    </dsp:sp>
    <dsp:sp modelId="{CEB6919A-AB75-4722-9E06-E3F78092A00F}">
      <dsp:nvSpPr>
        <dsp:cNvPr id="0" name=""/>
        <dsp:cNvSpPr/>
      </dsp:nvSpPr>
      <dsp:spPr>
        <a:xfrm rot="10800000">
          <a:off x="3084849" y="3196955"/>
          <a:ext cx="575831" cy="67361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3257598" y="3331678"/>
        <a:ext cx="403082" cy="404168"/>
      </dsp:txXfrm>
    </dsp:sp>
    <dsp:sp modelId="{C8BC2D43-AEAB-47EF-ABBF-33D2372C78D6}">
      <dsp:nvSpPr>
        <dsp:cNvPr id="0" name=""/>
        <dsp:cNvSpPr/>
      </dsp:nvSpPr>
      <dsp:spPr>
        <a:xfrm>
          <a:off x="97043" y="2718906"/>
          <a:ext cx="2716187" cy="16297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Prediction and  Model Evaluation </a:t>
          </a:r>
        </a:p>
      </dsp:txBody>
      <dsp:txXfrm>
        <a:off x="144776" y="2766639"/>
        <a:ext cx="2620721" cy="1534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F96B5-ED14-4B9E-A4EE-A577F4F4B56C}">
      <dsp:nvSpPr>
        <dsp:cNvPr id="0" name=""/>
        <dsp:cNvSpPr/>
      </dsp:nvSpPr>
      <dsp:spPr>
        <a:xfrm>
          <a:off x="1123408" y="0"/>
          <a:ext cx="4140269" cy="4140269"/>
        </a:xfrm>
        <a:prstGeom prst="diamond">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0472BD5-ADE3-4FD3-84D7-3616850376A4}">
      <dsp:nvSpPr>
        <dsp:cNvPr id="0" name=""/>
        <dsp:cNvSpPr/>
      </dsp:nvSpPr>
      <dsp:spPr>
        <a:xfrm>
          <a:off x="1583226" y="393325"/>
          <a:ext cx="1614704" cy="161470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3459</a:t>
          </a:r>
        </a:p>
      </dsp:txBody>
      <dsp:txXfrm>
        <a:off x="1662049" y="472148"/>
        <a:ext cx="1457058" cy="1457058"/>
      </dsp:txXfrm>
    </dsp:sp>
    <dsp:sp modelId="{40024751-AF4F-496F-B937-4EF9B20AFCE1}">
      <dsp:nvSpPr>
        <dsp:cNvPr id="0" name=""/>
        <dsp:cNvSpPr/>
      </dsp:nvSpPr>
      <dsp:spPr>
        <a:xfrm>
          <a:off x="3322139" y="393325"/>
          <a:ext cx="1614704" cy="161470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450</a:t>
          </a:r>
        </a:p>
      </dsp:txBody>
      <dsp:txXfrm>
        <a:off x="3400962" y="472148"/>
        <a:ext cx="1457058" cy="1457058"/>
      </dsp:txXfrm>
    </dsp:sp>
    <dsp:sp modelId="{92515D78-796F-41AA-A107-9DD9AE690465}">
      <dsp:nvSpPr>
        <dsp:cNvPr id="0" name=""/>
        <dsp:cNvSpPr/>
      </dsp:nvSpPr>
      <dsp:spPr>
        <a:xfrm>
          <a:off x="1583226" y="2132238"/>
          <a:ext cx="1614704" cy="1614704"/>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727</a:t>
          </a:r>
        </a:p>
      </dsp:txBody>
      <dsp:txXfrm>
        <a:off x="1662049" y="2211061"/>
        <a:ext cx="1457058" cy="1457058"/>
      </dsp:txXfrm>
    </dsp:sp>
    <dsp:sp modelId="{EE4016B7-7B74-43F7-B253-CE630C710E4F}">
      <dsp:nvSpPr>
        <dsp:cNvPr id="0" name=""/>
        <dsp:cNvSpPr/>
      </dsp:nvSpPr>
      <dsp:spPr>
        <a:xfrm>
          <a:off x="3322139" y="2132238"/>
          <a:ext cx="1614704" cy="161470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1684</a:t>
          </a:r>
        </a:p>
      </dsp:txBody>
      <dsp:txXfrm>
        <a:off x="3400962" y="2211061"/>
        <a:ext cx="1457058" cy="14570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859E-A5DC-44F6-BFE0-BDE14F2547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E02DDC-E801-445A-A8C1-B8BE467C7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0EA74-803C-447D-98A3-4DF3259EEA9D}"/>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5" name="Footer Placeholder 4">
            <a:extLst>
              <a:ext uri="{FF2B5EF4-FFF2-40B4-BE49-F238E27FC236}">
                <a16:creationId xmlns:a16="http://schemas.microsoft.com/office/drawing/2014/main" id="{87DC37A5-953C-4DD9-A74B-41603ADD1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89BC2-5EF7-4F21-9246-09182E193457}"/>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289315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12E4-DBD5-4F94-BD8C-8C068CAA42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563CE-B518-4844-831A-0B30B1FEE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9B9F9-E991-4832-9DEA-FBD09345381B}"/>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5" name="Footer Placeholder 4">
            <a:extLst>
              <a:ext uri="{FF2B5EF4-FFF2-40B4-BE49-F238E27FC236}">
                <a16:creationId xmlns:a16="http://schemas.microsoft.com/office/drawing/2014/main" id="{0C5CA972-D365-41A6-8A5E-0E71ABB2D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6C28E-FB5E-4CFD-9E52-B30D72B4BA7B}"/>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155294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D40645-D458-4B75-ABFA-34830DB3F0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EE683-CC73-44F7-89C8-ECE4ECDC1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1ACF2-5A88-4550-8CCF-3418CDABD1F1}"/>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5" name="Footer Placeholder 4">
            <a:extLst>
              <a:ext uri="{FF2B5EF4-FFF2-40B4-BE49-F238E27FC236}">
                <a16:creationId xmlns:a16="http://schemas.microsoft.com/office/drawing/2014/main" id="{D337C9AC-4EDB-413E-892B-6882EEE74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0763-67F5-4F34-8BD0-2A090FC8DE6E}"/>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224076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F93A-BDF4-458C-9151-0ACD36132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A9413-73C7-4353-9FBE-666037C2B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04E1F-290B-4834-BE13-A03662A068CC}"/>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5" name="Footer Placeholder 4">
            <a:extLst>
              <a:ext uri="{FF2B5EF4-FFF2-40B4-BE49-F238E27FC236}">
                <a16:creationId xmlns:a16="http://schemas.microsoft.com/office/drawing/2014/main" id="{72B38B49-5288-424E-A003-76C930B8D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5EC1E-E90F-427C-A046-05074FDCDA7D}"/>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340642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E941-7F3F-4F3E-AD06-F6CF89692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1FC9E-FE3C-41D2-AE1E-203A5C7D5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E15AC-44DD-4B16-BB0E-284535194763}"/>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5" name="Footer Placeholder 4">
            <a:extLst>
              <a:ext uri="{FF2B5EF4-FFF2-40B4-BE49-F238E27FC236}">
                <a16:creationId xmlns:a16="http://schemas.microsoft.com/office/drawing/2014/main" id="{9B7F0C7C-C41B-4BB4-A061-5B32184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96DF0-5A15-4217-BDBF-BE517476A2BB}"/>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56380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C16A-064B-4C2B-8DF8-3014BACFC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C1ADF-56E9-401E-98E7-9CCC527DC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AC291E-A880-496D-AEC6-7F4D6FC58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188EB3-FAA8-46C0-BA69-8C731B140296}"/>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6" name="Footer Placeholder 5">
            <a:extLst>
              <a:ext uri="{FF2B5EF4-FFF2-40B4-BE49-F238E27FC236}">
                <a16:creationId xmlns:a16="http://schemas.microsoft.com/office/drawing/2014/main" id="{F3140280-4267-4F0C-8315-30EA826D9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BBA12-69B4-4A25-BA6E-A5E548145EFC}"/>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173343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A330-C707-4A5D-BE5B-4FF55FEB2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47ACA-5BD0-4F0C-B6F2-750468125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9BE0B-E56F-41E8-B9C5-53A0D63E4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837385-ED8D-465B-A119-92FFE0154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127DCD-0DC9-4E1E-97F0-A162C5B73F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9114B5-1D71-4577-A087-57B9A25FC21B}"/>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8" name="Footer Placeholder 7">
            <a:extLst>
              <a:ext uri="{FF2B5EF4-FFF2-40B4-BE49-F238E27FC236}">
                <a16:creationId xmlns:a16="http://schemas.microsoft.com/office/drawing/2014/main" id="{D5A3B088-C63B-48B8-8C4D-FEC61F7BB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6BF6F4-43D0-4BDB-AD3C-D8AD461BA3EA}"/>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426068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F352-F1BC-4638-BD89-4F151B73A6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002E8A-EE64-4200-A7F2-7102DEDC9A47}"/>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4" name="Footer Placeholder 3">
            <a:extLst>
              <a:ext uri="{FF2B5EF4-FFF2-40B4-BE49-F238E27FC236}">
                <a16:creationId xmlns:a16="http://schemas.microsoft.com/office/drawing/2014/main" id="{EA541B87-1E31-4AB9-A605-E32B386B2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E43CEC-2783-4FAB-86A9-45EF811BDA09}"/>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422716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28555-AD41-4CAD-BE16-95D4DAC3EDAD}"/>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3" name="Footer Placeholder 2">
            <a:extLst>
              <a:ext uri="{FF2B5EF4-FFF2-40B4-BE49-F238E27FC236}">
                <a16:creationId xmlns:a16="http://schemas.microsoft.com/office/drawing/2014/main" id="{04F78A70-8F42-4979-BAB0-8C7343E41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FB3FF-9786-47EA-81E2-86B439C87497}"/>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76536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B78A-DA13-4FAD-8A7E-22ECA0722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CAC9E1-E5D2-4E41-9FCB-E4DBE271B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1D6CCC-5A86-45FF-BD68-A2B95440F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14525-1D1C-4B58-A2DE-0903F660F2E4}"/>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6" name="Footer Placeholder 5">
            <a:extLst>
              <a:ext uri="{FF2B5EF4-FFF2-40B4-BE49-F238E27FC236}">
                <a16:creationId xmlns:a16="http://schemas.microsoft.com/office/drawing/2014/main" id="{27BBF0E3-6107-4C96-BE79-25657FD90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D715F-2B5C-4E3C-9FF0-E73EE1EF3729}"/>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299322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931C-62D9-485F-85F5-5BB20D466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974098-E4F8-4AE1-B89E-7FCA8CECC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2FB7A6-8FF4-4AAB-A045-2C7A555A6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69531-803F-492F-A83F-F73C2E52427A}"/>
              </a:ext>
            </a:extLst>
          </p:cNvPr>
          <p:cNvSpPr>
            <a:spLocks noGrp="1"/>
          </p:cNvSpPr>
          <p:nvPr>
            <p:ph type="dt" sz="half" idx="10"/>
          </p:nvPr>
        </p:nvSpPr>
        <p:spPr/>
        <p:txBody>
          <a:bodyPr/>
          <a:lstStyle/>
          <a:p>
            <a:fld id="{2DD02237-472E-4155-9ED4-88A367B4FEA7}" type="datetimeFigureOut">
              <a:rPr lang="en-US" smtClean="0"/>
              <a:t>5/16/2021</a:t>
            </a:fld>
            <a:endParaRPr lang="en-US"/>
          </a:p>
        </p:txBody>
      </p:sp>
      <p:sp>
        <p:nvSpPr>
          <p:cNvPr id="6" name="Footer Placeholder 5">
            <a:extLst>
              <a:ext uri="{FF2B5EF4-FFF2-40B4-BE49-F238E27FC236}">
                <a16:creationId xmlns:a16="http://schemas.microsoft.com/office/drawing/2014/main" id="{6F091205-1EA3-4198-BD09-3B4788B34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3F608-085B-4A92-9E05-F9725B1F1889}"/>
              </a:ext>
            </a:extLst>
          </p:cNvPr>
          <p:cNvSpPr>
            <a:spLocks noGrp="1"/>
          </p:cNvSpPr>
          <p:nvPr>
            <p:ph type="sldNum" sz="quarter" idx="12"/>
          </p:nvPr>
        </p:nvSpPr>
        <p:spPr/>
        <p:txBody>
          <a:bodyPr/>
          <a:lstStyle/>
          <a:p>
            <a:fld id="{03BF256C-749B-46F7-8347-441D989649E9}" type="slidenum">
              <a:rPr lang="en-US" smtClean="0"/>
              <a:t>‹#›</a:t>
            </a:fld>
            <a:endParaRPr lang="en-US"/>
          </a:p>
        </p:txBody>
      </p:sp>
    </p:spTree>
    <p:extLst>
      <p:ext uri="{BB962C8B-B14F-4D97-AF65-F5344CB8AC3E}">
        <p14:creationId xmlns:p14="http://schemas.microsoft.com/office/powerpoint/2010/main" val="295378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5EA8D-A178-4B09-9069-0BFCA944C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7C836F-43D0-4674-8D6A-6880321B11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96A03-346A-4876-9744-4C41FDE01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02237-472E-4155-9ED4-88A367B4FEA7}" type="datetimeFigureOut">
              <a:rPr lang="en-US" smtClean="0"/>
              <a:t>5/16/2021</a:t>
            </a:fld>
            <a:endParaRPr lang="en-US"/>
          </a:p>
        </p:txBody>
      </p:sp>
      <p:sp>
        <p:nvSpPr>
          <p:cNvPr id="5" name="Footer Placeholder 4">
            <a:extLst>
              <a:ext uri="{FF2B5EF4-FFF2-40B4-BE49-F238E27FC236}">
                <a16:creationId xmlns:a16="http://schemas.microsoft.com/office/drawing/2014/main" id="{EDAE84E3-F31D-4766-B89F-6E10BB02D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782C9A-B2BD-4BE3-BFF3-B21B7B213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F256C-749B-46F7-8347-441D989649E9}" type="slidenum">
              <a:rPr lang="en-US" smtClean="0"/>
              <a:t>‹#›</a:t>
            </a:fld>
            <a:endParaRPr lang="en-US"/>
          </a:p>
        </p:txBody>
      </p:sp>
    </p:spTree>
    <p:extLst>
      <p:ext uri="{BB962C8B-B14F-4D97-AF65-F5344CB8AC3E}">
        <p14:creationId xmlns:p14="http://schemas.microsoft.com/office/powerpoint/2010/main" val="1657215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610618BC-5F72-4A20-A6EF-493255ABEF0D}"/>
              </a:ext>
            </a:extLst>
          </p:cNvPr>
          <p:cNvSpPr>
            <a:spLocks noGrp="1"/>
          </p:cNvSpPr>
          <p:nvPr>
            <p:ph type="subTitle" idx="1"/>
          </p:nvPr>
        </p:nvSpPr>
        <p:spPr>
          <a:xfrm>
            <a:off x="4439633" y="4518923"/>
            <a:ext cx="3312734" cy="1141851"/>
          </a:xfrm>
          <a:noFill/>
        </p:spPr>
        <p:txBody>
          <a:bodyPr>
            <a:normAutofit lnSpcReduction="10000"/>
          </a:bodyPr>
          <a:lstStyle/>
          <a:p>
            <a:r>
              <a:rPr lang="en-US" sz="2000" dirty="0">
                <a:solidFill>
                  <a:srgbClr val="080808"/>
                </a:solidFill>
              </a:rPr>
              <a:t>Done By :</a:t>
            </a:r>
          </a:p>
          <a:p>
            <a:r>
              <a:rPr lang="en-US" sz="2000" dirty="0" err="1">
                <a:solidFill>
                  <a:srgbClr val="080808"/>
                </a:solidFill>
              </a:rPr>
              <a:t>Shenaz</a:t>
            </a:r>
            <a:r>
              <a:rPr lang="en-US" sz="2000" dirty="0">
                <a:solidFill>
                  <a:srgbClr val="080808"/>
                </a:solidFill>
              </a:rPr>
              <a:t>  </a:t>
            </a:r>
            <a:r>
              <a:rPr lang="en-US" sz="2000" dirty="0" err="1">
                <a:solidFill>
                  <a:srgbClr val="080808"/>
                </a:solidFill>
              </a:rPr>
              <a:t>Rahaman</a:t>
            </a:r>
            <a:endParaRPr lang="en-US" sz="2000" dirty="0">
              <a:solidFill>
                <a:srgbClr val="080808"/>
              </a:solidFill>
            </a:endParaRPr>
          </a:p>
          <a:p>
            <a:r>
              <a:rPr lang="en-US" sz="2000" dirty="0">
                <a:solidFill>
                  <a:srgbClr val="080808"/>
                </a:solidFill>
              </a:rPr>
              <a:t>Saqib Mohammed</a:t>
            </a:r>
          </a:p>
          <a:p>
            <a:endParaRPr lang="en-US" sz="2000" dirty="0">
              <a:solidFill>
                <a:srgbClr val="080808"/>
              </a:solidFill>
            </a:endParaRPr>
          </a:p>
        </p:txBody>
      </p:sp>
      <p:sp>
        <p:nvSpPr>
          <p:cNvPr id="2" name="Title 1">
            <a:extLst>
              <a:ext uri="{FF2B5EF4-FFF2-40B4-BE49-F238E27FC236}">
                <a16:creationId xmlns:a16="http://schemas.microsoft.com/office/drawing/2014/main" id="{52131E66-DD2A-4EC4-A449-050774C6841A}"/>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Lead Scoring Case Study</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295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A2B5-B218-4920-9BDF-F1469CFC2CF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Metrics beyond accuracy</a:t>
            </a:r>
          </a:p>
        </p:txBody>
      </p:sp>
      <p:sp>
        <p:nvSpPr>
          <p:cNvPr id="3" name="Content Placeholder 2">
            <a:extLst>
              <a:ext uri="{FF2B5EF4-FFF2-40B4-BE49-F238E27FC236}">
                <a16:creationId xmlns:a16="http://schemas.microsoft.com/office/drawing/2014/main" id="{A256879E-40A5-42A1-B81F-5FA4FD92DF30}"/>
              </a:ext>
            </a:extLst>
          </p:cNvPr>
          <p:cNvSpPr>
            <a:spLocks noGrp="1"/>
          </p:cNvSpPr>
          <p:nvPr>
            <p:ph idx="1"/>
          </p:nvPr>
        </p:nvSpPr>
        <p:spPr>
          <a:xfrm>
            <a:off x="838200" y="2115447"/>
            <a:ext cx="10515600" cy="2627105"/>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Sensitivity	: 0.6984653670676068 (70%)</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Specificity	: 0.8848810437452034 (88%)</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False Positive Rate : 0.11511895625479662 (11%)</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 predictive value : 0.7891283973758201 (79%)</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Negative predictive value : 0.8263258480649786 (83%)</a:t>
            </a:r>
          </a:p>
        </p:txBody>
      </p:sp>
    </p:spTree>
    <p:extLst>
      <p:ext uri="{BB962C8B-B14F-4D97-AF65-F5344CB8AC3E}">
        <p14:creationId xmlns:p14="http://schemas.microsoft.com/office/powerpoint/2010/main" val="402543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978D-A2E5-4CA2-96D0-EBDF36BD91F8}"/>
              </a:ext>
            </a:extLst>
          </p:cNvPr>
          <p:cNvSpPr>
            <a:spLocks noGrp="1"/>
          </p:cNvSpPr>
          <p:nvPr>
            <p:ph type="title"/>
          </p:nvPr>
        </p:nvSpPr>
        <p:spPr>
          <a:xfrm>
            <a:off x="510209" y="365125"/>
            <a:ext cx="6105939" cy="1325563"/>
          </a:xfrm>
        </p:spPr>
        <p:txBody>
          <a:bodyPr/>
          <a:lstStyle/>
          <a:p>
            <a:r>
              <a:rPr lang="en-US" dirty="0"/>
              <a:t> </a:t>
            </a:r>
            <a:r>
              <a:rPr lang="en-US" b="1" dirty="0">
                <a:latin typeface="Times New Roman" panose="02020603050405020304" pitchFamily="18" charset="0"/>
                <a:cs typeface="Times New Roman" panose="02020603050405020304" pitchFamily="18" charset="0"/>
              </a:rPr>
              <a:t>Plotting the ROC Curve</a:t>
            </a:r>
          </a:p>
        </p:txBody>
      </p:sp>
      <p:sp>
        <p:nvSpPr>
          <p:cNvPr id="3" name="Content Placeholder 2">
            <a:extLst>
              <a:ext uri="{FF2B5EF4-FFF2-40B4-BE49-F238E27FC236}">
                <a16:creationId xmlns:a16="http://schemas.microsoft.com/office/drawing/2014/main" id="{1007FF7B-25BD-48D2-B5CB-2FD2B6A8FF95}"/>
              </a:ext>
            </a:extLst>
          </p:cNvPr>
          <p:cNvSpPr>
            <a:spLocks noGrp="1"/>
          </p:cNvSpPr>
          <p:nvPr>
            <p:ph idx="1"/>
          </p:nvPr>
        </p:nvSpPr>
        <p:spPr>
          <a:xfrm>
            <a:off x="543340" y="1690688"/>
            <a:ext cx="6477000" cy="4802187"/>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An ROC curve demonstrates several things:</a:t>
            </a:r>
          </a:p>
          <a:p>
            <a:r>
              <a:rPr lang="en-US" sz="2600" dirty="0">
                <a:latin typeface="Times New Roman" panose="02020603050405020304" pitchFamily="18" charset="0"/>
                <a:cs typeface="Times New Roman" panose="02020603050405020304" pitchFamily="18" charset="0"/>
              </a:rPr>
              <a:t>It shows the tradeoff between sensitivity and specificity (any increase in sensitivity will be accompanied by a decrease in specificity).</a:t>
            </a:r>
          </a:p>
          <a:p>
            <a:r>
              <a:rPr lang="en-US" sz="2600" dirty="0">
                <a:latin typeface="Times New Roman" panose="02020603050405020304" pitchFamily="18" charset="0"/>
                <a:cs typeface="Times New Roman" panose="02020603050405020304" pitchFamily="18" charset="0"/>
              </a:rPr>
              <a:t>The closer the curve follows the left-hand border and then the top border of the ROC space, the more accurate the test.</a:t>
            </a:r>
          </a:p>
          <a:p>
            <a:r>
              <a:rPr lang="en-US" sz="2600" dirty="0">
                <a:latin typeface="Times New Roman" panose="02020603050405020304" pitchFamily="18" charset="0"/>
                <a:cs typeface="Times New Roman" panose="02020603050405020304" pitchFamily="18" charset="0"/>
              </a:rPr>
              <a:t>The closer the curve comes to the 45-degree diagonal of the ROC space, the less accurate the test.</a:t>
            </a:r>
          </a:p>
          <a:p>
            <a:r>
              <a:rPr lang="en-US" sz="2600" dirty="0">
                <a:latin typeface="Times New Roman" panose="02020603050405020304" pitchFamily="18" charset="0"/>
                <a:cs typeface="Times New Roman" panose="02020603050405020304" pitchFamily="18" charset="0"/>
              </a:rPr>
              <a:t>So Our Curve Looks Fine.</a:t>
            </a:r>
          </a:p>
        </p:txBody>
      </p:sp>
      <p:pic>
        <p:nvPicPr>
          <p:cNvPr id="3078" name="Picture 6">
            <a:extLst>
              <a:ext uri="{FF2B5EF4-FFF2-40B4-BE49-F238E27FC236}">
                <a16:creationId xmlns:a16="http://schemas.microsoft.com/office/drawing/2014/main" id="{23F4DFDB-32B9-4C72-9FF1-22A812358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553" y="1690687"/>
            <a:ext cx="4114386" cy="435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55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F77E-BC4C-42B8-9826-B756740C1EF6}"/>
              </a:ext>
            </a:extLst>
          </p:cNvPr>
          <p:cNvSpPr>
            <a:spLocks noGrp="1"/>
          </p:cNvSpPr>
          <p:nvPr>
            <p:ph type="title"/>
          </p:nvPr>
        </p:nvSpPr>
        <p:spPr>
          <a:xfrm>
            <a:off x="334618" y="285612"/>
            <a:ext cx="7629939" cy="1325563"/>
          </a:xfrm>
        </p:spPr>
        <p:txBody>
          <a:bodyPr/>
          <a:lstStyle/>
          <a:p>
            <a:r>
              <a:rPr lang="en-US" b="1" dirty="0">
                <a:latin typeface="Times New Roman" panose="02020603050405020304" pitchFamily="18" charset="0"/>
                <a:cs typeface="Times New Roman" panose="02020603050405020304" pitchFamily="18" charset="0"/>
              </a:rPr>
              <a:t> Finding Optimal Cutoff Point</a:t>
            </a:r>
          </a:p>
        </p:txBody>
      </p:sp>
      <p:sp>
        <p:nvSpPr>
          <p:cNvPr id="3" name="Content Placeholder 2">
            <a:extLst>
              <a:ext uri="{FF2B5EF4-FFF2-40B4-BE49-F238E27FC236}">
                <a16:creationId xmlns:a16="http://schemas.microsoft.com/office/drawing/2014/main" id="{5FF47FD9-1517-46B4-8A99-D744B1E8BFB9}"/>
              </a:ext>
            </a:extLst>
          </p:cNvPr>
          <p:cNvSpPr>
            <a:spLocks noGrp="1"/>
          </p:cNvSpPr>
          <p:nvPr>
            <p:ph idx="1"/>
          </p:nvPr>
        </p:nvSpPr>
        <p:spPr>
          <a:xfrm>
            <a:off x="427383" y="1454564"/>
            <a:ext cx="10515600" cy="1063349"/>
          </a:xfrm>
        </p:spPr>
        <p:txBody>
          <a:bodyPr/>
          <a:lstStyle/>
          <a:p>
            <a:r>
              <a:rPr lang="en-US" dirty="0">
                <a:latin typeface="Times New Roman" panose="02020603050405020304" pitchFamily="18" charset="0"/>
                <a:cs typeface="Times New Roman" panose="02020603050405020304" pitchFamily="18" charset="0"/>
              </a:rPr>
              <a:t>Optimal cutoff probability is that probability where we get balanced sensitivity and specificity</a:t>
            </a:r>
          </a:p>
        </p:txBody>
      </p:sp>
      <p:sp>
        <p:nvSpPr>
          <p:cNvPr id="4" name="TextBox 3">
            <a:extLst>
              <a:ext uri="{FF2B5EF4-FFF2-40B4-BE49-F238E27FC236}">
                <a16:creationId xmlns:a16="http://schemas.microsoft.com/office/drawing/2014/main" id="{E4A23BBE-C21D-483F-AA10-63EB6BB678C5}"/>
              </a:ext>
            </a:extLst>
          </p:cNvPr>
          <p:cNvSpPr txBox="1"/>
          <p:nvPr/>
        </p:nvSpPr>
        <p:spPr>
          <a:xfrm>
            <a:off x="612915" y="2632848"/>
            <a:ext cx="4952999" cy="427809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Creating columns with different probability cutoffs </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Calculating accuracy, sensitivity and specificity for various probability cutoffs.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0423C7B7-7330-47B8-94BD-565C3A13F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550" y="2120348"/>
            <a:ext cx="6172535" cy="3816626"/>
          </a:xfrm>
          <a:prstGeom prst="rect">
            <a:avLst/>
          </a:prstGeom>
        </p:spPr>
      </p:pic>
    </p:spTree>
    <p:extLst>
      <p:ext uri="{BB962C8B-B14F-4D97-AF65-F5344CB8AC3E}">
        <p14:creationId xmlns:p14="http://schemas.microsoft.com/office/powerpoint/2010/main" val="48696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0742-86C1-48D6-B872-CA2A40DB0224}"/>
              </a:ext>
            </a:extLst>
          </p:cNvPr>
          <p:cNvSpPr>
            <a:spLocks noGrp="1"/>
          </p:cNvSpPr>
          <p:nvPr>
            <p:ph type="title"/>
          </p:nvPr>
        </p:nvSpPr>
        <p:spPr>
          <a:xfrm>
            <a:off x="294861" y="285612"/>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Plotting accuracy, sensitivity and specificity for various probabilities.</a:t>
            </a:r>
          </a:p>
        </p:txBody>
      </p:sp>
      <p:pic>
        <p:nvPicPr>
          <p:cNvPr id="4098" name="Picture 2">
            <a:extLst>
              <a:ext uri="{FF2B5EF4-FFF2-40B4-BE49-F238E27FC236}">
                <a16:creationId xmlns:a16="http://schemas.microsoft.com/office/drawing/2014/main" id="{4600E9C2-1884-4761-8D68-B66CDB6086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2123" y="2057612"/>
            <a:ext cx="5912124" cy="4025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690B5B-7EEE-45ED-B7D5-A4A73BA9A944}"/>
              </a:ext>
            </a:extLst>
          </p:cNvPr>
          <p:cNvSpPr txBox="1"/>
          <p:nvPr/>
        </p:nvSpPr>
        <p:spPr>
          <a:xfrm>
            <a:off x="7606747" y="2226366"/>
            <a:ext cx="3339548"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From the curve we can observe, 0.37 is the optimum point to take it as a cutoff probability.</a:t>
            </a:r>
          </a:p>
        </p:txBody>
      </p:sp>
      <p:sp>
        <p:nvSpPr>
          <p:cNvPr id="5" name="TextBox 4">
            <a:extLst>
              <a:ext uri="{FF2B5EF4-FFF2-40B4-BE49-F238E27FC236}">
                <a16:creationId xmlns:a16="http://schemas.microsoft.com/office/drawing/2014/main" id="{908E93ED-2798-4666-9456-A81EE0274A08}"/>
              </a:ext>
            </a:extLst>
          </p:cNvPr>
          <p:cNvSpPr txBox="1"/>
          <p:nvPr/>
        </p:nvSpPr>
        <p:spPr>
          <a:xfrm>
            <a:off x="7606747" y="3950910"/>
            <a:ext cx="3057939"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We Can Make The Final Prediction using This Cut-off</a:t>
            </a:r>
          </a:p>
        </p:txBody>
      </p:sp>
    </p:spTree>
    <p:extLst>
      <p:ext uri="{BB962C8B-B14F-4D97-AF65-F5344CB8AC3E}">
        <p14:creationId xmlns:p14="http://schemas.microsoft.com/office/powerpoint/2010/main" val="375087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E940-6919-4D35-903C-3FDFAEC256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Final Model Measures (Train Set)</a:t>
            </a:r>
          </a:p>
        </p:txBody>
      </p:sp>
      <p:sp>
        <p:nvSpPr>
          <p:cNvPr id="3" name="Content Placeholder 2">
            <a:extLst>
              <a:ext uri="{FF2B5EF4-FFF2-40B4-BE49-F238E27FC236}">
                <a16:creationId xmlns:a16="http://schemas.microsoft.com/office/drawing/2014/main" id="{C598F0F6-C6A7-4F29-8161-8FA6823E64BB}"/>
              </a:ext>
            </a:extLst>
          </p:cNvPr>
          <p:cNvSpPr>
            <a:spLocks noGrp="1"/>
          </p:cNvSpPr>
          <p:nvPr>
            <p:ph idx="1"/>
          </p:nvPr>
        </p:nvSpPr>
        <p:spPr>
          <a:xfrm>
            <a:off x="838200" y="1690688"/>
            <a:ext cx="10515600" cy="4486275"/>
          </a:xfrm>
        </p:spPr>
        <p:txBody>
          <a:bodyPr/>
          <a:lstStyle/>
          <a:p>
            <a:r>
              <a:rPr lang="en-US" dirty="0">
                <a:latin typeface="Times New Roman" panose="02020603050405020304" pitchFamily="18" charset="0"/>
                <a:cs typeface="Times New Roman" panose="02020603050405020304" pitchFamily="18" charset="0"/>
              </a:rPr>
              <a:t>Here, the final prediction of conversions is about 81% (&gt;80% target), making it a good model.</a:t>
            </a:r>
          </a:p>
          <a:p>
            <a:r>
              <a:rPr lang="en-US" dirty="0">
                <a:latin typeface="Times New Roman" panose="02020603050405020304" pitchFamily="18" charset="0"/>
                <a:cs typeface="Times New Roman" panose="02020603050405020304" pitchFamily="18" charset="0"/>
              </a:rPr>
              <a:t>Accuracy : 0.8134493670886076 (81%)</a:t>
            </a:r>
          </a:p>
          <a:p>
            <a:r>
              <a:rPr lang="en-US" dirty="0">
                <a:latin typeface="Times New Roman" panose="02020603050405020304" pitchFamily="18" charset="0"/>
                <a:cs typeface="Times New Roman" panose="02020603050405020304" pitchFamily="18" charset="0"/>
              </a:rPr>
              <a:t>Sensitivity : 0.8092077975943592 (81%)</a:t>
            </a:r>
          </a:p>
          <a:p>
            <a:r>
              <a:rPr lang="en-US" dirty="0">
                <a:latin typeface="Times New Roman" panose="02020603050405020304" pitchFamily="18" charset="0"/>
                <a:cs typeface="Times New Roman" panose="02020603050405020304" pitchFamily="18" charset="0"/>
              </a:rPr>
              <a:t>Specificity : 0.8160654898951138 (82%)</a:t>
            </a:r>
          </a:p>
          <a:p>
            <a:r>
              <a:rPr lang="en-US" dirty="0">
                <a:latin typeface="Times New Roman" panose="02020603050405020304" pitchFamily="18" charset="0"/>
                <a:cs typeface="Times New Roman" panose="02020603050405020304" pitchFamily="18" charset="0"/>
              </a:rPr>
              <a:t>False Positive Rate : 0.18393451010488615 (18%)</a:t>
            </a:r>
          </a:p>
          <a:p>
            <a:r>
              <a:rPr lang="en-US" dirty="0">
                <a:latin typeface="Times New Roman" panose="02020603050405020304" pitchFamily="18" charset="0"/>
                <a:cs typeface="Times New Roman" panose="02020603050405020304" pitchFamily="18" charset="0"/>
              </a:rPr>
              <a:t>Positive predictive value : 0.7307116104868914 (73%)</a:t>
            </a:r>
          </a:p>
          <a:p>
            <a:r>
              <a:rPr lang="en-US" dirty="0">
                <a:latin typeface="Times New Roman" panose="02020603050405020304" pitchFamily="18" charset="0"/>
                <a:cs typeface="Times New Roman" panose="02020603050405020304" pitchFamily="18" charset="0"/>
              </a:rPr>
              <a:t>Negative predictive value : 0.873972602739726 (87)</a:t>
            </a:r>
          </a:p>
        </p:txBody>
      </p:sp>
    </p:spTree>
    <p:extLst>
      <p:ext uri="{BB962C8B-B14F-4D97-AF65-F5344CB8AC3E}">
        <p14:creationId xmlns:p14="http://schemas.microsoft.com/office/powerpoint/2010/main" val="246711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F1E6-2ED6-4F1B-8279-4B97B4D540E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Precision and Recall Tradeoff (Train Set)</a:t>
            </a:r>
          </a:p>
        </p:txBody>
      </p:sp>
      <p:sp>
        <p:nvSpPr>
          <p:cNvPr id="3" name="Content Placeholder 2">
            <a:extLst>
              <a:ext uri="{FF2B5EF4-FFF2-40B4-BE49-F238E27FC236}">
                <a16:creationId xmlns:a16="http://schemas.microsoft.com/office/drawing/2014/main" id="{A4A76D5F-B174-4DBF-99BC-24C54D9FA502}"/>
              </a:ext>
            </a:extLst>
          </p:cNvPr>
          <p:cNvSpPr>
            <a:spLocks noGrp="1"/>
          </p:cNvSpPr>
          <p:nvPr>
            <p:ph idx="1"/>
          </p:nvPr>
        </p:nvSpPr>
        <p:spPr>
          <a:xfrm>
            <a:off x="742121" y="1690688"/>
            <a:ext cx="6334539" cy="4351338"/>
          </a:xfrm>
        </p:spPr>
        <p:txBody>
          <a:bodyPr/>
          <a:lstStyle/>
          <a:p>
            <a:r>
              <a:rPr lang="en-US" dirty="0"/>
              <a:t>Precision:  0.7891283973758201 (79%)</a:t>
            </a:r>
          </a:p>
          <a:p>
            <a:r>
              <a:rPr lang="en-US" dirty="0"/>
              <a:t>Recall:  0.6984653670676068 (70%)</a:t>
            </a:r>
          </a:p>
          <a:p>
            <a:endParaRPr lang="en-US" dirty="0"/>
          </a:p>
        </p:txBody>
      </p:sp>
      <p:pic>
        <p:nvPicPr>
          <p:cNvPr id="6151" name="Picture 7">
            <a:extLst>
              <a:ext uri="{FF2B5EF4-FFF2-40B4-BE49-F238E27FC236}">
                <a16:creationId xmlns:a16="http://schemas.microsoft.com/office/drawing/2014/main" id="{436D3CF2-CFC6-4EEC-8731-85649D5B0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71" y="2738229"/>
            <a:ext cx="5773807" cy="384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82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3F4B-B389-4EEB-BBCE-F54AA55EDB2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Final Model Measures (Test Set)</a:t>
            </a:r>
            <a:endParaRPr lang="en-US" dirty="0"/>
          </a:p>
        </p:txBody>
      </p:sp>
      <p:sp>
        <p:nvSpPr>
          <p:cNvPr id="3" name="Content Placeholder 2">
            <a:extLst>
              <a:ext uri="{FF2B5EF4-FFF2-40B4-BE49-F238E27FC236}">
                <a16:creationId xmlns:a16="http://schemas.microsoft.com/office/drawing/2014/main" id="{6D97C8E9-C881-4C03-9F22-463FAB5B19A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Here, the final prediction of conversions is about 81% (&gt;80% target), which is same as training data, Hence making it a good model.</a:t>
            </a:r>
          </a:p>
          <a:p>
            <a:r>
              <a:rPr lang="en-US" dirty="0">
                <a:latin typeface="Times New Roman" panose="02020603050405020304" pitchFamily="18" charset="0"/>
                <a:cs typeface="Times New Roman" panose="02020603050405020304" pitchFamily="18" charset="0"/>
              </a:rPr>
              <a:t>Accuracy : 0.8106312292358804 (81%)</a:t>
            </a:r>
          </a:p>
          <a:p>
            <a:r>
              <a:rPr lang="en-US" dirty="0">
                <a:latin typeface="Times New Roman" panose="02020603050405020304" pitchFamily="18" charset="0"/>
                <a:cs typeface="Times New Roman" panose="02020603050405020304" pitchFamily="18" charset="0"/>
              </a:rPr>
              <a:t>Sensitivity: 0.8123827392120075 (81%)</a:t>
            </a:r>
          </a:p>
          <a:p>
            <a:r>
              <a:rPr lang="en-US" dirty="0">
                <a:latin typeface="Times New Roman" panose="02020603050405020304" pitchFamily="18" charset="0"/>
                <a:cs typeface="Times New Roman" panose="02020603050405020304" pitchFamily="18" charset="0"/>
              </a:rPr>
              <a:t>Specificity: 0.8094948265368229 (81%)</a:t>
            </a:r>
          </a:p>
          <a:p>
            <a:r>
              <a:rPr lang="en-US" dirty="0">
                <a:latin typeface="Times New Roman" panose="02020603050405020304" pitchFamily="18" charset="0"/>
                <a:cs typeface="Times New Roman" panose="02020603050405020304" pitchFamily="18" charset="0"/>
              </a:rPr>
              <a:t>False Positive Rate: 0.1905051734631771 (19%)</a:t>
            </a:r>
          </a:p>
          <a:p>
            <a:r>
              <a:rPr lang="en-US" dirty="0">
                <a:latin typeface="Times New Roman" panose="02020603050405020304" pitchFamily="18" charset="0"/>
                <a:cs typeface="Times New Roman" panose="02020603050405020304" pitchFamily="18" charset="0"/>
              </a:rPr>
              <a:t>Positive predictive value: 0.734520780322307 (73%)</a:t>
            </a:r>
          </a:p>
          <a:p>
            <a:r>
              <a:rPr lang="en-US" dirty="0">
                <a:latin typeface="Times New Roman" panose="02020603050405020304" pitchFamily="18" charset="0"/>
                <a:cs typeface="Times New Roman" panose="02020603050405020304" pitchFamily="18" charset="0"/>
              </a:rPr>
              <a:t>Negative predictive value: 0.869281045751634 (87%)</a:t>
            </a:r>
          </a:p>
          <a:p>
            <a:endParaRPr lang="en-US" dirty="0"/>
          </a:p>
        </p:txBody>
      </p:sp>
    </p:spTree>
    <p:extLst>
      <p:ext uri="{BB962C8B-B14F-4D97-AF65-F5344CB8AC3E}">
        <p14:creationId xmlns:p14="http://schemas.microsoft.com/office/powerpoint/2010/main" val="262322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5B84-10EA-4EFB-94A3-DCF0FCAF12A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Precision and Recall Tradeoff (Test Set)</a:t>
            </a:r>
            <a:endParaRPr lang="en-US" dirty="0"/>
          </a:p>
        </p:txBody>
      </p:sp>
      <p:sp>
        <p:nvSpPr>
          <p:cNvPr id="3" name="Content Placeholder 2">
            <a:extLst>
              <a:ext uri="{FF2B5EF4-FFF2-40B4-BE49-F238E27FC236}">
                <a16:creationId xmlns:a16="http://schemas.microsoft.com/office/drawing/2014/main" id="{C4BA51EE-43D4-439D-8AC6-A741A49D263E}"/>
              </a:ext>
            </a:extLst>
          </p:cNvPr>
          <p:cNvSpPr>
            <a:spLocks noGrp="1"/>
          </p:cNvSpPr>
          <p:nvPr>
            <p:ph idx="1"/>
          </p:nvPr>
        </p:nvSpPr>
        <p:spPr>
          <a:xfrm>
            <a:off x="838200" y="1825625"/>
            <a:ext cx="6291470" cy="1325563"/>
          </a:xfrm>
        </p:spPr>
        <p:txBody>
          <a:bodyPr/>
          <a:lstStyle/>
          <a:p>
            <a:r>
              <a:rPr lang="en-US" dirty="0"/>
              <a:t>Precision:  0.734520780322307 (73%)</a:t>
            </a:r>
          </a:p>
          <a:p>
            <a:r>
              <a:rPr lang="en-US" dirty="0"/>
              <a:t>Recall:  0.8123827392120075 (81%)</a:t>
            </a:r>
          </a:p>
        </p:txBody>
      </p:sp>
      <p:pic>
        <p:nvPicPr>
          <p:cNvPr id="8195" name="Picture 3">
            <a:extLst>
              <a:ext uri="{FF2B5EF4-FFF2-40B4-BE49-F238E27FC236}">
                <a16:creationId xmlns:a16="http://schemas.microsoft.com/office/drawing/2014/main" id="{1D4781E6-F351-47FF-833E-D61ACF380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335" y="2952060"/>
            <a:ext cx="5569639" cy="371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7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1D80-FBC5-4543-BD90-E9335A5142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3B33D17-AF34-4408-A2ED-F927CE373D1B}"/>
              </a:ext>
            </a:extLst>
          </p:cNvPr>
          <p:cNvSpPr>
            <a:spLocks noGrp="1"/>
          </p:cNvSpPr>
          <p:nvPr>
            <p:ph idx="1"/>
          </p:nvPr>
        </p:nvSpPr>
        <p:spPr>
          <a:xfrm>
            <a:off x="838200" y="1690689"/>
            <a:ext cx="10515600" cy="411376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As per the final Model (logm3):</a:t>
            </a:r>
          </a:p>
          <a:p>
            <a:r>
              <a:rPr lang="en-US" dirty="0">
                <a:latin typeface="Times New Roman" panose="02020603050405020304" pitchFamily="18" charset="0"/>
                <a:cs typeface="Times New Roman" panose="02020603050405020304" pitchFamily="18" charset="0"/>
              </a:rPr>
              <a:t>Accuracy, Sensitivity &amp; Specificity of the train and test set are around 81%, indicating that the model is a good predictor of the potential leads.</a:t>
            </a:r>
          </a:p>
          <a:p>
            <a:r>
              <a:rPr lang="en-US" dirty="0">
                <a:latin typeface="Times New Roman" panose="02020603050405020304" pitchFamily="18" charset="0"/>
                <a:cs typeface="Times New Roman" panose="02020603050405020304" pitchFamily="18" charset="0"/>
              </a:rPr>
              <a:t>The lead score calculated in the test set has a lead conversion rate of about 81%, which satisfies the target set by the CEO.</a:t>
            </a:r>
          </a:p>
          <a:p>
            <a:r>
              <a:rPr lang="en-US" dirty="0">
                <a:latin typeface="Times New Roman" panose="02020603050405020304" pitchFamily="18" charset="0"/>
                <a:cs typeface="Times New Roman" panose="02020603050405020304" pitchFamily="18" charset="0"/>
              </a:rPr>
              <a:t>The optimal cut-off based on Sensitivity-Specificity is 0.37 and based on Precision-Recall is 0.41, indicating that the model is stable</a:t>
            </a:r>
          </a:p>
        </p:txBody>
      </p:sp>
    </p:spTree>
    <p:extLst>
      <p:ext uri="{BB962C8B-B14F-4D97-AF65-F5344CB8AC3E}">
        <p14:creationId xmlns:p14="http://schemas.microsoft.com/office/powerpoint/2010/main" val="142395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A704-4D9D-42B2-84E4-B4B0C72B8309}"/>
              </a:ext>
            </a:extLst>
          </p:cNvPr>
          <p:cNvSpPr>
            <a:spLocks noGrp="1"/>
          </p:cNvSpPr>
          <p:nvPr>
            <p:ph type="title"/>
          </p:nvPr>
        </p:nvSpPr>
        <p:spPr>
          <a:xfrm>
            <a:off x="334618" y="152401"/>
            <a:ext cx="10515600" cy="907773"/>
          </a:xfrm>
        </p:spPr>
        <p:txBody>
          <a:bodyPr/>
          <a:lstStyle/>
          <a:p>
            <a:r>
              <a:rPr lang="en-US"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E4349EBA-2C95-4EC1-9B53-196132DDEB6D}"/>
              </a:ext>
            </a:extLst>
          </p:cNvPr>
          <p:cNvSpPr>
            <a:spLocks noGrp="1"/>
          </p:cNvSpPr>
          <p:nvPr>
            <p:ph idx="1"/>
          </p:nvPr>
        </p:nvSpPr>
        <p:spPr>
          <a:xfrm>
            <a:off x="334619" y="1060174"/>
            <a:ext cx="11019182" cy="5367130"/>
          </a:xfrm>
        </p:spPr>
        <p:txBody>
          <a:bodyPr>
            <a:normAutofit lnSpcReduction="10000"/>
          </a:bodyPr>
          <a:lstStyle/>
          <a:p>
            <a:pPr algn="l"/>
            <a:r>
              <a:rPr lang="en-US" sz="2600" b="0" i="0" dirty="0">
                <a:solidFill>
                  <a:srgbClr val="000000"/>
                </a:solidFill>
                <a:effectLst/>
                <a:latin typeface="Times New Roman" panose="02020603050405020304" pitchFamily="18" charset="0"/>
                <a:cs typeface="Times New Roman" panose="02020603050405020304" pitchFamily="18" charset="0"/>
              </a:rPr>
              <a:t>An education company named X Education sells online courses to industry professionals. </a:t>
            </a:r>
          </a:p>
          <a:p>
            <a:pPr algn="l"/>
            <a:r>
              <a:rPr lang="en-US" sz="2600" b="0" i="0" dirty="0">
                <a:solidFill>
                  <a:srgbClr val="000000"/>
                </a:solidFill>
                <a:effectLst/>
                <a:latin typeface="Times New Roman" panose="02020603050405020304" pitchFamily="18" charset="0"/>
                <a:cs typeface="Times New Roman" panose="02020603050405020304" pitchFamily="18"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pPr algn="l"/>
            <a:r>
              <a:rPr lang="en-US" sz="2600" b="0" i="0" dirty="0">
                <a:solidFill>
                  <a:srgbClr val="000000"/>
                </a:solidFill>
                <a:effectLst/>
                <a:latin typeface="Times New Roman" panose="02020603050405020304" pitchFamily="18" charset="0"/>
                <a:cs typeface="Times New Roman" panose="02020603050405020304" pitchFamily="18" charset="0"/>
              </a:rPr>
              <a:t>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p>
          <a:p>
            <a:endParaRPr lang="en-US" dirty="0"/>
          </a:p>
        </p:txBody>
      </p:sp>
    </p:spTree>
    <p:extLst>
      <p:ext uri="{BB962C8B-B14F-4D97-AF65-F5344CB8AC3E}">
        <p14:creationId xmlns:p14="http://schemas.microsoft.com/office/powerpoint/2010/main" val="12332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7F0E-EB7F-40EA-B0B3-ADB41DD66B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265DD4CD-2651-45FA-8BAB-E8C887C8E20E}"/>
              </a:ext>
            </a:extLst>
          </p:cNvPr>
          <p:cNvSpPr>
            <a:spLocks noGrp="1"/>
          </p:cNvSpPr>
          <p:nvPr>
            <p:ph idx="1"/>
          </p:nvPr>
        </p:nvSpPr>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r>
              <a:rPr lang="en-US" b="0" i="0" dirty="0">
                <a:solidFill>
                  <a:srgbClr val="000000"/>
                </a:solidFill>
                <a:effectLst/>
                <a:latin typeface="Times New Roman" panose="02020603050405020304" pitchFamily="18" charset="0"/>
                <a:cs typeface="Times New Roman" panose="02020603050405020304" pitchFamily="18" charset="0"/>
              </a:rPr>
              <a:t>Model should be able to adjust to if the company's requirement changes in the future.</a:t>
            </a:r>
            <a:endParaRPr lang="en-US" b="1"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The CEO, in particular, has given a ballpark of the target lead conversion rate to be around 80%.</a:t>
            </a:r>
          </a:p>
          <a:p>
            <a:endParaRPr lang="en-US" dirty="0"/>
          </a:p>
        </p:txBody>
      </p:sp>
    </p:spTree>
    <p:extLst>
      <p:ext uri="{BB962C8B-B14F-4D97-AF65-F5344CB8AC3E}">
        <p14:creationId xmlns:p14="http://schemas.microsoft.com/office/powerpoint/2010/main" val="152316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8D7A-98F3-4407-B78A-4A9010C9A86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Approach</a:t>
            </a:r>
          </a:p>
        </p:txBody>
      </p:sp>
      <p:graphicFrame>
        <p:nvGraphicFramePr>
          <p:cNvPr id="7" name="Content Placeholder 6">
            <a:extLst>
              <a:ext uri="{FF2B5EF4-FFF2-40B4-BE49-F238E27FC236}">
                <a16:creationId xmlns:a16="http://schemas.microsoft.com/office/drawing/2014/main" id="{CD628818-187F-40D9-8610-A31A7B5C1CE1}"/>
              </a:ext>
            </a:extLst>
          </p:cNvPr>
          <p:cNvGraphicFramePr>
            <a:graphicFrameLocks noGrp="1"/>
          </p:cNvGraphicFramePr>
          <p:nvPr>
            <p:ph idx="1"/>
            <p:extLst>
              <p:ext uri="{D42A27DB-BD31-4B8C-83A1-F6EECF244321}">
                <p14:modId xmlns:p14="http://schemas.microsoft.com/office/powerpoint/2010/main" val="20446565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376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7830-875F-459E-9327-5FB99E0579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Understanding and Manipulation</a:t>
            </a:r>
          </a:p>
        </p:txBody>
      </p:sp>
      <p:sp>
        <p:nvSpPr>
          <p:cNvPr id="3" name="Content Placeholder 2">
            <a:extLst>
              <a:ext uri="{FF2B5EF4-FFF2-40B4-BE49-F238E27FC236}">
                <a16:creationId xmlns:a16="http://schemas.microsoft.com/office/drawing/2014/main" id="{B0635746-033E-4935-BA0C-B01631364A94}"/>
              </a:ext>
            </a:extLst>
          </p:cNvPr>
          <p:cNvSpPr>
            <a:spLocks noGrp="1"/>
          </p:cNvSpPr>
          <p:nvPr>
            <p:ph idx="1"/>
          </p:nvPr>
        </p:nvSpPr>
        <p:spPr>
          <a:xfrm>
            <a:off x="838200" y="1690688"/>
            <a:ext cx="10515600" cy="4802187"/>
          </a:xfrm>
        </p:spPr>
        <p:txBody>
          <a:bodyPr>
            <a:normAutofit fontScale="92500"/>
          </a:bodyPr>
          <a:lstStyle/>
          <a:p>
            <a:pPr algn="l"/>
            <a:endParaRPr lang="en-US" sz="18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Times New Roman" panose="02020603050405020304" pitchFamily="18" charset="0"/>
              </a:rPr>
              <a:t>Lead Data Set provided for analysis: 9240 rows and 37 columns.</a:t>
            </a:r>
          </a:p>
          <a:p>
            <a:r>
              <a:rPr lang="en-US" sz="2400" b="0" i="0" u="none" strike="noStrike" baseline="0" dirty="0">
                <a:solidFill>
                  <a:srgbClr val="000000"/>
                </a:solidFill>
                <a:latin typeface="Times New Roman" panose="02020603050405020304" pitchFamily="18" charset="0"/>
              </a:rPr>
              <a:t>Converting “Select” to “Nan” (“Select” implies that user has not selected any value)</a:t>
            </a:r>
          </a:p>
          <a:p>
            <a:r>
              <a:rPr lang="en-US" sz="2400" b="0" i="0" u="none" strike="noStrike" baseline="0" dirty="0">
                <a:solidFill>
                  <a:srgbClr val="000000"/>
                </a:solidFill>
                <a:latin typeface="Times New Roman" panose="02020603050405020304" pitchFamily="18" charset="0"/>
              </a:rPr>
              <a:t>Drop columns which have only one Unique value, OR the columns which have very less variation.</a:t>
            </a:r>
          </a:p>
          <a:p>
            <a:r>
              <a:rPr lang="en-US" sz="2400" b="0" i="0" u="none" strike="noStrike" baseline="0" dirty="0">
                <a:solidFill>
                  <a:srgbClr val="000000"/>
                </a:solidFill>
                <a:latin typeface="Times New Roman" panose="02020603050405020304" pitchFamily="18" charset="0"/>
              </a:rPr>
              <a:t>Imputing the “NULL” across different variables, with respective values</a:t>
            </a:r>
          </a:p>
          <a:p>
            <a:r>
              <a:rPr lang="en-US" sz="2400" b="0" i="0" u="none" strike="noStrike" baseline="0" dirty="0">
                <a:solidFill>
                  <a:srgbClr val="000000"/>
                </a:solidFill>
                <a:latin typeface="Times New Roman" panose="02020603050405020304" pitchFamily="18" charset="0"/>
              </a:rPr>
              <a:t>Converting categorical variables to dummy features (Binary variables for yes or no)</a:t>
            </a:r>
          </a:p>
          <a:p>
            <a:r>
              <a:rPr lang="en-US" sz="2400" dirty="0">
                <a:solidFill>
                  <a:srgbClr val="000000"/>
                </a:solidFill>
                <a:latin typeface="Times New Roman" panose="02020603050405020304" pitchFamily="18" charset="0"/>
              </a:rPr>
              <a:t>Outlier Treatment</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Test -train split of the data</a:t>
            </a:r>
          </a:p>
          <a:p>
            <a:r>
              <a:rPr lang="en-US" sz="2400" dirty="0">
                <a:solidFill>
                  <a:srgbClr val="000000"/>
                </a:solidFill>
                <a:latin typeface="Times New Roman" panose="02020603050405020304" pitchFamily="18" charset="0"/>
              </a:rPr>
              <a:t>Feature Scaling</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Data normalization, and dropping variables in scenarios showing highly co-related variables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49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59C2-4232-4777-A188-50850015B12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Logistic Regression Model</a:t>
            </a:r>
          </a:p>
        </p:txBody>
      </p:sp>
      <p:sp>
        <p:nvSpPr>
          <p:cNvPr id="3" name="Content Placeholder 2">
            <a:extLst>
              <a:ext uri="{FF2B5EF4-FFF2-40B4-BE49-F238E27FC236}">
                <a16:creationId xmlns:a16="http://schemas.microsoft.com/office/drawing/2014/main" id="{FBEFDDF8-4C8E-4A91-BCA4-D7070E850922}"/>
              </a:ext>
            </a:extLst>
          </p:cNvPr>
          <p:cNvSpPr>
            <a:spLocks noGrp="1"/>
          </p:cNvSpPr>
          <p:nvPr>
            <p:ph idx="1"/>
          </p:nvPr>
        </p:nvSpPr>
        <p:spPr>
          <a:xfrm>
            <a:off x="838200" y="1537252"/>
            <a:ext cx="10515600" cy="4955623"/>
          </a:xfrm>
        </p:spPr>
        <p:txBody>
          <a:bodyPr/>
          <a:lstStyle/>
          <a:p>
            <a:pPr algn="l"/>
            <a:endParaRPr lang="en-US" sz="18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rPr>
              <a:t>After EDA, Logistic Regression Model is built in python using </a:t>
            </a:r>
            <a:r>
              <a:rPr lang="en-US" sz="2000" b="1" i="0" u="none" strike="noStrike" baseline="0" dirty="0">
                <a:solidFill>
                  <a:srgbClr val="000000"/>
                </a:solidFill>
                <a:latin typeface="Times New Roman" panose="02020603050405020304" pitchFamily="18" charset="0"/>
              </a:rPr>
              <a:t>GLM() </a:t>
            </a:r>
            <a:r>
              <a:rPr lang="en-US" sz="2000" b="0" i="0" u="none" strike="noStrike" baseline="0" dirty="0">
                <a:solidFill>
                  <a:srgbClr val="000000"/>
                </a:solidFill>
                <a:latin typeface="Times New Roman" panose="02020603050405020304" pitchFamily="18" charset="0"/>
              </a:rPr>
              <a:t>function, under </a:t>
            </a:r>
            <a:r>
              <a:rPr lang="en-US" sz="2000" b="0" i="0" u="none" strike="noStrike" baseline="0" dirty="0" err="1">
                <a:solidFill>
                  <a:srgbClr val="000000"/>
                </a:solidFill>
                <a:latin typeface="Times New Roman" panose="02020603050405020304" pitchFamily="18" charset="0"/>
              </a:rPr>
              <a:t>statsmodel</a:t>
            </a:r>
            <a:r>
              <a:rPr lang="en-US" sz="2000" b="0" i="0" u="none" strike="noStrike" baseline="0" dirty="0">
                <a:solidFill>
                  <a:srgbClr val="000000"/>
                </a:solidFill>
                <a:latin typeface="Times New Roman" panose="02020603050405020304" pitchFamily="18" charset="0"/>
              </a:rPr>
              <a:t> library.</a:t>
            </a:r>
          </a:p>
          <a:p>
            <a:r>
              <a:rPr lang="en-US" sz="2000" b="0" i="0" u="none" strike="noStrike" baseline="0" dirty="0">
                <a:solidFill>
                  <a:srgbClr val="000000"/>
                </a:solidFill>
                <a:latin typeface="Times New Roman" panose="02020603050405020304" pitchFamily="18" charset="0"/>
              </a:rPr>
              <a:t>The model contained all the variables, some of which had insignificant coefficients, Such variables are removed using</a:t>
            </a:r>
          </a:p>
          <a:p>
            <a:r>
              <a:rPr lang="en-US" sz="2000" b="0" i="0" u="none" strike="noStrike" baseline="0" dirty="0">
                <a:solidFill>
                  <a:srgbClr val="000000"/>
                </a:solidFill>
                <a:latin typeface="Times New Roman" panose="02020603050405020304" pitchFamily="18" charset="0"/>
              </a:rPr>
              <a:t>Automated Approach: RFE (Recursive feature elimination) with number of features = 15.</a:t>
            </a:r>
          </a:p>
          <a:p>
            <a:r>
              <a:rPr lang="en-US" sz="2000" b="0" i="0" u="none" strike="noStrike" baseline="0" dirty="0">
                <a:solidFill>
                  <a:srgbClr val="000000"/>
                </a:solidFill>
                <a:latin typeface="Times New Roman" panose="02020603050405020304" pitchFamily="18" charset="0"/>
              </a:rPr>
              <a:t>Manual approach based on VIFs and p-values.</a:t>
            </a:r>
          </a:p>
          <a:p>
            <a:r>
              <a:rPr lang="en-US" sz="2000" b="0" i="0" u="none" strike="noStrike" baseline="0" dirty="0">
                <a:solidFill>
                  <a:srgbClr val="000000"/>
                </a:solidFill>
                <a:latin typeface="Times New Roman" panose="02020603050405020304" pitchFamily="18" charset="0"/>
              </a:rPr>
              <a:t>The final tally of variables with their respective values</a:t>
            </a:r>
          </a:p>
          <a:p>
            <a:pPr lvl="1"/>
            <a:r>
              <a:rPr lang="en-US" sz="2000" b="0" i="0" u="none" strike="noStrike" baseline="0" dirty="0">
                <a:solidFill>
                  <a:srgbClr val="000000"/>
                </a:solidFill>
                <a:latin typeface="Times New Roman" panose="02020603050405020304" pitchFamily="18" charset="0"/>
              </a:rPr>
              <a:t>Significant p-values near to zero</a:t>
            </a:r>
          </a:p>
          <a:p>
            <a:pPr lvl="1"/>
            <a:r>
              <a:rPr lang="en-US" sz="2000" b="0" i="0" u="none" strike="noStrike" baseline="0" dirty="0">
                <a:solidFill>
                  <a:srgbClr val="000000"/>
                </a:solidFill>
                <a:latin typeface="Times New Roman" panose="02020603050405020304" pitchFamily="18" charset="0"/>
              </a:rPr>
              <a:t>VIFs &lt; 5</a:t>
            </a:r>
          </a:p>
          <a:p>
            <a:pPr lvl="1"/>
            <a:endParaRPr lang="en-US" sz="20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8310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B4EC-48EE-4962-9E19-3E316D7AAB33}"/>
              </a:ext>
            </a:extLst>
          </p:cNvPr>
          <p:cNvSpPr>
            <a:spLocks noGrp="1"/>
          </p:cNvSpPr>
          <p:nvPr>
            <p:ph type="title"/>
          </p:nvPr>
        </p:nvSpPr>
        <p:spPr>
          <a:xfrm>
            <a:off x="838200" y="593862"/>
            <a:ext cx="5946913" cy="1096826"/>
          </a:xfrm>
        </p:spPr>
        <p:txBody>
          <a:bodyPr/>
          <a:lstStyle/>
          <a:p>
            <a:r>
              <a:rPr lang="en-US" b="1" dirty="0">
                <a:latin typeface="Times New Roman" panose="02020603050405020304" pitchFamily="18" charset="0"/>
                <a:cs typeface="Times New Roman" panose="02020603050405020304" pitchFamily="18" charset="0"/>
              </a:rPr>
              <a:t>Final Model </a:t>
            </a:r>
            <a:r>
              <a:rPr lang="en-US" b="1" dirty="0" err="1">
                <a:latin typeface="Times New Roman" panose="02020603050405020304" pitchFamily="18" charset="0"/>
                <a:cs typeface="Times New Roman" panose="02020603050405020304" pitchFamily="18" charset="0"/>
              </a:rPr>
              <a:t>p_values</a:t>
            </a:r>
            <a:endParaRPr lang="en-US"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AA70877E-75AE-4B3C-A1BF-738C14FDC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912800"/>
            <a:ext cx="7328451" cy="4351338"/>
          </a:xfrm>
        </p:spPr>
      </p:pic>
      <p:sp>
        <p:nvSpPr>
          <p:cNvPr id="13" name="TextBox 12">
            <a:extLst>
              <a:ext uri="{FF2B5EF4-FFF2-40B4-BE49-F238E27FC236}">
                <a16:creationId xmlns:a16="http://schemas.microsoft.com/office/drawing/2014/main" id="{FDCF4459-BB50-4DC6-B39D-511E756580D9}"/>
              </a:ext>
            </a:extLst>
          </p:cNvPr>
          <p:cNvSpPr txBox="1"/>
          <p:nvPr/>
        </p:nvSpPr>
        <p:spPr>
          <a:xfrm>
            <a:off x="7633251" y="1897655"/>
            <a:ext cx="3627783" cy="4524315"/>
          </a:xfrm>
          <a:prstGeom prst="rect">
            <a:avLst/>
          </a:prstGeom>
          <a:noFill/>
        </p:spPr>
        <p:txBody>
          <a:bodyPr wrap="square" rtlCol="0">
            <a:spAutoFit/>
          </a:bodyPr>
          <a:lstStyle/>
          <a:p>
            <a:pPr algn="l"/>
            <a:r>
              <a:rPr lang="en-US" b="1" i="1" dirty="0">
                <a:solidFill>
                  <a:srgbClr val="000000"/>
                </a:solidFill>
                <a:effectLst/>
                <a:latin typeface="Helvetica Neue"/>
              </a:rPr>
              <a:t>Based on the coefficient values of the final model, the top three variables contributing towards lead conversion rate are:</a:t>
            </a:r>
          </a:p>
          <a:p>
            <a:pPr algn="l"/>
            <a:endParaRPr lang="en-US" b="1" i="1" dirty="0">
              <a:solidFill>
                <a:srgbClr val="000000"/>
              </a:solidFill>
              <a:latin typeface="Helvetica Neue"/>
            </a:endParaRPr>
          </a:p>
          <a:p>
            <a:pPr marL="342900" indent="-342900" algn="l">
              <a:buFont typeface="+mj-lt"/>
              <a:buAutoNum type="arabicPeriod"/>
            </a:pPr>
            <a:r>
              <a:rPr lang="en-US" b="0" i="0" dirty="0" err="1">
                <a:solidFill>
                  <a:srgbClr val="000000"/>
                </a:solidFill>
                <a:effectLst/>
                <a:latin typeface="Helvetica Neue"/>
              </a:rPr>
              <a:t>LeadOrigin_Lead</a:t>
            </a:r>
            <a:r>
              <a:rPr lang="en-US" b="0" i="0" dirty="0">
                <a:solidFill>
                  <a:srgbClr val="000000"/>
                </a:solidFill>
                <a:effectLst/>
                <a:latin typeface="Helvetica Neue"/>
              </a:rPr>
              <a:t> Add Form (from column Lead Origin)</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err="1">
                <a:solidFill>
                  <a:srgbClr val="000000"/>
                </a:solidFill>
                <a:effectLst/>
                <a:latin typeface="Helvetica Neue"/>
              </a:rPr>
              <a:t>CurrentOccupation_Working</a:t>
            </a:r>
            <a:r>
              <a:rPr lang="en-US" b="0" i="0" dirty="0">
                <a:solidFill>
                  <a:srgbClr val="000000"/>
                </a:solidFill>
                <a:effectLst/>
                <a:latin typeface="Helvetica Neue"/>
              </a:rPr>
              <a:t> Professional (from column What is your current occupation)</a:t>
            </a:r>
          </a:p>
          <a:p>
            <a:pPr marL="342900" indent="-342900" algn="l">
              <a:buFont typeface="+mj-lt"/>
              <a:buAutoNum type="arabicPeriod"/>
            </a:pPr>
            <a:endParaRPr lang="en-US" b="0" i="0" dirty="0">
              <a:solidFill>
                <a:srgbClr val="000000"/>
              </a:solidFill>
              <a:effectLst/>
              <a:latin typeface="Helvetica Neue"/>
            </a:endParaRPr>
          </a:p>
          <a:p>
            <a:pPr marL="342900" indent="-342900" algn="l">
              <a:buFont typeface="+mj-lt"/>
              <a:buAutoNum type="arabicPeriod"/>
            </a:pPr>
            <a:r>
              <a:rPr lang="en-US" b="0" i="0" dirty="0" err="1">
                <a:solidFill>
                  <a:srgbClr val="000000"/>
                </a:solidFill>
                <a:effectLst/>
                <a:latin typeface="Helvetica Neue"/>
              </a:rPr>
              <a:t>LeadSource_Wellingak</a:t>
            </a:r>
            <a:r>
              <a:rPr lang="en-US" b="0" i="0" dirty="0">
                <a:solidFill>
                  <a:srgbClr val="000000"/>
                </a:solidFill>
                <a:effectLst/>
                <a:latin typeface="Helvetica Neue"/>
              </a:rPr>
              <a:t> Website (from column Lead Source)</a:t>
            </a:r>
          </a:p>
        </p:txBody>
      </p:sp>
    </p:spTree>
    <p:extLst>
      <p:ext uri="{BB962C8B-B14F-4D97-AF65-F5344CB8AC3E}">
        <p14:creationId xmlns:p14="http://schemas.microsoft.com/office/powerpoint/2010/main" val="115742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DBD9-9C54-432E-AE52-FDE4CAC1520B}"/>
              </a:ext>
            </a:extLst>
          </p:cNvPr>
          <p:cNvSpPr>
            <a:spLocks noGrp="1"/>
          </p:cNvSpPr>
          <p:nvPr>
            <p:ph type="title"/>
          </p:nvPr>
        </p:nvSpPr>
        <p:spPr>
          <a:xfrm>
            <a:off x="838200" y="2305877"/>
            <a:ext cx="2686878" cy="1603513"/>
          </a:xfrm>
        </p:spPr>
        <p:txBody>
          <a:bodyPr/>
          <a:lstStyle/>
          <a:p>
            <a:r>
              <a:rPr lang="en-US" b="1" dirty="0">
                <a:latin typeface="Times New Roman" panose="02020603050405020304" pitchFamily="18" charset="0"/>
                <a:cs typeface="Times New Roman" panose="02020603050405020304" pitchFamily="18" charset="0"/>
              </a:rPr>
              <a:t>Final VIF</a:t>
            </a:r>
          </a:p>
        </p:txBody>
      </p:sp>
      <p:pic>
        <p:nvPicPr>
          <p:cNvPr id="5" name="Content Placeholder 4">
            <a:extLst>
              <a:ext uri="{FF2B5EF4-FFF2-40B4-BE49-F238E27FC236}">
                <a16:creationId xmlns:a16="http://schemas.microsoft.com/office/drawing/2014/main" id="{123A98E0-79E5-4C38-8D7F-10A43D0FD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0208" y="569843"/>
            <a:ext cx="5733610" cy="5605670"/>
          </a:xfrm>
        </p:spPr>
      </p:pic>
    </p:spTree>
    <p:extLst>
      <p:ext uri="{BB962C8B-B14F-4D97-AF65-F5344CB8AC3E}">
        <p14:creationId xmlns:p14="http://schemas.microsoft.com/office/powerpoint/2010/main" val="8961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35E1-1547-4DC0-9755-ACE7A4E03C4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 Evaluation and Optimization</a:t>
            </a:r>
          </a:p>
        </p:txBody>
      </p:sp>
      <p:graphicFrame>
        <p:nvGraphicFramePr>
          <p:cNvPr id="4" name="Content Placeholder 3">
            <a:extLst>
              <a:ext uri="{FF2B5EF4-FFF2-40B4-BE49-F238E27FC236}">
                <a16:creationId xmlns:a16="http://schemas.microsoft.com/office/drawing/2014/main" id="{FB2BE93C-F596-40B2-AD1C-D6642398E1BC}"/>
              </a:ext>
            </a:extLst>
          </p:cNvPr>
          <p:cNvGraphicFramePr>
            <a:graphicFrameLocks noGrp="1"/>
          </p:cNvGraphicFramePr>
          <p:nvPr>
            <p:ph idx="1"/>
            <p:extLst>
              <p:ext uri="{D42A27DB-BD31-4B8C-83A1-F6EECF244321}">
                <p14:modId xmlns:p14="http://schemas.microsoft.com/office/powerpoint/2010/main" val="3860956318"/>
              </p:ext>
            </p:extLst>
          </p:nvPr>
        </p:nvGraphicFramePr>
        <p:xfrm>
          <a:off x="622853" y="2512322"/>
          <a:ext cx="6520071" cy="4140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93C555D-EF59-42D2-8BE4-D30347261F46}"/>
              </a:ext>
            </a:extLst>
          </p:cNvPr>
          <p:cNvSpPr txBox="1"/>
          <p:nvPr/>
        </p:nvSpPr>
        <p:spPr>
          <a:xfrm>
            <a:off x="7969525" y="3118609"/>
            <a:ext cx="3811657" cy="178510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Here, the model Accuracy is about  0.8137658227848101 </a:t>
            </a:r>
          </a:p>
          <a:p>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81% </a:t>
            </a:r>
            <a:r>
              <a:rPr lang="en-US" sz="2200" dirty="0">
                <a:latin typeface="Times New Roman" panose="02020603050405020304" pitchFamily="18" charset="0"/>
                <a:cs typeface="Times New Roman" panose="02020603050405020304" pitchFamily="18" charset="0"/>
              </a:rPr>
              <a:t>which is good but is not reliable. Hence, we need to calculate other metrics also.</a:t>
            </a:r>
          </a:p>
        </p:txBody>
      </p:sp>
      <p:sp>
        <p:nvSpPr>
          <p:cNvPr id="8" name="TextBox 7">
            <a:extLst>
              <a:ext uri="{FF2B5EF4-FFF2-40B4-BE49-F238E27FC236}">
                <a16:creationId xmlns:a16="http://schemas.microsoft.com/office/drawing/2014/main" id="{B9A1B6AD-40FD-45AD-80F7-D832F7DAE829}"/>
              </a:ext>
            </a:extLst>
          </p:cNvPr>
          <p:cNvSpPr txBox="1"/>
          <p:nvPr/>
        </p:nvSpPr>
        <p:spPr>
          <a:xfrm>
            <a:off x="838200" y="1802253"/>
            <a:ext cx="288566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Confusion Matrix</a:t>
            </a:r>
          </a:p>
        </p:txBody>
      </p:sp>
      <p:sp>
        <p:nvSpPr>
          <p:cNvPr id="9" name="TextBox 8">
            <a:extLst>
              <a:ext uri="{FF2B5EF4-FFF2-40B4-BE49-F238E27FC236}">
                <a16:creationId xmlns:a16="http://schemas.microsoft.com/office/drawing/2014/main" id="{FCCE08F3-34B2-44C7-960C-756DFA301DCE}"/>
              </a:ext>
            </a:extLst>
          </p:cNvPr>
          <p:cNvSpPr txBox="1"/>
          <p:nvPr/>
        </p:nvSpPr>
        <p:spPr>
          <a:xfrm>
            <a:off x="7969525" y="2512322"/>
            <a:ext cx="2512945"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Accuracy:</a:t>
            </a:r>
          </a:p>
        </p:txBody>
      </p:sp>
    </p:spTree>
    <p:extLst>
      <p:ext uri="{BB962C8B-B14F-4D97-AF65-F5344CB8AC3E}">
        <p14:creationId xmlns:p14="http://schemas.microsoft.com/office/powerpoint/2010/main" val="3320541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199</TotalTime>
  <Words>1113</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Times New Roman</vt:lpstr>
      <vt:lpstr>Office Theme</vt:lpstr>
      <vt:lpstr>Lead Scoring Case Study</vt:lpstr>
      <vt:lpstr>Problem Statement :</vt:lpstr>
      <vt:lpstr>Aim:</vt:lpstr>
      <vt:lpstr>Approach</vt:lpstr>
      <vt:lpstr>Data Understanding and Manipulation</vt:lpstr>
      <vt:lpstr>Logistic Regression Model</vt:lpstr>
      <vt:lpstr>Final Model p_values</vt:lpstr>
      <vt:lpstr>Final VIF</vt:lpstr>
      <vt:lpstr>Model Evaluation and Optimization</vt:lpstr>
      <vt:lpstr>Metrics beyond accuracy</vt:lpstr>
      <vt:lpstr> Plotting the ROC Curve</vt:lpstr>
      <vt:lpstr> Finding Optimal Cutoff Point</vt:lpstr>
      <vt:lpstr>Plotting accuracy, sensitivity and specificity for various probabilities.</vt:lpstr>
      <vt:lpstr>Final Model Measures (Train Set)</vt:lpstr>
      <vt:lpstr>Precision and Recall Tradeoff (Train Set)</vt:lpstr>
      <vt:lpstr>Final Model Measures (Test Set)</vt:lpstr>
      <vt:lpstr>Precision and Recall Tradeoff (Test Set)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lappy</dc:creator>
  <cp:lastModifiedBy>lappy</cp:lastModifiedBy>
  <cp:revision>16</cp:revision>
  <dcterms:created xsi:type="dcterms:W3CDTF">2021-05-16T14:47:48Z</dcterms:created>
  <dcterms:modified xsi:type="dcterms:W3CDTF">2021-05-16T18:07:46Z</dcterms:modified>
</cp:coreProperties>
</file>