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iT6BlgXiZrhp3LuxqCj/6CuTHr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B44859-E94E-43DB-9548-8A7CFCA62F06}">
  <a:tblStyle styleId="{54B44859-E94E-43DB-9548-8A7CFCA62F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cde93c16_0_4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cde93c1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ecde93c16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ecde93c16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ecde93c16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ecde93c1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ecde93c16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ecde93c16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ecde93c16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ecde93c16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ecde93c16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ecde93c16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cde93c16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cde93c1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ecde93c16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ecde93c16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ecde93c1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ecde93c1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ecde93c16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ecde93c1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ecde93c16_0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ecde93c1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ecde93c16_0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ecde93c1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ecde93c16_0_8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ecde93c16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cde93c16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cde93c1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ecde93c16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ecde93c1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cde93c16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cde93c1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ecde93c16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ecde93c1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cde93c16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cde93c1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ecde93c16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ecde93c16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cde93c16_0_686"/>
          <p:cNvSpPr/>
          <p:nvPr/>
        </p:nvSpPr>
        <p:spPr>
          <a:xfrm>
            <a:off x="5715000" y="0"/>
            <a:ext cx="96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ecde93c16_0_686"/>
          <p:cNvSpPr/>
          <p:nvPr/>
        </p:nvSpPr>
        <p:spPr>
          <a:xfrm>
            <a:off x="5811300" y="0"/>
            <a:ext cx="5137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7ecde93c16_0_686"/>
          <p:cNvSpPr txBox="1"/>
          <p:nvPr>
            <p:ph type="ctrTitle"/>
          </p:nvPr>
        </p:nvSpPr>
        <p:spPr>
          <a:xfrm>
            <a:off x="459000" y="1871800"/>
            <a:ext cx="11274000" cy="2862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100"/>
              <a:buFont typeface="Playfair Display"/>
              <a:buNone/>
              <a:defRPr b="1" sz="9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8" name="Google Shape;88;g7ecde93c16_0_686"/>
          <p:cNvSpPr txBox="1"/>
          <p:nvPr>
            <p:ph idx="1" type="subTitle"/>
          </p:nvPr>
        </p:nvSpPr>
        <p:spPr>
          <a:xfrm>
            <a:off x="459000" y="4734200"/>
            <a:ext cx="6546900" cy="770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g7ecde93c16_0_68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cde93c16_0_692"/>
          <p:cNvSpPr/>
          <p:nvPr/>
        </p:nvSpPr>
        <p:spPr>
          <a:xfrm rot="5400000">
            <a:off x="6067700" y="-664800"/>
            <a:ext cx="56700" cy="1127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ecde93c16_0_692"/>
          <p:cNvSpPr txBox="1"/>
          <p:nvPr>
            <p:ph type="title"/>
          </p:nvPr>
        </p:nvSpPr>
        <p:spPr>
          <a:xfrm>
            <a:off x="459000" y="1871800"/>
            <a:ext cx="11274000" cy="2862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Font typeface="Playfair Display"/>
              <a:buNone/>
              <a:defRPr b="1" sz="6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3" name="Google Shape;93;g7ecde93c16_0_69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cde93c16_0_69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6" name="Google Shape;96;g7ecde93c16_0_696"/>
          <p:cNvSpPr txBox="1"/>
          <p:nvPr>
            <p:ph idx="1" type="body"/>
          </p:nvPr>
        </p:nvSpPr>
        <p:spPr>
          <a:xfrm>
            <a:off x="415600" y="1645433"/>
            <a:ext cx="11360700" cy="444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7" name="Google Shape;97;g7ecde93c16_0_69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cde93c16_0_70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0" name="Google Shape;100;g7ecde93c16_0_700"/>
          <p:cNvSpPr txBox="1"/>
          <p:nvPr>
            <p:ph idx="1" type="body"/>
          </p:nvPr>
        </p:nvSpPr>
        <p:spPr>
          <a:xfrm>
            <a:off x="415600" y="1645400"/>
            <a:ext cx="5333100" cy="444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1" name="Google Shape;101;g7ecde93c16_0_700"/>
          <p:cNvSpPr txBox="1"/>
          <p:nvPr>
            <p:ph idx="2" type="body"/>
          </p:nvPr>
        </p:nvSpPr>
        <p:spPr>
          <a:xfrm>
            <a:off x="6443200" y="1645400"/>
            <a:ext cx="5333100" cy="444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g7ecde93c16_0_70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cde93c16_0_70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5" name="Google Shape;105;g7ecde93c16_0_70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cde93c16_0_70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8" name="Google Shape;108;g7ecde93c16_0_70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g7ecde93c16_0_70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cde93c16_0_712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2" name="Google Shape;112;g7ecde93c16_0_7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cde93c16_0_715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g7ecde93c16_0_71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7ecde93c16_0_715"/>
          <p:cNvSpPr txBox="1"/>
          <p:nvPr>
            <p:ph type="title"/>
          </p:nvPr>
        </p:nvSpPr>
        <p:spPr>
          <a:xfrm>
            <a:off x="354000" y="14422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g7ecde93c16_0_715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g7ecde93c16_0_71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highlight>
                  <a:schemeClr val="lt1"/>
                </a:highlight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lt1"/>
                </a:highlight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lt1"/>
                </a:highlight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>
                <a:highlight>
                  <a:schemeClr val="lt1"/>
                </a:highlight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lt1"/>
                </a:highlight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lt1"/>
                </a:highlight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>
                <a:highlight>
                  <a:schemeClr val="lt1"/>
                </a:highlight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lt1"/>
                </a:highlight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19" name="Google Shape;119;g7ecde93c16_0_71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cde93c16_0_7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122" name="Google Shape;122;g7ecde93c16_0_72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cde93c16_0_725"/>
          <p:cNvSpPr txBox="1"/>
          <p:nvPr>
            <p:ph hasCustomPrompt="1" type="title"/>
          </p:nvPr>
        </p:nvSpPr>
        <p:spPr>
          <a:xfrm>
            <a:off x="415600" y="1333233"/>
            <a:ext cx="11360700" cy="286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700"/>
              <a:buFont typeface="Montserrat"/>
              <a:buNone/>
              <a:defRPr sz="18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g7ecde93c16_0_725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highlight>
                  <a:schemeClr val="dk1"/>
                </a:highlight>
              </a:defRPr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dk1"/>
                </a:highlight>
              </a:defRPr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dk1"/>
                </a:highlight>
              </a:defRPr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>
                <a:highlight>
                  <a:schemeClr val="dk1"/>
                </a:highlight>
              </a:defRPr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dk1"/>
                </a:highlight>
              </a:defRPr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>
                <a:highlight>
                  <a:schemeClr val="dk1"/>
                </a:highlight>
              </a:defRPr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>
                <a:highlight>
                  <a:schemeClr val="dk1"/>
                </a:highlight>
              </a:defRPr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>
                <a:highlight>
                  <a:schemeClr val="dk1"/>
                </a:highlight>
              </a:defRPr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26" name="Google Shape;126;g7ecde93c16_0_72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cde93c16_0_72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cde93c16_0_6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2" name="Google Shape;82;g7ecde93c16_0_682"/>
          <p:cNvSpPr txBox="1"/>
          <p:nvPr>
            <p:ph idx="1" type="body"/>
          </p:nvPr>
        </p:nvSpPr>
        <p:spPr>
          <a:xfrm>
            <a:off x="415600" y="1645433"/>
            <a:ext cx="113607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fair Display"/>
              <a:buChar char="●"/>
              <a:defRPr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○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■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●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○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■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●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layfair Display"/>
              <a:buChar char="○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Playfair Display"/>
              <a:buChar char="■"/>
              <a:defRPr sz="19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3" name="Google Shape;83;g7ecde93c16_0_68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cde93c16_0_450"/>
          <p:cNvSpPr txBox="1"/>
          <p:nvPr/>
        </p:nvSpPr>
        <p:spPr>
          <a:xfrm>
            <a:off x="2456550" y="2581325"/>
            <a:ext cx="754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 </a:t>
            </a: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 E D I T  C O N S U M P T I O N</a:t>
            </a:r>
            <a:endParaRPr/>
          </a:p>
        </p:txBody>
      </p:sp>
      <p:grpSp>
        <p:nvGrpSpPr>
          <p:cNvPr id="134" name="Google Shape;134;g7ecde93c16_0_450"/>
          <p:cNvGrpSpPr/>
          <p:nvPr/>
        </p:nvGrpSpPr>
        <p:grpSpPr>
          <a:xfrm>
            <a:off x="5378756" y="3289327"/>
            <a:ext cx="1434489" cy="190500"/>
            <a:chOff x="4679586" y="878988"/>
            <a:chExt cx="1434489" cy="190500"/>
          </a:xfrm>
        </p:grpSpPr>
        <p:sp>
          <p:nvSpPr>
            <p:cNvPr id="135" name="Google Shape;135;g7ecde93c16_0_450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7ecde93c16_0_45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7ecde93c16_0_450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7ecde93c16_0_450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7ecde93c16_0_450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g7ecde93c16_0_450"/>
          <p:cNvSpPr txBox="1"/>
          <p:nvPr/>
        </p:nvSpPr>
        <p:spPr>
          <a:xfrm>
            <a:off x="2941825" y="1340925"/>
            <a:ext cx="3410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ecde93c16_0_626"/>
          <p:cNvSpPr txBox="1"/>
          <p:nvPr>
            <p:ph idx="1" type="body"/>
          </p:nvPr>
        </p:nvSpPr>
        <p:spPr>
          <a:xfrm>
            <a:off x="526525" y="2209575"/>
            <a:ext cx="5118300" cy="442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the Number of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credit count was highest in Month of  June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Then April and May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mean	14.38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min	11.30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max	19.94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25%	11.60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50%	11.90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75%	15.92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g7ecde93c16_0_626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292" name="Google Shape;292;g7ecde93c16_0_626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7ecde93c16_0_626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7ecde93c16_0_626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7ecde93c16_0_626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7ecde93c16_0_626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g7ecde93c16_0_626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Number of Credit Transaction Count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8" name="Google Shape;298;g7ecde93c16_0_6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00" y="2320175"/>
            <a:ext cx="7184901" cy="45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ecde93c16_0_633"/>
          <p:cNvSpPr txBox="1"/>
          <p:nvPr>
            <p:ph idx="1" type="body"/>
          </p:nvPr>
        </p:nvSpPr>
        <p:spPr>
          <a:xfrm>
            <a:off x="526525" y="2214400"/>
            <a:ext cx="5684100" cy="438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the Number of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Debit count was highest in Month of  June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Then April and May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count	3.000000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mean	40.641873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std	4.096409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min	36.428038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25%	38.657922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50%	40.887806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75%	42.748790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max	44.609775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g7ecde93c16_0_633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305" name="Google Shape;305;g7ecde93c16_0_633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7ecde93c16_0_633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7ecde93c16_0_633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7ecde93c16_0_633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7ecde93c16_0_633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g7ecde93c16_0_633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Number of Debit Transaction Count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1" name="Google Shape;311;g7ecde93c16_0_6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25" y="2497750"/>
            <a:ext cx="7087507" cy="43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ecde93c16_0_640"/>
          <p:cNvSpPr txBox="1"/>
          <p:nvPr/>
        </p:nvSpPr>
        <p:spPr>
          <a:xfrm>
            <a:off x="526525" y="2330075"/>
            <a:ext cx="49737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solidFill>
                <a:schemeClr val="dk2"/>
              </a:solidFill>
              <a:highlight>
                <a:srgbClr val="B7B7B7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maximum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amount credited was in the month of june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mean	46811.64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min	41262.78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max	57170.36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25%	41632.28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50%	42001.78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75%	49586.07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17" name="Google Shape;317;g7ecde93c16_0_640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318" name="Google Shape;318;g7ecde93c16_0_640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7ecde93c16_0_640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7ecde93c16_0_640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7ecde93c16_0_640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7ecde93c16_0_640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g7ecde93c16_0_640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Maximum Credit Amount Month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4" name="Google Shape;324;g7ecde93c16_0_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350" y="2497750"/>
            <a:ext cx="7229639" cy="43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ecde93c16_0_647"/>
          <p:cNvSpPr txBox="1"/>
          <p:nvPr/>
        </p:nvSpPr>
        <p:spPr>
          <a:xfrm>
            <a:off x="526525" y="2110825"/>
            <a:ext cx="5274000" cy="4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less use of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credit/debit Card was  in month of  june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Then april and may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mean	46811.645798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max	57170.369063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min	41262.787105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25%	41632.284166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50%	42001.781226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/>
              <a:t>75%	49586.075144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30" name="Google Shape;330;g7ecde93c16_0_647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331" name="Google Shape;331;g7ecde93c16_0_647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7ecde93c16_0_647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7ecde93c16_0_647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7ecde93c16_0_647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7ecde93c16_0_647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g7ecde93c16_0_647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Cardless Transactions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7" name="Google Shape;337;g7ecde93c16_0_6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775" y="1957650"/>
            <a:ext cx="7066025" cy="484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ecde93c16_0_654"/>
          <p:cNvSpPr txBox="1"/>
          <p:nvPr/>
        </p:nvSpPr>
        <p:spPr>
          <a:xfrm>
            <a:off x="526525" y="2206200"/>
            <a:ext cx="48675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the maximum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Transaction count was Debit of all 3 months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Then credit count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Total credit count months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highlight>
                  <a:srgbClr val="CFE2F3"/>
                </a:highlight>
              </a:rPr>
              <a:t>624334.0</a:t>
            </a:r>
            <a:endParaRPr>
              <a:solidFill>
                <a:schemeClr val="dk2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</a:t>
            </a:r>
            <a:r>
              <a:rPr lang="en-US">
                <a:solidFill>
                  <a:schemeClr val="dk2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Debit </a:t>
            </a:r>
            <a:r>
              <a:rPr lang="en-U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 months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>
                <a:solidFill>
                  <a:schemeClr val="dk2"/>
                </a:solidFill>
                <a:highlight>
                  <a:srgbClr val="CFE2F3"/>
                </a:highlight>
              </a:rPr>
              <a:t>1763776.0</a:t>
            </a:r>
            <a:endParaRPr>
              <a:solidFill>
                <a:schemeClr val="dk2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43" name="Google Shape;343;g7ecde93c16_0_654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344" name="Google Shape;344;g7ecde93c16_0_654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7ecde93c16_0_654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7ecde93c16_0_654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7ecde93c16_0_654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g7ecde93c16_0_654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g7ecde93c16_0_654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Credit count vs Debit count  3 Months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0" name="Google Shape;350;g7ecde93c16_0_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225" y="2646275"/>
            <a:ext cx="7100680" cy="4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ecde93c16_0_661"/>
          <p:cNvSpPr txBox="1"/>
          <p:nvPr>
            <p:ph idx="1" type="body"/>
          </p:nvPr>
        </p:nvSpPr>
        <p:spPr>
          <a:xfrm>
            <a:off x="526525" y="2124825"/>
            <a:ext cx="5075400" cy="438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the maximum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Amount Transaction was Credit in 3 months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Total Credit Consumption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671860624.635</a:t>
            </a:r>
            <a:endParaRPr sz="1400">
              <a:highlight>
                <a:srgbClr val="CFE2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Total </a:t>
            </a:r>
            <a:r>
              <a:rPr lang="en-US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Debit </a:t>
            </a:r>
            <a:r>
              <a:rPr lang="en-US" sz="1400"/>
              <a:t> Consumption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 331430519.92</a:t>
            </a:r>
            <a:endParaRPr sz="1400">
              <a:highlight>
                <a:srgbClr val="CFE2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6" name="Google Shape;356;g7ecde93c16_0_6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000" y="2386575"/>
            <a:ext cx="6879049" cy="4381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g7ecde93c16_0_661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358" name="Google Shape;358;g7ecde93c16_0_661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g7ecde93c16_0_661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g7ecde93c16_0_661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7ecde93c16_0_661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7ecde93c16_0_661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g7ecde93c16_0_661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Credit Consumption Vs Debit Consumption in 3 Months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cde93c16_0_668"/>
          <p:cNvSpPr txBox="1"/>
          <p:nvPr/>
        </p:nvSpPr>
        <p:spPr>
          <a:xfrm>
            <a:off x="526525" y="2110825"/>
            <a:ext cx="45507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maximum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amount of money is invested in Demat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And very less in General Insurance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wentieth Century"/>
                <a:ea typeface="Twentieth Century"/>
                <a:cs typeface="Twentieth Century"/>
                <a:sym typeface="Twentieth Century"/>
              </a:rPr>
              <a:t>Number of people invested</a:t>
            </a:r>
            <a:r>
              <a:rPr lang="en-US" sz="19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highlight>
                  <a:srgbClr val="FFFFFF"/>
                </a:highlight>
              </a:rPr>
              <a:t>Demat =</a:t>
            </a:r>
            <a:r>
              <a:rPr lang="en-US">
                <a:solidFill>
                  <a:schemeClr val="dk2"/>
                </a:solidFill>
                <a:highlight>
                  <a:srgbClr val="CFE2F3"/>
                </a:highlight>
              </a:rPr>
              <a:t>619801.318045</a:t>
            </a:r>
            <a:endParaRPr>
              <a:solidFill>
                <a:schemeClr val="dk2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highlight>
                  <a:srgbClr val="FFFFFF"/>
                </a:highlight>
              </a:rPr>
              <a:t>Fixed=</a:t>
            </a:r>
            <a:r>
              <a:rPr lang="en-US">
                <a:solidFill>
                  <a:schemeClr val="dk2"/>
                </a:solidFill>
                <a:highlight>
                  <a:srgbClr val="CFE2F3"/>
                </a:highlight>
              </a:rPr>
              <a:t>232274.293313</a:t>
            </a:r>
            <a:endParaRPr>
              <a:solidFill>
                <a:schemeClr val="dk2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highlight>
                  <a:srgbClr val="FFFFFF"/>
                </a:highlight>
              </a:rPr>
              <a:t>Life Insurance=</a:t>
            </a:r>
            <a:r>
              <a:rPr lang="en-US">
                <a:solidFill>
                  <a:schemeClr val="dk2"/>
                </a:solidFill>
                <a:highlight>
                  <a:srgbClr val="CFE2F3"/>
                </a:highlight>
              </a:rPr>
              <a:t>44072.345226</a:t>
            </a:r>
            <a:endParaRPr>
              <a:solidFill>
                <a:schemeClr val="dk2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>
                <a:solidFill>
                  <a:schemeClr val="dk2"/>
                </a:solidFill>
                <a:highlight>
                  <a:srgbClr val="FFFFFF"/>
                </a:highlight>
              </a:rPr>
              <a:t>General Insurance=</a:t>
            </a:r>
            <a:r>
              <a:rPr lang="en-US">
                <a:solidFill>
                  <a:schemeClr val="dk2"/>
                </a:solidFill>
                <a:highlight>
                  <a:srgbClr val="CFE2F3"/>
                </a:highlight>
              </a:rPr>
              <a:t>3519.800692</a:t>
            </a:r>
            <a:endParaRPr>
              <a:solidFill>
                <a:schemeClr val="dk2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369" name="Google Shape;369;g7ecde93c16_0_668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370" name="Google Shape;370;g7ecde93c16_0_668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7ecde93c16_0_668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7ecde93c16_0_668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7ecde93c16_0_668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7ecde93c16_0_668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7ecde93c16_0_668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Maximum Investment Type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6" name="Google Shape;376;g7ecde93c16_0_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675" y="2263225"/>
            <a:ext cx="7556327" cy="42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ecde93c16_0_675"/>
          <p:cNvSpPr txBox="1"/>
          <p:nvPr>
            <p:ph idx="1" type="body"/>
          </p:nvPr>
        </p:nvSpPr>
        <p:spPr>
          <a:xfrm>
            <a:off x="526525" y="2197875"/>
            <a:ext cx="4761600" cy="425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400"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In this graph  we are going to see</a:t>
            </a:r>
            <a:endParaRPr sz="1900"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does gender Effect on investment type</a:t>
            </a:r>
            <a:endParaRPr sz="1900"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investment 1= </a:t>
            </a:r>
            <a:r>
              <a:rPr lang="en-US" sz="1400"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DEMAT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investment 2= </a:t>
            </a:r>
            <a:r>
              <a:rPr lang="en-US" sz="1400"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fixed deposit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investment 3= </a:t>
            </a:r>
            <a:r>
              <a:rPr lang="en-US" sz="1400"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Life Insurance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investment 4= </a:t>
            </a:r>
            <a:r>
              <a:rPr lang="en-US" sz="1400"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General Insurance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g7ecde93c16_0_675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383" name="Google Shape;383;g7ecde93c16_0_675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7ecde93c16_0_675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7ecde93c16_0_675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7ecde93c16_0_675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7ecde93c16_0_675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g7ecde93c16_0_675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Gender vs Investment Type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9" name="Google Shape;389;g7ecde93c16_0_6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225" y="2197875"/>
            <a:ext cx="7516775" cy="4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g7ecde93c16_0_329"/>
          <p:cNvGrpSpPr/>
          <p:nvPr/>
        </p:nvGrpSpPr>
        <p:grpSpPr>
          <a:xfrm>
            <a:off x="2263504" y="234775"/>
            <a:ext cx="7665000" cy="899889"/>
            <a:chOff x="1876325" y="234775"/>
            <a:chExt cx="7665000" cy="899889"/>
          </a:xfrm>
        </p:grpSpPr>
        <p:sp>
          <p:nvSpPr>
            <p:cNvPr id="395" name="Google Shape;395;g7ecde93c16_0_329"/>
            <p:cNvSpPr txBox="1"/>
            <p:nvPr/>
          </p:nvSpPr>
          <p:spPr>
            <a:xfrm>
              <a:off x="1876325" y="234775"/>
              <a:ext cx="7665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r>
                <a:rPr i="0" lang="en-US" sz="4000" u="none" cap="none" strike="noStrike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E A T U R E  </a:t>
              </a:r>
              <a:r>
                <a:rPr lang="en-US" sz="4000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 </a:t>
              </a:r>
              <a:r>
                <a:rPr lang="en-US" sz="4000">
                  <a:solidFill>
                    <a:srgbClr val="595959"/>
                  </a:solidFill>
                  <a:highlight>
                    <a:srgbClr val="FFFFFF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N G I N E E R I N G</a:t>
              </a:r>
              <a:endParaRPr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96" name="Google Shape;396;g7ecde93c16_0_329"/>
            <p:cNvGrpSpPr/>
            <p:nvPr/>
          </p:nvGrpSpPr>
          <p:grpSpPr>
            <a:xfrm>
              <a:off x="5036159" y="942664"/>
              <a:ext cx="1345300" cy="192000"/>
              <a:chOff x="4633784" y="1383957"/>
              <a:chExt cx="1345300" cy="192000"/>
            </a:xfrm>
          </p:grpSpPr>
          <p:sp>
            <p:nvSpPr>
              <p:cNvPr id="397" name="Google Shape;397;g7ecde93c16_0_329"/>
              <p:cNvSpPr/>
              <p:nvPr/>
            </p:nvSpPr>
            <p:spPr>
              <a:xfrm>
                <a:off x="4633784" y="1383957"/>
                <a:ext cx="192000" cy="1920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g7ecde93c16_0_329"/>
              <p:cNvSpPr/>
              <p:nvPr/>
            </p:nvSpPr>
            <p:spPr>
              <a:xfrm>
                <a:off x="4922109" y="1383957"/>
                <a:ext cx="192000" cy="1920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g7ecde93c16_0_329"/>
              <p:cNvSpPr/>
              <p:nvPr/>
            </p:nvSpPr>
            <p:spPr>
              <a:xfrm>
                <a:off x="5210434" y="1383957"/>
                <a:ext cx="192000" cy="1920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g7ecde93c16_0_329"/>
              <p:cNvSpPr/>
              <p:nvPr/>
            </p:nvSpPr>
            <p:spPr>
              <a:xfrm>
                <a:off x="5498759" y="1383957"/>
                <a:ext cx="192000" cy="19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g7ecde93c16_0_329"/>
              <p:cNvSpPr/>
              <p:nvPr/>
            </p:nvSpPr>
            <p:spPr>
              <a:xfrm>
                <a:off x="5787084" y="1383957"/>
                <a:ext cx="192000" cy="192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2" name="Google Shape;402;g7ecde93c16_0_329"/>
          <p:cNvGrpSpPr/>
          <p:nvPr/>
        </p:nvGrpSpPr>
        <p:grpSpPr>
          <a:xfrm>
            <a:off x="10652463" y="2929"/>
            <a:ext cx="1755210" cy="1409227"/>
            <a:chOff x="3962844" y="2209800"/>
            <a:chExt cx="1805400" cy="1427788"/>
          </a:xfrm>
        </p:grpSpPr>
        <p:sp>
          <p:nvSpPr>
            <p:cNvPr id="403" name="Google Shape;403;g7ecde93c16_0_329"/>
            <p:cNvSpPr/>
            <p:nvPr/>
          </p:nvSpPr>
          <p:spPr>
            <a:xfrm>
              <a:off x="3991400" y="2209800"/>
              <a:ext cx="1591500" cy="1427700"/>
            </a:xfrm>
            <a:prstGeom prst="teardrop">
              <a:avLst>
                <a:gd fmla="val 100000" name="adj"/>
              </a:avLst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7ecde93c16_0_329"/>
            <p:cNvSpPr txBox="1"/>
            <p:nvPr/>
          </p:nvSpPr>
          <p:spPr>
            <a:xfrm>
              <a:off x="3962844" y="2259887"/>
              <a:ext cx="1805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Feature</a:t>
              </a:r>
              <a:endParaRPr/>
            </a:p>
          </p:txBody>
        </p:sp>
        <p:sp>
          <p:nvSpPr>
            <p:cNvPr id="405" name="Google Shape;405;g7ecde93c16_0_329"/>
            <p:cNvSpPr txBox="1"/>
            <p:nvPr/>
          </p:nvSpPr>
          <p:spPr>
            <a:xfrm>
              <a:off x="4339994" y="2621788"/>
              <a:ext cx="894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</p:grpSp>
      <p:sp>
        <p:nvSpPr>
          <p:cNvPr id="406" name="Google Shape;406;g7ecde93c16_0_329"/>
          <p:cNvSpPr txBox="1"/>
          <p:nvPr/>
        </p:nvSpPr>
        <p:spPr>
          <a:xfrm>
            <a:off x="559575" y="1349000"/>
            <a:ext cx="86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DROP </a:t>
            </a: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COLUMN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7" name="Google Shape;407;g7ecde93c16_0_329"/>
          <p:cNvSpPr txBox="1"/>
          <p:nvPr/>
        </p:nvSpPr>
        <p:spPr>
          <a:xfrm>
            <a:off x="652325" y="3318800"/>
            <a:ext cx="3892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account_type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gender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8" name="Google Shape;408;g7ecde93c16_0_329"/>
          <p:cNvSpPr txBox="1"/>
          <p:nvPr/>
        </p:nvSpPr>
        <p:spPr>
          <a:xfrm>
            <a:off x="507375" y="2746100"/>
            <a:ext cx="86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CAT TO INT Label Encoding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9" name="Google Shape;409;g7ecde93c16_0_329"/>
          <p:cNvSpPr txBox="1"/>
          <p:nvPr/>
        </p:nvSpPr>
        <p:spPr>
          <a:xfrm>
            <a:off x="559575" y="1921700"/>
            <a:ext cx="11158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'ID' 'personal_loan_active' 'personal_loan_closed' 'vehicle_loan_active' 'vehicle_loan_closed'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'loan_enq'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0" name="Google Shape;410;g7ecde93c16_0_329"/>
          <p:cNvSpPr txBox="1"/>
          <p:nvPr/>
        </p:nvSpPr>
        <p:spPr>
          <a:xfrm>
            <a:off x="533475" y="4985500"/>
            <a:ext cx="86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STANDARDIZATION </a:t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1" name="Google Shape;411;g7ecde93c16_0_329"/>
          <p:cNvSpPr txBox="1"/>
          <p:nvPr/>
        </p:nvSpPr>
        <p:spPr>
          <a:xfrm>
            <a:off x="576125" y="5464100"/>
            <a:ext cx="8847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StandardScaler to whole dataset after above process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7ecde93c16_0_329"/>
          <p:cNvSpPr txBox="1"/>
          <p:nvPr/>
        </p:nvSpPr>
        <p:spPr>
          <a:xfrm>
            <a:off x="466275" y="3961175"/>
            <a:ext cx="86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OUTLIER DETECTION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3" name="Google Shape;413;g7ecde93c16_0_329"/>
          <p:cNvSpPr txBox="1"/>
          <p:nvPr/>
        </p:nvSpPr>
        <p:spPr>
          <a:xfrm>
            <a:off x="585675" y="4537013"/>
            <a:ext cx="1022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Almost every Feature was having some outlier we detected using a Outlier function and drop that outliers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g7ecde93c16_0_329"/>
          <p:cNvCxnSpPr/>
          <p:nvPr/>
        </p:nvCxnSpPr>
        <p:spPr>
          <a:xfrm>
            <a:off x="2435925" y="880650"/>
            <a:ext cx="7270200" cy="18900"/>
          </a:xfrm>
          <a:prstGeom prst="straightConnector1">
            <a:avLst/>
          </a:prstGeom>
          <a:noFill/>
          <a:ln cap="flat" cmpd="sng" w="9525">
            <a:solidFill>
              <a:srgbClr val="EF307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g7ecde93c16_0_351"/>
          <p:cNvGrpSpPr/>
          <p:nvPr/>
        </p:nvGrpSpPr>
        <p:grpSpPr>
          <a:xfrm>
            <a:off x="3192163" y="234778"/>
            <a:ext cx="5807700" cy="899886"/>
            <a:chOff x="2804984" y="234778"/>
            <a:chExt cx="5807700" cy="899886"/>
          </a:xfrm>
        </p:grpSpPr>
        <p:sp>
          <p:nvSpPr>
            <p:cNvPr id="420" name="Google Shape;420;g7ecde93c16_0_351"/>
            <p:cNvSpPr txBox="1"/>
            <p:nvPr/>
          </p:nvSpPr>
          <p:spPr>
            <a:xfrm>
              <a:off x="2804984" y="234778"/>
              <a:ext cx="5807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 O D E L   B U L D I N G</a:t>
              </a:r>
              <a:endParaRPr/>
            </a:p>
          </p:txBody>
        </p:sp>
        <p:grpSp>
          <p:nvGrpSpPr>
            <p:cNvPr id="421" name="Google Shape;421;g7ecde93c16_0_351"/>
            <p:cNvGrpSpPr/>
            <p:nvPr/>
          </p:nvGrpSpPr>
          <p:grpSpPr>
            <a:xfrm>
              <a:off x="5036159" y="942664"/>
              <a:ext cx="1345300" cy="192000"/>
              <a:chOff x="4633784" y="1383957"/>
              <a:chExt cx="1345300" cy="192000"/>
            </a:xfrm>
          </p:grpSpPr>
          <p:sp>
            <p:nvSpPr>
              <p:cNvPr id="422" name="Google Shape;422;g7ecde93c16_0_351"/>
              <p:cNvSpPr/>
              <p:nvPr/>
            </p:nvSpPr>
            <p:spPr>
              <a:xfrm>
                <a:off x="4633784" y="1383957"/>
                <a:ext cx="192000" cy="1920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g7ecde93c16_0_351"/>
              <p:cNvSpPr/>
              <p:nvPr/>
            </p:nvSpPr>
            <p:spPr>
              <a:xfrm>
                <a:off x="4922109" y="1383957"/>
                <a:ext cx="192000" cy="1920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g7ecde93c16_0_351"/>
              <p:cNvSpPr/>
              <p:nvPr/>
            </p:nvSpPr>
            <p:spPr>
              <a:xfrm>
                <a:off x="5210434" y="1383957"/>
                <a:ext cx="192000" cy="1920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g7ecde93c16_0_351"/>
              <p:cNvSpPr/>
              <p:nvPr/>
            </p:nvSpPr>
            <p:spPr>
              <a:xfrm>
                <a:off x="5498759" y="1383957"/>
                <a:ext cx="192000" cy="19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g7ecde93c16_0_351"/>
              <p:cNvSpPr/>
              <p:nvPr/>
            </p:nvSpPr>
            <p:spPr>
              <a:xfrm>
                <a:off x="5787084" y="1383957"/>
                <a:ext cx="192000" cy="192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g7ecde93c16_0_351"/>
          <p:cNvGrpSpPr/>
          <p:nvPr/>
        </p:nvGrpSpPr>
        <p:grpSpPr>
          <a:xfrm>
            <a:off x="10609213" y="-47615"/>
            <a:ext cx="1619606" cy="1560728"/>
            <a:chOff x="9637466" y="-1057613"/>
            <a:chExt cx="2020215" cy="1866900"/>
          </a:xfrm>
        </p:grpSpPr>
        <p:sp>
          <p:nvSpPr>
            <p:cNvPr id="428" name="Google Shape;428;g7ecde93c16_0_351"/>
            <p:cNvSpPr/>
            <p:nvPr/>
          </p:nvSpPr>
          <p:spPr>
            <a:xfrm>
              <a:off x="9637466" y="-1057613"/>
              <a:ext cx="1976100" cy="1866900"/>
            </a:xfrm>
            <a:prstGeom prst="teardrop">
              <a:avLst>
                <a:gd fmla="val 100000" name="adj"/>
              </a:avLst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g7ecde93c16_0_351"/>
            <p:cNvSpPr txBox="1"/>
            <p:nvPr/>
          </p:nvSpPr>
          <p:spPr>
            <a:xfrm>
              <a:off x="9637480" y="-834090"/>
              <a:ext cx="2020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</a:t>
              </a:r>
              <a:endParaRPr sz="3000"/>
            </a:p>
          </p:txBody>
        </p:sp>
        <p:sp>
          <p:nvSpPr>
            <p:cNvPr id="430" name="Google Shape;430;g7ecde93c16_0_351"/>
            <p:cNvSpPr txBox="1"/>
            <p:nvPr/>
          </p:nvSpPr>
          <p:spPr>
            <a:xfrm>
              <a:off x="10178365" y="-384204"/>
              <a:ext cx="894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</p:grpSp>
      <p:sp>
        <p:nvSpPr>
          <p:cNvPr id="431" name="Google Shape;431;g7ecde93c16_0_351"/>
          <p:cNvSpPr txBox="1"/>
          <p:nvPr/>
        </p:nvSpPr>
        <p:spPr>
          <a:xfrm>
            <a:off x="661000" y="3988125"/>
            <a:ext cx="8907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307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g7ecde93c16_0_351"/>
          <p:cNvCxnSpPr/>
          <p:nvPr/>
        </p:nvCxnSpPr>
        <p:spPr>
          <a:xfrm>
            <a:off x="3503950" y="899400"/>
            <a:ext cx="5190300" cy="0"/>
          </a:xfrm>
          <a:prstGeom prst="straightConnector1">
            <a:avLst/>
          </a:prstGeom>
          <a:noFill/>
          <a:ln cap="flat" cmpd="sng" w="9525">
            <a:solidFill>
              <a:srgbClr val="EF3078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33" name="Google Shape;433;g7ecde93c16_0_351"/>
          <p:cNvGraphicFramePr/>
          <p:nvPr/>
        </p:nvGraphicFramePr>
        <p:xfrm>
          <a:off x="538625" y="273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{54B44859-E94E-43DB-9548-8A7CFCA62F06}</a:tableStyleId>
              </a:tblPr>
              <a:tblGrid>
                <a:gridCol w="2965325"/>
                <a:gridCol w="3841950"/>
                <a:gridCol w="1241150"/>
                <a:gridCol w="1045050"/>
                <a:gridCol w="1051800"/>
                <a:gridCol w="1153600"/>
              </a:tblGrid>
              <a:tr h="7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Model</a:t>
                      </a:r>
                      <a:endParaRPr sz="3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MSE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MAE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R2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RMSE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 Tree</a:t>
                      </a:r>
                      <a:r>
                        <a:rPr lang="en-US" sz="22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3000">
                        <a:solidFill>
                          <a:srgbClr val="FF0000"/>
                        </a:solidFill>
                        <a:highlight>
                          <a:schemeClr val="lt1"/>
                        </a:highlight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max_depth=None, max_leaf_nodes=None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min_samples_leaf=1 min_sample_split=2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5.7272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1.85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-1.24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2.39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Random Forest</a:t>
                      </a:r>
                      <a:endParaRPr sz="3000">
                        <a:solidFill>
                          <a:srgbClr val="93C47D"/>
                        </a:solidFill>
                        <a:highlight>
                          <a:schemeClr val="lt1"/>
                        </a:highlight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bootstrap=true max_dept=None max_features=auto min_impurity_decrease=0.0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2.56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1.168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-0.007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1.60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rgbClr val="00FF00"/>
                          </a:solidFill>
                          <a:highlight>
                            <a:schemeClr val="lt1"/>
                          </a:highlight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Linear Regression</a:t>
                      </a:r>
                      <a:endParaRPr sz="3000">
                        <a:solidFill>
                          <a:srgbClr val="00FF00"/>
                        </a:solidFill>
                        <a:highlight>
                          <a:schemeClr val="lt1"/>
                        </a:highlight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normalize=false fit_intercept=True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2.55</a:t>
                      </a:r>
                      <a:endParaRPr sz="24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1.161</a:t>
                      </a:r>
                      <a:endParaRPr sz="24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-0.003</a:t>
                      </a:r>
                      <a:endParaRPr sz="24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1.59</a:t>
                      </a:r>
                      <a:endParaRPr sz="24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7E9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"/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146" name="Google Shape;146;p1"/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Evaluate</a:t>
              </a:r>
              <a:endParaRPr sz="3000"/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50" name="Google Shape;150;p1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</a:t>
              </a:r>
              <a:endParaRPr sz="3000"/>
            </a:p>
          </p:txBody>
        </p:sp>
        <p:sp>
          <p:nvSpPr>
            <p:cNvPr id="152" name="Google Shape;152;p1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</p:grpSp>
      <p:grpSp>
        <p:nvGrpSpPr>
          <p:cNvPr id="153" name="Google Shape;153;p1"/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4" name="Google Shape;154;p1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Fe</a:t>
              </a:r>
              <a:r>
                <a:rPr b="1" lang="en-US" sz="36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atur</a:t>
              </a:r>
              <a:r>
                <a:rPr b="1" lang="en-US" sz="36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endParaRPr/>
            </a:p>
          </p:txBody>
        </p:sp>
        <p:sp>
          <p:nvSpPr>
            <p:cNvPr id="156" name="Google Shape;156;p1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</p:grpSp>
      <p:grpSp>
        <p:nvGrpSpPr>
          <p:cNvPr id="157" name="Google Shape;157;p1"/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158" name="Google Shape;158;p1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sp>
          <p:nvSpPr>
            <p:cNvPr id="160" name="Google Shape;160;p1"/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</p:grpSp>
      <p:sp>
        <p:nvSpPr>
          <p:cNvPr id="161" name="Google Shape;161;p1"/>
          <p:cNvSpPr txBox="1"/>
          <p:nvPr/>
        </p:nvSpPr>
        <p:spPr>
          <a:xfrm>
            <a:off x="2456543" y="293626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 R O C E S S</a:t>
            </a:r>
            <a:endParaRPr/>
          </a:p>
        </p:txBody>
      </p:sp>
      <p:sp>
        <p:nvSpPr>
          <p:cNvPr id="162" name="Google Shape;162;p1"/>
          <p:cNvSpPr/>
          <p:nvPr/>
        </p:nvSpPr>
        <p:spPr>
          <a:xfrm flipH="1" rot="10800000">
            <a:off x="1494518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 flipH="1" rot="10800000">
            <a:off x="3991395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 flipH="1" rot="10800000">
            <a:off x="6488272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 flipH="1" rot="10800000">
            <a:off x="9092078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756" y="4905623"/>
            <a:ext cx="905768" cy="90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9969" y="4914675"/>
            <a:ext cx="900162" cy="90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1177" y="4914675"/>
            <a:ext cx="905770" cy="90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1808" y="4879271"/>
            <a:ext cx="932120" cy="932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"/>
          <p:cNvGrpSpPr/>
          <p:nvPr/>
        </p:nvGrpSpPr>
        <p:grpSpPr>
          <a:xfrm>
            <a:off x="1467150" y="3608842"/>
            <a:ext cx="1613199" cy="1143919"/>
            <a:chOff x="1467150" y="3608842"/>
            <a:chExt cx="1613199" cy="1143919"/>
          </a:xfrm>
        </p:grpSpPr>
        <p:sp>
          <p:nvSpPr>
            <p:cNvPr id="171" name="Google Shape;171;p1"/>
            <p:cNvSpPr txBox="1"/>
            <p:nvPr/>
          </p:nvSpPr>
          <p:spPr>
            <a:xfrm>
              <a:off x="1488849" y="3608842"/>
              <a:ext cx="159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EF307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 &amp; PREPROCESS</a:t>
              </a:r>
              <a:endParaRPr/>
            </a:p>
          </p:txBody>
        </p:sp>
        <p:sp>
          <p:nvSpPr>
            <p:cNvPr id="172" name="Google Shape;172;p1"/>
            <p:cNvSpPr txBox="1"/>
            <p:nvPr/>
          </p:nvSpPr>
          <p:spPr>
            <a:xfrm>
              <a:off x="1467150" y="4229561"/>
              <a:ext cx="1591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Analyzing</a:t>
              </a:r>
              <a:r>
                <a:rPr b="1" i="0" lang="en-US" sz="1400" u="none" cap="none" strike="noStrike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</a:t>
              </a:r>
              <a:r>
                <a:rPr b="1" i="0" lang="en-US" sz="1400" u="none" cap="none" strike="noStrike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By </a:t>
              </a: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Plotting</a:t>
              </a: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r>
                <a:rPr b="1" i="0" lang="en-US" sz="1400" u="none" cap="none" strike="noStrike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graph </a:t>
              </a:r>
              <a:endParaRPr/>
            </a:p>
          </p:txBody>
        </p:sp>
      </p:grpSp>
      <p:grpSp>
        <p:nvGrpSpPr>
          <p:cNvPr id="173" name="Google Shape;173;p1"/>
          <p:cNvGrpSpPr/>
          <p:nvPr/>
        </p:nvGrpSpPr>
        <p:grpSpPr>
          <a:xfrm>
            <a:off x="3977674" y="3608842"/>
            <a:ext cx="1712101" cy="1322183"/>
            <a:chOff x="3977674" y="3608842"/>
            <a:chExt cx="1712101" cy="1322183"/>
          </a:xfrm>
        </p:grpSpPr>
        <p:sp>
          <p:nvSpPr>
            <p:cNvPr id="174" name="Google Shape;174;p1"/>
            <p:cNvSpPr txBox="1"/>
            <p:nvPr/>
          </p:nvSpPr>
          <p:spPr>
            <a:xfrm>
              <a:off x="3977674" y="3608842"/>
              <a:ext cx="159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FEATURE SELECTION</a:t>
              </a:r>
              <a:endParaRPr/>
            </a:p>
          </p:txBody>
        </p:sp>
        <p:sp>
          <p:nvSpPr>
            <p:cNvPr id="175" name="Google Shape;175;p1"/>
            <p:cNvSpPr txBox="1"/>
            <p:nvPr/>
          </p:nvSpPr>
          <p:spPr>
            <a:xfrm>
              <a:off x="3977675" y="4223025"/>
              <a:ext cx="1712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Removing Un-useful Feature From Data</a:t>
              </a:r>
              <a:endParaRPr/>
            </a:p>
          </p:txBody>
        </p:sp>
      </p:grpSp>
      <p:grpSp>
        <p:nvGrpSpPr>
          <p:cNvPr id="176" name="Google Shape;176;p1"/>
          <p:cNvGrpSpPr/>
          <p:nvPr/>
        </p:nvGrpSpPr>
        <p:grpSpPr>
          <a:xfrm>
            <a:off x="6488272" y="3685042"/>
            <a:ext cx="1642550" cy="1072235"/>
            <a:chOff x="6488272" y="3685042"/>
            <a:chExt cx="1642550" cy="1072235"/>
          </a:xfrm>
        </p:grpSpPr>
        <p:sp>
          <p:nvSpPr>
            <p:cNvPr id="177" name="Google Shape;177;p1"/>
            <p:cNvSpPr txBox="1"/>
            <p:nvPr/>
          </p:nvSpPr>
          <p:spPr>
            <a:xfrm>
              <a:off x="6488272" y="3685042"/>
              <a:ext cx="159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EE952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Build Model</a:t>
              </a:r>
              <a:endParaRPr/>
            </a:p>
          </p:txBody>
        </p:sp>
        <p:sp>
          <p:nvSpPr>
            <p:cNvPr id="178" name="Google Shape;178;p1"/>
            <p:cNvSpPr txBox="1"/>
            <p:nvPr/>
          </p:nvSpPr>
          <p:spPr>
            <a:xfrm>
              <a:off x="6539322" y="4234077"/>
              <a:ext cx="1591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Build model and find accuracy</a:t>
              </a:r>
              <a:endParaRPr/>
            </a:p>
          </p:txBody>
        </p:sp>
      </p:grpSp>
      <p:grpSp>
        <p:nvGrpSpPr>
          <p:cNvPr id="179" name="Google Shape;179;p1"/>
          <p:cNvGrpSpPr/>
          <p:nvPr/>
        </p:nvGrpSpPr>
        <p:grpSpPr>
          <a:xfrm>
            <a:off x="9036117" y="3608842"/>
            <a:ext cx="1642625" cy="1130747"/>
            <a:chOff x="9036117" y="3608842"/>
            <a:chExt cx="1642625" cy="1130747"/>
          </a:xfrm>
        </p:grpSpPr>
        <p:sp>
          <p:nvSpPr>
            <p:cNvPr id="180" name="Google Shape;180;p1"/>
            <p:cNvSpPr txBox="1"/>
            <p:nvPr/>
          </p:nvSpPr>
          <p:spPr>
            <a:xfrm>
              <a:off x="9087242" y="3608842"/>
              <a:ext cx="159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1C7CBB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Evaluate ML Model</a:t>
              </a:r>
              <a:endParaRPr/>
            </a:p>
          </p:txBody>
        </p:sp>
        <p:sp>
          <p:nvSpPr>
            <p:cNvPr id="181" name="Google Shape;181;p1"/>
            <p:cNvSpPr txBox="1"/>
            <p:nvPr/>
          </p:nvSpPr>
          <p:spPr>
            <a:xfrm>
              <a:off x="9036117" y="4216389"/>
              <a:ext cx="1591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 </a:t>
              </a: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accuracy</a:t>
              </a:r>
              <a:endParaRPr b="1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and Conclusion</a:t>
              </a:r>
              <a:endParaRPr b="1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182" name="Google Shape;182;p1"/>
          <p:cNvCxnSpPr/>
          <p:nvPr/>
        </p:nvCxnSpPr>
        <p:spPr>
          <a:xfrm flipH="1" rot="10800000">
            <a:off x="4740650" y="899250"/>
            <a:ext cx="2754300" cy="18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" name="Google Shape;183;p1"/>
          <p:cNvGrpSpPr/>
          <p:nvPr/>
        </p:nvGrpSpPr>
        <p:grpSpPr>
          <a:xfrm>
            <a:off x="5378756" y="1003327"/>
            <a:ext cx="1434489" cy="190500"/>
            <a:chOff x="4679586" y="878988"/>
            <a:chExt cx="1434489" cy="190500"/>
          </a:xfrm>
        </p:grpSpPr>
        <p:sp>
          <p:nvSpPr>
            <p:cNvPr id="184" name="Google Shape;184;p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g7ecde93c16_0_362"/>
          <p:cNvGrpSpPr/>
          <p:nvPr/>
        </p:nvGrpSpPr>
        <p:grpSpPr>
          <a:xfrm>
            <a:off x="2809300" y="234775"/>
            <a:ext cx="6858000" cy="899889"/>
            <a:chOff x="2422121" y="234775"/>
            <a:chExt cx="6858000" cy="899889"/>
          </a:xfrm>
        </p:grpSpPr>
        <p:sp>
          <p:nvSpPr>
            <p:cNvPr id="439" name="Google Shape;439;g7ecde93c16_0_362"/>
            <p:cNvSpPr txBox="1"/>
            <p:nvPr/>
          </p:nvSpPr>
          <p:spPr>
            <a:xfrm>
              <a:off x="2422121" y="234775"/>
              <a:ext cx="6858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 O D E L   E V A L U A T I O N</a:t>
              </a:r>
              <a:endParaRPr/>
            </a:p>
          </p:txBody>
        </p:sp>
        <p:grpSp>
          <p:nvGrpSpPr>
            <p:cNvPr id="440" name="Google Shape;440;g7ecde93c16_0_362"/>
            <p:cNvGrpSpPr/>
            <p:nvPr/>
          </p:nvGrpSpPr>
          <p:grpSpPr>
            <a:xfrm>
              <a:off x="5036159" y="942664"/>
              <a:ext cx="1345300" cy="192000"/>
              <a:chOff x="4633784" y="1383957"/>
              <a:chExt cx="1345300" cy="192000"/>
            </a:xfrm>
          </p:grpSpPr>
          <p:sp>
            <p:nvSpPr>
              <p:cNvPr id="441" name="Google Shape;441;g7ecde93c16_0_362"/>
              <p:cNvSpPr/>
              <p:nvPr/>
            </p:nvSpPr>
            <p:spPr>
              <a:xfrm>
                <a:off x="4633784" y="1383957"/>
                <a:ext cx="192000" cy="1920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g7ecde93c16_0_362"/>
              <p:cNvSpPr/>
              <p:nvPr/>
            </p:nvSpPr>
            <p:spPr>
              <a:xfrm>
                <a:off x="4922109" y="1383957"/>
                <a:ext cx="192000" cy="1920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g7ecde93c16_0_362"/>
              <p:cNvSpPr/>
              <p:nvPr/>
            </p:nvSpPr>
            <p:spPr>
              <a:xfrm>
                <a:off x="5210434" y="1383957"/>
                <a:ext cx="192000" cy="1920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g7ecde93c16_0_362"/>
              <p:cNvSpPr/>
              <p:nvPr/>
            </p:nvSpPr>
            <p:spPr>
              <a:xfrm>
                <a:off x="5498759" y="1383957"/>
                <a:ext cx="192000" cy="19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g7ecde93c16_0_362"/>
              <p:cNvSpPr/>
              <p:nvPr/>
            </p:nvSpPr>
            <p:spPr>
              <a:xfrm>
                <a:off x="5787084" y="1383957"/>
                <a:ext cx="192000" cy="192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6" name="Google Shape;446;g7ecde93c16_0_362"/>
          <p:cNvSpPr txBox="1"/>
          <p:nvPr/>
        </p:nvSpPr>
        <p:spPr>
          <a:xfrm>
            <a:off x="576100" y="1564650"/>
            <a:ext cx="103854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EVALUATE</a:t>
            </a: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- Linear regression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Important Features</a:t>
            </a:r>
            <a:r>
              <a:rPr lang="en-US" sz="18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=</a:t>
            </a:r>
            <a:r>
              <a:rPr lang="en-US" sz="1800"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There is 6 strongly correlated values with cc_cons:</a:t>
            </a:r>
            <a:endParaRPr sz="1800"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cc_cons_may          0.021822</a:t>
            </a:r>
            <a:endParaRPr sz="1800"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cc_count_may         0.016433</a:t>
            </a:r>
            <a:endParaRPr sz="1800"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credit_count_may     0.013488</a:t>
            </a:r>
            <a:endParaRPr sz="1800"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investment_3        -0.011453</a:t>
            </a:r>
            <a:endParaRPr sz="1800"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credit_amount_jun   -0.013026</a:t>
            </a:r>
            <a:endParaRPr sz="1800"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region_code         -0.018824</a:t>
            </a:r>
            <a:endParaRPr sz="1800"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47" name="Google Shape;447;g7ecde93c16_0_362"/>
          <p:cNvCxnSpPr/>
          <p:nvPr/>
        </p:nvCxnSpPr>
        <p:spPr>
          <a:xfrm flipH="1" rot="10800000">
            <a:off x="3054250" y="875875"/>
            <a:ext cx="6216300" cy="4800"/>
          </a:xfrm>
          <a:prstGeom prst="straightConnector1">
            <a:avLst/>
          </a:prstGeom>
          <a:noFill/>
          <a:ln cap="flat" cmpd="sng" w="9525">
            <a:solidFill>
              <a:srgbClr val="EF307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8" name="Google Shape;448;g7ecde93c16_0_362"/>
          <p:cNvGrpSpPr/>
          <p:nvPr/>
        </p:nvGrpSpPr>
        <p:grpSpPr>
          <a:xfrm>
            <a:off x="10514770" y="-52645"/>
            <a:ext cx="1830134" cy="1617295"/>
            <a:chOff x="8985148" y="2209800"/>
            <a:chExt cx="1805400" cy="1866900"/>
          </a:xfrm>
        </p:grpSpPr>
        <p:sp>
          <p:nvSpPr>
            <p:cNvPr id="449" name="Google Shape;449;g7ecde93c16_0_362"/>
            <p:cNvSpPr/>
            <p:nvPr/>
          </p:nvSpPr>
          <p:spPr>
            <a:xfrm>
              <a:off x="9092078" y="2209800"/>
              <a:ext cx="1591500" cy="1866900"/>
            </a:xfrm>
            <a:prstGeom prst="teardrop">
              <a:avLst>
                <a:gd fmla="val 100000" name="adj"/>
              </a:avLst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7ecde93c16_0_362"/>
            <p:cNvSpPr txBox="1"/>
            <p:nvPr/>
          </p:nvSpPr>
          <p:spPr>
            <a:xfrm>
              <a:off x="9440652" y="2739772"/>
              <a:ext cx="894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451" name="Google Shape;451;g7ecde93c16_0_362"/>
            <p:cNvSpPr txBox="1"/>
            <p:nvPr/>
          </p:nvSpPr>
          <p:spPr>
            <a:xfrm>
              <a:off x="8985148" y="2358604"/>
              <a:ext cx="1805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Evaluate</a:t>
              </a:r>
              <a:endParaRPr sz="3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ecde93c16_0_864"/>
          <p:cNvSpPr txBox="1"/>
          <p:nvPr/>
        </p:nvSpPr>
        <p:spPr>
          <a:xfrm>
            <a:off x="2809300" y="234775"/>
            <a:ext cx="685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 X E C U T I V E   S U M E R Y</a:t>
            </a:r>
            <a:endParaRPr/>
          </a:p>
        </p:txBody>
      </p:sp>
      <p:cxnSp>
        <p:nvCxnSpPr>
          <p:cNvPr id="457" name="Google Shape;457;g7ecde93c16_0_864"/>
          <p:cNvCxnSpPr/>
          <p:nvPr/>
        </p:nvCxnSpPr>
        <p:spPr>
          <a:xfrm flipH="1" rot="10800000">
            <a:off x="3222875" y="861775"/>
            <a:ext cx="6071100" cy="18900"/>
          </a:xfrm>
          <a:prstGeom prst="straightConnector1">
            <a:avLst/>
          </a:prstGeom>
          <a:noFill/>
          <a:ln cap="flat" cmpd="sng" w="9525">
            <a:solidFill>
              <a:srgbClr val="EF307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8" name="Google Shape;458;g7ecde93c16_0_864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459" name="Google Shape;459;g7ecde93c16_0_864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7ecde93c16_0_864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7ecde93c16_0_864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7ecde93c16_0_864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g7ecde93c16_0_864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g7ecde93c16_0_864"/>
          <p:cNvSpPr txBox="1"/>
          <p:nvPr/>
        </p:nvSpPr>
        <p:spPr>
          <a:xfrm>
            <a:off x="605850" y="1442825"/>
            <a:ext cx="10980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see that the amount been spent by the users is not only from the debit &amp; Credit cards, But also the transactions that did not include cards such as NEFT, Cheque Transfers.</a:t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see that the month of June has generated More Transactions  without using card than any other months so can put offer in that month</a:t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Offers To Increase:   Life Insurance    General Insurance</a:t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Customers to be targeted Age : 30 - 38   Gender:  Male     Account Type : Current</a:t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3A1A4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Card Limit usage is  increase at age group of 40 to 45 so to increase in consumption we should focus on other age group</a:t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2587150" y="226313"/>
            <a:ext cx="7103100" cy="908376"/>
            <a:chOff x="2199971" y="226313"/>
            <a:chExt cx="7103100" cy="908376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2199971" y="226313"/>
              <a:ext cx="7103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 R O B L E M</a:t>
              </a:r>
              <a:r>
                <a:rPr b="0" i="0" lang="en-US" sz="4000" u="none" cap="none" strike="noStrike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 S T A T E M E N T</a:t>
              </a:r>
              <a:endParaRPr/>
            </a:p>
          </p:txBody>
        </p:sp>
        <p:grpSp>
          <p:nvGrpSpPr>
            <p:cNvPr id="195" name="Google Shape;195;p2"/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Google Shape;201;p2"/>
          <p:cNvSpPr txBox="1"/>
          <p:nvPr/>
        </p:nvSpPr>
        <p:spPr>
          <a:xfrm>
            <a:off x="701050" y="1534128"/>
            <a:ext cx="108501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="1" lang="en-US" sz="32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OMMON MAN BANK LIMITED.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Banks  want to understand the consumption pattern and expenditure of customer to provide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discounts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or other plans to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reward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and hold customer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Understanding the spending pattern and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profile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of the customer banks can alter the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loans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and propose different  financial product based on their profile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Understand relationship between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profile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of a customer and their usage pattern or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expenditure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2" name="Google Shape;202;p2"/>
          <p:cNvCxnSpPr/>
          <p:nvPr/>
        </p:nvCxnSpPr>
        <p:spPr>
          <a:xfrm>
            <a:off x="2904350" y="899400"/>
            <a:ext cx="6520800" cy="0"/>
          </a:xfrm>
          <a:prstGeom prst="straightConnector1">
            <a:avLst/>
          </a:prstGeom>
          <a:noFill/>
          <a:ln cap="flat" cmpd="sng" w="9525">
            <a:solidFill>
              <a:srgbClr val="EF307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cde93c16_0_263"/>
          <p:cNvSpPr txBox="1"/>
          <p:nvPr/>
        </p:nvSpPr>
        <p:spPr>
          <a:xfrm>
            <a:off x="701050" y="1305528"/>
            <a:ext cx="108501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Understand these patterns thoroughly and get awareness on the customer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personality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and their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spending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pattern for consumption.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Sample customers transaction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history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is given want to find out mine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insights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at is (awareness) from the data.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credit card spend in the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previous 3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month April May and June and their expected average spend in the </a:t>
            </a:r>
            <a:r>
              <a:rPr lang="en-US" sz="2400">
                <a:solidFill>
                  <a:schemeClr val="dk1"/>
                </a:solidFill>
                <a:highlight>
                  <a:srgbClr val="EF307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coming 3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month July August September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08" name="Google Shape;208;g7ecde93c16_0_263"/>
          <p:cNvGrpSpPr/>
          <p:nvPr/>
        </p:nvGrpSpPr>
        <p:grpSpPr>
          <a:xfrm>
            <a:off x="5423338" y="1171264"/>
            <a:ext cx="1345300" cy="192000"/>
            <a:chOff x="4633784" y="1383957"/>
            <a:chExt cx="1345300" cy="192000"/>
          </a:xfrm>
        </p:grpSpPr>
        <p:sp>
          <p:nvSpPr>
            <p:cNvPr id="209" name="Google Shape;209;g7ecde93c16_0_263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7ecde93c16_0_263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7ecde93c16_0_263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7ecde93c16_0_263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7ecde93c16_0_263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g7ecde93c16_0_274"/>
          <p:cNvGrpSpPr/>
          <p:nvPr/>
        </p:nvGrpSpPr>
        <p:grpSpPr>
          <a:xfrm>
            <a:off x="2032625" y="234775"/>
            <a:ext cx="8361900" cy="899889"/>
            <a:chOff x="1645446" y="234775"/>
            <a:chExt cx="8361900" cy="899889"/>
          </a:xfrm>
        </p:grpSpPr>
        <p:sp>
          <p:nvSpPr>
            <p:cNvPr id="219" name="Google Shape;219;g7ecde93c16_0_274"/>
            <p:cNvSpPr txBox="1"/>
            <p:nvPr/>
          </p:nvSpPr>
          <p:spPr>
            <a:xfrm>
              <a:off x="1645446" y="234775"/>
              <a:ext cx="83619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9595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 D A  &amp;  P R E P R O C E S S I N G</a:t>
              </a:r>
              <a:endParaRPr/>
            </a:p>
          </p:txBody>
        </p:sp>
        <p:grpSp>
          <p:nvGrpSpPr>
            <p:cNvPr id="220" name="Google Shape;220;g7ecde93c16_0_274"/>
            <p:cNvGrpSpPr/>
            <p:nvPr/>
          </p:nvGrpSpPr>
          <p:grpSpPr>
            <a:xfrm>
              <a:off x="5036159" y="942664"/>
              <a:ext cx="1345300" cy="192000"/>
              <a:chOff x="4633784" y="1383957"/>
              <a:chExt cx="1345300" cy="192000"/>
            </a:xfrm>
          </p:grpSpPr>
          <p:sp>
            <p:nvSpPr>
              <p:cNvPr id="221" name="Google Shape;221;g7ecde93c16_0_274"/>
              <p:cNvSpPr/>
              <p:nvPr/>
            </p:nvSpPr>
            <p:spPr>
              <a:xfrm>
                <a:off x="4633784" y="1383957"/>
                <a:ext cx="192000" cy="1920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g7ecde93c16_0_274"/>
              <p:cNvSpPr/>
              <p:nvPr/>
            </p:nvSpPr>
            <p:spPr>
              <a:xfrm>
                <a:off x="4922109" y="1383957"/>
                <a:ext cx="192000" cy="1920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g7ecde93c16_0_274"/>
              <p:cNvSpPr/>
              <p:nvPr/>
            </p:nvSpPr>
            <p:spPr>
              <a:xfrm>
                <a:off x="5210434" y="1383957"/>
                <a:ext cx="192000" cy="1920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g7ecde93c16_0_274"/>
              <p:cNvSpPr/>
              <p:nvPr/>
            </p:nvSpPr>
            <p:spPr>
              <a:xfrm>
                <a:off x="5498759" y="1383957"/>
                <a:ext cx="192000" cy="19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g7ecde93c16_0_274"/>
              <p:cNvSpPr/>
              <p:nvPr/>
            </p:nvSpPr>
            <p:spPr>
              <a:xfrm>
                <a:off x="5787084" y="1383957"/>
                <a:ext cx="192000" cy="192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26" name="Google Shape;226;g7ecde93c16_0_274"/>
          <p:cNvCxnSpPr/>
          <p:nvPr/>
        </p:nvCxnSpPr>
        <p:spPr>
          <a:xfrm>
            <a:off x="2693625" y="875850"/>
            <a:ext cx="7023300" cy="16500"/>
          </a:xfrm>
          <a:prstGeom prst="straightConnector1">
            <a:avLst/>
          </a:prstGeom>
          <a:noFill/>
          <a:ln cap="flat" cmpd="sng" w="9525">
            <a:solidFill>
              <a:srgbClr val="EF307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" name="Google Shape;227;g7ecde93c16_0_274"/>
          <p:cNvGrpSpPr/>
          <p:nvPr/>
        </p:nvGrpSpPr>
        <p:grpSpPr>
          <a:xfrm>
            <a:off x="10708535" y="-7763"/>
            <a:ext cx="1574489" cy="1322403"/>
            <a:chOff x="1387588" y="2182683"/>
            <a:chExt cx="1805400" cy="1894017"/>
          </a:xfrm>
        </p:grpSpPr>
        <p:sp>
          <p:nvSpPr>
            <p:cNvPr id="228" name="Google Shape;228;g7ecde93c16_0_274"/>
            <p:cNvSpPr/>
            <p:nvPr/>
          </p:nvSpPr>
          <p:spPr>
            <a:xfrm>
              <a:off x="1494518" y="2209800"/>
              <a:ext cx="1591500" cy="1866900"/>
            </a:xfrm>
            <a:prstGeom prst="teardrop">
              <a:avLst>
                <a:gd fmla="val 100000" name="adj"/>
              </a:avLst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7ecde93c16_0_274"/>
            <p:cNvSpPr txBox="1"/>
            <p:nvPr/>
          </p:nvSpPr>
          <p:spPr>
            <a:xfrm>
              <a:off x="1387588" y="2182683"/>
              <a:ext cx="1805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/>
            </a:p>
          </p:txBody>
        </p:sp>
        <p:sp>
          <p:nvSpPr>
            <p:cNvPr id="230" name="Google Shape;230;g7ecde93c16_0_274"/>
            <p:cNvSpPr txBox="1"/>
            <p:nvPr/>
          </p:nvSpPr>
          <p:spPr>
            <a:xfrm>
              <a:off x="1843092" y="2716251"/>
              <a:ext cx="894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</p:grpSp>
      <p:pic>
        <p:nvPicPr>
          <p:cNvPr id="231" name="Google Shape;231;g7ecde93c16_0_274"/>
          <p:cNvPicPr preferRelativeResize="0"/>
          <p:nvPr/>
        </p:nvPicPr>
        <p:blipFill rotWithShape="1">
          <a:blip r:embed="rId3">
            <a:alphaModFix/>
          </a:blip>
          <a:srcRect b="0" l="9970" r="10201" t="6994"/>
          <a:stretch/>
        </p:blipFill>
        <p:spPr>
          <a:xfrm>
            <a:off x="4871275" y="2110825"/>
            <a:ext cx="7320724" cy="46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7ecde93c16_0_274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Majority of age group having bank account </a:t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" name="Google Shape;233;g7ecde93c16_0_274"/>
          <p:cNvSpPr txBox="1"/>
          <p:nvPr/>
        </p:nvSpPr>
        <p:spPr>
          <a:xfrm>
            <a:off x="541675" y="2495325"/>
            <a:ext cx="43296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Description: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majority age of people having bank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accounts is between 30-38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mean        42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min           25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max          69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25%         33.0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50%         38.0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75%         53.0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g7ecde93c16_0_296"/>
          <p:cNvGrpSpPr/>
          <p:nvPr/>
        </p:nvGrpSpPr>
        <p:grpSpPr>
          <a:xfrm>
            <a:off x="5423338" y="942664"/>
            <a:ext cx="1345300" cy="192000"/>
            <a:chOff x="4633784" y="1383957"/>
            <a:chExt cx="1345300" cy="192000"/>
          </a:xfrm>
        </p:grpSpPr>
        <p:sp>
          <p:nvSpPr>
            <p:cNvPr id="239" name="Google Shape;239;g7ecde93c16_0_296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7ecde93c16_0_296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7ecde93c16_0_296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7ecde93c16_0_296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7ecde93c16_0_296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4" name="Google Shape;244;g7ecde93c16_0_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600" y="2369550"/>
            <a:ext cx="7367803" cy="44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7ecde93c16_0_296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Relationship between age and Card Limit</a:t>
            </a:r>
            <a:endParaRPr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" name="Google Shape;246;g7ecde93c16_0_296"/>
          <p:cNvSpPr txBox="1"/>
          <p:nvPr/>
        </p:nvSpPr>
        <p:spPr>
          <a:xfrm>
            <a:off x="574725" y="2369550"/>
            <a:ext cx="51558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Description: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age between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40-45 has higher card limit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mean      277297.06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min            0.00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0000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max      1000000.00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Card limit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25%       124000.00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50%       272000.00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75%       400000.00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g7ecde93c16_0_285"/>
          <p:cNvGrpSpPr/>
          <p:nvPr/>
        </p:nvGrpSpPr>
        <p:grpSpPr>
          <a:xfrm>
            <a:off x="5423338" y="942664"/>
            <a:ext cx="1345300" cy="192000"/>
            <a:chOff x="4633784" y="1383957"/>
            <a:chExt cx="1345300" cy="192000"/>
          </a:xfrm>
        </p:grpSpPr>
        <p:sp>
          <p:nvSpPr>
            <p:cNvPr id="252" name="Google Shape;252;g7ecde93c16_0_285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7ecde93c16_0_285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7ecde93c16_0_285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7ecde93c16_0_285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7ecde93c16_0_285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7" name="Google Shape;257;g7ecde93c16_0_285"/>
          <p:cNvPicPr preferRelativeResize="0"/>
          <p:nvPr/>
        </p:nvPicPr>
        <p:blipFill rotWithShape="1">
          <a:blip r:embed="rId3">
            <a:alphaModFix/>
          </a:blip>
          <a:srcRect b="0" l="0" r="0" t="14683"/>
          <a:stretch/>
        </p:blipFill>
        <p:spPr>
          <a:xfrm>
            <a:off x="4046775" y="2850725"/>
            <a:ext cx="7993984" cy="38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7ecde93c16_0_285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Relationship Between Gender and Account Type </a:t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g7ecde93c16_0_285"/>
          <p:cNvSpPr txBox="1"/>
          <p:nvPr/>
        </p:nvSpPr>
        <p:spPr>
          <a:xfrm>
            <a:off x="525125" y="2528375"/>
            <a:ext cx="40818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rgbClr val="666666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majority of males have account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over female And in account type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 Are More Current Account Then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saving account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Account_type</a:t>
            </a:r>
            <a:endParaRPr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lt1"/>
                </a:highlight>
              </a:rPr>
              <a:t>Blue      </a:t>
            </a:r>
            <a:r>
              <a:rPr lang="en-US">
                <a:highlight>
                  <a:srgbClr val="CFE2F3"/>
                </a:highlight>
              </a:rPr>
              <a:t>12259 </a:t>
            </a:r>
            <a:r>
              <a:rPr lang="en-US">
                <a:highlight>
                  <a:schemeClr val="lt1"/>
                </a:highlight>
              </a:rPr>
              <a:t> current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0range  </a:t>
            </a:r>
            <a:r>
              <a:rPr lang="en-US">
                <a:highlight>
                  <a:srgbClr val="CFE2F3"/>
                </a:highlight>
              </a:rPr>
              <a:t>2207 </a:t>
            </a:r>
            <a:r>
              <a:rPr lang="en-US">
                <a:highlight>
                  <a:schemeClr val="lt1"/>
                </a:highlight>
              </a:rPr>
              <a:t>  saving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Gender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   </a:t>
            </a:r>
            <a:r>
              <a:rPr lang="en-US">
                <a:solidFill>
                  <a:schemeClr val="dk1"/>
                </a:solidFill>
                <a:highlight>
                  <a:srgbClr val="CFE2F3"/>
                </a:highlight>
              </a:rPr>
              <a:t>12482</a:t>
            </a:r>
            <a:endParaRPr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F     </a:t>
            </a:r>
            <a:r>
              <a:rPr lang="en-US">
                <a:solidFill>
                  <a:schemeClr val="dk1"/>
                </a:solidFill>
                <a:highlight>
                  <a:srgbClr val="CFE2F3"/>
                </a:highlight>
              </a:rPr>
              <a:t>1984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g7ecde93c16_0_307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265" name="Google Shape;265;g7ecde93c16_0_307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7ecde93c16_0_307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7ecde93c16_0_307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7ecde93c16_0_307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7ecde93c16_0_307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g7ecde93c16_0_307"/>
          <p:cNvSpPr txBox="1"/>
          <p:nvPr/>
        </p:nvSpPr>
        <p:spPr>
          <a:xfrm>
            <a:off x="526525" y="2408425"/>
            <a:ext cx="48111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rgbClr val="666666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the</a:t>
            </a:r>
            <a:endParaRPr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amount credited highest was in Month of  may </a:t>
            </a:r>
            <a:endParaRPr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 April and June</a:t>
            </a:r>
            <a:endParaRPr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mean	80952.87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std	2572.79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min	78810.62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max	83806.511669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25%	79526.049176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50%	80241.468518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>
                <a:solidFill>
                  <a:srgbClr val="000000"/>
                </a:solidFill>
              </a:rPr>
              <a:t>75%	82023.990093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7ecde93c16_0_307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Highest Amount Credited Month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2" name="Google Shape;272;g7ecde93c16_0_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350" y="2673400"/>
            <a:ext cx="6958511" cy="41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ecde93c16_0_619"/>
          <p:cNvSpPr txBox="1"/>
          <p:nvPr>
            <p:ph idx="1" type="body"/>
          </p:nvPr>
        </p:nvSpPr>
        <p:spPr>
          <a:xfrm>
            <a:off x="491850" y="2110825"/>
            <a:ext cx="5186400" cy="454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Description</a:t>
            </a:r>
            <a:r>
              <a:rPr lang="en-US" sz="1800">
                <a:solidFill>
                  <a:schemeClr val="accent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900">
                <a:latin typeface="Twentieth Century"/>
                <a:ea typeface="Twentieth Century"/>
                <a:cs typeface="Twentieth Century"/>
                <a:sym typeface="Twentieth Century"/>
              </a:rPr>
              <a:t>In this graph we can see that the</a:t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900">
                <a:latin typeface="Twentieth Century"/>
                <a:ea typeface="Twentieth Century"/>
                <a:cs typeface="Twentieth Century"/>
                <a:sym typeface="Twentieth Century"/>
              </a:rPr>
              <a:t>amount Debited highest was in Month of  June </a:t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900">
                <a:latin typeface="Twentieth Century"/>
                <a:ea typeface="Twentieth Century"/>
                <a:cs typeface="Twentieth Century"/>
                <a:sym typeface="Twentieth Century"/>
              </a:rPr>
              <a:t>Then April and may</a:t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mean	69930.01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min	65326.78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max	76419.26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25%	66685.39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50%	68044.00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75%	72231.63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8" name="Google Shape;278;g7ecde93c16_0_619"/>
          <p:cNvGrpSpPr/>
          <p:nvPr/>
        </p:nvGrpSpPr>
        <p:grpSpPr>
          <a:xfrm>
            <a:off x="5423338" y="959189"/>
            <a:ext cx="1345300" cy="192000"/>
            <a:chOff x="4633784" y="1383957"/>
            <a:chExt cx="1345300" cy="192000"/>
          </a:xfrm>
        </p:grpSpPr>
        <p:sp>
          <p:nvSpPr>
            <p:cNvPr id="279" name="Google Shape;279;g7ecde93c16_0_619"/>
            <p:cNvSpPr/>
            <p:nvPr/>
          </p:nvSpPr>
          <p:spPr>
            <a:xfrm>
              <a:off x="4633784" y="1383957"/>
              <a:ext cx="192000" cy="1920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7ecde93c16_0_619"/>
            <p:cNvSpPr/>
            <p:nvPr/>
          </p:nvSpPr>
          <p:spPr>
            <a:xfrm>
              <a:off x="4922109" y="1383957"/>
              <a:ext cx="192000" cy="1920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7ecde93c16_0_619"/>
            <p:cNvSpPr/>
            <p:nvPr/>
          </p:nvSpPr>
          <p:spPr>
            <a:xfrm>
              <a:off x="5210434" y="1383957"/>
              <a:ext cx="192000" cy="1920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7ecde93c16_0_619"/>
            <p:cNvSpPr/>
            <p:nvPr/>
          </p:nvSpPr>
          <p:spPr>
            <a:xfrm>
              <a:off x="5498759" y="1383957"/>
              <a:ext cx="192000" cy="19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7ecde93c16_0_619"/>
            <p:cNvSpPr/>
            <p:nvPr/>
          </p:nvSpPr>
          <p:spPr>
            <a:xfrm>
              <a:off x="5787084" y="1383957"/>
              <a:ext cx="192000" cy="19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g7ecde93c16_0_619"/>
          <p:cNvSpPr txBox="1"/>
          <p:nvPr/>
        </p:nvSpPr>
        <p:spPr>
          <a:xfrm>
            <a:off x="526525" y="153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3A1A4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Highest Amount Debited Month </a:t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3A1A4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5" name="Google Shape;285;g7ecde93c16_0_6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600" y="2497750"/>
            <a:ext cx="6958400" cy="4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2017-11-24T08:00:11Z</dcterms:created>
  <dc:creator>Nahid Ahmed</dc:creator>
</cp:coreProperties>
</file>