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87" r:id="rId3"/>
    <p:sldId id="285" r:id="rId4"/>
    <p:sldId id="275" r:id="rId5"/>
    <p:sldId id="258" r:id="rId6"/>
    <p:sldId id="263" r:id="rId7"/>
    <p:sldId id="289" r:id="rId8"/>
    <p:sldId id="264" r:id="rId9"/>
    <p:sldId id="291" r:id="rId10"/>
    <p:sldId id="292" r:id="rId11"/>
    <p:sldId id="293" r:id="rId1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7620"/>
    <a:srgbClr val="6BA42C"/>
    <a:srgbClr val="7EC2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2" autoAdjust="0"/>
    <p:restoredTop sz="94660"/>
  </p:normalViewPr>
  <p:slideViewPr>
    <p:cSldViewPr snapToGrid="0">
      <p:cViewPr varScale="1">
        <p:scale>
          <a:sx n="68" d="100"/>
          <a:sy n="68" d="100"/>
        </p:scale>
        <p:origin x="3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136810-D25C-47AE-9D2C-2E1873872E4B}" type="datetimeFigureOut">
              <a:rPr lang="en-US"/>
              <a:pPr>
                <a:defRPr/>
              </a:pPr>
              <a:t>21-Nov-16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C9C33-E55A-44D4-9A05-2885615AA7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795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91E6FC-49E8-4183-9D81-339DF569E8A3}" type="datetimeFigureOut">
              <a:rPr lang="en-US"/>
              <a:pPr>
                <a:defRPr/>
              </a:pPr>
              <a:t>21-Nov-16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FB12DE-E23C-42B4-B6B6-38813909B5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91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AC8B7A-3814-4CBF-AA76-4914C2759870}" type="datetimeFigureOut">
              <a:rPr lang="en-US"/>
              <a:pPr>
                <a:defRPr/>
              </a:pPr>
              <a:t>21-Nov-16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53C7C7-C454-4935-84BD-0D32154696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3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22C264-C706-46BB-BAEF-7EEB9B395529}" type="datetimeFigureOut">
              <a:rPr lang="en-US"/>
              <a:pPr>
                <a:defRPr/>
              </a:pPr>
              <a:t>21-Nov-16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CA7F40-FC99-4049-905A-4248B811D6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69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FA8F7B-F921-4604-AEF5-6663015BAD05}" type="datetimeFigureOut">
              <a:rPr lang="en-US"/>
              <a:pPr>
                <a:defRPr/>
              </a:pPr>
              <a:t>21-Nov-16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A63483-E529-49A8-8F61-819491EE00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7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C7FA41-5C82-49A5-B8FC-DEEE8670161D}" type="datetimeFigureOut">
              <a:rPr lang="en-US"/>
              <a:pPr>
                <a:defRPr/>
              </a:pPr>
              <a:t>21-Nov-16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017725-B3C4-4EB6-BA61-88F5CA77C4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73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A48FDE-6F97-4720-89BD-CA14645150F3}" type="datetimeFigureOut">
              <a:rPr lang="en-US"/>
              <a:pPr>
                <a:defRPr/>
              </a:pPr>
              <a:t>21-Nov-16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2D678-95F6-47CD-A6EC-84DA38C5AE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28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6BA4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51722"/>
            <a:ext cx="10515600" cy="2462481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cap="none" spc="50" dirty="0">
                <a:ln w="0"/>
                <a:solidFill>
                  <a:schemeClr val="bg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4E7449-E4C9-4204-A817-850F426B6926}" type="datetimeFigureOut">
              <a:rPr lang="en-US"/>
              <a:pPr>
                <a:defRPr/>
              </a:pPr>
              <a:t>21-Nov-16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7EF8B2-839A-48EF-833D-B44945F4B0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28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9DA50-EC65-4C41-8A62-6948199B31F0}" type="datetimeFigureOut">
              <a:rPr lang="en-US"/>
              <a:pPr>
                <a:defRPr/>
              </a:pPr>
              <a:t>21-Nov-16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97DE49-260B-4134-B136-5BCB1E0C08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53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1D5AB-C392-4364-B0E2-6D8219ED6A86}" type="datetimeFigureOut">
              <a:rPr lang="en-US"/>
              <a:pPr>
                <a:defRPr/>
              </a:pPr>
              <a:t>21-Nov-16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88D1BB-7CDF-4F37-951D-63B9A4DECC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76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6179FD-A6EE-4B3E-A061-51A4434D1386}" type="datetimeFigureOut">
              <a:rPr lang="en-US"/>
              <a:pPr>
                <a:defRPr/>
              </a:pPr>
              <a:t>21-Nov-16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F8BBB0-EC0E-4C60-80EF-8D8F03211E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39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63A243B-9771-456F-AA4F-3709C5076D3B}" type="datetimeFigureOut">
              <a:rPr lang="en-US"/>
              <a:pPr>
                <a:defRPr/>
              </a:pPr>
              <a:t>21-Nov-16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58D2312-C291-4FD5-904C-5C405D7732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83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863" y="904725"/>
            <a:ext cx="10515600" cy="2462481"/>
          </a:xfrm>
          <a:extLst/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dirty="0"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WEB &amp; HYBRID DECISION SUPPORT SYSTEM FOR ENERGY ASSESSMENT</a:t>
            </a:r>
            <a:br>
              <a:rPr dirty="0"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</a:br>
            <a:r>
              <a:rPr dirty="0"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IN AGRICULTURE </a:t>
            </a:r>
            <a:br>
              <a:rPr dirty="0"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</a:br>
            <a:r>
              <a:rPr dirty="0"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(</a:t>
            </a:r>
            <a:r>
              <a:rPr lang="en-US" sz="4000" dirty="0">
                <a:solidFill>
                  <a:srgbClr val="FFFF00"/>
                </a:solidFill>
              </a:rPr>
              <a:t>A</a:t>
            </a:r>
            <a:r>
              <a:rPr lang="en-US" sz="3100" dirty="0">
                <a:solidFill>
                  <a:srgbClr val="FFFF00"/>
                </a:solidFill>
              </a:rPr>
              <a:t>GRO</a:t>
            </a:r>
            <a:r>
              <a:rPr lang="en-US" sz="4000" dirty="0">
                <a:solidFill>
                  <a:srgbClr val="FFFF00"/>
                </a:solidFill>
              </a:rPr>
              <a:t>E</a:t>
            </a:r>
            <a:r>
              <a:rPr lang="en-US" sz="3100" dirty="0">
                <a:solidFill>
                  <a:srgbClr val="FFFF00"/>
                </a:solidFill>
              </a:rPr>
              <a:t>NERGY</a:t>
            </a:r>
            <a:r>
              <a:rPr lang="en-US" sz="4000" dirty="0">
                <a:solidFill>
                  <a:srgbClr val="FFFF00"/>
                </a:solidFill>
              </a:rPr>
              <a:t> A</a:t>
            </a:r>
            <a:r>
              <a:rPr lang="en-US" sz="3100" dirty="0">
                <a:solidFill>
                  <a:srgbClr val="FFFF00"/>
                </a:solidFill>
              </a:rPr>
              <a:t>PP</a:t>
            </a:r>
            <a:r>
              <a:rPr dirty="0"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)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2915060" y="4572000"/>
            <a:ext cx="8325026" cy="1448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>
            <a:lvl1pPr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4400" b="1" kern="1200" cap="none" spc="50" dirty="0">
                <a:ln w="0"/>
                <a:solidFill>
                  <a:schemeClr val="bg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l" fontAlgn="auto">
              <a:lnSpc>
                <a:spcPct val="170000"/>
              </a:lnSpc>
              <a:spcAft>
                <a:spcPts val="0"/>
              </a:spcAft>
              <a:defRPr/>
            </a:pPr>
            <a:r>
              <a:rPr lang="en-US" sz="2000" dirty="0">
                <a:solidFill>
                  <a:srgbClr val="FFFF00"/>
                </a:solidFill>
              </a:rPr>
              <a:t>Team Members: 	</a:t>
            </a:r>
            <a:r>
              <a:rPr lang="en-US" sz="2000" dirty="0" err="1"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Saqib</a:t>
            </a:r>
            <a:r>
              <a:rPr lang="en-US" sz="2000" dirty="0"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2000" dirty="0" err="1"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Parvaze</a:t>
            </a:r>
            <a:endParaRPr lang="en-US" sz="2000" dirty="0"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algn="l" fontAlgn="auto">
              <a:lnSpc>
                <a:spcPct val="170000"/>
              </a:lnSpc>
              <a:spcAft>
                <a:spcPts val="0"/>
              </a:spcAft>
              <a:defRPr/>
            </a:pPr>
            <a:r>
              <a:rPr lang="en-US" sz="2000" dirty="0"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			</a:t>
            </a:r>
            <a:r>
              <a:rPr lang="en-US" sz="2000" dirty="0" err="1"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Sumit</a:t>
            </a:r>
            <a:r>
              <a:rPr lang="en-US" sz="2000" dirty="0"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Chaudhary</a:t>
            </a:r>
          </a:p>
          <a:p>
            <a:pPr algn="l" fontAlgn="auto">
              <a:lnSpc>
                <a:spcPct val="170000"/>
              </a:lnSpc>
              <a:spcAft>
                <a:spcPts val="0"/>
              </a:spcAft>
              <a:defRPr/>
            </a:pPr>
            <a:r>
              <a:rPr lang="en-US" sz="2000" dirty="0"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			Megha Basera</a:t>
            </a:r>
          </a:p>
          <a:p>
            <a:pPr algn="l" fontAlgn="auto">
              <a:lnSpc>
                <a:spcPct val="170000"/>
              </a:lnSpc>
              <a:spcAft>
                <a:spcPts val="0"/>
              </a:spcAft>
              <a:defRPr/>
            </a:pPr>
            <a:r>
              <a:rPr lang="en-US" sz="2000" dirty="0"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			</a:t>
            </a:r>
            <a:r>
              <a:rPr lang="en-US" sz="2000" dirty="0" err="1"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Faizan</a:t>
            </a:r>
            <a:r>
              <a:rPr lang="en-US" sz="2000" dirty="0"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Latif</a:t>
            </a:r>
            <a:endParaRPr lang="en-US" sz="2000" dirty="0"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</p:cSld>
  <p:clrMapOvr>
    <a:masterClrMapping/>
  </p:clrMapOvr>
  <p:transition spd="slow" advTm="563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" y="0"/>
            <a:ext cx="4898571" cy="68580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37" y="0"/>
            <a:ext cx="4898571" cy="68580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428" y="0"/>
            <a:ext cx="4898571" cy="68580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005" y="11363"/>
            <a:ext cx="4898571" cy="68580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123" y="-331"/>
            <a:ext cx="4898571" cy="68580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366" y="11200"/>
            <a:ext cx="4898571" cy="68580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815" y="30510"/>
            <a:ext cx="4898571" cy="68580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714" y="10869"/>
            <a:ext cx="4898571" cy="68580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755" y="-11694"/>
            <a:ext cx="4898571" cy="68580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651" y="-495"/>
            <a:ext cx="4898571" cy="68580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547" y="-31335"/>
            <a:ext cx="4898571" cy="68580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429" y="-42699"/>
            <a:ext cx="4898571" cy="68580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30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3845909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62000" y="-362878"/>
            <a:ext cx="10515600" cy="2462481"/>
          </a:xfrm>
          <a:prstGeom prst="rect">
            <a:avLst/>
          </a:prstGeom>
        </p:spPr>
        <p:txBody>
          <a:bodyPr anchor="ctr">
            <a:norm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cap="none" spc="50" dirty="0">
                <a:ln w="0"/>
                <a:solidFill>
                  <a:schemeClr val="bg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dirty="0">
                <a:solidFill>
                  <a:srgbClr val="FFFF00"/>
                </a:solidFill>
              </a:rPr>
              <a:t>PROBLEMS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5200" y="1622425"/>
            <a:ext cx="10109200" cy="33239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eaLnBrk="1" fontAlgn="auto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b="1" spc="50" dirty="0">
                <a:ln w="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rPr>
              <a:t>Poor </a:t>
            </a:r>
            <a:r>
              <a:rPr lang="en-US" sz="2800" b="1" spc="50" dirty="0" err="1">
                <a:ln w="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rPr>
              <a:t>Mechanisation</a:t>
            </a:r>
            <a:r>
              <a:rPr lang="en-US" sz="2800" b="1" spc="50" dirty="0">
                <a:ln w="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rPr>
              <a:t> Accessibility</a:t>
            </a:r>
          </a:p>
          <a:p>
            <a:pPr marL="457200" indent="-457200" eaLnBrk="1" fontAlgn="auto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b="1" spc="50" dirty="0">
                <a:ln w="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rPr>
              <a:t>Poor </a:t>
            </a:r>
            <a:r>
              <a:rPr lang="en-US" sz="2800" b="1" spc="50" dirty="0" err="1">
                <a:ln w="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rPr>
              <a:t>Mechanisation</a:t>
            </a:r>
            <a:r>
              <a:rPr lang="en-US" sz="2800" b="1" spc="50" dirty="0">
                <a:ln w="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rPr>
              <a:t> Services</a:t>
            </a:r>
          </a:p>
          <a:p>
            <a:pPr marL="457200" indent="-457200" eaLnBrk="1" fontAlgn="auto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b="1" spc="50" dirty="0">
                <a:ln w="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rPr>
              <a:t>Poor Land Consolidation</a:t>
            </a:r>
          </a:p>
        </p:txBody>
      </p:sp>
    </p:spTree>
    <p:extLst>
      <p:ext uri="{BB962C8B-B14F-4D97-AF65-F5344CB8AC3E}">
        <p14:creationId xmlns:p14="http://schemas.microsoft.com/office/powerpoint/2010/main" val="258790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62000" y="-362878"/>
            <a:ext cx="10515600" cy="2462481"/>
          </a:xfrm>
          <a:prstGeom prst="rect">
            <a:avLst/>
          </a:prstGeom>
        </p:spPr>
        <p:txBody>
          <a:bodyPr anchor="ctr">
            <a:norm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cap="none" spc="50" dirty="0">
                <a:ln w="0"/>
                <a:solidFill>
                  <a:schemeClr val="bg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dirty="0">
                <a:solidFill>
                  <a:srgbClr val="FFFF00"/>
                </a:solidFill>
              </a:rPr>
              <a:t>CHALLENGES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5200" y="1622425"/>
            <a:ext cx="10109200" cy="44012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indent="-45720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b="1" spc="50" dirty="0">
                <a:ln w="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Lack of awareness/knowledge</a:t>
            </a:r>
          </a:p>
          <a:p>
            <a:pPr marL="457200" indent="-45720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b="1" spc="50" dirty="0">
                <a:ln w="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Lack of resource availability and accessibility</a:t>
            </a:r>
          </a:p>
          <a:p>
            <a:pPr marL="457200" indent="-45720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b="1" spc="50" dirty="0">
                <a:ln w="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rPr>
              <a:t>Small and scattered land holdings</a:t>
            </a:r>
          </a:p>
          <a:p>
            <a:pPr marL="457200" indent="-45720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b="1" spc="50" dirty="0">
                <a:ln w="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rPr>
              <a:t>Tractor-</a:t>
            </a:r>
            <a:r>
              <a:rPr lang="en-US" sz="2800" b="1" spc="50" dirty="0" err="1">
                <a:ln w="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rPr>
              <a:t>isation</a:t>
            </a:r>
            <a:r>
              <a:rPr lang="en-US" sz="2800" b="1" spc="50" dirty="0">
                <a:ln w="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rPr>
              <a:t> and not mechanization</a:t>
            </a:r>
          </a:p>
          <a:p>
            <a:pPr marL="457200" indent="-45720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b="1" spc="50" dirty="0">
                <a:ln w="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rPr>
              <a:t>Poor recycling of agricultural wastes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62000" y="-362878"/>
            <a:ext cx="10515600" cy="2462481"/>
          </a:xfrm>
          <a:prstGeom prst="rect">
            <a:avLst/>
          </a:prstGeom>
        </p:spPr>
        <p:txBody>
          <a:bodyPr anchor="ctr">
            <a:norm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cap="none" spc="50" dirty="0">
                <a:ln w="0"/>
                <a:solidFill>
                  <a:schemeClr val="bg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dirty="0">
                <a:solidFill>
                  <a:srgbClr val="FFFF00"/>
                </a:solidFill>
              </a:rPr>
              <a:t>MECHANISATION BENEFITS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65650" y="1506538"/>
            <a:ext cx="2908300" cy="9540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spc="50" dirty="0">
                <a:ln w="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rPr>
              <a:t>Increase in efficiency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21625" y="1443038"/>
            <a:ext cx="2908300" cy="9540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spc="50" dirty="0">
                <a:ln w="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rPr>
              <a:t>Social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spc="50" dirty="0">
                <a:ln w="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rPr>
              <a:t>benefits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09675" y="1471613"/>
            <a:ext cx="2908300" cy="9540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spc="50" dirty="0">
                <a:ln w="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rPr>
              <a:t>Input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spc="50" dirty="0">
                <a:ln w="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rPr>
              <a:t>savings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5840" t="9571" r="7322" b="13487"/>
          <a:stretch/>
        </p:blipFill>
        <p:spPr>
          <a:xfrm>
            <a:off x="2374900" y="3086100"/>
            <a:ext cx="7797800" cy="28194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2374900" y="2824163"/>
            <a:ext cx="4067175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spc="50" dirty="0">
                <a:ln w="0"/>
                <a:solidFill>
                  <a:srgbClr val="FFFF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rPr>
              <a:t>Relationship between farm power and productivity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74900" y="6035675"/>
            <a:ext cx="2908300" cy="261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spc="50" dirty="0">
                <a:ln w="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rPr>
              <a:t>Source: Ministry of Agriculture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5075" y="677448"/>
            <a:ext cx="7841973" cy="1101656"/>
          </a:xfrm>
          <a:extLst/>
        </p:spPr>
        <p:txBody>
          <a:bodyPr rtlCol="0"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sz="3600" dirty="0">
                <a:solidFill>
                  <a:srgbClr val="FFFF00"/>
                </a:solidFill>
              </a:rPr>
              <a:t>CALCULATE</a:t>
            </a:r>
            <a:r>
              <a:rPr sz="3600" dirty="0"/>
              <a:t> ENERGY INPUTS...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5508" y="2283911"/>
            <a:ext cx="965930" cy="96593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5508" y="4585623"/>
            <a:ext cx="964372" cy="96515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7738" y="3373644"/>
            <a:ext cx="964372" cy="96437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Title 1"/>
          <p:cNvSpPr txBox="1">
            <a:spLocks/>
          </p:cNvSpPr>
          <p:nvPr/>
        </p:nvSpPr>
        <p:spPr bwMode="auto">
          <a:xfrm>
            <a:off x="7856963" y="3559349"/>
            <a:ext cx="1723707" cy="846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55000" lnSpcReduction="20000"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>
            <a:lvl1pPr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4400" b="1" kern="1200" cap="none" spc="50" dirty="0">
                <a:ln w="0"/>
                <a:solidFill>
                  <a:schemeClr val="bg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en-US" dirty="0">
                <a:solidFill>
                  <a:srgbClr val="FFFF00"/>
                </a:solidFill>
              </a:rPr>
              <a:t>SOURCE 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WISE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4424" y="4585623"/>
            <a:ext cx="964372" cy="96437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5523" y="3373644"/>
            <a:ext cx="964372" cy="96437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64424" y="2284690"/>
            <a:ext cx="965151" cy="96515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3" name="Title 1"/>
          <p:cNvSpPr txBox="1">
            <a:spLocks/>
          </p:cNvSpPr>
          <p:nvPr/>
        </p:nvSpPr>
        <p:spPr bwMode="auto">
          <a:xfrm>
            <a:off x="2262433" y="3457741"/>
            <a:ext cx="2025361" cy="1219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>
            <a:lvl1pPr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4400" b="1" kern="1200" cap="none" spc="50" dirty="0">
                <a:ln w="0"/>
                <a:solidFill>
                  <a:schemeClr val="bg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2200">
                <a:solidFill>
                  <a:srgbClr val="FFFF00"/>
                </a:solidFill>
              </a:rPr>
              <a:t>OPERATION</a:t>
            </a:r>
            <a:br>
              <a:rPr lang="en-US" sz="2200">
                <a:solidFill>
                  <a:srgbClr val="FFFF00"/>
                </a:solidFill>
              </a:rPr>
            </a:br>
            <a:r>
              <a:rPr lang="en-US" sz="2200">
                <a:solidFill>
                  <a:srgbClr val="FFFF00"/>
                </a:solidFill>
              </a:rPr>
              <a:t>WISE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57376" y="2111154"/>
            <a:ext cx="931034" cy="93103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05430" y="2111154"/>
            <a:ext cx="931034" cy="93103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9784" y="3051652"/>
            <a:ext cx="931034" cy="93103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15413" y="4263770"/>
            <a:ext cx="931034" cy="93103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56760" y="5132804"/>
            <a:ext cx="931034" cy="93103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40033" y="4263770"/>
            <a:ext cx="931034" cy="93103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440033" y="2992224"/>
            <a:ext cx="931034" cy="93103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73129" y="5132804"/>
            <a:ext cx="931034" cy="93103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23" name="Straight Connector 22"/>
          <p:cNvCxnSpPr/>
          <p:nvPr/>
        </p:nvCxnSpPr>
        <p:spPr>
          <a:xfrm>
            <a:off x="6063916" y="2791326"/>
            <a:ext cx="48126" cy="232543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18933877">
            <a:off x="-132668" y="395370"/>
            <a:ext cx="2464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pc="50" dirty="0">
                <a:ln w="0"/>
                <a:solidFill>
                  <a:srgbClr val="FFFF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rPr>
              <a:t>APP</a:t>
            </a:r>
          </a:p>
          <a:p>
            <a:pPr algn="ctr"/>
            <a:r>
              <a:rPr lang="en-US" sz="3600" b="1" spc="50" dirty="0">
                <a:ln w="0"/>
                <a:solidFill>
                  <a:schemeClr val="bg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rPr>
              <a:t>CAN...</a:t>
            </a:r>
          </a:p>
        </p:txBody>
      </p:sp>
    </p:spTree>
  </p:cSld>
  <p:clrMapOvr>
    <a:masterClrMapping/>
  </p:clrMapOvr>
  <p:transition spd="slow" advTm="605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750"/>
                            </p:stCondLst>
                            <p:childTnLst>
                              <p:par>
                                <p:cTn id="39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250"/>
                            </p:stCondLst>
                            <p:childTnLst>
                              <p:par>
                                <p:cTn id="5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750"/>
                            </p:stCondLst>
                            <p:childTnLst>
                              <p:par>
                                <p:cTn id="71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50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000"/>
                            </p:stCondLst>
                            <p:childTnLst>
                              <p:par>
                                <p:cTn id="8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750"/>
                            </p:stCondLst>
                            <p:childTnLst>
                              <p:par>
                                <p:cTn id="89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500"/>
                            </p:stCondLst>
                            <p:childTnLst>
                              <p:par>
                                <p:cTn id="97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250"/>
                            </p:stCondLst>
                            <p:childTnLst>
                              <p:par>
                                <p:cTn id="10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3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1750"/>
                            </p:stCondLst>
                            <p:childTnLst>
                              <p:par>
                                <p:cTn id="121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2500"/>
                            </p:stCondLst>
                            <p:childTnLst>
                              <p:par>
                                <p:cTn id="129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39" y="4897922"/>
            <a:ext cx="10515600" cy="2462481"/>
          </a:xfrm>
          <a:extLst/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/>
              <a:t>THEREBY </a:t>
            </a:r>
            <a:r>
              <a:rPr>
                <a:solidFill>
                  <a:srgbClr val="FFFF00"/>
                </a:solidFill>
              </a:rPr>
              <a:t>HELPS </a:t>
            </a:r>
            <a:r>
              <a:rPr/>
              <a:t>IN</a:t>
            </a:r>
            <a:r>
              <a:rPr>
                <a:solidFill>
                  <a:srgbClr val="FFFF00"/>
                </a:solidFill>
              </a:rPr>
              <a:t> DECISION </a:t>
            </a:r>
            <a:r>
              <a:rPr/>
              <a:t>MAKING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3" y="1818519"/>
            <a:ext cx="1968500" cy="19685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1818519"/>
            <a:ext cx="1966912" cy="196691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3825" y="1818519"/>
            <a:ext cx="1966913" cy="196691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5" name="Rectangle 14"/>
          <p:cNvSpPr/>
          <p:nvPr/>
        </p:nvSpPr>
        <p:spPr>
          <a:xfrm>
            <a:off x="2663825" y="4282319"/>
            <a:ext cx="688975" cy="687387"/>
          </a:xfrm>
          <a:prstGeom prst="rect">
            <a:avLst/>
          </a:prstGeom>
          <a:noFill/>
          <a:ln w="381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021763" y="4282319"/>
            <a:ext cx="687387" cy="687387"/>
          </a:xfrm>
          <a:prstGeom prst="rect">
            <a:avLst/>
          </a:prstGeom>
          <a:noFill/>
          <a:ln w="381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843588" y="4282319"/>
            <a:ext cx="687387" cy="687387"/>
          </a:xfrm>
          <a:prstGeom prst="rect">
            <a:avLst/>
          </a:prstGeom>
          <a:noFill/>
          <a:ln w="381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825" y="4333119"/>
            <a:ext cx="47466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156" y="4374362"/>
            <a:ext cx="47625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itle 1"/>
          <p:cNvSpPr txBox="1">
            <a:spLocks/>
          </p:cNvSpPr>
          <p:nvPr/>
        </p:nvSpPr>
        <p:spPr bwMode="auto">
          <a:xfrm>
            <a:off x="929640" y="-163610"/>
            <a:ext cx="10515600" cy="2462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>
            <a:lvl1pPr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4400" b="1" kern="1200" cap="none" spc="50" dirty="0">
                <a:ln w="0"/>
                <a:solidFill>
                  <a:schemeClr val="bg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FFFF00"/>
                </a:solidFill>
              </a:rPr>
              <a:t>COMPARE</a:t>
            </a:r>
            <a:r>
              <a:rPr lang="en-US" dirty="0"/>
              <a:t> CHOICES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2244" y="4320388"/>
            <a:ext cx="617537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1119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27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peech Bubble: Rectangle with Corners Rounded 9"/>
          <p:cNvSpPr/>
          <p:nvPr/>
        </p:nvSpPr>
        <p:spPr>
          <a:xfrm flipV="1">
            <a:off x="3548872" y="4412647"/>
            <a:ext cx="2166534" cy="1083980"/>
          </a:xfrm>
          <a:prstGeom prst="wedgeRoundRectCallou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067" y="3659738"/>
            <a:ext cx="1515292" cy="396607"/>
          </a:xfrm>
          <a:extLst/>
        </p:spPr>
        <p:txBody>
          <a:bodyPr rtlCol="0">
            <a:no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sz="2000" dirty="0">
                <a:solidFill>
                  <a:srgbClr val="FFFF00"/>
                </a:solidFill>
              </a:rPr>
              <a:t>Buy:</a:t>
            </a:r>
            <a:endParaRPr sz="2000" dirty="0">
              <a:solidFill>
                <a:srgbClr val="FFFF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643" y="2391413"/>
            <a:ext cx="1420729" cy="142072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948" y="1758321"/>
            <a:ext cx="1966912" cy="196691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2" name="Title 1"/>
          <p:cNvSpPr txBox="1">
            <a:spLocks/>
          </p:cNvSpPr>
          <p:nvPr/>
        </p:nvSpPr>
        <p:spPr bwMode="auto">
          <a:xfrm>
            <a:off x="929640" y="-163610"/>
            <a:ext cx="10515600" cy="2462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>
            <a:lvl1pPr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4400" b="1" kern="1200" cap="none" spc="50" dirty="0">
                <a:ln w="0"/>
                <a:solidFill>
                  <a:schemeClr val="bg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dirty="0"/>
              <a:t>CHOICES </a:t>
            </a:r>
            <a:r>
              <a:rPr lang="en-US" dirty="0">
                <a:solidFill>
                  <a:srgbClr val="FFFF00"/>
                </a:solidFill>
              </a:rPr>
              <a:t>AVAILABLE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615" y="3877147"/>
            <a:ext cx="446017" cy="40494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139" y="3958405"/>
            <a:ext cx="446017" cy="22575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6" name="Title 1"/>
          <p:cNvSpPr txBox="1">
            <a:spLocks/>
          </p:cNvSpPr>
          <p:nvPr/>
        </p:nvSpPr>
        <p:spPr bwMode="auto">
          <a:xfrm>
            <a:off x="1712150" y="5486622"/>
            <a:ext cx="1361101" cy="564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>
            <a:lvl1pPr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4400" b="1" kern="1200" cap="none" spc="50" dirty="0">
                <a:ln w="0"/>
                <a:solidFill>
                  <a:schemeClr val="bg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l" fontAlgn="auto">
              <a:spcAft>
                <a:spcPts val="0"/>
              </a:spcAft>
              <a:defRPr/>
            </a:pPr>
            <a:r>
              <a:rPr lang="en-US" sz="2000" dirty="0">
                <a:solidFill>
                  <a:srgbClr val="FFFF00"/>
                </a:solidFill>
              </a:rPr>
              <a:t>Custom 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sz="2000" dirty="0">
                <a:solidFill>
                  <a:srgbClr val="FFFF00"/>
                </a:solidFill>
              </a:rPr>
              <a:t>Hire (per acre):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663" y="3898434"/>
            <a:ext cx="315135" cy="40494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26316" y="1698915"/>
            <a:ext cx="1419584" cy="141958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3879669" y="5751975"/>
            <a:ext cx="352697" cy="5847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386557" y="5751975"/>
            <a:ext cx="352697" cy="5847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spc="50" dirty="0">
                <a:ln w="0"/>
                <a:solidFill>
                  <a:schemeClr val="accent4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893445" y="5741688"/>
            <a:ext cx="352697" cy="5847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spc="50" dirty="0">
                <a:ln w="0"/>
                <a:solidFill>
                  <a:srgbClr val="FFFF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371691" y="5751975"/>
            <a:ext cx="352697" cy="5847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878579" y="5751975"/>
            <a:ext cx="352697" cy="5847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spc="50" dirty="0">
                <a:ln w="0"/>
                <a:solidFill>
                  <a:schemeClr val="accent4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9385467" y="5741688"/>
            <a:ext cx="352697" cy="5847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spc="50" dirty="0">
                <a:ln w="0"/>
                <a:solidFill>
                  <a:srgbClr val="FFFF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</a:t>
            </a: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55" y="3930474"/>
            <a:ext cx="446017" cy="40494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579" y="4011732"/>
            <a:ext cx="446017" cy="22575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103" y="3951761"/>
            <a:ext cx="315135" cy="40494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3725478" y="4492972"/>
            <a:ext cx="16197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Specifications</a:t>
            </a:r>
          </a:p>
          <a:p>
            <a:r>
              <a:rPr lang="en-US" b="1" u="sng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Price </a:t>
            </a:r>
          </a:p>
          <a:p>
            <a:r>
              <a:rPr lang="en-US" b="1" u="sng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Compare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89019" y="2568995"/>
            <a:ext cx="1429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50" dirty="0">
                <a:ln w="0"/>
                <a:solidFill>
                  <a:schemeClr val="bg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2567872228"/>
      </p:ext>
    </p:extLst>
  </p:cSld>
  <p:clrMapOvr>
    <a:masterClrMapping/>
  </p:clrMapOvr>
  <p:transition spd="slow" advTm="1119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250"/>
                            </p:stCondLst>
                            <p:childTnLst>
                              <p:par>
                                <p:cTn id="4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750"/>
                            </p:stCondLst>
                            <p:childTnLst>
                              <p:par>
                                <p:cTn id="1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/>
      <p:bldP spid="36" grpId="0"/>
      <p:bldP spid="6" grpId="0"/>
      <p:bldP spid="57" grpId="0"/>
      <p:bldP spid="58" grpId="0"/>
      <p:bldP spid="62" grpId="0"/>
      <p:bldP spid="63" grpId="0"/>
      <p:bldP spid="64" grpId="0"/>
      <p:bldP spid="9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7525"/>
            <a:ext cx="3696666" cy="2408922"/>
          </a:xfrm>
          <a:extLst/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sz="3200" dirty="0">
                <a:solidFill>
                  <a:srgbClr val="FFFF00"/>
                </a:solidFill>
              </a:rPr>
              <a:t>MULTIPLE</a:t>
            </a:r>
            <a:r>
              <a:rPr sz="3200" dirty="0"/>
              <a:t> PLATFORMS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700925"/>
            <a:ext cx="1236041" cy="123604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48771"/>
            <a:ext cx="1236041" cy="123604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8825" y="2648771"/>
            <a:ext cx="1236041" cy="123604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8825" y="4700924"/>
            <a:ext cx="1236041" cy="123604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2784" y="3681130"/>
            <a:ext cx="1236041" cy="123604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0" name="Straight Connector 9"/>
          <p:cNvCxnSpPr/>
          <p:nvPr/>
        </p:nvCxnSpPr>
        <p:spPr>
          <a:xfrm>
            <a:off x="5770907" y="2375488"/>
            <a:ext cx="0" cy="3269931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01616" y="1017857"/>
            <a:ext cx="149225" cy="3429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57253" y="4488132"/>
            <a:ext cx="1319213" cy="8540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26753" y="2218007"/>
            <a:ext cx="482600" cy="8318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52628" y="2238644"/>
            <a:ext cx="620713" cy="78581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68053" y="4399232"/>
            <a:ext cx="1246188" cy="124618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6" name="Straight Connector 15"/>
          <p:cNvCxnSpPr>
            <a:endCxn id="14" idx="1"/>
          </p:cNvCxnSpPr>
          <p:nvPr/>
        </p:nvCxnSpPr>
        <p:spPr>
          <a:xfrm flipV="1">
            <a:off x="9363628" y="2632344"/>
            <a:ext cx="889000" cy="392113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941353" y="3834082"/>
            <a:ext cx="552450" cy="785812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7787241" y="3834082"/>
            <a:ext cx="468312" cy="6985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6899828" y="2748232"/>
            <a:ext cx="960438" cy="276225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11" idx="2"/>
          </p:cNvCxnSpPr>
          <p:nvPr/>
        </p:nvCxnSpPr>
        <p:spPr>
          <a:xfrm flipV="1">
            <a:off x="8576228" y="1360757"/>
            <a:ext cx="0" cy="127158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12603" y="2238644"/>
            <a:ext cx="2127250" cy="212883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2" name="Title 1"/>
          <p:cNvSpPr txBox="1">
            <a:spLocks/>
          </p:cNvSpPr>
          <p:nvPr/>
        </p:nvSpPr>
        <p:spPr bwMode="auto">
          <a:xfrm>
            <a:off x="6426753" y="5125683"/>
            <a:ext cx="4891922" cy="228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>
            <a:lvl1pPr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4400" b="1" kern="1200" cap="none" spc="50" dirty="0">
                <a:ln w="0"/>
                <a:solidFill>
                  <a:schemeClr val="bg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2800" dirty="0">
                <a:solidFill>
                  <a:srgbClr val="FFFF00"/>
                </a:solidFill>
              </a:rPr>
              <a:t>ANYWHERE</a:t>
            </a:r>
            <a:br>
              <a:rPr lang="en-US" sz="2800" dirty="0"/>
            </a:br>
            <a:r>
              <a:rPr lang="en-US" sz="2800" dirty="0"/>
              <a:t>ACCESS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/>
              <a:t>WITH </a:t>
            </a:r>
            <a:br>
              <a:rPr lang="en-US" sz="2800" dirty="0"/>
            </a:br>
            <a:r>
              <a:rPr lang="en-US" sz="2800" dirty="0"/>
              <a:t>INTERNET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80522" y="171948"/>
            <a:ext cx="6313281" cy="706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4400" b="1" spc="50" dirty="0">
                <a:ln w="0"/>
                <a:solidFill>
                  <a:srgbClr val="FFFF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rPr>
              <a:t>SUPPORTS….</a:t>
            </a:r>
          </a:p>
        </p:txBody>
      </p:sp>
    </p:spTree>
  </p:cSld>
  <p:clrMapOvr>
    <a:masterClrMapping/>
  </p:clrMapOvr>
  <p:transition spd="slow" advTm="1123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9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2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41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75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250"/>
                            </p:stCondLst>
                            <p:childTnLst>
                              <p:par>
                                <p:cTn id="67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0"/>
                            </p:stCondLst>
                            <p:childTnLst>
                              <p:par>
                                <p:cTn id="7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750"/>
                            </p:stCondLst>
                            <p:childTnLst>
                              <p:par>
                                <p:cTn id="83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000"/>
                            </p:stCondLst>
                            <p:childTnLst>
                              <p:par>
                                <p:cTn id="91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250"/>
                            </p:stCondLst>
                            <p:childTnLst>
                              <p:par>
                                <p:cTn id="99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500"/>
                            </p:stCondLst>
                            <p:childTnLst>
                              <p:par>
                                <p:cTn id="107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9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2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8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/>
          <p:cNvCxnSpPr/>
          <p:nvPr/>
        </p:nvCxnSpPr>
        <p:spPr>
          <a:xfrm>
            <a:off x="2563458" y="4147796"/>
            <a:ext cx="935935" cy="6943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2485429" y="4870784"/>
            <a:ext cx="935935" cy="6943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/>
          <p:cNvSpPr txBox="1">
            <a:spLocks/>
          </p:cNvSpPr>
          <p:nvPr/>
        </p:nvSpPr>
        <p:spPr>
          <a:xfrm>
            <a:off x="762000" y="-362878"/>
            <a:ext cx="10515600" cy="2462481"/>
          </a:xfrm>
          <a:prstGeom prst="rect">
            <a:avLst/>
          </a:prstGeom>
        </p:spPr>
        <p:txBody>
          <a:bodyPr anchor="ctr">
            <a:norm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cap="none" spc="50" dirty="0">
                <a:ln w="0"/>
                <a:solidFill>
                  <a:schemeClr val="bg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dirty="0">
                <a:solidFill>
                  <a:srgbClr val="FFFF00"/>
                </a:solidFill>
              </a:rPr>
              <a:t>BUSINESS MODEL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48062" y="1709529"/>
            <a:ext cx="239864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Investment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21825" y="1730271"/>
            <a:ext cx="239864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Revenue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36367" y="2639518"/>
            <a:ext cx="155713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Owners</a:t>
            </a:r>
          </a:p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Capital</a:t>
            </a:r>
          </a:p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(App Development)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15741" y="3087930"/>
            <a:ext cx="146436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Manpower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25679" y="3523786"/>
            <a:ext cx="146436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Call Centre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25679" y="2639518"/>
            <a:ext cx="146436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Travel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58314" y="3958054"/>
            <a:ext cx="1518612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Office Establishment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96878" y="2469372"/>
            <a:ext cx="1557130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Dealer Registration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75340" y="4219822"/>
            <a:ext cx="39408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Additional sponsors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951840" y="2489478"/>
            <a:ext cx="1464366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Revenue per Lead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89642" y="3388748"/>
            <a:ext cx="1464366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Commission on Purchase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36367" y="5151070"/>
            <a:ext cx="385886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Other Expenses</a:t>
            </a:r>
          </a:p>
        </p:txBody>
      </p:sp>
      <p:cxnSp>
        <p:nvCxnSpPr>
          <p:cNvPr id="28" name="Straight Connector 27"/>
          <p:cNvCxnSpPr>
            <a:stCxn id="9" idx="2"/>
          </p:cNvCxnSpPr>
          <p:nvPr/>
        </p:nvCxnSpPr>
        <p:spPr>
          <a:xfrm>
            <a:off x="3147384" y="2078861"/>
            <a:ext cx="41410" cy="3072209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14" idx="1"/>
          </p:cNvCxnSpPr>
          <p:nvPr/>
        </p:nvCxnSpPr>
        <p:spPr>
          <a:xfrm flipV="1">
            <a:off x="2670304" y="2824184"/>
            <a:ext cx="755375" cy="6081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12" idx="1"/>
          </p:cNvCxnSpPr>
          <p:nvPr/>
        </p:nvCxnSpPr>
        <p:spPr>
          <a:xfrm flipV="1">
            <a:off x="3147383" y="3272596"/>
            <a:ext cx="268358" cy="1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8549305" y="2078860"/>
            <a:ext cx="2" cy="211389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025429" y="2792537"/>
            <a:ext cx="935935" cy="6943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8965069" y="3527247"/>
            <a:ext cx="146436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Data sales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8011345" y="3715845"/>
            <a:ext cx="935935" cy="6943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15741" y="3990206"/>
            <a:ext cx="166976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Advertisements</a:t>
            </a:r>
          </a:p>
        </p:txBody>
      </p:sp>
      <p:cxnSp>
        <p:nvCxnSpPr>
          <p:cNvPr id="61" name="Straight Connector 60"/>
          <p:cNvCxnSpPr/>
          <p:nvPr/>
        </p:nvCxnSpPr>
        <p:spPr>
          <a:xfrm flipV="1">
            <a:off x="3153006" y="3705885"/>
            <a:ext cx="268358" cy="1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413890" y="4469064"/>
            <a:ext cx="146621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Information Hub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104443" y="4709160"/>
            <a:ext cx="156586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FLD’s</a:t>
            </a:r>
          </a:p>
        </p:txBody>
      </p:sp>
    </p:spTree>
    <p:extLst>
      <p:ext uri="{BB962C8B-B14F-4D97-AF65-F5344CB8AC3E}">
        <p14:creationId xmlns:p14="http://schemas.microsoft.com/office/powerpoint/2010/main" val="91351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"/>
                            </p:stCondLst>
                            <p:childTnLst>
                              <p:par>
                                <p:cTn id="3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5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75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25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3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750"/>
                            </p:stCondLst>
                            <p:childTnLst>
                              <p:par>
                                <p:cTn id="7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7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6" grpId="0" animBg="1"/>
      <p:bldP spid="48" grpId="0" animBg="1"/>
      <p:bldP spid="56" grpId="0" animBg="1"/>
      <p:bldP spid="65" grpId="0" animBg="1"/>
      <p:bldP spid="6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1423</TotalTime>
  <Words>142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Adobe Gothic Std B</vt:lpstr>
      <vt:lpstr>Arial</vt:lpstr>
      <vt:lpstr>Calibri</vt:lpstr>
      <vt:lpstr>Calibri Light</vt:lpstr>
      <vt:lpstr>Office Theme</vt:lpstr>
      <vt:lpstr>WEB &amp; HYBRID DECISION SUPPORT SYSTEM FOR ENERGY ASSESSMENT IN AGRICULTURE  (AGROENERGY APP)</vt:lpstr>
      <vt:lpstr>PowerPoint Presentation</vt:lpstr>
      <vt:lpstr>PowerPoint Presentation</vt:lpstr>
      <vt:lpstr>PowerPoint Presentation</vt:lpstr>
      <vt:lpstr>CALCULATE ENERGY INPUTS...</vt:lpstr>
      <vt:lpstr>THEREBY HELPS IN DECISION MAKING</vt:lpstr>
      <vt:lpstr>Buy:</vt:lpstr>
      <vt:lpstr>MULTIPLE PLATFORMS</vt:lpstr>
      <vt:lpstr>PowerPoint Presentation</vt:lpstr>
      <vt:lpstr>PowerPoint Presentation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AgroEnergy</dc:title>
  <dc:creator>Saqib Parvaze</dc:creator>
  <cp:lastModifiedBy>Megha</cp:lastModifiedBy>
  <cp:revision>286</cp:revision>
  <dcterms:created xsi:type="dcterms:W3CDTF">2016-11-10T15:00:23Z</dcterms:created>
  <dcterms:modified xsi:type="dcterms:W3CDTF">2016-11-21T09:55:36Z</dcterms:modified>
</cp:coreProperties>
</file>