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4" autoAdjust="0"/>
    <p:restoredTop sz="94238" autoAdjust="0"/>
  </p:normalViewPr>
  <p:slideViewPr>
    <p:cSldViewPr snapToGrid="0" snapToObjects="1" showGuides="1">
      <p:cViewPr>
        <p:scale>
          <a:sx n="75" d="100"/>
          <a:sy n="75" d="100"/>
        </p:scale>
        <p:origin x="396"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9T01:21:50.81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9T01:21:50.8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9T01:21:50.81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9T01:21:50.81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9T01:21:50.81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9T01:21:50.8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9T01:21:50.81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09T01:21:50.81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90312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0.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923F103-BC34-4FE4-A40E-EDDEECFDA5D0}" type="datetimeFigureOut">
              <a:rPr lang="en-US" smtClean="0"/>
              <a:pPr/>
              <a:t>7/9/2022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
              </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479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7/9/2022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36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F16868-8199-4C2C-A5B1-63AEE139F88E}" type="datetimeFigureOut">
              <a:rPr lang="en-US" smtClean="0"/>
              <a:t>7/9/2022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528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D9FF7F-6988-44CC-821B-644E70CD2F73}" type="datetimeFigureOut">
              <a:rPr lang="en-US" smtClean="0"/>
              <a:t>7/9/2022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5972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7/9/2022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4952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FE86839-B9D8-4651-8783-F325ECE74E65}" type="datetimeFigureOut">
              <a:rPr lang="en-US" smtClean="0"/>
              <a:t>7/9/2022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427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D484F64-32F6-45C5-931F-ADC1662401D0}" type="datetimeFigureOut">
              <a:rPr lang="en-US" smtClean="0"/>
              <a:t>7/9/2022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91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7/9/2022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1461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7/9/2022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7/9/2022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78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7/9/2022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831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7/9/2022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55542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7/9/2022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014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7/9/2022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202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7/9/2022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06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7/9/2022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60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7/9/2022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33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451C3-0FF4-47C4-B829-773ADF60F88C}" type="datetimeFigureOut">
              <a:rPr lang="en-US" smtClean="0"/>
              <a:t>7/9/2022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pic>
        <p:nvPicPr>
          <p:cNvPr id="48" name="Picture 47">
            <a:extLst>
              <a:ext uri="{FF2B5EF4-FFF2-40B4-BE49-F238E27FC236}">
                <a16:creationId xmlns:a16="http://schemas.microsoft.com/office/drawing/2014/main" id="{20C61547-18BE-8345-B662-68E923DBE5F1}"/>
              </a:ext>
            </a:extLst>
          </p:cNvPr>
          <p:cNvPicPr>
            <a:picLocks noChangeAspect="1"/>
          </p:cNvPicPr>
          <p:nvPr userDrawn="1"/>
        </p:nvPicPr>
        <p:blipFill>
          <a:blip r:embed="rId20"/>
          <a:stretch>
            <a:fillRect/>
          </a:stretch>
        </p:blipFill>
        <p:spPr>
          <a:xfrm>
            <a:off x="340139" y="6371623"/>
            <a:ext cx="2456070" cy="378964"/>
          </a:xfrm>
          <a:prstGeom prst="rect">
            <a:avLst/>
          </a:prstGeom>
        </p:spPr>
      </p:pic>
      <p:pic>
        <p:nvPicPr>
          <p:cNvPr id="49" name="Picture 48">
            <a:extLst>
              <a:ext uri="{FF2B5EF4-FFF2-40B4-BE49-F238E27FC236}">
                <a16:creationId xmlns:a16="http://schemas.microsoft.com/office/drawing/2014/main" id="{A58A02AB-648A-1143-A78D-9F86334C2B64}"/>
              </a:ext>
            </a:extLst>
          </p:cNvPr>
          <p:cNvPicPr>
            <a:picLocks noChangeAspect="1"/>
          </p:cNvPicPr>
          <p:nvPr userDrawn="1"/>
        </p:nvPicPr>
        <p:blipFill>
          <a:blip r:embed="rId21"/>
          <a:stretch>
            <a:fillRect/>
          </a:stretch>
        </p:blipFill>
        <p:spPr>
          <a:xfrm>
            <a:off x="8475870" y="6371623"/>
            <a:ext cx="3375991" cy="397761"/>
          </a:xfrm>
          <a:prstGeom prst="rect">
            <a:avLst/>
          </a:prstGeom>
        </p:spPr>
      </p:pic>
      <p:pic>
        <p:nvPicPr>
          <p:cNvPr id="50" name="Picture 49">
            <a:extLst>
              <a:ext uri="{FF2B5EF4-FFF2-40B4-BE49-F238E27FC236}">
                <a16:creationId xmlns:a16="http://schemas.microsoft.com/office/drawing/2014/main" id="{4A2884DB-FE2D-4B0A-B81D-5D9FAF9C5FA4}"/>
              </a:ext>
            </a:extLst>
          </p:cNvPr>
          <p:cNvPicPr>
            <a:picLocks noChangeAspect="1"/>
          </p:cNvPicPr>
          <p:nvPr userDrawn="1"/>
        </p:nvPicPr>
        <p:blipFill>
          <a:blip r:embed="rId22">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3754492018"/>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customXml" Target="../ink/ink10.xml"/><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5" Type="http://schemas.openxmlformats.org/officeDocument/2006/relationships/image" Target="../media/image7.emf"/><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0.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8.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84223" y="1893053"/>
            <a:ext cx="3995928" cy="1325563"/>
          </a:xfrm>
        </p:spPr>
        <p:txBody>
          <a:bodyPr anchor="ctr">
            <a:normAutofit/>
          </a:bodyPr>
          <a:lstStyle/>
          <a:p>
            <a:r>
              <a:rPr lang="en-US" dirty="0" smtClean="0">
                <a:solidFill>
                  <a:srgbClr val="0E659B"/>
                </a:solidFill>
              </a:rPr>
              <a:t>Developer Survey 2019</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smtClean="0"/>
              <a:t>Saqib Hussain</a:t>
            </a:r>
            <a:endParaRPr lang="en-US" dirty="0"/>
          </a:p>
          <a:p>
            <a:pPr marL="0" indent="0">
              <a:buNone/>
            </a:pPr>
            <a:r>
              <a:rPr lang="en-US" dirty="0" smtClean="0"/>
              <a:t>09-07-2022</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1334880" y="6437472"/>
                <a:ext cx="149832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10000"/>
          </a:bodyPr>
          <a:lstStyle/>
          <a:p>
            <a:pPr marL="0" indent="0">
              <a:buNone/>
            </a:pPr>
            <a:r>
              <a:rPr lang="en-US" b="1" dirty="0" smtClean="0"/>
              <a:t>Findings</a:t>
            </a:r>
            <a:endParaRPr lang="en-US" b="1" dirty="0"/>
          </a:p>
          <a:p>
            <a:r>
              <a:rPr lang="en-US" dirty="0" smtClean="0"/>
              <a:t>MySQL is at the top because It’s </a:t>
            </a:r>
            <a:r>
              <a:rPr lang="en-US" dirty="0"/>
              <a:t>O</a:t>
            </a:r>
            <a:r>
              <a:rPr lang="en-US" dirty="0" smtClean="0"/>
              <a:t>pen-source DBMS.</a:t>
            </a:r>
          </a:p>
          <a:p>
            <a:r>
              <a:rPr lang="en-US" dirty="0" smtClean="0"/>
              <a:t>Microsoft SQL Server will see a decline in future.</a:t>
            </a:r>
            <a:endParaRPr lang="en-US" dirty="0"/>
          </a:p>
          <a:p>
            <a:r>
              <a:rPr lang="en-US" dirty="0" smtClean="0"/>
              <a:t>PostgreSQL might be at the top used DBMS next year.</a:t>
            </a:r>
            <a:endParaRPr lang="en-US" dirty="0"/>
          </a:p>
          <a:p>
            <a:r>
              <a:rPr lang="en-US" dirty="0" smtClean="0"/>
              <a:t>MongoDB and </a:t>
            </a:r>
            <a:r>
              <a:rPr lang="en-US" dirty="0" err="1" smtClean="0"/>
              <a:t>Redia</a:t>
            </a:r>
            <a:r>
              <a:rPr lang="en-US" dirty="0" smtClean="0"/>
              <a:t> will see a large up rise in their place.</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4875211" cy="3541714"/>
          </a:xfrm>
        </p:spPr>
        <p:txBody>
          <a:bodyPr>
            <a:normAutofit fontScale="85000" lnSpcReduction="10000"/>
          </a:bodyPr>
          <a:lstStyle/>
          <a:p>
            <a:pPr marL="0" indent="0">
              <a:buNone/>
            </a:pPr>
            <a:r>
              <a:rPr lang="en-US" b="1" dirty="0" smtClean="0"/>
              <a:t>Implications</a:t>
            </a:r>
            <a:endParaRPr lang="en-US" b="1" dirty="0"/>
          </a:p>
          <a:p>
            <a:r>
              <a:rPr lang="en-US" dirty="0" smtClean="0"/>
              <a:t>MySQL might not be at the top in the future but still be moderately used DBMS.</a:t>
            </a:r>
            <a:endParaRPr lang="en-US" dirty="0"/>
          </a:p>
          <a:p>
            <a:r>
              <a:rPr lang="en-US" dirty="0" smtClean="0"/>
              <a:t>Businesses and software firms are advised to take action for the future change.</a:t>
            </a:r>
          </a:p>
          <a:p>
            <a:r>
              <a:rPr lang="en-US" dirty="0" smtClean="0"/>
              <a:t>NoSQL databases like MongoDB will make a large impact on </a:t>
            </a:r>
            <a:r>
              <a:rPr lang="en-US" dirty="0" err="1" smtClean="0"/>
              <a:t>datebases</a:t>
            </a:r>
            <a:r>
              <a:rPr lang="en-US" dirty="0" smtClean="0"/>
              <a:t> lineup.</a:t>
            </a:r>
            <a:endParaRPr lang="en-US" dirty="0"/>
          </a:p>
        </p:txBody>
      </p:sp>
    </p:spTree>
    <p:extLst>
      <p:ext uri="{BB962C8B-B14F-4D97-AF65-F5344CB8AC3E}">
        <p14:creationId xmlns:p14="http://schemas.microsoft.com/office/powerpoint/2010/main" val="2659604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817637" y="2952748"/>
            <a:ext cx="6229774" cy="952501"/>
          </a:xfrm>
        </p:spPr>
        <p:txBody>
          <a:bodyPr>
            <a:normAutofit/>
          </a:bodyPr>
          <a:lstStyle/>
          <a:p>
            <a:pPr marL="0" indent="0">
              <a:buNone/>
            </a:pPr>
            <a:r>
              <a:rPr lang="en-US" sz="3200" dirty="0" smtClean="0">
                <a:hlinkClick r:id="rId2" action="ppaction://hlinksldjump"/>
              </a:rPr>
              <a:t>Click here for Dashboard Link</a:t>
            </a:r>
            <a:endParaRPr lang="en-US" sz="3200" dirty="0">
              <a:hlinkClick r:id="rId2" action="ppaction://hlinksldjump"/>
            </a:endParaRP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568107"/>
            <a:ext cx="8142287" cy="4493497"/>
          </a:xfrm>
          <a:prstGeom prst="rect">
            <a:avLst/>
          </a:prstGeom>
        </p:spPr>
      </p:pic>
    </p:spTree>
    <p:extLst>
      <p:ext uri="{BB962C8B-B14F-4D97-AF65-F5344CB8AC3E}">
        <p14:creationId xmlns:p14="http://schemas.microsoft.com/office/powerpoint/2010/main" val="916853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559889"/>
            <a:ext cx="8173681" cy="4601545"/>
          </a:xfrm>
          <a:prstGeom prst="rect">
            <a:avLst/>
          </a:prstGeom>
        </p:spPr>
      </p:pic>
    </p:spTree>
    <p:extLst>
      <p:ext uri="{BB962C8B-B14F-4D97-AF65-F5344CB8AC3E}">
        <p14:creationId xmlns:p14="http://schemas.microsoft.com/office/powerpoint/2010/main" val="3266127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576742"/>
            <a:ext cx="7666659" cy="4419604"/>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2053426" y="2493163"/>
            <a:ext cx="3054361" cy="3054361"/>
          </a:xfrm>
          <a:prstGeom prst="rect">
            <a:avLst/>
          </a:prstGeom>
          <a:noFill/>
        </p:spPr>
      </p:pic>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141412" y="1825625"/>
            <a:ext cx="4854003" cy="4076233"/>
          </a:xfrm>
        </p:spPr>
        <p:txBody>
          <a:bodyPr>
            <a:normAutofit fontScale="77500" lnSpcReduction="20000"/>
          </a:bodyPr>
          <a:lstStyle/>
          <a:p>
            <a:pPr marL="0" indent="0">
              <a:buNone/>
            </a:pPr>
            <a:r>
              <a:rPr lang="en-US" b="1" dirty="0" smtClean="0"/>
              <a:t>Findings</a:t>
            </a:r>
            <a:endParaRPr lang="en-US" dirty="0"/>
          </a:p>
          <a:p>
            <a:r>
              <a:rPr lang="en-US" dirty="0" smtClean="0"/>
              <a:t>Programing Languages: JavaScript, HTML/CSS, Python &amp; </a:t>
            </a:r>
            <a:r>
              <a:rPr lang="en-US" dirty="0" err="1" smtClean="0"/>
              <a:t>TypeScript</a:t>
            </a:r>
            <a:r>
              <a:rPr lang="en-US" dirty="0" smtClean="0"/>
              <a:t> will see a large Up-Rise.</a:t>
            </a:r>
          </a:p>
          <a:p>
            <a:r>
              <a:rPr lang="en-US" dirty="0" err="1" smtClean="0"/>
              <a:t>DataBases</a:t>
            </a:r>
            <a:r>
              <a:rPr lang="en-US" dirty="0" smtClean="0"/>
              <a:t>: PostgreSQL, </a:t>
            </a:r>
            <a:r>
              <a:rPr lang="en-US" dirty="0" err="1" smtClean="0"/>
              <a:t>Redis</a:t>
            </a:r>
            <a:r>
              <a:rPr lang="en-US" dirty="0" smtClean="0"/>
              <a:t> and MongoDB are growing fast as ever.</a:t>
            </a:r>
          </a:p>
          <a:p>
            <a:r>
              <a:rPr lang="en-US" dirty="0" smtClean="0"/>
              <a:t>Platforms: Linux, Docker and AWS are increasing passing through Windows.</a:t>
            </a:r>
          </a:p>
          <a:p>
            <a:r>
              <a:rPr lang="en-US" dirty="0" smtClean="0"/>
              <a:t>Web-Frames: JQuery is not the favorite anymore, It will see a large decline. </a:t>
            </a:r>
            <a:r>
              <a:rPr lang="en-US" dirty="0" err="1" smtClean="0"/>
              <a:t>React.Js</a:t>
            </a:r>
            <a:r>
              <a:rPr lang="en-US" dirty="0" smtClean="0"/>
              <a:t> growing moderately with </a:t>
            </a:r>
            <a:r>
              <a:rPr lang="en-US" dirty="0" err="1" smtClean="0"/>
              <a:t>Vue.Js</a:t>
            </a:r>
            <a:r>
              <a:rPr lang="en-US" dirty="0" smtClean="0"/>
              <a:t> fast as ever.</a:t>
            </a:r>
            <a:endParaRPr lang="en-US" dirty="0" smtClean="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323013" y="1825625"/>
            <a:ext cx="4875211" cy="3541714"/>
          </a:xfrm>
        </p:spPr>
        <p:txBody>
          <a:bodyPr>
            <a:normAutofit fontScale="77500" lnSpcReduction="20000"/>
          </a:bodyPr>
          <a:lstStyle/>
          <a:p>
            <a:pPr marL="0" indent="0">
              <a:buNone/>
            </a:pPr>
            <a:r>
              <a:rPr lang="en-US" b="1" dirty="0" smtClean="0"/>
              <a:t>Implications</a:t>
            </a:r>
            <a:endParaRPr lang="en-US" b="1" dirty="0"/>
          </a:p>
          <a:p>
            <a:r>
              <a:rPr lang="en-US" dirty="0" smtClean="0"/>
              <a:t>Developers need to learn more skills like python and </a:t>
            </a:r>
            <a:r>
              <a:rPr lang="en-US" dirty="0" err="1" smtClean="0"/>
              <a:t>TypeScript</a:t>
            </a:r>
            <a:r>
              <a:rPr lang="en-US" dirty="0" smtClean="0"/>
              <a:t> to stay competitive</a:t>
            </a:r>
            <a:r>
              <a:rPr lang="en-US" dirty="0" smtClean="0"/>
              <a:t>.</a:t>
            </a:r>
            <a:endParaRPr lang="en-US" dirty="0"/>
          </a:p>
          <a:p>
            <a:r>
              <a:rPr lang="en-US" dirty="0" smtClean="0"/>
              <a:t>NoSQL Databases are on Rising Boom.</a:t>
            </a:r>
          </a:p>
          <a:p>
            <a:r>
              <a:rPr lang="en-US" dirty="0" smtClean="0"/>
              <a:t>Linux seems to be the future of platforms and </a:t>
            </a:r>
            <a:r>
              <a:rPr lang="en-US" dirty="0"/>
              <a:t>I</a:t>
            </a:r>
            <a:r>
              <a:rPr lang="en-US" dirty="0" smtClean="0"/>
              <a:t>gnore </a:t>
            </a:r>
            <a:r>
              <a:rPr lang="en-US" dirty="0" err="1" smtClean="0"/>
              <a:t>docker</a:t>
            </a:r>
            <a:r>
              <a:rPr lang="en-US" dirty="0" smtClean="0"/>
              <a:t>, AWS, Kubernetes and slack will be a big mistake.</a:t>
            </a:r>
          </a:p>
          <a:p>
            <a:r>
              <a:rPr lang="en-US" dirty="0" smtClean="0"/>
              <a:t>Developing skills for </a:t>
            </a:r>
            <a:r>
              <a:rPr lang="en-US" dirty="0" err="1" smtClean="0"/>
              <a:t>React.Js</a:t>
            </a:r>
            <a:r>
              <a:rPr lang="en-US" dirty="0" smtClean="0"/>
              <a:t> and Vue</a:t>
            </a:r>
            <a:r>
              <a:rPr lang="en-US" dirty="0" smtClean="0"/>
              <a:t>.js is a must but ASP.net and Angular will be still moderately used.</a:t>
            </a:r>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smtClean="0"/>
              <a:t>Tech Industry is growing as fast as ever, Learning technologies is a must for future developers to stay </a:t>
            </a:r>
            <a:r>
              <a:rPr lang="en-US" dirty="0" smtClean="0"/>
              <a:t>competitive</a:t>
            </a:r>
            <a:r>
              <a:rPr lang="en-US" dirty="0"/>
              <a:t>.</a:t>
            </a:r>
            <a:endParaRPr lang="en-US" dirty="0"/>
          </a:p>
          <a:p>
            <a:r>
              <a:rPr lang="en-US" dirty="0" smtClean="0"/>
              <a:t>Those having the old skills must learn new skills and technologies or they will be replaced.</a:t>
            </a:r>
          </a:p>
          <a:p>
            <a:r>
              <a:rPr lang="en-US" dirty="0" smtClean="0"/>
              <a:t>Businesses have to change with technologies.</a:t>
            </a:r>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smtClean="0"/>
              <a:t>To get the annual salary for the programming languages, Data is scrapped from </a:t>
            </a:r>
            <a:r>
              <a:rPr lang="en-US" dirty="0" err="1" smtClean="0"/>
              <a:t>Github</a:t>
            </a:r>
            <a:r>
              <a:rPr lang="en-US" dirty="0" smtClean="0"/>
              <a:t> Jobs API.</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1307495"/>
            <a:ext cx="7860061" cy="4117175"/>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91358" y="582851"/>
            <a:ext cx="7699248" cy="6281005"/>
          </a:xfrm>
        </p:spPr>
        <p:txBody>
          <a:bodyPr>
            <a:normAutofit/>
          </a:bodyPr>
          <a:lstStyle/>
          <a:p>
            <a:r>
              <a:rPr lang="en-US" b="1" dirty="0"/>
              <a:t>Executive Summary</a:t>
            </a:r>
          </a:p>
          <a:p>
            <a:r>
              <a:rPr lang="en-US" b="1" dirty="0"/>
              <a:t>Introduction</a:t>
            </a:r>
          </a:p>
          <a:p>
            <a:r>
              <a:rPr lang="en-US" b="1" dirty="0"/>
              <a:t>Methodology</a:t>
            </a:r>
          </a:p>
          <a:p>
            <a:r>
              <a:rPr lang="en-US" b="1" dirty="0"/>
              <a:t>Results</a:t>
            </a:r>
          </a:p>
          <a:p>
            <a:pPr lvl="1"/>
            <a:r>
              <a:rPr lang="en-US" b="1" dirty="0"/>
              <a:t>Visualization – Charts</a:t>
            </a:r>
          </a:p>
          <a:p>
            <a:pPr lvl="1"/>
            <a:r>
              <a:rPr lang="en-US" b="1" dirty="0"/>
              <a:t>Dashboard</a:t>
            </a:r>
          </a:p>
          <a:p>
            <a:r>
              <a:rPr lang="en-US" b="1" dirty="0"/>
              <a:t>Discussion</a:t>
            </a:r>
          </a:p>
          <a:p>
            <a:pPr lvl="1"/>
            <a:r>
              <a:rPr lang="en-US" b="1" dirty="0"/>
              <a:t>Findings &amp; Implications</a:t>
            </a:r>
          </a:p>
          <a:p>
            <a:r>
              <a:rPr lang="en-US" b="1" dirty="0"/>
              <a:t>Conclusion</a:t>
            </a:r>
          </a:p>
          <a:p>
            <a:r>
              <a:rPr lang="en-US" b="1"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96" y="1708614"/>
            <a:ext cx="9708570" cy="3402149"/>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92500"/>
          </a:bodyPr>
          <a:lstStyle/>
          <a:p>
            <a:r>
              <a:rPr lang="en-US" sz="2200" dirty="0" smtClean="0"/>
              <a:t>This survey explains skills and technologies need for people and business.</a:t>
            </a:r>
            <a:endParaRPr lang="en-US" sz="2200" dirty="0"/>
          </a:p>
          <a:p>
            <a:r>
              <a:rPr lang="en-US" sz="2200" dirty="0" smtClean="0"/>
              <a:t>It’s necessary and essential for tech industry to know about:</a:t>
            </a:r>
            <a:endParaRPr lang="en-US" sz="2200" dirty="0"/>
          </a:p>
          <a:p>
            <a:pPr lvl="1"/>
            <a:r>
              <a:rPr lang="en-US" sz="1800" dirty="0"/>
              <a:t>T</a:t>
            </a:r>
            <a:r>
              <a:rPr lang="en-US" sz="1800" dirty="0" smtClean="0"/>
              <a:t>he current market.</a:t>
            </a:r>
            <a:endParaRPr lang="en-US" sz="1800" dirty="0"/>
          </a:p>
          <a:p>
            <a:pPr lvl="1"/>
            <a:r>
              <a:rPr lang="en-US" sz="1800" dirty="0" smtClean="0"/>
              <a:t>The most useful skills.</a:t>
            </a:r>
            <a:endParaRPr lang="en-US" sz="1800" dirty="0"/>
          </a:p>
          <a:p>
            <a:pPr lvl="1"/>
            <a:r>
              <a:rPr lang="en-US" sz="1800" dirty="0" smtClean="0"/>
              <a:t>The future Software Development.</a:t>
            </a:r>
            <a:endParaRPr lang="en-US" sz="1800" dirty="0"/>
          </a:p>
          <a:p>
            <a:r>
              <a:rPr lang="en-US" sz="2200" dirty="0" smtClean="0"/>
              <a:t>This presentation contains current/future usage and trends of Programing languages, Databases, Platforms and </a:t>
            </a:r>
            <a:r>
              <a:rPr lang="en-US" sz="2200" dirty="0" err="1" smtClean="0"/>
              <a:t>Webframes</a:t>
            </a:r>
            <a:r>
              <a:rPr lang="en-US" sz="2200" dirty="0" smtClean="0"/>
              <a:t>.</a:t>
            </a:r>
            <a:endParaRPr lang="en-US" sz="2200" dirty="0"/>
          </a:p>
          <a:p>
            <a:r>
              <a:rPr lang="en-US" sz="2200" dirty="0" smtClean="0"/>
              <a:t>The aim of this presentation is to identify future skill requirements for </a:t>
            </a:r>
            <a:r>
              <a:rPr lang="en-US" sz="2200" dirty="0"/>
              <a:t>businesses </a:t>
            </a:r>
            <a:r>
              <a:rPr lang="en-US" sz="2200" dirty="0" smtClean="0"/>
              <a:t>and developers</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smtClean="0">
                <a:solidFill>
                  <a:schemeClr val="tx1"/>
                </a:solidFill>
              </a:rPr>
              <a:t>The Purpose of this Presentation is to help Tech industry with the current and future skill requirements of individuals needed.</a:t>
            </a:r>
            <a:endParaRPr lang="en-US" sz="2200" dirty="0">
              <a:solidFill>
                <a:schemeClr val="tx1"/>
              </a:solidFill>
            </a:endParaRPr>
          </a:p>
          <a:p>
            <a:r>
              <a:rPr lang="en-US" sz="2200" dirty="0" smtClean="0">
                <a:solidFill>
                  <a:schemeClr val="tx1"/>
                </a:solidFill>
              </a:rPr>
              <a:t>The presentation wil</a:t>
            </a:r>
            <a:r>
              <a:rPr lang="en-US" sz="2200" dirty="0" smtClean="0">
                <a:solidFill>
                  <a:schemeClr val="tx1"/>
                </a:solidFill>
              </a:rPr>
              <a:t>l help the IT industry to keep pace with the changing technologies and necessary actions to remain competitive.</a:t>
            </a:r>
            <a:endParaRPr lang="en-US" sz="2200" dirty="0">
              <a:solidFill>
                <a:schemeClr val="tx1"/>
              </a:solidFill>
            </a:endParaRPr>
          </a:p>
          <a:p>
            <a:r>
              <a:rPr lang="en-US" sz="2200" dirty="0" smtClean="0">
                <a:solidFill>
                  <a:schemeClr val="tx1"/>
                </a:solidFill>
              </a:rPr>
              <a:t>Recommendations are based on the data.</a:t>
            </a:r>
            <a:endParaRPr lang="en-US" sz="2200" dirty="0">
              <a:solidFill>
                <a:schemeClr val="tx1"/>
              </a:solidFill>
            </a:endParaRPr>
          </a:p>
        </p:txBody>
      </p:sp>
    </p:spTree>
    <p:extLst>
      <p:ext uri="{BB962C8B-B14F-4D97-AF65-F5344CB8AC3E}">
        <p14:creationId xmlns:p14="http://schemas.microsoft.com/office/powerpoint/2010/main" val="710623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pPr marL="457200" indent="-457200">
              <a:buFont typeface="+mj-lt"/>
              <a:buAutoNum type="arabicPeriod"/>
            </a:pPr>
            <a:r>
              <a:rPr lang="en-US" sz="2200" dirty="0" smtClean="0"/>
              <a:t>A subset of Stack-Overflow developer survey 2019 is being used in this analysis.</a:t>
            </a:r>
            <a:endParaRPr lang="en-US" sz="2200" dirty="0"/>
          </a:p>
          <a:p>
            <a:pPr marL="457200" indent="-457200">
              <a:buFont typeface="+mj-lt"/>
              <a:buAutoNum type="arabicPeriod"/>
            </a:pPr>
            <a:r>
              <a:rPr lang="en-US" sz="2200" dirty="0" smtClean="0"/>
              <a:t>The data is properly wrangled and cleaned from missing any missing values or outliers.</a:t>
            </a:r>
          </a:p>
          <a:p>
            <a:pPr marL="457200" indent="-457200">
              <a:buFont typeface="+mj-lt"/>
              <a:buAutoNum type="arabicPeriod"/>
            </a:pPr>
            <a:r>
              <a:rPr lang="en-US" sz="2200" dirty="0" smtClean="0"/>
              <a:t>Exploratory Data Analysis (EDA).</a:t>
            </a:r>
            <a:endParaRPr lang="en-US" sz="2200" dirty="0"/>
          </a:p>
          <a:p>
            <a:pPr marL="457200" indent="-457200">
              <a:buFont typeface="+mj-lt"/>
              <a:buAutoNum type="arabicPeriod"/>
            </a:pPr>
            <a:r>
              <a:rPr lang="en-US" sz="2200" dirty="0" smtClean="0"/>
              <a:t>Data is visualized through:</a:t>
            </a:r>
            <a:endParaRPr lang="en-US" sz="2200" dirty="0"/>
          </a:p>
          <a:p>
            <a:pPr marL="800100" lvl="1" indent="-342900">
              <a:buFont typeface="+mj-lt"/>
              <a:buAutoNum type="arabicPeriod"/>
            </a:pPr>
            <a:r>
              <a:rPr lang="en-US" sz="1800" dirty="0" err="1" smtClean="0"/>
              <a:t>Matplotlib</a:t>
            </a:r>
            <a:r>
              <a:rPr lang="en-US" sz="1800" dirty="0" smtClean="0"/>
              <a:t>.</a:t>
            </a:r>
            <a:endParaRPr lang="en-US" sz="1800" dirty="0"/>
          </a:p>
          <a:p>
            <a:pPr marL="800100" lvl="1" indent="-342900">
              <a:buFont typeface="+mj-lt"/>
              <a:buAutoNum type="arabicPeriod"/>
            </a:pPr>
            <a:r>
              <a:rPr lang="en-US" sz="1800" dirty="0" err="1" smtClean="0"/>
              <a:t>Seaborn</a:t>
            </a:r>
            <a:r>
              <a:rPr lang="en-US" sz="1800" dirty="0" smtClean="0"/>
              <a:t>.</a:t>
            </a:r>
          </a:p>
          <a:p>
            <a:pPr marL="800100" lvl="1" indent="-342900">
              <a:buFont typeface="+mj-lt"/>
              <a:buAutoNum type="arabicPeriod"/>
            </a:pPr>
            <a:r>
              <a:rPr lang="en-US" sz="1800" dirty="0" smtClean="0"/>
              <a:t>IBM </a:t>
            </a:r>
            <a:r>
              <a:rPr lang="en-US" sz="1800" dirty="0" err="1" smtClean="0"/>
              <a:t>Cognos</a:t>
            </a:r>
            <a:r>
              <a:rPr lang="en-US" sz="1800" dirty="0" smtClean="0"/>
              <a:t> Analytics.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p:cNvSpPr txBox="1"/>
          <p:nvPr/>
        </p:nvSpPr>
        <p:spPr>
          <a:xfrm>
            <a:off x="1043114" y="2017356"/>
            <a:ext cx="6069496" cy="2862322"/>
          </a:xfrm>
          <a:prstGeom prst="rect">
            <a:avLst/>
          </a:prstGeom>
          <a:noFill/>
        </p:spPr>
        <p:txBody>
          <a:bodyPr wrap="square" rtlCol="0">
            <a:spAutoFit/>
          </a:bodyPr>
          <a:lstStyle/>
          <a:p>
            <a:r>
              <a:rPr lang="en-US" dirty="0" smtClean="0"/>
              <a:t>The survey results shows that 93.7% Respondents are Male, Age  around 25 to 32 Years with bachelors degree.</a:t>
            </a:r>
            <a:r>
              <a:rPr lang="en-US" dirty="0"/>
              <a:t> </a:t>
            </a:r>
            <a:r>
              <a:rPr lang="en-US" dirty="0" smtClean="0"/>
              <a:t>Starting with the languages “JavaScript” seems to be the most used language of the year and still be at the top nest year. MySQL database is at the top this year but it might in the top 3 next year with the PostgreSQL at the top. Windows is so far the most used platform this year crossing </a:t>
            </a:r>
            <a:r>
              <a:rPr lang="en-US" dirty="0"/>
              <a:t>L</a:t>
            </a:r>
            <a:r>
              <a:rPr lang="en-US" dirty="0" smtClean="0"/>
              <a:t>inux &amp; others but next might be totally different with </a:t>
            </a:r>
            <a:r>
              <a:rPr lang="en-US" dirty="0"/>
              <a:t>L</a:t>
            </a:r>
            <a:r>
              <a:rPr lang="en-US" dirty="0" smtClean="0"/>
              <a:t>inux at the top and </a:t>
            </a:r>
            <a:r>
              <a:rPr lang="en-US" dirty="0"/>
              <a:t>D</a:t>
            </a:r>
            <a:r>
              <a:rPr lang="en-US" dirty="0" smtClean="0"/>
              <a:t>ocker will see a large up rise behind </a:t>
            </a:r>
            <a:r>
              <a:rPr lang="en-US" dirty="0"/>
              <a:t>L</a:t>
            </a:r>
            <a:r>
              <a:rPr lang="en-US" dirty="0" smtClean="0"/>
              <a:t>inux and after AWS. Lastly as for the Web-frames JQuery might lose its place from top by React </a:t>
            </a:r>
            <a:r>
              <a:rPr lang="en-US" dirty="0" err="1" smtClean="0"/>
              <a:t>Js</a:t>
            </a:r>
            <a:r>
              <a:rPr lang="en-US" dirty="0" smtClean="0"/>
              <a:t>.</a:t>
            </a:r>
            <a:endParaRPr lang="en-US" dirty="0"/>
          </a:p>
        </p:txBody>
      </p:sp>
    </p:spTree>
    <p:extLst>
      <p:ext uri="{BB962C8B-B14F-4D97-AF65-F5344CB8AC3E}">
        <p14:creationId xmlns:p14="http://schemas.microsoft.com/office/powerpoint/2010/main" val="1464666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lnSpcReduction="10000"/>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normAutofit lnSpcReduction="10000"/>
          </a:bodyPr>
          <a:lstStyle/>
          <a:p>
            <a:pPr marL="0" indent="0">
              <a:buNone/>
            </a:pPr>
            <a:r>
              <a:rPr lang="en-US" dirty="0"/>
              <a:t>Next Year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16" y="2327564"/>
            <a:ext cx="5105219" cy="28627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312266"/>
            <a:ext cx="5130800" cy="2878037"/>
          </a:xfrm>
          <a:prstGeom prst="rect">
            <a:avLst/>
          </a:prstGeom>
        </p:spPr>
      </p:pic>
    </p:spTree>
    <p:extLst>
      <p:ext uri="{BB962C8B-B14F-4D97-AF65-F5344CB8AC3E}">
        <p14:creationId xmlns:p14="http://schemas.microsoft.com/office/powerpoint/2010/main" val="1957259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smtClean="0"/>
              <a:t>Findings</a:t>
            </a:r>
            <a:endParaRPr lang="en-US" dirty="0"/>
          </a:p>
          <a:p>
            <a:r>
              <a:rPr lang="en-US" dirty="0" smtClean="0"/>
              <a:t>JavaScript, Html and CSS are the on top and will be at the same place.</a:t>
            </a:r>
            <a:endParaRPr lang="en-US" dirty="0"/>
          </a:p>
          <a:p>
            <a:r>
              <a:rPr lang="en-US" dirty="0" smtClean="0"/>
              <a:t>SQL is top 3 and will not see any declines.</a:t>
            </a:r>
            <a:endParaRPr lang="en-US" dirty="0"/>
          </a:p>
          <a:p>
            <a:r>
              <a:rPr lang="en-US" dirty="0" smtClean="0"/>
              <a:t>Python moderately used language but it will see a large up rise in the future.</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4875211" cy="3541714"/>
          </a:xfrm>
        </p:spPr>
        <p:txBody>
          <a:bodyPr>
            <a:normAutofit fontScale="92500" lnSpcReduction="20000"/>
          </a:bodyPr>
          <a:lstStyle/>
          <a:p>
            <a:pPr marL="0" indent="0">
              <a:buNone/>
            </a:pPr>
            <a:r>
              <a:rPr lang="en-US" dirty="0" smtClean="0"/>
              <a:t>Implications</a:t>
            </a:r>
            <a:endParaRPr lang="en-US" dirty="0"/>
          </a:p>
          <a:p>
            <a:r>
              <a:rPr lang="en-US" dirty="0" smtClean="0"/>
              <a:t>Web-designers will still be in high demand.</a:t>
            </a:r>
          </a:p>
          <a:p>
            <a:r>
              <a:rPr lang="en-US" dirty="0" smtClean="0"/>
              <a:t>SQL Individuals should continue learning SQL, It’s still a valuable skill. </a:t>
            </a:r>
            <a:endParaRPr lang="en-US" dirty="0"/>
          </a:p>
          <a:p>
            <a:r>
              <a:rPr lang="en-US" dirty="0" smtClean="0"/>
              <a:t>Businesses and individuals should start working with python and more and more python developers will be in high demand in the future.</a:t>
            </a:r>
            <a:endParaRPr lang="en-US" dirty="0"/>
          </a:p>
        </p:txBody>
      </p:sp>
    </p:spTree>
    <p:extLst>
      <p:ext uri="{BB962C8B-B14F-4D97-AF65-F5344CB8AC3E}">
        <p14:creationId xmlns:p14="http://schemas.microsoft.com/office/powerpoint/2010/main" val="545569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lnSpcReduction="10000"/>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normAutofit lnSpcReduction="10000"/>
          </a:bodyPr>
          <a:lstStyle/>
          <a:p>
            <a:pPr marL="0" indent="0">
              <a:buNone/>
            </a:pPr>
            <a:r>
              <a:rPr lang="en-US" dirty="0"/>
              <a:t>Next Year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367" y="2327565"/>
            <a:ext cx="4738352" cy="261273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784" y="2316595"/>
            <a:ext cx="4813300" cy="2617371"/>
          </a:xfrm>
          <a:prstGeom prst="rect">
            <a:avLst/>
          </a:prstGeom>
        </p:spPr>
      </p:pic>
    </p:spTree>
    <p:extLst>
      <p:ext uri="{BB962C8B-B14F-4D97-AF65-F5344CB8AC3E}">
        <p14:creationId xmlns:p14="http://schemas.microsoft.com/office/powerpoint/2010/main" val="1074638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www.w3.org/XML/1998/namespace"/>
    <ds:schemaRef ds:uri="155be751-a274-42e8-93fb-f39d3b9bccc8"/>
    <ds:schemaRef ds:uri="http://purl.org/dc/dcmitype/"/>
    <ds:schemaRef ds:uri="http://purl.org/dc/elements/1.1/"/>
    <ds:schemaRef ds:uri="f80a141d-92ca-4d3d-9308-f7e7b1d44ce8"/>
    <ds:schemaRef ds:uri="http://schemas.microsoft.com/office/2006/metadata/propertie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Template>
  <TotalTime>2144</TotalTime>
  <Words>750</Words>
  <Application>Microsoft Office PowerPoint</Application>
  <PresentationFormat>Widescreen</PresentationFormat>
  <Paragraphs>90</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IBM Plex Mono Text</vt:lpstr>
      <vt:lpstr>Trebuchet MS</vt:lpstr>
      <vt:lpstr>Tw Cen MT</vt:lpstr>
      <vt:lpstr>Circuit</vt:lpstr>
      <vt:lpstr>Developer Survey 2019</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Saqib Hussain</cp:lastModifiedBy>
  <cp:revision>44</cp:revision>
  <dcterms:created xsi:type="dcterms:W3CDTF">2020-10-28T18:29:43Z</dcterms:created>
  <dcterms:modified xsi:type="dcterms:W3CDTF">2022-07-10T05:48:32Z</dcterms:modified>
</cp:coreProperties>
</file>