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3" r:id="rId4"/>
    <p:sldId id="269" r:id="rId5"/>
    <p:sldId id="260" r:id="rId6"/>
    <p:sldId id="272" r:id="rId7"/>
    <p:sldId id="261" r:id="rId8"/>
    <p:sldId id="275" r:id="rId9"/>
    <p:sldId id="262" r:id="rId10"/>
    <p:sldId id="270" r:id="rId11"/>
    <p:sldId id="27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p:cViewPr>
        <p:scale>
          <a:sx n="80" d="100"/>
          <a:sy n="80" d="100"/>
        </p:scale>
        <p:origin x="-11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50927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299737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218884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295833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99211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268671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62224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70217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100710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304608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C3A62C-B76C-4B15-B76C-A0FD2828732C}" type="datetimeFigureOut">
              <a:rPr lang="en-US" smtClean="0"/>
              <a:pPr/>
              <a:t>12/29/2014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4615F-B37D-4D60-907B-F312D81CED02}" type="slidenum">
              <a:rPr lang="en-US" smtClean="0"/>
              <a:pPr/>
              <a:t>‹#›</a:t>
            </a:fld>
            <a:endParaRPr lang="en-US"/>
          </a:p>
        </p:txBody>
      </p:sp>
    </p:spTree>
    <p:extLst>
      <p:ext uri="{BB962C8B-B14F-4D97-AF65-F5344CB8AC3E}">
        <p14:creationId xmlns:p14="http://schemas.microsoft.com/office/powerpoint/2010/main" val="40904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3A62C-B76C-4B15-B76C-A0FD2828732C}" type="datetimeFigureOut">
              <a:rPr lang="en-US" smtClean="0"/>
              <a:pPr/>
              <a:t>12/29/2014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4615F-B37D-4D60-907B-F312D81CED02}" type="slidenum">
              <a:rPr lang="en-US" smtClean="0"/>
              <a:pPr/>
              <a:t>‹#›</a:t>
            </a:fld>
            <a:endParaRPr lang="en-US"/>
          </a:p>
        </p:txBody>
      </p:sp>
    </p:spTree>
    <p:extLst>
      <p:ext uri="{BB962C8B-B14F-4D97-AF65-F5344CB8AC3E}">
        <p14:creationId xmlns:p14="http://schemas.microsoft.com/office/powerpoint/2010/main" val="109102768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s.auckland.ac.nz/~jmor159/PLDS210/huffman.html" TargetMode="External"/><Relationship Id="rId2" Type="http://schemas.openxmlformats.org/officeDocument/2006/relationships/hyperlink" Target="http://michael.dipperstein.com/huffman/" TargetMode="External"/><Relationship Id="rId1" Type="http://schemas.openxmlformats.org/officeDocument/2006/relationships/slideLayout" Target="../slideLayouts/slideLayout2.xml"/><Relationship Id="rId5" Type="http://schemas.openxmlformats.org/officeDocument/2006/relationships/hyperlink" Target="http://www.slideserve.com/gwendolyn/data-compressor-huffman-encoding-and-decoding" TargetMode="External"/><Relationship Id="rId4" Type="http://schemas.openxmlformats.org/officeDocument/2006/relationships/hyperlink" Target="http://msdn.microsoft.com/en-us/library/336xbhcz.asp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94305"/>
          </a:xfrm>
          <a:prstGeom prst="rect">
            <a:avLst/>
          </a:prstGeom>
          <a:solidFill>
            <a:schemeClr val="accent5"/>
          </a:solid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u="sng" dirty="0">
                <a:latin typeface="SketchFlow Print" pitchFamily="2" charset="0"/>
                <a:cs typeface="Times New Roman" pitchFamily="18" charset="0"/>
              </a:rPr>
              <a:t>DSA </a:t>
            </a:r>
            <a:r>
              <a:rPr lang="en-US" sz="5400" b="1" u="sng" dirty="0" smtClean="0">
                <a:latin typeface="SketchFlow Print" pitchFamily="2" charset="0"/>
                <a:cs typeface="Times New Roman" pitchFamily="18" charset="0"/>
              </a:rPr>
              <a:t>SEMESTER PROJECT</a:t>
            </a:r>
            <a:endParaRPr lang="en-US" sz="5400" b="1" u="sng" cap="all" dirty="0" smtClean="0">
              <a:ln w="0"/>
              <a:effectLst>
                <a:reflection blurRad="12700" stA="50000" endPos="50000" dist="5000" dir="5400000" sy="-100000" rotWithShape="0"/>
              </a:effectLst>
              <a:latin typeface="SketchFlow Print" pitchFamily="2" charset="0"/>
              <a:cs typeface="Times New Roman" pitchFamily="18" charset="0"/>
            </a:endParaRPr>
          </a:p>
          <a:p>
            <a:pPr algn="ctr"/>
            <a:endParaRPr lang="en-US" sz="5400" b="1" cap="all" dirty="0" smtClean="0">
              <a:ln w="0"/>
              <a:effectLst>
                <a:reflection blurRad="12700" stA="50000" endPos="50000" dist="5000" dir="5400000" sy="-100000" rotWithShape="0"/>
              </a:effectLst>
              <a:latin typeface="SketchFlow Print" pitchFamily="2" charset="0"/>
              <a:cs typeface="Times New Roman" pitchFamily="18" charset="0"/>
            </a:endParaRPr>
          </a:p>
          <a:p>
            <a:pPr algn="ctr"/>
            <a:r>
              <a:rPr lang="en-US" sz="6000" b="1" cap="all" dirty="0">
                <a:ln w="0"/>
                <a:effectLst>
                  <a:reflection blurRad="12700" stA="50000" endPos="50000" dist="5000" dir="5400000" sy="-100000" rotWithShape="0"/>
                </a:effectLst>
                <a:latin typeface="SketchFlow Print" pitchFamily="2" charset="0"/>
                <a:cs typeface="Times New Roman" pitchFamily="18" charset="0"/>
              </a:rPr>
              <a:t>Huffman encoding, </a:t>
            </a:r>
            <a:br>
              <a:rPr lang="en-US" sz="6000" b="1" cap="all" dirty="0">
                <a:ln w="0"/>
                <a:effectLst>
                  <a:reflection blurRad="12700" stA="50000" endPos="50000" dist="5000" dir="5400000" sy="-100000" rotWithShape="0"/>
                </a:effectLst>
                <a:latin typeface="SketchFlow Print" pitchFamily="2" charset="0"/>
                <a:cs typeface="Times New Roman" pitchFamily="18" charset="0"/>
              </a:rPr>
            </a:br>
            <a:r>
              <a:rPr lang="en-US" sz="6000" b="1" cap="all" dirty="0">
                <a:ln w="0"/>
                <a:effectLst>
                  <a:reflection blurRad="12700" stA="50000" endPos="50000" dist="5000" dir="5400000" sy="-100000" rotWithShape="0"/>
                </a:effectLst>
                <a:latin typeface="SketchFlow Print" pitchFamily="2" charset="0"/>
                <a:cs typeface="Times New Roman" pitchFamily="18" charset="0"/>
              </a:rPr>
              <a:t>Decoding and</a:t>
            </a:r>
          </a:p>
          <a:p>
            <a:pPr algn="ctr"/>
            <a:r>
              <a:rPr lang="en-US" sz="6000" b="1" cap="all" dirty="0">
                <a:ln w="0"/>
                <a:effectLst>
                  <a:reflection blurRad="12700" stA="50000" endPos="50000" dist="5000" dir="5400000" sy="-100000" rotWithShape="0"/>
                </a:effectLst>
                <a:latin typeface="SketchFlow Print" pitchFamily="2" charset="0"/>
                <a:cs typeface="Times New Roman" pitchFamily="18" charset="0"/>
              </a:rPr>
              <a:t> </a:t>
            </a:r>
            <a:r>
              <a:rPr lang="en-US" sz="6000" b="1" cap="all" dirty="0" err="1" smtClean="0">
                <a:ln w="0"/>
                <a:effectLst>
                  <a:reflection blurRad="12700" stA="50000" endPos="50000" dist="5000" dir="5400000" sy="-100000" rotWithShape="0"/>
                </a:effectLst>
                <a:latin typeface="SketchFlow Print" pitchFamily="2" charset="0"/>
                <a:cs typeface="Times New Roman" pitchFamily="18" charset="0"/>
              </a:rPr>
              <a:t>compressioN</a:t>
            </a:r>
            <a:endParaRPr lang="en-US" sz="6000" b="1" cap="all" dirty="0" smtClean="0">
              <a:ln w="0"/>
              <a:effectLst>
                <a:reflection blurRad="12700" stA="50000" endPos="50000" dist="5000" dir="5400000" sy="-100000" rotWithShape="0"/>
              </a:effectLst>
              <a:latin typeface="SketchFlow Print" pitchFamily="2" charset="0"/>
              <a:cs typeface="Times New Roman" pitchFamily="18" charset="0"/>
            </a:endParaRPr>
          </a:p>
          <a:p>
            <a:pPr algn="ctr"/>
            <a:endParaRPr lang="en-US" sz="6000" b="1" cap="all" dirty="0" smtClean="0">
              <a:ln w="0"/>
              <a:effectLst>
                <a:reflection blurRad="12700" stA="50000" endPos="50000" dist="5000" dir="5400000" sy="-100000" rotWithShape="0"/>
              </a:effectLst>
              <a:latin typeface="SketchFlow Print" pitchFamily="2" charset="0"/>
              <a:cs typeface="Times New Roman" pitchFamily="18" charset="0"/>
            </a:endParaRPr>
          </a:p>
          <a:p>
            <a:pPr algn="ctr"/>
            <a:r>
              <a:rPr lang="en-US" sz="6000" b="1" cap="all" dirty="0" err="1" smtClean="0">
                <a:ln w="0"/>
                <a:effectLst>
                  <a:reflection blurRad="12700" stA="50000" endPos="50000" dist="5000" dir="5400000" sy="-100000" rotWithShape="0"/>
                </a:effectLst>
                <a:latin typeface="SketchFlow Print" pitchFamily="2" charset="0"/>
                <a:cs typeface="Times New Roman" pitchFamily="18" charset="0"/>
              </a:rPr>
              <a:t>By:Saqib</a:t>
            </a:r>
            <a:r>
              <a:rPr lang="en-US" sz="6000" b="1" cap="all" dirty="0" smtClean="0">
                <a:ln w="0"/>
                <a:effectLst>
                  <a:reflection blurRad="12700" stA="50000" endPos="50000" dist="5000" dir="5400000" sy="-100000" rotWithShape="0"/>
                </a:effectLst>
                <a:latin typeface="SketchFlow Print" pitchFamily="2" charset="0"/>
                <a:cs typeface="Times New Roman" pitchFamily="18" charset="0"/>
              </a:rPr>
              <a:t> </a:t>
            </a:r>
            <a:r>
              <a:rPr lang="en-US" sz="6000" b="1" cap="all" dirty="0" err="1" smtClean="0">
                <a:ln w="0"/>
                <a:effectLst>
                  <a:reflection blurRad="12700" stA="50000" endPos="50000" dist="5000" dir="5400000" sy="-100000" rotWithShape="0"/>
                </a:effectLst>
                <a:latin typeface="SketchFlow Print" pitchFamily="2" charset="0"/>
                <a:cs typeface="Times New Roman" pitchFamily="18" charset="0"/>
              </a:rPr>
              <a:t>Javed</a:t>
            </a:r>
            <a:endParaRPr lang="en-US" sz="6000" b="1" cap="all" dirty="0">
              <a:ln w="0"/>
              <a:effectLst>
                <a:reflection blurRad="12700" stA="50000" endPos="50000" dist="5000" dir="5400000" sy="-100000" rotWithShape="0"/>
              </a:effectLst>
              <a:latin typeface="SketchFlow Print" pitchFamily="2" charset="0"/>
              <a:cs typeface="Times New Roman" pitchFamily="18" charset="0"/>
            </a:endParaRPr>
          </a:p>
          <a:p>
            <a:pPr algn="ctr"/>
            <a:endParaRPr lang="en-US" sz="6000" b="1" cap="all" dirty="0" smtClean="0">
              <a:ln w="0"/>
              <a:effectLst>
                <a:reflection blurRad="12700" stA="50000" endPos="50000" dist="5000" dir="5400000" sy="-100000" rotWithShape="0"/>
              </a:effectLst>
              <a:latin typeface="SketchFlow Print" pitchFamily="2" charset="0"/>
              <a:cs typeface="Times New Roman" pitchFamily="18" charset="0"/>
            </a:endParaRPr>
          </a:p>
        </p:txBody>
      </p:sp>
    </p:spTree>
    <p:extLst>
      <p:ext uri="{BB962C8B-B14F-4D97-AF65-F5344CB8AC3E}">
        <p14:creationId xmlns:p14="http://schemas.microsoft.com/office/powerpoint/2010/main" val="103608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a:solidFill>
            <a:schemeClr val="tx1"/>
          </a:solidFill>
        </p:spPr>
        <p:txBody>
          <a:bodyPr/>
          <a:lstStyle/>
          <a:p>
            <a:r>
              <a:rPr lang="en-US"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ketchFlow Print" pitchFamily="2" charset="0"/>
              </a:rPr>
              <a:t>REFRENCES</a:t>
            </a:r>
            <a:endParaRPr lang="en-US" dirty="0">
              <a:latin typeface="SketchFlow Print" pitchFamily="2" charset="0"/>
            </a:endParaRPr>
          </a:p>
        </p:txBody>
      </p:sp>
      <p:sp>
        <p:nvSpPr>
          <p:cNvPr id="2" name="TextBox 1"/>
          <p:cNvSpPr txBox="1"/>
          <p:nvPr/>
        </p:nvSpPr>
        <p:spPr>
          <a:xfrm>
            <a:off x="838200" y="1494864"/>
            <a:ext cx="7620000" cy="4278094"/>
          </a:xfrm>
          <a:prstGeom prst="rect">
            <a:avLst/>
          </a:prstGeom>
          <a:noFill/>
        </p:spPr>
        <p:txBody>
          <a:bodyPr wrap="square" rtlCol="0">
            <a:spAutoFit/>
          </a:bodyPr>
          <a:lstStyle/>
          <a:p>
            <a:r>
              <a:rPr lang="en-US" sz="2000" b="1" u="sng" dirty="0">
                <a:latin typeface="Segoe Script" pitchFamily="34" charset="0"/>
                <a:hlinkClick r:id="rId2"/>
              </a:rPr>
              <a:t>http://michael.dipperstein.com/huffman</a:t>
            </a:r>
            <a:r>
              <a:rPr lang="en-US" sz="2000" b="1" u="sng" dirty="0" smtClean="0">
                <a:latin typeface="Segoe Script" pitchFamily="34" charset="0"/>
                <a:hlinkClick r:id="rId2"/>
              </a:rPr>
              <a:t>/</a:t>
            </a:r>
            <a:endParaRPr lang="en-US" sz="2000" b="1" u="sng" dirty="0" smtClean="0">
              <a:latin typeface="Segoe Script" pitchFamily="34" charset="0"/>
            </a:endParaRPr>
          </a:p>
          <a:p>
            <a:endParaRPr lang="en-US" sz="2000" b="1" u="sng" dirty="0">
              <a:latin typeface="Segoe Script" pitchFamily="34" charset="0"/>
            </a:endParaRPr>
          </a:p>
          <a:p>
            <a:r>
              <a:rPr lang="en-US" sz="2000" b="1" u="sng" dirty="0">
                <a:latin typeface="Segoe Script" pitchFamily="34" charset="0"/>
                <a:hlinkClick r:id="rId3"/>
              </a:rPr>
              <a:t>http://www.cs.auckland.ac.nz/~</a:t>
            </a:r>
            <a:r>
              <a:rPr lang="en-US" sz="2000" b="1" u="sng" dirty="0" smtClean="0">
                <a:latin typeface="Segoe Script" pitchFamily="34" charset="0"/>
                <a:hlinkClick r:id="rId3"/>
              </a:rPr>
              <a:t>jmor159/PLDS210/huffman.html</a:t>
            </a:r>
            <a:endParaRPr lang="en-US" sz="2000" b="1" u="sng" dirty="0" smtClean="0">
              <a:latin typeface="Segoe Script" pitchFamily="34" charset="0"/>
            </a:endParaRPr>
          </a:p>
          <a:p>
            <a:endParaRPr lang="en-US" sz="2000" b="1" u="sng" dirty="0">
              <a:latin typeface="Segoe Script" pitchFamily="34" charset="0"/>
            </a:endParaRPr>
          </a:p>
          <a:p>
            <a:r>
              <a:rPr lang="en-US" sz="2000" b="1" u="sng" dirty="0">
                <a:latin typeface="Segoe Script" pitchFamily="34" charset="0"/>
                <a:hlinkClick r:id="rId4"/>
              </a:rPr>
              <a:t>http://</a:t>
            </a:r>
            <a:r>
              <a:rPr lang="en-US" sz="2000" b="1" u="sng" dirty="0" smtClean="0">
                <a:latin typeface="Segoe Script" pitchFamily="34" charset="0"/>
                <a:hlinkClick r:id="rId4"/>
              </a:rPr>
              <a:t>msdn.microsoft.com/en-us/library/336xbhcz.aspx</a:t>
            </a:r>
            <a:endParaRPr lang="en-US" sz="2000" b="1" u="sng" dirty="0" smtClean="0">
              <a:latin typeface="Segoe Script" pitchFamily="34" charset="0"/>
            </a:endParaRPr>
          </a:p>
          <a:p>
            <a:endParaRPr lang="en-US" sz="2000" b="1" u="sng" dirty="0">
              <a:latin typeface="Segoe Script" pitchFamily="34" charset="0"/>
            </a:endParaRPr>
          </a:p>
          <a:p>
            <a:r>
              <a:rPr lang="en-US" sz="2000" b="1" dirty="0">
                <a:latin typeface="Segoe Script" pitchFamily="34" charset="0"/>
                <a:hlinkClick r:id="rId5"/>
              </a:rPr>
              <a:t>http://www.slideserve.com/gwendolyn/data-compressor-huffman-encoding-and-decoding</a:t>
            </a:r>
            <a:endParaRPr lang="en-US" sz="2000" b="1" dirty="0">
              <a:latin typeface="Segoe Script" pitchFamily="34" charset="0"/>
            </a:endParaRPr>
          </a:p>
          <a:p>
            <a:endParaRPr lang="en-US" u="sng" dirty="0" smtClean="0"/>
          </a:p>
          <a:p>
            <a:endParaRPr lang="en-US" u="sng" dirty="0"/>
          </a:p>
          <a:p>
            <a:endParaRPr lang="en-US" dirty="0"/>
          </a:p>
          <a:p>
            <a:endParaRPr lang="en-US" dirty="0"/>
          </a:p>
        </p:txBody>
      </p:sp>
    </p:spTree>
    <p:extLst>
      <p:ext uri="{BB962C8B-B14F-4D97-AF65-F5344CB8AC3E}">
        <p14:creationId xmlns:p14="http://schemas.microsoft.com/office/powerpoint/2010/main" val="525295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4953000"/>
          </a:xfrm>
        </p:spPr>
        <p:txBody>
          <a:bodyPr>
            <a:normAutofit/>
          </a:bodyPr>
          <a:lstStyle/>
          <a:p>
            <a:pPr marL="0" indent="0" algn="ctr">
              <a:buNone/>
            </a:pPr>
            <a:endParaRPr lang="en-US" sz="9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0" indent="0" algn="ctr">
              <a:buNone/>
            </a:pPr>
            <a:r>
              <a:rPr lang="en-US" sz="16600" b="1" dirty="0" smtClean="0">
                <a:ln w="10541" cmpd="sng">
                  <a:solidFill>
                    <a:schemeClr val="accent1">
                      <a:shade val="88000"/>
                      <a:satMod val="110000"/>
                    </a:schemeClr>
                  </a:solidFill>
                  <a:prstDash val="solid"/>
                </a:ln>
                <a:latin typeface="SketchFlow Print" pitchFamily="2" charset="0"/>
              </a:rPr>
              <a:t>DEMO</a:t>
            </a:r>
            <a:endParaRPr lang="en-US" sz="9600" dirty="0">
              <a:latin typeface="SketchFlow Print" pitchFamily="2" charset="0"/>
            </a:endParaRPr>
          </a:p>
        </p:txBody>
      </p:sp>
    </p:spTree>
    <p:extLst>
      <p:ext uri="{BB962C8B-B14F-4D97-AF65-F5344CB8AC3E}">
        <p14:creationId xmlns:p14="http://schemas.microsoft.com/office/powerpoint/2010/main" val="192952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latin typeface="SketchFlow Print" pitchFamily="2" charset="0"/>
            </a:endParaRPr>
          </a:p>
          <a:p>
            <a:r>
              <a:rPr lang="en-US" b="1" dirty="0" smtClean="0">
                <a:latin typeface="Segoe Script" pitchFamily="34" charset="0"/>
                <a:cs typeface="Times New Roman" pitchFamily="18" charset="0"/>
              </a:rPr>
              <a:t>H</a:t>
            </a:r>
            <a:r>
              <a:rPr lang="en-US" sz="2800" b="1" dirty="0" smtClean="0">
                <a:latin typeface="Segoe Script" pitchFamily="34" charset="0"/>
                <a:cs typeface="Times New Roman" pitchFamily="18" charset="0"/>
              </a:rPr>
              <a:t>uffman Algorithm is actually used for lossless data  compression.</a:t>
            </a:r>
          </a:p>
          <a:p>
            <a:pPr>
              <a:buNone/>
            </a:pPr>
            <a:endParaRPr lang="en-US" b="1" dirty="0" smtClean="0">
              <a:latin typeface="Segoe Script" pitchFamily="34" charset="0"/>
              <a:cs typeface="Times New Roman" pitchFamily="18" charset="0"/>
            </a:endParaRPr>
          </a:p>
          <a:p>
            <a:r>
              <a:rPr lang="en-US" sz="2800" b="1" dirty="0" smtClean="0">
                <a:latin typeface="Segoe Script" pitchFamily="34" charset="0"/>
                <a:cs typeface="Times New Roman" pitchFamily="18" charset="0"/>
              </a:rPr>
              <a:t>The main objective was to compress the data by using Huffman Algorithm so that it will be useful to save files in an easy and efficient way in terms of memory.</a:t>
            </a:r>
          </a:p>
          <a:p>
            <a:pPr>
              <a:buNone/>
            </a:pPr>
            <a:endParaRPr lang="en-US" sz="2800" dirty="0"/>
          </a:p>
        </p:txBody>
      </p:sp>
      <p:sp>
        <p:nvSpPr>
          <p:cNvPr id="4" name="Rectangle 3"/>
          <p:cNvSpPr/>
          <p:nvPr/>
        </p:nvSpPr>
        <p:spPr>
          <a:xfrm>
            <a:off x="457200" y="381000"/>
            <a:ext cx="8305800" cy="1015663"/>
          </a:xfrm>
          <a:prstGeom prst="rect">
            <a:avLst/>
          </a:prstGeom>
          <a:solidFill>
            <a:schemeClr val="tx1"/>
          </a:solidFill>
        </p:spPr>
        <p:txBody>
          <a:bodyPr wrap="square" lIns="91440" tIns="45720" rIns="91440" bIns="45720">
            <a:spAutoFit/>
          </a:bodyPr>
          <a:lstStyle/>
          <a:p>
            <a:pPr algn="ctr"/>
            <a:r>
              <a:rPr lang="en-US" sz="6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eflection stA="0" endPos="65000" dist="50800" dir="5400000" sy="-100000" algn="bl" rotWithShape="0"/>
                </a:effectLst>
                <a:latin typeface="SketchFlow Print" pitchFamily="2" charset="0"/>
              </a:rPr>
              <a:t>MAIN</a:t>
            </a:r>
            <a:r>
              <a:rPr lang="en-US" sz="6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SketchFlow Print" pitchFamily="2" charset="0"/>
              </a:rPr>
              <a:t> OBJECTIVE</a:t>
            </a:r>
            <a:endParaRPr lang="en-US" sz="6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SketchFlow Print" pitchFamily="2" charset="0"/>
            </a:endParaRPr>
          </a:p>
        </p:txBody>
      </p:sp>
    </p:spTree>
    <p:extLst>
      <p:ext uri="{BB962C8B-B14F-4D97-AF65-F5344CB8AC3E}">
        <p14:creationId xmlns:p14="http://schemas.microsoft.com/office/powerpoint/2010/main" val="634791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a:solidFill>
            <a:schemeClr val="tx1"/>
          </a:solidFill>
          <a:ln>
            <a:solidFill>
              <a:schemeClr val="tx1"/>
            </a:solidFill>
          </a:ln>
        </p:spPr>
        <p:txBody>
          <a:bodyPr>
            <a:normAutofit/>
          </a:bodyPr>
          <a:lstStyle/>
          <a:p>
            <a:r>
              <a:rPr lang="en-US"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ketchFlow Print" pitchFamily="2" charset="0"/>
              </a:rPr>
              <a:t>MAIN PROBLEM</a:t>
            </a:r>
            <a:endParaRPr lang="en-US" sz="6000" dirty="0">
              <a:latin typeface="SketchFlow Print" pitchFamily="2" charset="0"/>
            </a:endParaRPr>
          </a:p>
        </p:txBody>
      </p:sp>
      <p:sp>
        <p:nvSpPr>
          <p:cNvPr id="3" name="Content Placeholder 2"/>
          <p:cNvSpPr>
            <a:spLocks noGrp="1"/>
          </p:cNvSpPr>
          <p:nvPr>
            <p:ph idx="1"/>
          </p:nvPr>
        </p:nvSpPr>
        <p:spPr/>
        <p:txBody>
          <a:bodyPr/>
          <a:lstStyle/>
          <a:p>
            <a:endParaRPr lang="en-US" b="1" dirty="0" smtClean="0">
              <a:latin typeface="Segoe Script" pitchFamily="34" charset="0"/>
              <a:cs typeface="Times New Roman" pitchFamily="18" charset="0"/>
            </a:endParaRPr>
          </a:p>
          <a:p>
            <a:r>
              <a:rPr lang="en-US" b="1" dirty="0" smtClean="0">
                <a:latin typeface="Segoe Script" pitchFamily="34" charset="0"/>
                <a:cs typeface="Times New Roman" pitchFamily="18" charset="0"/>
              </a:rPr>
              <a:t>To encode the file in such a way that is not understandable.</a:t>
            </a:r>
          </a:p>
          <a:p>
            <a:pPr marL="0" indent="0">
              <a:buNone/>
            </a:pPr>
            <a:endParaRPr lang="en-US" b="1" dirty="0" smtClean="0">
              <a:latin typeface="Segoe Script" pitchFamily="34" charset="0"/>
              <a:cs typeface="Times New Roman" pitchFamily="18" charset="0"/>
            </a:endParaRPr>
          </a:p>
          <a:p>
            <a:r>
              <a:rPr lang="en-US" b="1" dirty="0" smtClean="0">
                <a:latin typeface="Segoe Script" pitchFamily="34" charset="0"/>
                <a:cs typeface="Times New Roman" pitchFamily="18" charset="0"/>
              </a:rPr>
              <a:t>To compress the file so that the size is less than the original text file.</a:t>
            </a:r>
          </a:p>
          <a:p>
            <a:endParaRPr lang="en-US" dirty="0">
              <a:latin typeface="Segoe Script" pitchFamily="34" charset="0"/>
            </a:endParaRPr>
          </a:p>
        </p:txBody>
      </p:sp>
    </p:spTree>
    <p:extLst>
      <p:ext uri="{BB962C8B-B14F-4D97-AF65-F5344CB8AC3E}">
        <p14:creationId xmlns:p14="http://schemas.microsoft.com/office/powerpoint/2010/main" val="896810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1295400"/>
          </a:xfrm>
          <a:solidFill>
            <a:schemeClr val="tx1"/>
          </a:solidFill>
          <a:ln>
            <a:solidFill>
              <a:schemeClr val="tx1"/>
            </a:solidFill>
          </a:ln>
        </p:spPr>
        <p:txBody>
          <a:bodyPr>
            <a:noAutofit/>
          </a:bodyPr>
          <a:lstStyle/>
          <a:p>
            <a:r>
              <a:rPr lang="en-US"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ketchFlow Print" pitchFamily="2" charset="0"/>
              </a:rPr>
              <a:t>HUFFMAN ALGORITHM</a:t>
            </a:r>
            <a:endParaRPr lang="en-US" sz="6000" b="1" dirty="0">
              <a:latin typeface="SketchFlow Print" pitchFamily="2" charset="0"/>
            </a:endParaRPr>
          </a:p>
        </p:txBody>
      </p:sp>
      <p:sp>
        <p:nvSpPr>
          <p:cNvPr id="3" name="Content Placeholder 2"/>
          <p:cNvSpPr>
            <a:spLocks noGrp="1"/>
          </p:cNvSpPr>
          <p:nvPr>
            <p:ph idx="1"/>
          </p:nvPr>
        </p:nvSpPr>
        <p:spPr>
          <a:xfrm>
            <a:off x="381000" y="1219200"/>
            <a:ext cx="8305800" cy="4906963"/>
          </a:xfrm>
        </p:spPr>
        <p:txBody>
          <a:bodyPr>
            <a:normAutofit/>
          </a:bodyPr>
          <a:lstStyle/>
          <a:p>
            <a:endParaRPr lang="en-US" sz="2400" b="1" dirty="0" smtClean="0">
              <a:latin typeface="Segoe Script" pitchFamily="34" charset="0"/>
              <a:cs typeface="Times New Roman" pitchFamily="18" charset="0"/>
            </a:endParaRPr>
          </a:p>
          <a:p>
            <a:r>
              <a:rPr lang="en-US" sz="2400" b="1" dirty="0" smtClean="0">
                <a:latin typeface="Segoe Script" pitchFamily="34" charset="0"/>
                <a:cs typeface="Times New Roman" pitchFamily="18" charset="0"/>
              </a:rPr>
              <a:t>Step </a:t>
            </a:r>
            <a:r>
              <a:rPr lang="en-US" sz="2400" b="1" dirty="0">
                <a:latin typeface="Segoe Script" pitchFamily="34" charset="0"/>
                <a:cs typeface="Times New Roman" pitchFamily="18" charset="0"/>
              </a:rPr>
              <a:t>1: </a:t>
            </a:r>
            <a:r>
              <a:rPr lang="en-US" sz="2400" dirty="0">
                <a:latin typeface="Segoe Script" pitchFamily="34" charset="0"/>
                <a:cs typeface="Times New Roman" pitchFamily="18" charset="0"/>
              </a:rPr>
              <a:t>Find frequency of each character.</a:t>
            </a:r>
          </a:p>
          <a:p>
            <a:endParaRPr lang="en-US" sz="2400" dirty="0">
              <a:latin typeface="Segoe Script" pitchFamily="34" charset="0"/>
              <a:cs typeface="Times New Roman" pitchFamily="18" charset="0"/>
            </a:endParaRPr>
          </a:p>
          <a:p>
            <a:r>
              <a:rPr lang="en-US" sz="2400" b="1" dirty="0">
                <a:latin typeface="Segoe Script" pitchFamily="34" charset="0"/>
                <a:cs typeface="Times New Roman" pitchFamily="18" charset="0"/>
              </a:rPr>
              <a:t>Step 2: </a:t>
            </a:r>
            <a:r>
              <a:rPr lang="en-US" sz="2400" dirty="0">
                <a:latin typeface="Segoe Script" pitchFamily="34" charset="0"/>
                <a:cs typeface="Times New Roman" pitchFamily="18" charset="0"/>
              </a:rPr>
              <a:t>Make priority queue.</a:t>
            </a:r>
          </a:p>
          <a:p>
            <a:endParaRPr lang="en-US" sz="2400" dirty="0">
              <a:latin typeface="Segoe Script" pitchFamily="34" charset="0"/>
              <a:cs typeface="Times New Roman" pitchFamily="18" charset="0"/>
            </a:endParaRPr>
          </a:p>
          <a:p>
            <a:r>
              <a:rPr lang="en-US" sz="2400" b="1" dirty="0">
                <a:latin typeface="Segoe Script" pitchFamily="34" charset="0"/>
                <a:cs typeface="Times New Roman" pitchFamily="18" charset="0"/>
              </a:rPr>
              <a:t>Step 3: </a:t>
            </a:r>
            <a:r>
              <a:rPr lang="en-US" sz="2400" dirty="0">
                <a:latin typeface="Segoe Script" pitchFamily="34" charset="0"/>
                <a:cs typeface="Times New Roman" pitchFamily="18" charset="0"/>
              </a:rPr>
              <a:t>Build Huffman tree.</a:t>
            </a:r>
          </a:p>
          <a:p>
            <a:endParaRPr lang="en-US" sz="2400" dirty="0">
              <a:latin typeface="Segoe Script" pitchFamily="34" charset="0"/>
              <a:cs typeface="Times New Roman" pitchFamily="18" charset="0"/>
            </a:endParaRPr>
          </a:p>
          <a:p>
            <a:r>
              <a:rPr lang="en-US" sz="2400" b="1" dirty="0">
                <a:latin typeface="Segoe Script" pitchFamily="34" charset="0"/>
                <a:cs typeface="Times New Roman" pitchFamily="18" charset="0"/>
              </a:rPr>
              <a:t>Step 4: </a:t>
            </a:r>
            <a:r>
              <a:rPr lang="en-US" sz="2400" dirty="0">
                <a:latin typeface="Segoe Script" pitchFamily="34" charset="0"/>
                <a:cs typeface="Times New Roman" pitchFamily="18" charset="0"/>
              </a:rPr>
              <a:t>Generate binary codes.</a:t>
            </a:r>
          </a:p>
          <a:p>
            <a:endParaRPr lang="en-US" sz="2400" dirty="0">
              <a:latin typeface="Segoe Script" pitchFamily="34" charset="0"/>
              <a:cs typeface="Times New Roman" pitchFamily="18" charset="0"/>
            </a:endParaRPr>
          </a:p>
          <a:p>
            <a:r>
              <a:rPr lang="en-US" sz="2400" b="1" dirty="0">
                <a:latin typeface="Segoe Script" pitchFamily="34" charset="0"/>
                <a:cs typeface="Times New Roman" pitchFamily="18" charset="0"/>
              </a:rPr>
              <a:t>Step 5: </a:t>
            </a:r>
            <a:r>
              <a:rPr lang="en-US" sz="2400" dirty="0">
                <a:latin typeface="Segoe Script" pitchFamily="34" charset="0"/>
                <a:cs typeface="Times New Roman" pitchFamily="18" charset="0"/>
              </a:rPr>
              <a:t>Encode the file.</a:t>
            </a:r>
          </a:p>
          <a:p>
            <a:pPr marL="0" indent="0">
              <a:buNone/>
            </a:pPr>
            <a:endParaRPr lang="en-US" sz="28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8229600" cy="1143000"/>
          </a:xfrm>
          <a:solidFill>
            <a:schemeClr val="tx1"/>
          </a:solidFill>
        </p:spPr>
        <p:txBody>
          <a:bodyPr>
            <a:normAutofit/>
          </a:bodyPr>
          <a:lstStyle/>
          <a:p>
            <a:r>
              <a:rPr lang="en-US" sz="6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SketchFlow Print" pitchFamily="2" charset="0"/>
              </a:rPr>
              <a:t>HUFFMAN TREE</a:t>
            </a:r>
            <a:endParaRPr lang="en-US" sz="6000" dirty="0">
              <a:latin typeface="SketchFlow Print" pitchFamily="2" charset="0"/>
            </a:endParaRPr>
          </a:p>
        </p:txBody>
      </p:sp>
      <p:pic>
        <p:nvPicPr>
          <p:cNvPr id="5" name="Picture 2" descr="C:\WINDOWS\DESKTOP\0.bmp"/>
          <p:cNvPicPr>
            <a:picLocks noChangeAspect="1" noChangeArrowheads="1"/>
          </p:cNvPicPr>
          <p:nvPr/>
        </p:nvPicPr>
        <p:blipFill>
          <a:blip r:embed="rId2"/>
          <a:srcRect/>
          <a:stretch>
            <a:fillRect/>
          </a:stretch>
        </p:blipFill>
        <p:spPr bwMode="auto">
          <a:xfrm>
            <a:off x="990600" y="1600200"/>
            <a:ext cx="7543800" cy="4648200"/>
          </a:xfrm>
          <a:prstGeom prst="rect">
            <a:avLst/>
          </a:prstGeom>
          <a:noFill/>
          <a:ln w="9525">
            <a:noFill/>
            <a:miter lim="800000"/>
            <a:headEnd/>
            <a:tailEnd/>
          </a:ln>
        </p:spPr>
      </p:pic>
    </p:spTree>
    <p:extLst>
      <p:ext uri="{BB962C8B-B14F-4D97-AF65-F5344CB8AC3E}">
        <p14:creationId xmlns:p14="http://schemas.microsoft.com/office/powerpoint/2010/main" val="645742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WINDOWS\DESKTOP\0.bmp"/>
          <p:cNvPicPr>
            <a:picLocks noChangeAspect="1" noChangeArrowheads="1"/>
          </p:cNvPicPr>
          <p:nvPr/>
        </p:nvPicPr>
        <p:blipFill>
          <a:blip r:embed="rId2"/>
          <a:srcRect/>
          <a:stretch>
            <a:fillRect/>
          </a:stretch>
        </p:blipFill>
        <p:spPr bwMode="auto">
          <a:xfrm>
            <a:off x="533400" y="381000"/>
            <a:ext cx="81534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020762"/>
          </a:xfrm>
          <a:solidFill>
            <a:schemeClr val="tx1"/>
          </a:solidFill>
        </p:spPr>
        <p:txBody>
          <a:bodyPr>
            <a:normAutofit/>
          </a:bodyPr>
          <a:lstStyle/>
          <a:p>
            <a:r>
              <a:rPr lang="en-US" sz="6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SketchFlow Print" pitchFamily="2" charset="0"/>
              </a:rPr>
              <a:t>COMPRESSION</a:t>
            </a:r>
            <a:endParaRPr lang="en-US" sz="6000" dirty="0">
              <a:latin typeface="SketchFlow Print" pitchFamily="2" charset="0"/>
            </a:endParaRPr>
          </a:p>
        </p:txBody>
      </p:sp>
      <p:sp>
        <p:nvSpPr>
          <p:cNvPr id="3" name="TextBox 2"/>
          <p:cNvSpPr txBox="1"/>
          <p:nvPr/>
        </p:nvSpPr>
        <p:spPr>
          <a:xfrm>
            <a:off x="609600" y="1295400"/>
            <a:ext cx="8153400" cy="4770537"/>
          </a:xfrm>
          <a:prstGeom prst="rect">
            <a:avLst/>
          </a:prstGeom>
          <a:noFill/>
        </p:spPr>
        <p:txBody>
          <a:bodyPr wrap="square" rtlCol="0">
            <a:spAutoFit/>
          </a:bodyPr>
          <a:lstStyle/>
          <a:p>
            <a:r>
              <a:rPr lang="en-US" sz="2800" b="1" dirty="0">
                <a:latin typeface="Segoe Script" pitchFamily="34" charset="0"/>
                <a:cs typeface="Times New Roman" pitchFamily="18" charset="0"/>
              </a:rPr>
              <a:t>Algorithm:</a:t>
            </a:r>
          </a:p>
          <a:p>
            <a:endParaRPr lang="en-US" dirty="0">
              <a:latin typeface="Segoe Script" pitchFamily="34" charset="0"/>
              <a:cs typeface="Times New Roman" pitchFamily="18" charset="0"/>
            </a:endParaRPr>
          </a:p>
          <a:p>
            <a:pPr marL="342900" indent="-342900">
              <a:buFont typeface="Arial" pitchFamily="34" charset="0"/>
              <a:buChar char="•"/>
            </a:pPr>
            <a:r>
              <a:rPr lang="en-US" sz="2400" dirty="0">
                <a:latin typeface="Segoe Script" pitchFamily="34" charset="0"/>
                <a:cs typeface="Times New Roman" pitchFamily="18" charset="0"/>
              </a:rPr>
              <a:t>Pick</a:t>
            </a:r>
            <a:r>
              <a:rPr lang="en-US" sz="2400" dirty="0" smtClean="0">
                <a:latin typeface="Segoe Script" pitchFamily="34" charset="0"/>
                <a:cs typeface="Times New Roman" pitchFamily="18" charset="0"/>
              </a:rPr>
              <a:t> 8 bits from encoded file and build 1 character value for it.</a:t>
            </a:r>
          </a:p>
          <a:p>
            <a:endParaRPr lang="en-US" sz="2400" dirty="0" smtClean="0">
              <a:latin typeface="Segoe Script" pitchFamily="34" charset="0"/>
              <a:cs typeface="Times New Roman" pitchFamily="18" charset="0"/>
            </a:endParaRPr>
          </a:p>
          <a:p>
            <a:pPr marL="342900" indent="-342900">
              <a:buFont typeface="Arial" pitchFamily="34" charset="0"/>
              <a:buChar char="•"/>
            </a:pPr>
            <a:r>
              <a:rPr lang="en-US" sz="2400" dirty="0" smtClean="0">
                <a:latin typeface="Segoe Script" pitchFamily="34" charset="0"/>
                <a:cs typeface="Times New Roman" pitchFamily="18" charset="0"/>
              </a:rPr>
              <a:t>Write this new character into new compressed file.</a:t>
            </a:r>
          </a:p>
          <a:p>
            <a:pPr marL="342900" indent="-342900">
              <a:buFont typeface="Arial" pitchFamily="34" charset="0"/>
              <a:buChar char="•"/>
            </a:pPr>
            <a:endParaRPr lang="en-US" sz="2400" dirty="0" smtClean="0">
              <a:latin typeface="Segoe Script" pitchFamily="34" charset="0"/>
              <a:cs typeface="Times New Roman" pitchFamily="18" charset="0"/>
            </a:endParaRPr>
          </a:p>
          <a:p>
            <a:pPr marL="342900" indent="-342900">
              <a:buFont typeface="Arial" pitchFamily="34" charset="0"/>
              <a:buChar char="•"/>
            </a:pPr>
            <a:r>
              <a:rPr lang="en-US" sz="2400" dirty="0" smtClean="0">
                <a:latin typeface="Segoe Script" pitchFamily="34" charset="0"/>
                <a:cs typeface="Times New Roman" pitchFamily="18" charset="0"/>
              </a:rPr>
              <a:t>Follow this step till the end of encoded file.</a:t>
            </a:r>
          </a:p>
          <a:p>
            <a:endParaRPr lang="en-US" sz="2400" dirty="0" smtClean="0">
              <a:latin typeface="Segoe Script" pitchFamily="34" charset="0"/>
              <a:cs typeface="Times New Roman" pitchFamily="18" charset="0"/>
            </a:endParaRPr>
          </a:p>
          <a:p>
            <a:pPr marL="342900" indent="-342900">
              <a:buFont typeface="Arial" pitchFamily="34" charset="0"/>
              <a:buChar char="•"/>
            </a:pPr>
            <a:r>
              <a:rPr lang="en-US" sz="2400" dirty="0" smtClean="0">
                <a:latin typeface="Segoe Script" pitchFamily="34" charset="0"/>
                <a:cs typeface="Times New Roman" pitchFamily="18" charset="0"/>
              </a:rPr>
              <a:t>At the end, the size of compressed file will be less than the original text file.</a:t>
            </a:r>
          </a:p>
          <a:p>
            <a:endParaRPr lang="en-US" dirty="0"/>
          </a:p>
        </p:txBody>
      </p:sp>
    </p:spTree>
    <p:extLst>
      <p:ext uri="{BB962C8B-B14F-4D97-AF65-F5344CB8AC3E}">
        <p14:creationId xmlns:p14="http://schemas.microsoft.com/office/powerpoint/2010/main" val="3708870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solidFill>
            <a:schemeClr val="tx1"/>
          </a:solidFill>
          <a:ln>
            <a:solidFill>
              <a:schemeClr val="tx1"/>
            </a:solidFill>
          </a:ln>
        </p:spPr>
        <p:txBody>
          <a:bodyPr>
            <a:normAutofit/>
          </a:bodyPr>
          <a:lstStyle/>
          <a:p>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ketchFlow Print" pitchFamily="2" charset="0"/>
              </a:rPr>
              <a:t>COMPLEXITY ANALYSIS</a:t>
            </a:r>
            <a:endParaRPr lang="en-US" sz="5400" dirty="0">
              <a:latin typeface="SketchFlow Print" pitchFamily="2" charset="0"/>
            </a:endParaRPr>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sz="1800" b="1" dirty="0" smtClean="0">
                <a:latin typeface="Segoe Script" pitchFamily="34" charset="0"/>
                <a:cs typeface="Times New Roman" pitchFamily="18" charset="0"/>
              </a:rPr>
              <a:t>Reading Characters from file:</a:t>
            </a:r>
            <a:endParaRPr lang="en-US" sz="1800" dirty="0" smtClean="0">
              <a:latin typeface="Segoe Script" pitchFamily="34" charset="0"/>
              <a:cs typeface="Times New Roman" pitchFamily="18" charset="0"/>
            </a:endParaRPr>
          </a:p>
          <a:p>
            <a:pPr>
              <a:buNone/>
            </a:pPr>
            <a:r>
              <a:rPr lang="en-US" sz="1800" dirty="0" smtClean="0">
                <a:latin typeface="Segoe Script" pitchFamily="34" charset="0"/>
                <a:cs typeface="Times New Roman" pitchFamily="18" charset="0"/>
              </a:rPr>
              <a:t>	O (n*m) where n is number of sentences in the text file and m is the length of sentence  </a:t>
            </a:r>
          </a:p>
          <a:p>
            <a:r>
              <a:rPr lang="en-US" sz="1800" b="1" dirty="0" smtClean="0">
                <a:latin typeface="Segoe Script" pitchFamily="34" charset="0"/>
                <a:cs typeface="Times New Roman" pitchFamily="18" charset="0"/>
              </a:rPr>
              <a:t>Priority Queues:</a:t>
            </a:r>
            <a:endParaRPr lang="en-US" sz="1800" dirty="0" smtClean="0">
              <a:latin typeface="Segoe Script" pitchFamily="34" charset="0"/>
              <a:cs typeface="Times New Roman" pitchFamily="18" charset="0"/>
            </a:endParaRPr>
          </a:p>
          <a:p>
            <a:pPr>
              <a:buNone/>
            </a:pPr>
            <a:r>
              <a:rPr lang="en-US" sz="1800" dirty="0" smtClean="0">
                <a:latin typeface="Segoe Script" pitchFamily="34" charset="0"/>
                <a:cs typeface="Times New Roman" pitchFamily="18" charset="0"/>
              </a:rPr>
              <a:t>	Insertion:   O (n-1) where n is the number of nodes already present in it.</a:t>
            </a:r>
          </a:p>
          <a:p>
            <a:pPr>
              <a:buNone/>
            </a:pPr>
            <a:r>
              <a:rPr lang="en-US" sz="1800" dirty="0" smtClean="0">
                <a:latin typeface="Segoe Script" pitchFamily="34" charset="0"/>
                <a:cs typeface="Times New Roman" pitchFamily="18" charset="0"/>
              </a:rPr>
              <a:t>	Deletion:   O (1) because deletion is always at front end.</a:t>
            </a:r>
          </a:p>
          <a:p>
            <a:r>
              <a:rPr lang="en-US" sz="1800" b="1" dirty="0" smtClean="0">
                <a:latin typeface="Segoe Script" pitchFamily="34" charset="0"/>
                <a:cs typeface="Times New Roman" pitchFamily="18" charset="0"/>
              </a:rPr>
              <a:t>Encoding:</a:t>
            </a:r>
          </a:p>
          <a:p>
            <a:pPr>
              <a:buNone/>
            </a:pPr>
            <a:r>
              <a:rPr lang="en-US" sz="1800" dirty="0" smtClean="0">
                <a:latin typeface="Segoe Script" pitchFamily="34" charset="0"/>
              </a:rPr>
              <a:t>	O (n*h) where n is number of characters in the text file and h is the height of the Huffman tree.</a:t>
            </a:r>
          </a:p>
          <a:p>
            <a:r>
              <a:rPr lang="en-US" sz="1800" b="1" dirty="0" smtClean="0">
                <a:latin typeface="Segoe Script" pitchFamily="34" charset="0"/>
              </a:rPr>
              <a:t>Compression:</a:t>
            </a:r>
            <a:endParaRPr lang="en-US" sz="1800" dirty="0" smtClean="0">
              <a:latin typeface="Segoe Script" pitchFamily="34" charset="0"/>
            </a:endParaRPr>
          </a:p>
          <a:p>
            <a:pPr>
              <a:buNone/>
            </a:pPr>
            <a:r>
              <a:rPr lang="en-US" sz="1800" dirty="0" smtClean="0">
                <a:latin typeface="Segoe Script" pitchFamily="34" charset="0"/>
              </a:rPr>
              <a:t>	O (n + m) where n is number of octets in the encoded file and m is number of  message bits that are left.</a:t>
            </a:r>
          </a:p>
          <a:p>
            <a:r>
              <a:rPr lang="en-US" sz="1800" b="1" dirty="0" smtClean="0">
                <a:latin typeface="Segoe Script" pitchFamily="34" charset="0"/>
              </a:rPr>
              <a:t>Decompression: </a:t>
            </a:r>
            <a:endParaRPr lang="en-US" sz="1800" dirty="0" smtClean="0">
              <a:latin typeface="Segoe Script" pitchFamily="34" charset="0"/>
            </a:endParaRPr>
          </a:p>
          <a:p>
            <a:pPr>
              <a:buNone/>
            </a:pPr>
            <a:r>
              <a:rPr lang="en-US" sz="1800" dirty="0" smtClean="0">
                <a:latin typeface="Segoe Script" pitchFamily="34" charset="0"/>
              </a:rPr>
              <a:t>	O (n + m) where n is number of octets in the encoded file and m is number of  message bits that are left.</a:t>
            </a:r>
          </a:p>
          <a:p>
            <a:r>
              <a:rPr lang="en-US" sz="1800" b="1" dirty="0" smtClean="0">
                <a:latin typeface="Segoe Script" pitchFamily="34" charset="0"/>
              </a:rPr>
              <a:t>Decoding:</a:t>
            </a:r>
            <a:endParaRPr lang="en-US" sz="1800" dirty="0" smtClean="0">
              <a:latin typeface="Segoe Script" pitchFamily="34" charset="0"/>
            </a:endParaRPr>
          </a:p>
          <a:p>
            <a:pPr>
              <a:buNone/>
            </a:pPr>
            <a:r>
              <a:rPr lang="en-US" sz="1800" dirty="0" smtClean="0">
                <a:latin typeface="Segoe Script" pitchFamily="34" charset="0"/>
              </a:rPr>
              <a:t>	O (b) where b is number of bits (0’s and 1’s) in encoded file.</a:t>
            </a:r>
          </a:p>
          <a:p>
            <a:endParaRPr lang="en-US" sz="1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457200"/>
            <a:ext cx="8229600" cy="1143000"/>
          </a:xfrm>
          <a:solidFill>
            <a:schemeClr val="tx1"/>
          </a:solidFill>
        </p:spPr>
        <p:txBody>
          <a:bodyPr/>
          <a:lstStyle/>
          <a:p>
            <a:r>
              <a:rPr lang="en-US"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SketchFlow Print" pitchFamily="2" charset="0"/>
              </a:rPr>
              <a:t>ADVANTAGES</a:t>
            </a:r>
            <a:endParaRPr lang="en-US" dirty="0">
              <a:latin typeface="SketchFlow Print" pitchFamily="2" charset="0"/>
            </a:endParaRPr>
          </a:p>
        </p:txBody>
      </p:sp>
      <p:sp>
        <p:nvSpPr>
          <p:cNvPr id="2" name="TextBox 1"/>
          <p:cNvSpPr txBox="1"/>
          <p:nvPr/>
        </p:nvSpPr>
        <p:spPr>
          <a:xfrm>
            <a:off x="505691" y="1524000"/>
            <a:ext cx="8077200" cy="4093428"/>
          </a:xfrm>
          <a:prstGeom prst="rect">
            <a:avLst/>
          </a:prstGeom>
          <a:noFill/>
        </p:spPr>
        <p:txBody>
          <a:bodyPr wrap="square" rtlCol="0">
            <a:spAutoFit/>
          </a:bodyPr>
          <a:lstStyle/>
          <a:p>
            <a:pPr marL="457200" indent="-457200">
              <a:buFont typeface="Arial" pitchFamily="34" charset="0"/>
              <a:buChar char="•"/>
            </a:pPr>
            <a:endParaRPr lang="en-US" sz="2800" dirty="0" smtClean="0">
              <a:latin typeface="Segoe Script" pitchFamily="34" charset="0"/>
              <a:cs typeface="Times New Roman" pitchFamily="18" charset="0"/>
            </a:endParaRPr>
          </a:p>
          <a:p>
            <a:pPr marL="457200" indent="-457200">
              <a:buFont typeface="Arial" pitchFamily="34" charset="0"/>
              <a:buChar char="•"/>
            </a:pPr>
            <a:r>
              <a:rPr lang="en-US" sz="2800" b="1" dirty="0" smtClean="0">
                <a:latin typeface="Segoe Script" pitchFamily="34" charset="0"/>
                <a:cs typeface="Times New Roman" pitchFamily="18" charset="0"/>
              </a:rPr>
              <a:t>Compressed file is obtained which has less size.</a:t>
            </a:r>
          </a:p>
          <a:p>
            <a:pPr marL="457200" indent="-457200">
              <a:buFont typeface="Arial" pitchFamily="34" charset="0"/>
              <a:buChar char="•"/>
            </a:pPr>
            <a:endParaRPr lang="en-US" sz="2800" b="1" dirty="0" smtClean="0">
              <a:latin typeface="Segoe Script" pitchFamily="34" charset="0"/>
              <a:cs typeface="Times New Roman" pitchFamily="18" charset="0"/>
            </a:endParaRPr>
          </a:p>
          <a:p>
            <a:pPr marL="457200" indent="-457200">
              <a:buFont typeface="Arial" pitchFamily="34" charset="0"/>
              <a:buChar char="•"/>
            </a:pPr>
            <a:r>
              <a:rPr lang="en-US" sz="2800" b="1" dirty="0" smtClean="0">
                <a:latin typeface="Segoe Script" pitchFamily="34" charset="0"/>
                <a:cs typeface="Times New Roman" pitchFamily="18" charset="0"/>
              </a:rPr>
              <a:t>Encoding aspect assures security.</a:t>
            </a:r>
          </a:p>
          <a:p>
            <a:pPr marL="457200" indent="-457200">
              <a:buFont typeface="Arial" pitchFamily="34" charset="0"/>
              <a:buChar char="•"/>
            </a:pPr>
            <a:endParaRPr lang="en-US" sz="2800" b="1" dirty="0">
              <a:latin typeface="Segoe Script" pitchFamily="34" charset="0"/>
              <a:cs typeface="Times New Roman" pitchFamily="18" charset="0"/>
            </a:endParaRPr>
          </a:p>
          <a:p>
            <a:pPr marL="457200" indent="-457200">
              <a:buFont typeface="Arial" pitchFamily="34" charset="0"/>
              <a:buChar char="•"/>
            </a:pPr>
            <a:r>
              <a:rPr lang="en-US" sz="2800" b="1" dirty="0" smtClean="0">
                <a:latin typeface="Segoe Script" pitchFamily="34" charset="0"/>
                <a:cs typeface="Times New Roman" pitchFamily="18" charset="0"/>
              </a:rPr>
              <a:t>Decoding gives exact copy of original file.</a:t>
            </a:r>
          </a:p>
          <a:p>
            <a:endParaRPr lang="en-US" dirty="0" smtClean="0"/>
          </a:p>
          <a:p>
            <a:endParaRPr lang="en-US" dirty="0"/>
          </a:p>
        </p:txBody>
      </p:sp>
    </p:spTree>
    <p:extLst>
      <p:ext uri="{BB962C8B-B14F-4D97-AF65-F5344CB8AC3E}">
        <p14:creationId xmlns:p14="http://schemas.microsoft.com/office/powerpoint/2010/main" val="525295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769</TotalTime>
  <Words>223</Words>
  <Application>Microsoft Office PowerPoint</Application>
  <PresentationFormat>On-screen Show (4:3)</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MAIN PROBLEM</vt:lpstr>
      <vt:lpstr>HUFFMAN ALGORITHM</vt:lpstr>
      <vt:lpstr>HUFFMAN TREE</vt:lpstr>
      <vt:lpstr>PowerPoint Presentation</vt:lpstr>
      <vt:lpstr>COMPRESSION</vt:lpstr>
      <vt:lpstr>COMPLEXITY ANALYSIS</vt:lpstr>
      <vt:lpstr>ADVANTAGES</vt:lpstr>
      <vt:lpstr>REFRENCES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Idrees</dc:creator>
  <cp:lastModifiedBy>Amir</cp:lastModifiedBy>
  <cp:revision>49</cp:revision>
  <dcterms:created xsi:type="dcterms:W3CDTF">2013-01-03T12:28:24Z</dcterms:created>
  <dcterms:modified xsi:type="dcterms:W3CDTF">2014-12-29T18:17:22Z</dcterms:modified>
</cp:coreProperties>
</file>