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9" r:id="rId2"/>
    <p:sldId id="360" r:id="rId3"/>
    <p:sldId id="330" r:id="rId4"/>
    <p:sldId id="310" r:id="rId5"/>
    <p:sldId id="307" r:id="rId6"/>
    <p:sldId id="311" r:id="rId7"/>
    <p:sldId id="312" r:id="rId8"/>
    <p:sldId id="313" r:id="rId9"/>
    <p:sldId id="315" r:id="rId10"/>
    <p:sldId id="361" r:id="rId11"/>
    <p:sldId id="320" r:id="rId12"/>
    <p:sldId id="261" r:id="rId13"/>
    <p:sldId id="362" r:id="rId14"/>
    <p:sldId id="370" r:id="rId15"/>
    <p:sldId id="371" r:id="rId16"/>
    <p:sldId id="372" r:id="rId17"/>
    <p:sldId id="363" r:id="rId18"/>
    <p:sldId id="373" r:id="rId19"/>
    <p:sldId id="374" r:id="rId20"/>
    <p:sldId id="368" r:id="rId21"/>
    <p:sldId id="375" r:id="rId22"/>
    <p:sldId id="376" r:id="rId23"/>
    <p:sldId id="365" r:id="rId24"/>
    <p:sldId id="295" r:id="rId25"/>
    <p:sldId id="377" r:id="rId26"/>
    <p:sldId id="379" r:id="rId27"/>
    <p:sldId id="378" r:id="rId28"/>
    <p:sldId id="416" r:id="rId29"/>
    <p:sldId id="333" r:id="rId30"/>
    <p:sldId id="380" r:id="rId31"/>
    <p:sldId id="293" r:id="rId32"/>
    <p:sldId id="325" r:id="rId33"/>
    <p:sldId id="381" r:id="rId34"/>
    <p:sldId id="384" r:id="rId35"/>
    <p:sldId id="385" r:id="rId36"/>
    <p:sldId id="386" r:id="rId37"/>
    <p:sldId id="387" r:id="rId38"/>
    <p:sldId id="388" r:id="rId39"/>
    <p:sldId id="389" r:id="rId40"/>
    <p:sldId id="391" r:id="rId41"/>
    <p:sldId id="399" r:id="rId42"/>
    <p:sldId id="335" r:id="rId43"/>
    <p:sldId id="397" r:id="rId44"/>
    <p:sldId id="393" r:id="rId45"/>
    <p:sldId id="394" r:id="rId46"/>
    <p:sldId id="400" r:id="rId47"/>
    <p:sldId id="401" r:id="rId48"/>
    <p:sldId id="402" r:id="rId49"/>
    <p:sldId id="405" r:id="rId50"/>
    <p:sldId id="406" r:id="rId51"/>
    <p:sldId id="413" r:id="rId52"/>
    <p:sldId id="336" r:id="rId53"/>
    <p:sldId id="398" r:id="rId54"/>
    <p:sldId id="407" r:id="rId55"/>
    <p:sldId id="410" r:id="rId56"/>
    <p:sldId id="412" r:id="rId5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7614" autoAdjust="0"/>
  </p:normalViewPr>
  <p:slideViewPr>
    <p:cSldViewPr snapToGrid="0">
      <p:cViewPr varScale="1">
        <p:scale>
          <a:sx n="93" d="100"/>
          <a:sy n="93" d="100"/>
        </p:scale>
        <p:origin x="14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8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24/04/2018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37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24/04/2018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13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346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1.)</a:t>
            </a:r>
            <a:r>
              <a:rPr lang="en-GB" baseline="0" dirty="0" smtClean="0"/>
              <a:t> Correct</a:t>
            </a:r>
          </a:p>
          <a:p>
            <a:r>
              <a:rPr lang="en-GB" baseline="0" dirty="0" smtClean="0"/>
              <a:t>2.) </a:t>
            </a:r>
            <a:r>
              <a:rPr lang="en-GB" baseline="0" dirty="0" err="1" smtClean="0"/>
              <a:t>Falsch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viele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Adressen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3.) </a:t>
            </a:r>
            <a:r>
              <a:rPr lang="en-GB" baseline="0" dirty="0" err="1" smtClean="0"/>
              <a:t>Falsch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zwei</a:t>
            </a:r>
            <a:r>
              <a:rPr lang="en-GB" baseline="0" dirty="0" smtClean="0"/>
              <a:t> mal ::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8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5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70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02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82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735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877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92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36ACBCE-17A3-4F5D-BD2C-584799BE45E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68038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6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5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5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5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5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5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5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5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335F-1514-4898-8A8D-633F4B41415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2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 smtClean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9ECC-31C8-4A53-8131-35BAE7995783}" type="datetime1">
              <a:rPr lang="de-DE" noProof="0" smtClean="0"/>
              <a:t>24.04.2018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8E5D5-CA76-4C59-B34C-272F56E3C42B}" type="datetime1">
              <a:rPr lang="de-DE" noProof="0" smtClean="0"/>
              <a:t>24.04.2018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5CF1A-A7C7-4023-A193-69E45C4BA344}" type="datetime1">
              <a:rPr lang="de-DE" noProof="0" smtClean="0"/>
              <a:t>24.04.2018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Hermann Seuschek, Lehrstuhl für Sicherheit in der Informationstechnik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28FAB-F855-4A8F-9E78-40DEF5AFA29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8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4421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6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4C4FB-9881-443F-B4FF-72995425415D}" type="datetime1">
              <a:rPr lang="de-DE" noProof="0" smtClean="0"/>
              <a:t>24.04.2018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iki-os/contiki/wiki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iki.sourceforge.net/docs/2.6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84784"/>
            <a:ext cx="8128000" cy="1295400"/>
          </a:xfrm>
        </p:spPr>
        <p:txBody>
          <a:bodyPr/>
          <a:lstStyle/>
          <a:p>
            <a:r>
              <a:rPr lang="en-US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Laboratory Secure </a:t>
            </a:r>
            <a:r>
              <a:rPr lang="en-US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SoC</a:t>
            </a:r>
            <a:r>
              <a:rPr lang="en-US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for the </a:t>
            </a:r>
            <a:br>
              <a:rPr lang="en-US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</a:br>
            <a:r>
              <a:rPr lang="en-US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Internet-of-Things</a:t>
            </a:r>
            <a:br>
              <a:rPr lang="en-US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</a:b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Second Introduction</a:t>
            </a:r>
            <a:endParaRPr lang="en-US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374256"/>
            <a:ext cx="8128000" cy="558800"/>
          </a:xfrm>
        </p:spPr>
        <p:txBody>
          <a:bodyPr/>
          <a:lstStyle/>
          <a:p>
            <a:pPr eaLnBrk="1" hangingPunct="1"/>
            <a:r>
              <a:rPr lang="en-US" b="1" dirty="0" smtClean="0">
                <a:ea typeface="ＭＳ Ｐゴシック" pitchFamily="6" charset="-128"/>
              </a:rPr>
              <a:t>Thomas Schamberger</a:t>
            </a:r>
          </a:p>
          <a:p>
            <a:pPr eaLnBrk="1" hangingPunct="1"/>
            <a:r>
              <a:rPr lang="en-US" sz="2000" noProof="0" dirty="0" smtClean="0">
                <a:ea typeface="ＭＳ Ｐゴシック" pitchFamily="6" charset="-128"/>
              </a:rPr>
              <a:t>24.04.2018</a:t>
            </a:r>
            <a:endParaRPr lang="en-US" sz="2000" noProof="0" dirty="0" smtClean="0">
              <a:ea typeface="ＭＳ Ｐゴシック" pitchFamily="6" charset="-128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0" y="4941168"/>
            <a:ext cx="1000907" cy="100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67699" y="5140176"/>
            <a:ext cx="6921500" cy="100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1800" dirty="0" smtClean="0">
                <a:ea typeface="ＭＳ Ｐゴシック" pitchFamily="6" charset="-128"/>
              </a:rPr>
              <a:t>Institute for Security in Information Technology</a:t>
            </a:r>
          </a:p>
          <a:p>
            <a:pPr algn="l"/>
            <a:r>
              <a:rPr lang="en-US" sz="1800" dirty="0" smtClean="0">
                <a:ea typeface="ＭＳ Ｐゴシック" pitchFamily="6" charset="-128"/>
              </a:rPr>
              <a:t>Prof. Dr.-</a:t>
            </a:r>
            <a:r>
              <a:rPr lang="en-US" sz="1800" dirty="0" err="1" smtClean="0">
                <a:ea typeface="ＭＳ Ｐゴシック" pitchFamily="6" charset="-128"/>
              </a:rPr>
              <a:t>Ing</a:t>
            </a:r>
            <a:r>
              <a:rPr lang="en-US" sz="1800" dirty="0" smtClean="0">
                <a:ea typeface="ＭＳ Ｐゴシック" pitchFamily="6" charset="-128"/>
              </a:rPr>
              <a:t>. Georg Sigl</a:t>
            </a:r>
          </a:p>
        </p:txBody>
      </p:sp>
    </p:spTree>
    <p:extLst>
      <p:ext uri="{BB962C8B-B14F-4D97-AF65-F5344CB8AC3E}">
        <p14:creationId xmlns:p14="http://schemas.microsoft.com/office/powerpoint/2010/main" val="11571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TCP/UDP</a:t>
            </a:r>
            <a:endParaRPr lang="en-GB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032769"/>
              </p:ext>
            </p:extLst>
          </p:nvPr>
        </p:nvGraphicFramePr>
        <p:xfrm>
          <a:off x="358775" y="2565400"/>
          <a:ext cx="842168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0844">
                  <a:extLst>
                    <a:ext uri="{9D8B030D-6E8A-4147-A177-3AD203B41FA5}">
                      <a16:colId xmlns:a16="http://schemas.microsoft.com/office/drawing/2014/main" val="1267544169"/>
                    </a:ext>
                  </a:extLst>
                </a:gridCol>
                <a:gridCol w="4210844">
                  <a:extLst>
                    <a:ext uri="{9D8B030D-6E8A-4147-A177-3AD203B41FA5}">
                      <a16:colId xmlns:a16="http://schemas.microsoft.com/office/drawing/2014/main" val="99104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TCP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UDP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Connection oriented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Connectionless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Rearrangement</a:t>
                      </a:r>
                      <a:r>
                        <a:rPr lang="en-GB" baseline="0" dirty="0" smtClean="0"/>
                        <a:t> of packet order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 reordering</a:t>
                      </a:r>
                      <a:r>
                        <a:rPr lang="en-GB" baseline="0" dirty="0" smtClean="0"/>
                        <a:t> available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Acknowledge</a:t>
                      </a:r>
                      <a:r>
                        <a:rPr lang="en-GB" baseline="0" dirty="0" smtClean="0"/>
                        <a:t>ment of messages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Faster</a:t>
                      </a:r>
                      <a:r>
                        <a:rPr lang="en-GB" baseline="0" dirty="0" smtClean="0"/>
                        <a:t> then TCP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Reliable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Less Overhead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34572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7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smtClean="0"/>
              <a:t>IP-</a:t>
            </a:r>
            <a:r>
              <a:rPr lang="en-US" b="1" noProof="0" dirty="0" err="1" smtClean="0"/>
              <a:t>Adresses</a:t>
            </a:r>
            <a:endParaRPr lang="en-US" b="1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56" y="383226"/>
            <a:ext cx="2278516" cy="125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58774" y="1638456"/>
            <a:ext cx="8421688" cy="31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b="1" dirty="0" smtClean="0">
                <a:latin typeface="Arial" pitchFamily="34"/>
                <a:cs typeface="Arial" pitchFamily="34"/>
              </a:rPr>
              <a:t>IPv4</a:t>
            </a:r>
            <a:endParaRPr lang="de-DE" sz="2000" dirty="0" smtClean="0">
              <a:latin typeface="Arial" pitchFamily="34"/>
              <a:cs typeface="Arial" pitchFamily="34"/>
            </a:endParaRPr>
          </a:p>
          <a:p>
            <a:pPr lvl="4" indent="0">
              <a:buNone/>
            </a:pPr>
            <a:r>
              <a:rPr lang="de-DE" sz="3200" dirty="0" smtClean="0">
                <a:solidFill>
                  <a:schemeClr val="tx2"/>
                </a:solidFill>
                <a:latin typeface="Arial" pitchFamily="34"/>
                <a:cs typeface="Arial" pitchFamily="34"/>
              </a:rPr>
              <a:t>		</a:t>
            </a:r>
            <a:r>
              <a:rPr lang="en-GB" sz="3200" b="1" dirty="0">
                <a:solidFill>
                  <a:schemeClr val="tx2"/>
                </a:solidFill>
              </a:rPr>
              <a:t>94.31.94.96</a:t>
            </a:r>
            <a:endParaRPr lang="de-DE" sz="3200" dirty="0" smtClean="0">
              <a:solidFill>
                <a:schemeClr val="tx2"/>
              </a:solidFill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b="1" dirty="0" err="1" smtClean="0">
                <a:latin typeface="Arial" pitchFamily="34"/>
                <a:cs typeface="Arial" pitchFamily="34"/>
              </a:rPr>
              <a:t>Example</a:t>
            </a:r>
            <a:r>
              <a:rPr lang="de-DE" sz="2000" b="1" dirty="0" smtClean="0">
                <a:latin typeface="Arial" pitchFamily="34"/>
                <a:cs typeface="Arial" pitchFamily="34"/>
              </a:rPr>
              <a:t>:  Are </a:t>
            </a:r>
            <a:r>
              <a:rPr lang="de-DE" sz="2000" b="1" dirty="0" err="1" smtClean="0">
                <a:latin typeface="Arial" pitchFamily="34"/>
                <a:cs typeface="Arial" pitchFamily="34"/>
              </a:rPr>
              <a:t>those</a:t>
            </a:r>
            <a:r>
              <a:rPr lang="de-DE" sz="2000" b="1" dirty="0" smtClean="0">
                <a:latin typeface="Arial" pitchFamily="34"/>
                <a:cs typeface="Arial" pitchFamily="34"/>
              </a:rPr>
              <a:t> Hosts in </a:t>
            </a:r>
            <a:r>
              <a:rPr lang="de-DE" sz="2000" b="1" dirty="0" err="1" smtClean="0">
                <a:latin typeface="Arial" pitchFamily="34"/>
                <a:cs typeface="Arial" pitchFamily="34"/>
              </a:rPr>
              <a:t>the</a:t>
            </a:r>
            <a:r>
              <a:rPr lang="de-DE" sz="2000" b="1" dirty="0" smtClean="0">
                <a:latin typeface="Arial" pitchFamily="34"/>
                <a:cs typeface="Arial" pitchFamily="34"/>
              </a:rPr>
              <a:t> same </a:t>
            </a:r>
            <a:r>
              <a:rPr lang="de-DE" sz="2000" b="1" dirty="0" err="1" smtClean="0">
                <a:latin typeface="Arial" pitchFamily="34"/>
                <a:cs typeface="Arial" pitchFamily="34"/>
              </a:rPr>
              <a:t>network</a:t>
            </a:r>
            <a:r>
              <a:rPr lang="de-DE" sz="2000" b="1" dirty="0" smtClean="0">
                <a:latin typeface="Arial" pitchFamily="34"/>
                <a:cs typeface="Arial" pitchFamily="34"/>
              </a:rPr>
              <a:t>?</a:t>
            </a:r>
          </a:p>
          <a:p>
            <a:pPr lvl="3" indent="0">
              <a:buNone/>
            </a:pPr>
            <a:r>
              <a:rPr lang="de-DE" sz="2000" b="1" dirty="0" smtClean="0">
                <a:latin typeface="Arial" pitchFamily="34"/>
                <a:cs typeface="Arial" pitchFamily="34"/>
              </a:rPr>
              <a:t>		192 . 168 . 0 . 1</a:t>
            </a:r>
          </a:p>
          <a:p>
            <a:pPr lvl="3" indent="0">
              <a:buNone/>
            </a:pPr>
            <a:r>
              <a:rPr lang="de-DE" sz="2000" b="1" dirty="0">
                <a:latin typeface="Arial" pitchFamily="34"/>
                <a:cs typeface="Arial" pitchFamily="34"/>
              </a:rPr>
              <a:t> </a:t>
            </a:r>
            <a:r>
              <a:rPr lang="de-DE" sz="2000" b="1" dirty="0" smtClean="0">
                <a:latin typeface="Arial" pitchFamily="34"/>
                <a:cs typeface="Arial" pitchFamily="34"/>
              </a:rPr>
              <a:t>     	192 . 168 . 0 . 190 </a:t>
            </a:r>
          </a:p>
          <a:p>
            <a:pPr lvl="3" indent="0">
              <a:buNone/>
            </a:pPr>
            <a:endParaRPr lang="de-DE" sz="2000" b="1" dirty="0"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b="1" dirty="0" smtClean="0"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b="1" dirty="0" smtClean="0">
                <a:latin typeface="Arial" pitchFamily="34"/>
                <a:cs typeface="Arial" pitchFamily="34"/>
              </a:rPr>
              <a:t>Routing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b="1" dirty="0" smtClean="0">
              <a:solidFill>
                <a:schemeClr val="tx2"/>
              </a:solidFill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 smtClean="0">
              <a:solidFill>
                <a:schemeClr val="tx2"/>
              </a:solidFill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/>
          </a:p>
        </p:txBody>
      </p:sp>
      <p:pic>
        <p:nvPicPr>
          <p:cNvPr id="13" name="Picture 2" descr="Bildergebnis für edif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46" y="4137561"/>
            <a:ext cx="1696974" cy="21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links und rechts 6"/>
          <p:cNvSpPr/>
          <p:nvPr/>
        </p:nvSpPr>
        <p:spPr>
          <a:xfrm>
            <a:off x="3127168" y="5617518"/>
            <a:ext cx="1113900" cy="285008"/>
          </a:xfrm>
          <a:prstGeom prst="leftRight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oben und unten 7"/>
          <p:cNvSpPr/>
          <p:nvPr/>
        </p:nvSpPr>
        <p:spPr>
          <a:xfrm>
            <a:off x="3567638" y="6146056"/>
            <a:ext cx="232960" cy="575419"/>
          </a:xfrm>
          <a:prstGeom prst="up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4345446" y="5561566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Same </a:t>
            </a:r>
            <a:r>
              <a:rPr lang="de-DE" sz="1600" dirty="0" err="1" smtClean="0"/>
              <a:t>network</a:t>
            </a:r>
            <a:endParaRPr lang="en-US" sz="1600" dirty="0" err="1" smtClean="0"/>
          </a:p>
        </p:txBody>
      </p:sp>
      <p:sp>
        <p:nvSpPr>
          <p:cNvPr id="17" name="Textfeld 16"/>
          <p:cNvSpPr txBox="1"/>
          <p:nvPr/>
        </p:nvSpPr>
        <p:spPr>
          <a:xfrm>
            <a:off x="4173924" y="6251787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Gateway/Router</a:t>
            </a:r>
            <a:endParaRPr lang="en-US" sz="1400" dirty="0" err="1" smtClean="0"/>
          </a:p>
        </p:txBody>
      </p:sp>
      <p:sp>
        <p:nvSpPr>
          <p:cNvPr id="18" name="Pfeil nach oben und unten 17"/>
          <p:cNvSpPr/>
          <p:nvPr/>
        </p:nvSpPr>
        <p:spPr>
          <a:xfrm>
            <a:off x="7235134" y="4951282"/>
            <a:ext cx="232960" cy="575419"/>
          </a:xfrm>
          <a:prstGeom prst="up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links und rechts 18"/>
          <p:cNvSpPr/>
          <p:nvPr/>
        </p:nvSpPr>
        <p:spPr>
          <a:xfrm>
            <a:off x="6354194" y="6305333"/>
            <a:ext cx="1113900" cy="285008"/>
          </a:xfrm>
          <a:prstGeom prst="leftRight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TCP/IP Internet Protocol Suite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71562"/>
            <a:ext cx="8421688" cy="513614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Breakdown of TCP/IP layers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28857" y="1872000"/>
            <a:ext cx="4858246" cy="3987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IPv6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IPv6 - Overview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 smtClean="0"/>
              <a:t>Addresses of size 128 bit compared to 32 bit for IPv4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 smtClean="0"/>
              <a:t>Different notation: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lvl="2" indent="0">
              <a:buNone/>
            </a:pPr>
            <a:r>
              <a:rPr lang="en-GB" sz="2000" dirty="0" smtClean="0"/>
              <a:t>	</a:t>
            </a:r>
          </a:p>
          <a:p>
            <a:pPr marL="646113" lvl="2" indent="-285750">
              <a:buFont typeface="Wingdings" panose="05000000000000000000" pitchFamily="2" charset="2"/>
              <a:buChar char="q"/>
            </a:pPr>
            <a:r>
              <a:rPr lang="en-GB" sz="2000" dirty="0" smtClean="0"/>
              <a:t>Trailing zeros can be eliminated:</a:t>
            </a:r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/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646113" lvl="2" indent="-285750">
              <a:buFont typeface="Wingdings" panose="05000000000000000000" pitchFamily="2" charset="2"/>
              <a:buChar char="q"/>
            </a:pPr>
            <a:r>
              <a:rPr lang="en-GB" sz="2000" dirty="0" smtClean="0"/>
              <a:t>Zero groups can be substituted by “::”</a:t>
            </a:r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/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/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14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1449290" y="2815389"/>
            <a:ext cx="524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2001:0db8:4004:0010:0000:0000:6543:0ffd</a:t>
            </a:r>
            <a:endParaRPr lang="en-GB" sz="1400" b="1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449290" y="3858945"/>
            <a:ext cx="524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2001:db8:4004:10:0:0:6543:ffd</a:t>
            </a:r>
            <a:endParaRPr lang="en-GB" sz="14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1401094" y="5063272"/>
            <a:ext cx="524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2001:db8:4004:10::6543:ffd</a:t>
            </a:r>
            <a:endParaRPr lang="en-GB" sz="1400" b="1" dirty="0" smtClean="0"/>
          </a:p>
        </p:txBody>
      </p:sp>
      <p:sp>
        <p:nvSpPr>
          <p:cNvPr id="9" name="Rechteck 8"/>
          <p:cNvSpPr/>
          <p:nvPr/>
        </p:nvSpPr>
        <p:spPr>
          <a:xfrm>
            <a:off x="974558" y="5775158"/>
            <a:ext cx="3465095" cy="4331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Network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39653" y="5773783"/>
            <a:ext cx="3465095" cy="4331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Interface ID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974558" y="6356350"/>
            <a:ext cx="3465095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439652" y="6356350"/>
            <a:ext cx="3465095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401094" y="6445101"/>
            <a:ext cx="262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64 bits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860757" y="6414929"/>
            <a:ext cx="262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64 bits</a:t>
            </a:r>
          </a:p>
        </p:txBody>
      </p:sp>
    </p:spTree>
    <p:extLst>
      <p:ext uri="{BB962C8B-B14F-4D97-AF65-F5344CB8AC3E}">
        <p14:creationId xmlns:p14="http://schemas.microsoft.com/office/powerpoint/2010/main" val="29858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IPv6 - Prefixes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There are different types of addresses: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 smtClean="0"/>
          </a:p>
          <a:p>
            <a:pPr marL="461963" lvl="1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Link-local addresses:</a:t>
            </a:r>
          </a:p>
          <a:p>
            <a:pPr marL="646113" lvl="2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Can only be used to communicate with hosts on the same network</a:t>
            </a:r>
          </a:p>
          <a:p>
            <a:pPr marL="646113" lvl="2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Start with FE80::</a:t>
            </a:r>
          </a:p>
          <a:p>
            <a:pPr marL="646113" lvl="2" indent="-285750">
              <a:buFont typeface="Wingdings" panose="05000000000000000000" pitchFamily="2" charset="2"/>
              <a:buChar char="q"/>
            </a:pPr>
            <a:endParaRPr lang="en-GB" sz="1800" dirty="0" smtClean="0"/>
          </a:p>
          <a:p>
            <a:pPr marL="461963" lvl="1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Global addresses:</a:t>
            </a:r>
          </a:p>
          <a:p>
            <a:pPr marL="646113" lvl="2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Prefix given by router</a:t>
            </a:r>
          </a:p>
          <a:p>
            <a:pPr marL="646113" lvl="2" indent="-285750">
              <a:buFont typeface="Wingdings" panose="05000000000000000000" pitchFamily="2" charset="2"/>
              <a:buChar char="q"/>
            </a:pPr>
            <a:r>
              <a:rPr lang="en-GB" sz="1800" dirty="0"/>
              <a:t>2001:4ca0:2fff:11::94</a:t>
            </a:r>
          </a:p>
          <a:p>
            <a:pPr marL="461963" lvl="1" indent="-285750">
              <a:buFont typeface="Wingdings" panose="05000000000000000000" pitchFamily="2" charset="2"/>
              <a:buChar char="q"/>
            </a:pPr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15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IPv6 - Quiz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Which of </a:t>
            </a:r>
            <a:r>
              <a:rPr lang="en-GB" sz="1800" dirty="0" smtClean="0"/>
              <a:t>the following </a:t>
            </a:r>
            <a:r>
              <a:rPr lang="en-GB" sz="1800" dirty="0" smtClean="0"/>
              <a:t>are correct IPv6 addresses:</a:t>
            </a:r>
          </a:p>
          <a:p>
            <a:pPr marL="461963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2001:db8:A:B:C:D::</a:t>
            </a:r>
            <a:r>
              <a:rPr lang="en-GB" sz="1800" dirty="0" smtClean="0"/>
              <a:t>1</a:t>
            </a:r>
          </a:p>
          <a:p>
            <a:pPr marL="461963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2001:db8:000A:B00::</a:t>
            </a:r>
            <a:r>
              <a:rPr lang="en-GB" sz="1800" dirty="0" smtClean="0"/>
              <a:t>1:3:2:F</a:t>
            </a:r>
          </a:p>
          <a:p>
            <a:pPr marL="461963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2001:0db8</a:t>
            </a:r>
            <a:r>
              <a:rPr lang="en-GB" sz="1800" dirty="0"/>
              <a:t>::F:A::B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16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WSN with 6LoWPAN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83" y="3655868"/>
            <a:ext cx="2911492" cy="30620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6LoWPAN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3061329"/>
            <a:ext cx="8421688" cy="709863"/>
          </a:xfrm>
        </p:spPr>
        <p:txBody>
          <a:bodyPr>
            <a:noAutofit/>
          </a:bodyPr>
          <a:lstStyle/>
          <a:p>
            <a:pPr algn="ctr"/>
            <a:r>
              <a:rPr lang="en-GB" sz="2500" dirty="0"/>
              <a:t>IPv</a:t>
            </a:r>
            <a:r>
              <a:rPr lang="en-GB" sz="2500" u="sng" dirty="0">
                <a:solidFill>
                  <a:schemeClr val="tx2"/>
                </a:solidFill>
              </a:rPr>
              <a:t>6</a:t>
            </a:r>
            <a:r>
              <a:rPr lang="en-GB" sz="2500" dirty="0"/>
              <a:t> over </a:t>
            </a:r>
            <a:r>
              <a:rPr lang="en-GB" sz="2500" u="sng" dirty="0">
                <a:solidFill>
                  <a:schemeClr val="tx2"/>
                </a:solidFill>
              </a:rPr>
              <a:t>Lo</a:t>
            </a:r>
            <a:r>
              <a:rPr lang="en-GB" sz="2500" dirty="0"/>
              <a:t>w-Power </a:t>
            </a:r>
            <a:r>
              <a:rPr lang="en-GB" sz="2500" u="sng" dirty="0">
                <a:solidFill>
                  <a:schemeClr val="tx2"/>
                </a:solidFill>
              </a:rPr>
              <a:t>W</a:t>
            </a:r>
            <a:r>
              <a:rPr lang="en-GB" sz="2500" dirty="0"/>
              <a:t>ireless </a:t>
            </a:r>
            <a:r>
              <a:rPr lang="en-GB" sz="2500" u="sng" dirty="0" smtClean="0">
                <a:solidFill>
                  <a:schemeClr val="tx2"/>
                </a:solidFill>
              </a:rPr>
              <a:t>P</a:t>
            </a:r>
            <a:r>
              <a:rPr lang="en-GB" sz="2500" dirty="0" smtClean="0"/>
              <a:t>ersonal </a:t>
            </a:r>
            <a:r>
              <a:rPr lang="en-GB" sz="2500" u="sng" dirty="0" smtClean="0">
                <a:solidFill>
                  <a:schemeClr val="tx2"/>
                </a:solidFill>
              </a:rPr>
              <a:t>A</a:t>
            </a:r>
            <a:r>
              <a:rPr lang="en-GB" sz="2500" dirty="0" smtClean="0"/>
              <a:t>rea </a:t>
            </a:r>
            <a:r>
              <a:rPr lang="en-GB" sz="2500" u="sng" dirty="0"/>
              <a:t>N</a:t>
            </a:r>
            <a:r>
              <a:rPr lang="en-GB" sz="2500" dirty="0"/>
              <a:t>etworks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18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6LoWPAN – Stack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862041"/>
            <a:ext cx="8421688" cy="439439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19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120316" y="6533147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http://www.ti.com/lit/wp/swry013/swry013.pdf</a:t>
            </a:r>
            <a:endParaRPr lang="en-GB" sz="1200" dirty="0" smtClean="0"/>
          </a:p>
        </p:txBody>
      </p:sp>
      <p:sp>
        <p:nvSpPr>
          <p:cNvPr id="3" name="Abgerundetes Rechteck 2"/>
          <p:cNvSpPr/>
          <p:nvPr/>
        </p:nvSpPr>
        <p:spPr>
          <a:xfrm>
            <a:off x="4560983" y="4605051"/>
            <a:ext cx="3690651" cy="4406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8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Network Review</a:t>
            </a:r>
            <a:endParaRPr lang="en-GB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IPv6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WSN with </a:t>
            </a:r>
            <a:r>
              <a:rPr lang="en-GB" sz="1800" dirty="0" smtClean="0"/>
              <a:t>6LowPAN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MQTT</a:t>
            </a:r>
          </a:p>
          <a:p>
            <a:pPr marL="461963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Securing the MQTT </a:t>
            </a:r>
            <a:r>
              <a:rPr lang="en-GB" sz="1800" dirty="0" smtClean="0"/>
              <a:t>Connection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Lab </a:t>
            </a:r>
            <a:r>
              <a:rPr lang="en-GB" sz="1800" dirty="0" smtClean="0"/>
              <a:t>Hardware/Software</a:t>
            </a:r>
          </a:p>
          <a:p>
            <a:pPr marL="461963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Tasks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Organization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802.15.4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71561"/>
            <a:ext cx="8421688" cy="4888304"/>
          </a:xfrm>
        </p:spPr>
        <p:txBody>
          <a:bodyPr/>
          <a:lstStyle/>
          <a:p>
            <a:pPr lvl="0"/>
            <a:endParaRPr lang="en-US" sz="2000" dirty="0" smtClean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Defines Physical and Data Link layer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2,4 GHz or Sub-1 GHz band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Designed for low-cost and ultra-low power design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Throughput is limited to 250 kbps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Frame length is limited to 127 bytes:</a:t>
            </a:r>
          </a:p>
          <a:p>
            <a:pPr marL="519113" lvl="1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Low packet and bit error rates</a:t>
            </a:r>
          </a:p>
          <a:p>
            <a:pPr marL="519113" lvl="1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Reduced power </a:t>
            </a:r>
            <a:br>
              <a:rPr lang="en-US" sz="24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</a:br>
            <a:endParaRPr lang="en-US" sz="2400" dirty="0" smtClean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026" name="Picture 2" descr="Bildergebnis für ie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91" y="1261993"/>
            <a:ext cx="2360635" cy="8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nhaltsplatzhalt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29"/>
          <a:stretch/>
        </p:blipFill>
        <p:spPr bwMode="auto">
          <a:xfrm>
            <a:off x="5707581" y="3496406"/>
            <a:ext cx="2792602" cy="296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0" y="646165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Source: http://www.ti.com/lit/wp/swry013/swry013.pdf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919537" y="5317958"/>
            <a:ext cx="2580646" cy="1141907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5083"/>
            <a:ext cx="9144000" cy="10447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6LoWPAN: IEEE 802.15.4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71561"/>
            <a:ext cx="8421688" cy="4888304"/>
          </a:xfrm>
        </p:spPr>
        <p:txBody>
          <a:bodyPr/>
          <a:lstStyle/>
          <a:p>
            <a:pPr lvl="0"/>
            <a:endParaRPr lang="en-US" sz="2000" dirty="0" smtClean="0">
              <a:latin typeface="Arial" pitchFamily="34"/>
              <a:cs typeface="Arial" pitchFamily="3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itchFamily="34"/>
                <a:cs typeface="Arial" pitchFamily="34"/>
              </a:rPr>
              <a:t>Adaption </a:t>
            </a:r>
            <a:r>
              <a:rPr lang="en-US" sz="2000" dirty="0">
                <a:latin typeface="Arial" pitchFamily="34"/>
                <a:cs typeface="Arial" pitchFamily="34"/>
              </a:rPr>
              <a:t>layer </a:t>
            </a:r>
            <a:r>
              <a:rPr lang="en-US" sz="2000" dirty="0" smtClean="0">
                <a:latin typeface="Arial" pitchFamily="34"/>
                <a:cs typeface="Arial" pitchFamily="34"/>
              </a:rPr>
              <a:t>to enable </a:t>
            </a:r>
            <a:r>
              <a:rPr lang="en-US" sz="2000" dirty="0">
                <a:latin typeface="Arial" pitchFamily="34"/>
                <a:cs typeface="Arial" pitchFamily="34"/>
              </a:rPr>
              <a:t>the efficient transport of IPv6 packets over a </a:t>
            </a:r>
            <a:r>
              <a:rPr lang="en-US" sz="2000" dirty="0" smtClean="0">
                <a:latin typeface="Arial" pitchFamily="34"/>
                <a:cs typeface="Arial" pitchFamily="34"/>
              </a:rPr>
              <a:t>802.15.4</a:t>
            </a:r>
            <a:endParaRPr lang="en-US" sz="2000" dirty="0" smtClean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Protocol 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describes: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Fragmentation/reassembly  (RFC4944)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/>
                <a:cs typeface="Arial" pitchFamily="34"/>
              </a:rPr>
              <a:t>IPv6 requires an MTU of </a:t>
            </a:r>
            <a:r>
              <a:rPr lang="en-US" sz="2000" dirty="0" smtClean="0">
                <a:latin typeface="Arial" pitchFamily="34"/>
                <a:cs typeface="Arial" pitchFamily="34"/>
              </a:rPr>
              <a:t>1280 bytes but 802.15.4 only has a frame length of 127 bytes</a:t>
            </a:r>
            <a:endParaRPr lang="en-US" sz="200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H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eader 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compression 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methods (RFC4944,RFC6282,RFC7400)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40 byte IPv6 header takes large part of packet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Autoconfiguration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(RFC4944)</a:t>
            </a:r>
            <a:endParaRPr lang="en-US" sz="200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858103" y="6499365"/>
            <a:ext cx="23679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Arial" pitchFamily="18"/>
                <a:ea typeface="Microsoft YaHei" pitchFamily="2"/>
                <a:cs typeface="Lucida Sans" pitchFamily="2"/>
              </a:rPr>
              <a:t>http://www.9tut.com/ipv6-questions</a:t>
            </a:r>
            <a:endParaRPr lang="en-US" sz="1100" dirty="0"/>
          </a:p>
        </p:txBody>
      </p:sp>
      <p:pic>
        <p:nvPicPr>
          <p:cNvPr id="1026" name="Picture 2" descr="Bildergebnis für ie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17" y="711818"/>
            <a:ext cx="2360635" cy="8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6LoWPAN – Network Overview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496547"/>
            <a:ext cx="8421688" cy="312538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6461656"/>
            <a:ext cx="731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Source: http://www.ti.com/lsds/ti_de/wireless-connectivity/6lowpan/overview.page</a:t>
            </a:r>
          </a:p>
        </p:txBody>
      </p:sp>
    </p:spTree>
    <p:extLst>
      <p:ext uri="{BB962C8B-B14F-4D97-AF65-F5344CB8AC3E}">
        <p14:creationId xmlns:p14="http://schemas.microsoft.com/office/powerpoint/2010/main" val="27410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MQTT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Overview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2007496"/>
            <a:ext cx="8421688" cy="140472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A publish–subscribe based protocol used on top of the </a:t>
            </a:r>
            <a:r>
              <a:rPr lang="en-US" sz="1800" dirty="0" smtClean="0">
                <a:solidFill>
                  <a:srgbClr val="FF0000"/>
                </a:solidFill>
                <a:latin typeface="Arial" pitchFamily="34"/>
                <a:cs typeface="Arial" pitchFamily="34"/>
              </a:rPr>
              <a:t>TCP</a:t>
            </a:r>
            <a:r>
              <a:rPr lang="en-US" sz="18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 protocol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Managed by a central entity called the </a:t>
            </a:r>
            <a:r>
              <a:rPr lang="en-US" sz="1800" dirty="0" smtClean="0">
                <a:solidFill>
                  <a:srgbClr val="FF0000"/>
                </a:solidFill>
                <a:latin typeface="Arial" pitchFamily="34"/>
                <a:cs typeface="Arial" pitchFamily="34"/>
              </a:rPr>
              <a:t>MQTT-Broker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" pitchFamily="34"/>
                <a:cs typeface="Arial" pitchFamily="34"/>
              </a:rPr>
              <a:t>Messages are grouped under topics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" pitchFamily="34"/>
                <a:cs typeface="Arial" pitchFamily="34"/>
              </a:rPr>
              <a:t>Clients can subscribe / publish to certain topics of the broker</a:t>
            </a:r>
          </a:p>
          <a:p>
            <a:pPr lvl="0"/>
            <a:endParaRPr lang="en-US" sz="1800" dirty="0" smtClean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15" name="Inhaltsplatzhalt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2" r="50829"/>
          <a:stretch/>
        </p:blipFill>
        <p:spPr bwMode="auto">
          <a:xfrm>
            <a:off x="5771301" y="255182"/>
            <a:ext cx="1751123" cy="164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bgerundetes Rechteck 3"/>
          <p:cNvSpPr/>
          <p:nvPr/>
        </p:nvSpPr>
        <p:spPr>
          <a:xfrm>
            <a:off x="5901068" y="276447"/>
            <a:ext cx="1594884" cy="35087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uppieren 35"/>
          <p:cNvGrpSpPr/>
          <p:nvPr/>
        </p:nvGrpSpPr>
        <p:grpSpPr>
          <a:xfrm>
            <a:off x="992647" y="4367464"/>
            <a:ext cx="1564106" cy="1564106"/>
            <a:chOff x="992647" y="4367464"/>
            <a:chExt cx="1564106" cy="1564106"/>
          </a:xfrm>
        </p:grpSpPr>
        <p:sp>
          <p:nvSpPr>
            <p:cNvPr id="5" name="Ellipse 4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25" name="Gruppieren 24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23" name="Gruppieren 22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10" name="Abgerundetes Rechteck 9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hteck 19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Rechteck 20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hteck 21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4" name="Flussdiagramm: Grenzstelle 23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7" name="Halbbogen 26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Halbbogen 30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feld 32"/>
          <p:cNvSpPr txBox="1"/>
          <p:nvPr/>
        </p:nvSpPr>
        <p:spPr>
          <a:xfrm>
            <a:off x="992647" y="6089983"/>
            <a:ext cx="1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Client</a:t>
            </a:r>
          </a:p>
        </p:txBody>
      </p:sp>
      <p:sp>
        <p:nvSpPr>
          <p:cNvPr id="34" name="Ellipse 33"/>
          <p:cNvSpPr/>
          <p:nvPr/>
        </p:nvSpPr>
        <p:spPr>
          <a:xfrm>
            <a:off x="3976477" y="4367464"/>
            <a:ext cx="1564106" cy="156410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032778" y="6089983"/>
            <a:ext cx="1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Broker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7384000" y="5323980"/>
            <a:ext cx="659325" cy="659325"/>
            <a:chOff x="992647" y="4367464"/>
            <a:chExt cx="1564106" cy="1564106"/>
          </a:xfrm>
        </p:grpSpPr>
        <p:sp>
          <p:nvSpPr>
            <p:cNvPr id="38" name="Ellipse 37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40" name="Gruppieren 39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43" name="Gruppieren 42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45" name="Abgerundetes Rechteck 44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Rechteck 45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Rechteck 46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echteck 47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4" name="Flussdiagramm: Grenzstelle 43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1" name="Halbbogen 40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Halbbogen 41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Textfeld 48"/>
          <p:cNvSpPr txBox="1"/>
          <p:nvPr/>
        </p:nvSpPr>
        <p:spPr>
          <a:xfrm>
            <a:off x="6908773" y="6089986"/>
            <a:ext cx="1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Clients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2743200" y="5143505"/>
            <a:ext cx="10226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5675826" y="5143505"/>
            <a:ext cx="1531090" cy="4518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2751663" y="4572004"/>
            <a:ext cx="123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Publish</a:t>
            </a:r>
            <a:endParaRPr lang="en-GB" sz="1400" dirty="0" smtClean="0"/>
          </a:p>
        </p:txBody>
      </p:sp>
      <p:sp>
        <p:nvSpPr>
          <p:cNvPr id="57" name="Textfeld 56"/>
          <p:cNvSpPr txBox="1"/>
          <p:nvPr/>
        </p:nvSpPr>
        <p:spPr>
          <a:xfrm>
            <a:off x="5800917" y="3938939"/>
            <a:ext cx="123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Publish</a:t>
            </a:r>
            <a:endParaRPr lang="en-GB" sz="1400" dirty="0" smtClean="0"/>
          </a:p>
        </p:txBody>
      </p:sp>
      <p:grpSp>
        <p:nvGrpSpPr>
          <p:cNvPr id="58" name="Gruppieren 57"/>
          <p:cNvGrpSpPr/>
          <p:nvPr/>
        </p:nvGrpSpPr>
        <p:grpSpPr>
          <a:xfrm>
            <a:off x="7403273" y="4511187"/>
            <a:ext cx="659325" cy="659325"/>
            <a:chOff x="992647" y="4367464"/>
            <a:chExt cx="1564106" cy="1564106"/>
          </a:xfrm>
        </p:grpSpPr>
        <p:sp>
          <p:nvSpPr>
            <p:cNvPr id="59" name="Ellipse 58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uppieren 59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61" name="Gruppieren 60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64" name="Gruppieren 63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66" name="Abgerundetes Rechteck 65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7" name="Rechteck 66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8" name="Rechteck 67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9" name="Rechteck 68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5" name="Flussdiagramm: Grenzstelle 64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2" name="Halbbogen 61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Halbbogen 62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0" name="Gruppieren 69"/>
          <p:cNvGrpSpPr/>
          <p:nvPr/>
        </p:nvGrpSpPr>
        <p:grpSpPr>
          <a:xfrm>
            <a:off x="7383999" y="3682538"/>
            <a:ext cx="659325" cy="659325"/>
            <a:chOff x="992647" y="4367464"/>
            <a:chExt cx="1564106" cy="1564106"/>
          </a:xfrm>
        </p:grpSpPr>
        <p:sp>
          <p:nvSpPr>
            <p:cNvPr id="71" name="Ellipse 70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2" name="Gruppieren 71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73" name="Gruppieren 72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76" name="Gruppieren 75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78" name="Abgerundetes Rechteck 77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hteck 78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" name="Rechteck 79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" name="Rechteck 80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77" name="Flussdiagramm: Grenzstelle 76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74" name="Halbbogen 73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Halbbogen 74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3" name="Gerade Verbindung mit Pfeil 82"/>
          <p:cNvCxnSpPr/>
          <p:nvPr/>
        </p:nvCxnSpPr>
        <p:spPr>
          <a:xfrm flipV="1">
            <a:off x="5695162" y="4881348"/>
            <a:ext cx="1586391" cy="2777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flipV="1">
            <a:off x="5690602" y="4090813"/>
            <a:ext cx="1572103" cy="10760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MQTT - Connect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25</a:t>
            </a:fld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347634" y="1961144"/>
            <a:ext cx="1287379" cy="1287379"/>
            <a:chOff x="992647" y="4367464"/>
            <a:chExt cx="1564106" cy="1564106"/>
          </a:xfrm>
        </p:grpSpPr>
        <p:sp>
          <p:nvSpPr>
            <p:cNvPr id="6" name="Ellipse 5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13" name="Abgerundetes Rechteck 12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Rechteck 15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" name="Flussdiagramm: Grenzstelle 11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" name="Halbbogen 8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Halbbogen 9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Ellipse 16"/>
          <p:cNvSpPr/>
          <p:nvPr/>
        </p:nvSpPr>
        <p:spPr>
          <a:xfrm>
            <a:off x="5624804" y="1966236"/>
            <a:ext cx="1277197" cy="127719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826042" y="2327553"/>
            <a:ext cx="1636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3826041" y="2951438"/>
            <a:ext cx="1636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945020" y="1928780"/>
            <a:ext cx="13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CONNECT</a:t>
            </a:r>
            <a:endParaRPr lang="en-GB" sz="1400" b="1" dirty="0" smtClean="0"/>
          </a:p>
        </p:txBody>
      </p:sp>
      <p:sp>
        <p:nvSpPr>
          <p:cNvPr id="25" name="Textfeld 24"/>
          <p:cNvSpPr txBox="1"/>
          <p:nvPr/>
        </p:nvSpPr>
        <p:spPr>
          <a:xfrm>
            <a:off x="3945020" y="2552664"/>
            <a:ext cx="13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CONNACK</a:t>
            </a:r>
            <a:endParaRPr lang="en-GB" sz="1400" b="1" dirty="0" smtClean="0"/>
          </a:p>
        </p:txBody>
      </p:sp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63" y="3468506"/>
            <a:ext cx="4667250" cy="2933700"/>
          </a:xfrm>
        </p:spPr>
      </p:pic>
      <p:sp>
        <p:nvSpPr>
          <p:cNvPr id="29" name="Rechteck 28"/>
          <p:cNvSpPr/>
          <p:nvPr/>
        </p:nvSpPr>
        <p:spPr>
          <a:xfrm>
            <a:off x="-1" y="6461656"/>
            <a:ext cx="81333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Source: https://www.hivemq.com/blog/mqtt-essentials-part-3-client-broker-connection-establishment</a:t>
            </a:r>
          </a:p>
        </p:txBody>
      </p:sp>
    </p:spTree>
    <p:extLst>
      <p:ext uri="{BB962C8B-B14F-4D97-AF65-F5344CB8AC3E}">
        <p14:creationId xmlns:p14="http://schemas.microsoft.com/office/powerpoint/2010/main" val="16784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MQTT - Subscribe</a:t>
            </a:r>
            <a:endParaRPr lang="en-GB" dirty="0"/>
          </a:p>
        </p:txBody>
      </p:sp>
      <p:pic>
        <p:nvPicPr>
          <p:cNvPr id="44" name="Inhaltsplatzhalter 4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24" y="3827204"/>
            <a:ext cx="4667250" cy="277177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26</a:t>
            </a:fld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992646" y="1811436"/>
            <a:ext cx="1504933" cy="1425050"/>
            <a:chOff x="992647" y="4367464"/>
            <a:chExt cx="1564106" cy="1564106"/>
          </a:xfrm>
        </p:grpSpPr>
        <p:sp>
          <p:nvSpPr>
            <p:cNvPr id="6" name="Ellipse 5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13" name="Abgerundetes Rechteck 12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Rechteck 15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" name="Flussdiagramm: Grenzstelle 11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" name="Halbbogen 8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Halbbogen 9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Textfeld 16"/>
          <p:cNvSpPr txBox="1"/>
          <p:nvPr/>
        </p:nvSpPr>
        <p:spPr>
          <a:xfrm>
            <a:off x="992647" y="3427733"/>
            <a:ext cx="15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Client</a:t>
            </a:r>
          </a:p>
        </p:txBody>
      </p:sp>
      <p:sp>
        <p:nvSpPr>
          <p:cNvPr id="18" name="Ellipse 17"/>
          <p:cNvSpPr/>
          <p:nvPr/>
        </p:nvSpPr>
        <p:spPr>
          <a:xfrm>
            <a:off x="4385549" y="1811436"/>
            <a:ext cx="1504933" cy="142505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41851" y="3427733"/>
            <a:ext cx="15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Broker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7461261" y="2271838"/>
            <a:ext cx="634381" cy="600708"/>
            <a:chOff x="992647" y="4367464"/>
            <a:chExt cx="1564106" cy="1564106"/>
          </a:xfrm>
        </p:grpSpPr>
        <p:sp>
          <p:nvSpPr>
            <p:cNvPr id="21" name="Ellipse 20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23" name="Gruppieren 22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26" name="Gruppieren 25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28" name="Abgerundetes Rechteck 27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" name="Rechteck 28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hteck 29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" name="Rechteck 30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7" name="Flussdiagramm: Grenzstelle 26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4" name="Halbbogen 23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Halbbogen 24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3" name="Gerade Verbindung mit Pfeil 32"/>
          <p:cNvCxnSpPr/>
          <p:nvPr/>
        </p:nvCxnSpPr>
        <p:spPr>
          <a:xfrm>
            <a:off x="2767263" y="1975866"/>
            <a:ext cx="1491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2767263" y="2553709"/>
            <a:ext cx="1491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2767263" y="3115174"/>
            <a:ext cx="1491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 flipV="1">
            <a:off x="6064976" y="2536889"/>
            <a:ext cx="1221790" cy="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783921" y="1675528"/>
            <a:ext cx="149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1.) SUBSCRIBE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887579" y="284225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4.) PUBLISH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2910291" y="226441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2.) SUBACK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179676" y="226087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3.) PUBLISH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4221" y="6598979"/>
            <a:ext cx="737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Source: https</a:t>
            </a:r>
            <a:r>
              <a:rPr lang="en-GB" sz="1100" dirty="0"/>
              <a:t>://www.hivemq.com/blog/mqtt-essentials-part-4-mqtt-publish-subscribe-unsubscribe</a:t>
            </a: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41211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MQTT - Publish</a:t>
            </a:r>
            <a:endParaRPr lang="en-GB" dirty="0"/>
          </a:p>
        </p:txBody>
      </p:sp>
      <p:pic>
        <p:nvPicPr>
          <p:cNvPr id="66" name="Inhaltsplatzhalter 6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43" y="3856406"/>
            <a:ext cx="4667250" cy="277177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27</a:t>
            </a:fld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992646" y="1811436"/>
            <a:ext cx="1504933" cy="1425050"/>
            <a:chOff x="992647" y="4367464"/>
            <a:chExt cx="1564106" cy="1564106"/>
          </a:xfrm>
        </p:grpSpPr>
        <p:sp>
          <p:nvSpPr>
            <p:cNvPr id="6" name="Ellipse 5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13" name="Abgerundetes Rechteck 12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Rechteck 15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" name="Flussdiagramm: Grenzstelle 11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" name="Halbbogen 8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Halbbogen 9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Textfeld 16"/>
          <p:cNvSpPr txBox="1"/>
          <p:nvPr/>
        </p:nvSpPr>
        <p:spPr>
          <a:xfrm>
            <a:off x="992647" y="3427733"/>
            <a:ext cx="15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Client</a:t>
            </a:r>
          </a:p>
        </p:txBody>
      </p:sp>
      <p:sp>
        <p:nvSpPr>
          <p:cNvPr id="18" name="Ellipse 17"/>
          <p:cNvSpPr/>
          <p:nvPr/>
        </p:nvSpPr>
        <p:spPr>
          <a:xfrm>
            <a:off x="3976476" y="1811436"/>
            <a:ext cx="1504933" cy="142505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032778" y="3427733"/>
            <a:ext cx="15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Broker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7383999" y="3123853"/>
            <a:ext cx="634381" cy="600708"/>
            <a:chOff x="992647" y="4367464"/>
            <a:chExt cx="1564106" cy="1564106"/>
          </a:xfrm>
        </p:grpSpPr>
        <p:sp>
          <p:nvSpPr>
            <p:cNvPr id="21" name="Ellipse 20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23" name="Gruppieren 22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26" name="Gruppieren 25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28" name="Abgerundetes Rechteck 27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" name="Rechteck 28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hteck 29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" name="Rechteck 30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7" name="Flussdiagramm: Grenzstelle 26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4" name="Halbbogen 23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Halbbogen 24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3" name="Gerade Verbindung mit Pfeil 32"/>
          <p:cNvCxnSpPr/>
          <p:nvPr/>
        </p:nvCxnSpPr>
        <p:spPr>
          <a:xfrm>
            <a:off x="2743200" y="2448421"/>
            <a:ext cx="971207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5660941" y="2483932"/>
            <a:ext cx="1582552" cy="7525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751664" y="1912492"/>
            <a:ext cx="118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Publish</a:t>
            </a:r>
            <a:endParaRPr lang="en-GB" sz="1400" dirty="0" smtClean="0"/>
          </a:p>
        </p:txBody>
      </p:sp>
      <p:sp>
        <p:nvSpPr>
          <p:cNvPr id="36" name="Textfeld 35"/>
          <p:cNvSpPr txBox="1"/>
          <p:nvPr/>
        </p:nvSpPr>
        <p:spPr>
          <a:xfrm>
            <a:off x="5779013" y="1544449"/>
            <a:ext cx="118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Publish</a:t>
            </a:r>
            <a:endParaRPr lang="en-GB" sz="1400" dirty="0" smtClean="0"/>
          </a:p>
        </p:txBody>
      </p:sp>
      <p:grpSp>
        <p:nvGrpSpPr>
          <p:cNvPr id="37" name="Gruppieren 36"/>
          <p:cNvGrpSpPr/>
          <p:nvPr/>
        </p:nvGrpSpPr>
        <p:grpSpPr>
          <a:xfrm>
            <a:off x="7432162" y="2236325"/>
            <a:ext cx="634381" cy="600708"/>
            <a:chOff x="992647" y="4367464"/>
            <a:chExt cx="1564106" cy="1564106"/>
          </a:xfrm>
        </p:grpSpPr>
        <p:sp>
          <p:nvSpPr>
            <p:cNvPr id="38" name="Ellipse 37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40" name="Gruppieren 39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43" name="Gruppieren 42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45" name="Abgerundetes Rechteck 44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Rechteck 45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Rechteck 46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echteck 47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4" name="Flussdiagramm: Grenzstelle 43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1" name="Halbbogen 40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Halbbogen 41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" name="Gruppieren 48"/>
          <p:cNvGrpSpPr/>
          <p:nvPr/>
        </p:nvGrpSpPr>
        <p:grpSpPr>
          <a:xfrm>
            <a:off x="7432161" y="1335503"/>
            <a:ext cx="634381" cy="600708"/>
            <a:chOff x="992647" y="4367464"/>
            <a:chExt cx="1564106" cy="1564106"/>
          </a:xfrm>
        </p:grpSpPr>
        <p:sp>
          <p:nvSpPr>
            <p:cNvPr id="50" name="Ellipse 49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55" name="Gruppieren 54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57" name="Abgerundetes Rechteck 56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" name="Rechteck 57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hteck 58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Rechteck 59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6" name="Flussdiagramm: Grenzstelle 55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3" name="Halbbogen 52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Halbbogen 53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1" name="Gerade Verbindung mit Pfeil 60"/>
          <p:cNvCxnSpPr/>
          <p:nvPr/>
        </p:nvCxnSpPr>
        <p:spPr>
          <a:xfrm flipV="1">
            <a:off x="5695162" y="2426325"/>
            <a:ext cx="1699360" cy="377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690602" y="1732715"/>
            <a:ext cx="1564097" cy="739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-47536" y="6612678"/>
            <a:ext cx="7752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https://www.hivemq.com/blog/mqtt-essentials-part-4-mqtt-publish-subscribe-unsubscribe</a:t>
            </a:r>
          </a:p>
        </p:txBody>
      </p:sp>
    </p:spTree>
    <p:extLst>
      <p:ext uri="{BB962C8B-B14F-4D97-AF65-F5344CB8AC3E}">
        <p14:creationId xmlns:p14="http://schemas.microsoft.com/office/powerpoint/2010/main" val="20613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MQTT - </a:t>
            </a:r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28</a:t>
            </a:fld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762593" y="3331033"/>
            <a:ext cx="1504933" cy="1425050"/>
            <a:chOff x="992647" y="4367464"/>
            <a:chExt cx="1564106" cy="1564106"/>
          </a:xfrm>
        </p:grpSpPr>
        <p:sp>
          <p:nvSpPr>
            <p:cNvPr id="6" name="Ellipse 5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13" name="Abgerundetes Rechteck 12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Rechteck 15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" name="Flussdiagramm: Grenzstelle 11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" name="Halbbogen 8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Halbbogen 9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Ellipse 17"/>
          <p:cNvSpPr/>
          <p:nvPr/>
        </p:nvSpPr>
        <p:spPr>
          <a:xfrm>
            <a:off x="3948864" y="3326582"/>
            <a:ext cx="1504933" cy="142505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64" name="Gruppieren 63"/>
          <p:cNvGrpSpPr/>
          <p:nvPr/>
        </p:nvGrpSpPr>
        <p:grpSpPr>
          <a:xfrm>
            <a:off x="7311766" y="4471281"/>
            <a:ext cx="1258990" cy="1192162"/>
            <a:chOff x="992647" y="4367464"/>
            <a:chExt cx="1564106" cy="1564106"/>
          </a:xfrm>
        </p:grpSpPr>
        <p:sp>
          <p:nvSpPr>
            <p:cNvPr id="65" name="Ellipse 64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71" name="Gruppieren 70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73" name="Abgerundetes Rechteck 72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4" name="Rechteck 73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" name="Rechteck 74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" name="Rechteck 75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72" name="Flussdiagramm: Grenzstelle 71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9" name="Halbbogen 68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Halbbogen 69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0" name="Gruppieren 89"/>
          <p:cNvGrpSpPr/>
          <p:nvPr/>
        </p:nvGrpSpPr>
        <p:grpSpPr>
          <a:xfrm>
            <a:off x="7308139" y="2465999"/>
            <a:ext cx="1258990" cy="1192162"/>
            <a:chOff x="992647" y="4367464"/>
            <a:chExt cx="1564106" cy="1564106"/>
          </a:xfrm>
        </p:grpSpPr>
        <p:sp>
          <p:nvSpPr>
            <p:cNvPr id="91" name="Ellipse 90"/>
            <p:cNvSpPr/>
            <p:nvPr/>
          </p:nvSpPr>
          <p:spPr>
            <a:xfrm>
              <a:off x="992647" y="4367464"/>
              <a:ext cx="1564106" cy="1564106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2" name="Gruppieren 91"/>
            <p:cNvGrpSpPr/>
            <p:nvPr/>
          </p:nvGrpSpPr>
          <p:grpSpPr>
            <a:xfrm>
              <a:off x="1245309" y="4547939"/>
              <a:ext cx="1100848" cy="1022686"/>
              <a:chOff x="1245309" y="4547939"/>
              <a:chExt cx="1100848" cy="1022686"/>
            </a:xfrm>
          </p:grpSpPr>
          <p:grpSp>
            <p:nvGrpSpPr>
              <p:cNvPr id="93" name="Gruppieren 92"/>
              <p:cNvGrpSpPr/>
              <p:nvPr/>
            </p:nvGrpSpPr>
            <p:grpSpPr>
              <a:xfrm>
                <a:off x="1245309" y="4872792"/>
                <a:ext cx="1100848" cy="697833"/>
                <a:chOff x="1245309" y="4788568"/>
                <a:chExt cx="1100848" cy="697833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>
                  <a:off x="1245309" y="5017169"/>
                  <a:ext cx="1100848" cy="469232"/>
                  <a:chOff x="1281405" y="5005137"/>
                  <a:chExt cx="1100848" cy="469232"/>
                </a:xfrm>
              </p:grpSpPr>
              <p:sp>
                <p:nvSpPr>
                  <p:cNvPr id="98" name="Abgerundetes Rechteck 97"/>
                  <p:cNvSpPr/>
                  <p:nvPr/>
                </p:nvSpPr>
                <p:spPr>
                  <a:xfrm>
                    <a:off x="1281405" y="5005137"/>
                    <a:ext cx="1100848" cy="469232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hteck 98"/>
                  <p:cNvSpPr/>
                  <p:nvPr/>
                </p:nvSpPr>
                <p:spPr>
                  <a:xfrm>
                    <a:off x="1413753" y="5137485"/>
                    <a:ext cx="511300" cy="2165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hteck 99"/>
                  <p:cNvSpPr/>
                  <p:nvPr/>
                </p:nvSpPr>
                <p:spPr>
                  <a:xfrm>
                    <a:off x="2021303" y="5167561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hteck 100"/>
                  <p:cNvSpPr/>
                  <p:nvPr/>
                </p:nvSpPr>
                <p:spPr>
                  <a:xfrm>
                    <a:off x="2161671" y="5163550"/>
                    <a:ext cx="84221" cy="84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7" name="Flussdiagramm: Grenzstelle 96"/>
                <p:cNvSpPr/>
                <p:nvPr/>
              </p:nvSpPr>
              <p:spPr>
                <a:xfrm>
                  <a:off x="1600200" y="4788568"/>
                  <a:ext cx="45719" cy="228601"/>
                </a:xfrm>
                <a:prstGeom prst="flowChartTerminator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4" name="Halbbogen 93"/>
              <p:cNvSpPr/>
              <p:nvPr/>
            </p:nvSpPr>
            <p:spPr>
              <a:xfrm>
                <a:off x="1441383" y="4710365"/>
                <a:ext cx="385007" cy="300792"/>
              </a:xfrm>
              <a:prstGeom prst="block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Halbbogen 94"/>
              <p:cNvSpPr/>
              <p:nvPr/>
            </p:nvSpPr>
            <p:spPr>
              <a:xfrm>
                <a:off x="1318662" y="4547939"/>
                <a:ext cx="616011" cy="529389"/>
              </a:xfrm>
              <a:prstGeom prst="blockArc">
                <a:avLst>
                  <a:gd name="adj1" fmla="val 10037326"/>
                  <a:gd name="adj2" fmla="val 559165"/>
                  <a:gd name="adj3" fmla="val 14399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Textfeld 62"/>
          <p:cNvSpPr txBox="1"/>
          <p:nvPr/>
        </p:nvSpPr>
        <p:spPr>
          <a:xfrm>
            <a:off x="565541" y="4964771"/>
            <a:ext cx="193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Publisher</a:t>
            </a:r>
            <a:endParaRPr lang="en-GB" dirty="0" smtClean="0"/>
          </a:p>
        </p:txBody>
      </p:sp>
      <p:sp>
        <p:nvSpPr>
          <p:cNvPr id="102" name="Textfeld 101"/>
          <p:cNvSpPr txBox="1"/>
          <p:nvPr/>
        </p:nvSpPr>
        <p:spPr>
          <a:xfrm>
            <a:off x="3897494" y="4964771"/>
            <a:ext cx="15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Broker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7131001" y="1933374"/>
            <a:ext cx="217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</a:t>
            </a:r>
            <a:r>
              <a:rPr lang="en-GB" dirty="0" smtClean="0"/>
              <a:t>Subscriber</a:t>
            </a:r>
            <a:endParaRPr lang="en-GB" dirty="0" smtClean="0"/>
          </a:p>
        </p:txBody>
      </p:sp>
      <p:sp>
        <p:nvSpPr>
          <p:cNvPr id="104" name="Textfeld 103"/>
          <p:cNvSpPr txBox="1"/>
          <p:nvPr/>
        </p:nvSpPr>
        <p:spPr>
          <a:xfrm>
            <a:off x="6865502" y="5801001"/>
            <a:ext cx="217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MQTT </a:t>
            </a:r>
            <a:r>
              <a:rPr lang="en-GB" dirty="0" smtClean="0"/>
              <a:t>Subscriber</a:t>
            </a:r>
            <a:endParaRPr lang="en-GB" dirty="0" smtClean="0"/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2404153" y="4039107"/>
            <a:ext cx="1417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2083560" y="2551608"/>
            <a:ext cx="2221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Publish:</a:t>
            </a:r>
          </a:p>
          <a:p>
            <a:r>
              <a:rPr lang="en-GB" sz="1600" dirty="0" smtClean="0"/>
              <a:t>Topic = pulse</a:t>
            </a:r>
          </a:p>
          <a:p>
            <a:r>
              <a:rPr lang="en-GB" sz="1600" dirty="0" smtClean="0"/>
              <a:t>Message = “100 bpm”</a:t>
            </a:r>
            <a:endParaRPr lang="en-GB" sz="1600" dirty="0" smtClean="0"/>
          </a:p>
        </p:txBody>
      </p:sp>
      <p:cxnSp>
        <p:nvCxnSpPr>
          <p:cNvPr id="113" name="Gerade Verbindung mit Pfeil 112"/>
          <p:cNvCxnSpPr/>
          <p:nvPr/>
        </p:nvCxnSpPr>
        <p:spPr>
          <a:xfrm flipH="1">
            <a:off x="5342562" y="2727358"/>
            <a:ext cx="1965577" cy="65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 rot="20562618">
            <a:off x="5395528" y="2627587"/>
            <a:ext cx="196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Subscribe to “pulse”</a:t>
            </a:r>
            <a:endParaRPr lang="en-GB" sz="1400" dirty="0" smtClean="0"/>
          </a:p>
        </p:txBody>
      </p:sp>
      <p:cxnSp>
        <p:nvCxnSpPr>
          <p:cNvPr id="116" name="Gerade Verbindung mit Pfeil 115"/>
          <p:cNvCxnSpPr/>
          <p:nvPr/>
        </p:nvCxnSpPr>
        <p:spPr>
          <a:xfrm flipV="1">
            <a:off x="5537892" y="3149200"/>
            <a:ext cx="1623317" cy="4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 rot="1103964">
            <a:off x="5310993" y="4864563"/>
            <a:ext cx="205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Publish: “100 bpm”</a:t>
            </a:r>
            <a:endParaRPr lang="en-GB" sz="1400" dirty="0" smtClean="0"/>
          </a:p>
        </p:txBody>
      </p:sp>
      <p:sp>
        <p:nvSpPr>
          <p:cNvPr id="121" name="Textfeld 120"/>
          <p:cNvSpPr txBox="1"/>
          <p:nvPr/>
        </p:nvSpPr>
        <p:spPr>
          <a:xfrm rot="905975">
            <a:off x="5663448" y="4207072"/>
            <a:ext cx="196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Subscribe to “pulse”</a:t>
            </a:r>
            <a:endParaRPr lang="en-GB" sz="1400" dirty="0" smtClean="0"/>
          </a:p>
        </p:txBody>
      </p:sp>
      <p:cxnSp>
        <p:nvCxnSpPr>
          <p:cNvPr id="123" name="Gerade Verbindung mit Pfeil 122"/>
          <p:cNvCxnSpPr/>
          <p:nvPr/>
        </p:nvCxnSpPr>
        <p:spPr>
          <a:xfrm flipH="1" flipV="1">
            <a:off x="5597563" y="4265917"/>
            <a:ext cx="1563646" cy="49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/>
          <p:nvPr/>
        </p:nvCxnSpPr>
        <p:spPr>
          <a:xfrm>
            <a:off x="5453797" y="4512407"/>
            <a:ext cx="1707412" cy="51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/>
          <p:cNvSpPr txBox="1"/>
          <p:nvPr/>
        </p:nvSpPr>
        <p:spPr>
          <a:xfrm rot="20585816">
            <a:off x="5637365" y="3401141"/>
            <a:ext cx="205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Publish: “100 bpm”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17893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Securing the MQTT Connection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Network Review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Authentication with MQTT is optional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Credentials transferred in plaintext with the connect packet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/>
          </a:p>
          <a:p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Solution: </a:t>
            </a:r>
            <a:r>
              <a:rPr lang="en-GB" sz="1800" dirty="0"/>
              <a:t>Use Transport Layer </a:t>
            </a:r>
            <a:r>
              <a:rPr lang="en-GB" sz="1800" dirty="0" smtClean="0"/>
              <a:t>Security (TLS) to secure the whole TCP packet</a:t>
            </a:r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30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nhaltsplatzhalter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64"/>
          <a:stretch/>
        </p:blipFill>
        <p:spPr bwMode="auto">
          <a:xfrm>
            <a:off x="2224464" y="2573389"/>
            <a:ext cx="4667250" cy="191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bgerundetes Rechteck 6"/>
          <p:cNvSpPr/>
          <p:nvPr/>
        </p:nvSpPr>
        <p:spPr>
          <a:xfrm>
            <a:off x="2271588" y="3878040"/>
            <a:ext cx="4620126" cy="4648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nhaltsplatzhalt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2" r="50829"/>
          <a:stretch/>
        </p:blipFill>
        <p:spPr bwMode="auto">
          <a:xfrm>
            <a:off x="1348902" y="5079545"/>
            <a:ext cx="1751123" cy="164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>
            <a:off x="1768642" y="5426243"/>
            <a:ext cx="1781008" cy="3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3669632" y="5269832"/>
            <a:ext cx="2454442" cy="38501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TLS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TLS (Transportation Layer Security)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71562"/>
            <a:ext cx="8421688" cy="4784788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Handshake: Algorithms and keys are negotiated</a:t>
            </a:r>
            <a:endParaRPr lang="en-US" sz="180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Record layer: Data  is encrypted</a:t>
            </a:r>
            <a:endParaRPr lang="en-US" sz="180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3074" name="Picture 2" descr="Bildergebnis für clien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78" y="2404092"/>
            <a:ext cx="775009" cy="9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server symbol vis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87" y="2462159"/>
            <a:ext cx="560776" cy="6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4643" y="3204376"/>
            <a:ext cx="2099144" cy="34190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HELLO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5344599" y="3348825"/>
            <a:ext cx="2099144" cy="341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ACK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345927" y="3843129"/>
            <a:ext cx="2099144" cy="341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 HELLO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885241" y="4097576"/>
            <a:ext cx="2099144" cy="34190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ACK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900488" y="4631640"/>
            <a:ext cx="6543255" cy="34190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SHARED KEY EXCHANGE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901811" y="5110040"/>
            <a:ext cx="6543255" cy="34190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ENCRYPTED HANDSHAKE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5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TLS (Transportation Layer Security)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71562"/>
            <a:ext cx="8421688" cy="4784788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Cryptographic protocols that provides communication security over a network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Security: e.g. symmetric cryptography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Authenticity:  e.g. public-key cryptography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Data integrity: e.g. MAC (message authentication code)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TLS cipher suites supports different methods for: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Key exchange: RSA, PSK, ECDH-RSA, ...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Data encryption: AES CCM, AES GCM, Camellia GCM, ...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Data integrity: HMAC-MD5, HMAC-SHA1/SHA256, ….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Commonly used in securing web browsing, email, Internet, </a:t>
            </a:r>
            <a:r>
              <a:rPr lang="en-US" sz="18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etc.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4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with </a:t>
            </a:r>
            <a:r>
              <a:rPr lang="en-GB" dirty="0" err="1" smtClean="0"/>
              <a:t>Sensortag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The </a:t>
            </a:r>
            <a:r>
              <a:rPr lang="en-GB" sz="1800" dirty="0" err="1" smtClean="0"/>
              <a:t>sensortag</a:t>
            </a:r>
            <a:r>
              <a:rPr lang="en-GB" sz="1800" dirty="0" smtClean="0"/>
              <a:t> has not enough resources to use TLS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Alternatives have to be found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CAUTION:</a:t>
            </a:r>
          </a:p>
          <a:p>
            <a:r>
              <a:rPr lang="en-GB" sz="1800" dirty="0" smtClean="0"/>
              <a:t>If possible established cryptographic algorithms or techniques have to be used in practice. Use proven libraries like </a:t>
            </a:r>
            <a:r>
              <a:rPr lang="en-GB" sz="1800" dirty="0" err="1" smtClean="0"/>
              <a:t>mbedTLS</a:t>
            </a:r>
            <a:r>
              <a:rPr lang="en-GB" sz="1800" dirty="0" smtClean="0"/>
              <a:t> if possible!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33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– Encryption of the payload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AES-128</a:t>
            </a:r>
          </a:p>
          <a:p>
            <a:pPr lvl="1"/>
            <a:r>
              <a:rPr lang="en-US" dirty="0"/>
              <a:t>Input size = 128 bit</a:t>
            </a:r>
          </a:p>
          <a:p>
            <a:pPr lvl="1"/>
            <a:r>
              <a:rPr lang="en-US" dirty="0"/>
              <a:t>Output size = 128 bit</a:t>
            </a:r>
          </a:p>
          <a:p>
            <a:pPr lvl="1"/>
            <a:r>
              <a:rPr lang="en-US" dirty="0"/>
              <a:t>Key size = 128 bit</a:t>
            </a:r>
          </a:p>
          <a:p>
            <a:pPr lvl="1"/>
            <a:r>
              <a:rPr lang="en-US" dirty="0"/>
              <a:t>10 </a:t>
            </a:r>
            <a:r>
              <a:rPr lang="en-US" dirty="0" smtClean="0"/>
              <a:t>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39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r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42F2D64-352D-4C00-8752-1057AD3AD706}" type="slidenum">
              <a:rPr lang="en-US" sz="1200" smtClean="0"/>
              <a:pPr/>
              <a:t>34</a:t>
            </a:fld>
            <a:endParaRPr lang="en-US" sz="120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uppieren 3"/>
          <p:cNvGrpSpPr/>
          <p:nvPr/>
        </p:nvGrpSpPr>
        <p:grpSpPr>
          <a:xfrm>
            <a:off x="5260298" y="1876696"/>
            <a:ext cx="3145713" cy="4756150"/>
            <a:chOff x="5260298" y="1876696"/>
            <a:chExt cx="3145713" cy="4756150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5541286" y="2633933"/>
              <a:ext cx="1284287" cy="4000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Arial" charset="0"/>
                  <a:cs typeface="+mn-cs"/>
                </a:rPr>
                <a:t>SubBytes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5504773" y="3208608"/>
              <a:ext cx="1341438" cy="4000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Arial" charset="0"/>
                  <a:cs typeface="+mn-cs"/>
                </a:rPr>
                <a:t>ShiftRows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379361" y="3748358"/>
              <a:ext cx="1595437" cy="4000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Arial" charset="0"/>
                  <a:cs typeface="+mn-cs"/>
                </a:rPr>
                <a:t>MixColumns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5260298" y="4324621"/>
              <a:ext cx="1839913" cy="4000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dirty="0" err="1">
                  <a:latin typeface="Arial" charset="0"/>
                  <a:cs typeface="+mn-cs"/>
                </a:rPr>
                <a:t>AddRoundKey</a:t>
              </a:r>
              <a:endParaRPr lang="en-US" dirty="0">
                <a:latin typeface="Arial" charset="0"/>
                <a:cs typeface="+mn-cs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5263473" y="1876696"/>
              <a:ext cx="1839913" cy="4000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dirty="0" err="1">
                  <a:latin typeface="Arial" charset="0"/>
                  <a:cs typeface="+mn-cs"/>
                </a:rPr>
                <a:t>AddRoundKey</a:t>
              </a:r>
              <a:endParaRPr lang="en-US" dirty="0">
                <a:latin typeface="Arial" charset="0"/>
                <a:cs typeface="+mn-cs"/>
              </a:endParaRPr>
            </a:p>
          </p:txBody>
        </p:sp>
        <p:cxnSp>
          <p:nvCxnSpPr>
            <p:cNvPr id="65545" name="AutoShape 10"/>
            <p:cNvCxnSpPr>
              <a:cxnSpLocks noChangeShapeType="1"/>
              <a:stCxn id="10" idx="2"/>
              <a:endCxn id="6" idx="0"/>
            </p:cNvCxnSpPr>
            <p:nvPr/>
          </p:nvCxnSpPr>
          <p:spPr bwMode="auto">
            <a:xfrm rot="5400000">
              <a:off x="6005630" y="2455339"/>
              <a:ext cx="355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6" name="AutoShape 11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6091354" y="3117327"/>
              <a:ext cx="174625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5538111" y="5153296"/>
              <a:ext cx="1284287" cy="4000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Arial" charset="0"/>
                  <a:cs typeface="+mn-cs"/>
                </a:rPr>
                <a:t>SubBytes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5514298" y="5694633"/>
              <a:ext cx="1341438" cy="4000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Arial" charset="0"/>
                  <a:cs typeface="+mn-cs"/>
                </a:rPr>
                <a:t>ShiftRows</a:t>
              </a:r>
            </a:p>
          </p:txBody>
        </p:sp>
        <p:cxnSp>
          <p:nvCxnSpPr>
            <p:cNvPr id="65549" name="AutoShape 14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 rot="16200000" flipH="1">
              <a:off x="6111198" y="5621609"/>
              <a:ext cx="141287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5263473" y="6232796"/>
              <a:ext cx="1839913" cy="4000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Arial" charset="0"/>
                  <a:cs typeface="+mn-cs"/>
                </a:rPr>
                <a:t>AddRoundKey</a:t>
              </a:r>
            </a:p>
          </p:txBody>
        </p:sp>
        <p:cxnSp>
          <p:nvCxnSpPr>
            <p:cNvPr id="65551" name="AutoShape 16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6114373" y="6162946"/>
              <a:ext cx="13811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2" name="AutoShape 17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rot="5400000">
              <a:off x="5966736" y="4938983"/>
              <a:ext cx="4270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3" name="AutoShape 18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rot="16200000" flipH="1">
              <a:off x="6089767" y="4234927"/>
              <a:ext cx="176213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4" name="AutoShape 19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16200000" flipH="1">
              <a:off x="6105642" y="3677714"/>
              <a:ext cx="1397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55" name="Line 21"/>
            <p:cNvSpPr>
              <a:spLocks noChangeShapeType="1"/>
            </p:cNvSpPr>
            <p:nvPr/>
          </p:nvSpPr>
          <p:spPr bwMode="auto">
            <a:xfrm>
              <a:off x="6195336" y="4938983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65556" name="Line 22"/>
            <p:cNvSpPr>
              <a:spLocks noChangeShapeType="1"/>
            </p:cNvSpPr>
            <p:nvPr/>
          </p:nvSpPr>
          <p:spPr bwMode="auto">
            <a:xfrm flipV="1">
              <a:off x="7563761" y="2454546"/>
              <a:ext cx="0" cy="2484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65557" name="Line 23"/>
            <p:cNvSpPr>
              <a:spLocks noChangeShapeType="1"/>
            </p:cNvSpPr>
            <p:nvPr/>
          </p:nvSpPr>
          <p:spPr bwMode="auto">
            <a:xfrm flipH="1">
              <a:off x="6195336" y="2454546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65558" name="Text Box 24"/>
            <p:cNvSpPr txBox="1">
              <a:spLocks noChangeArrowheads="1"/>
            </p:cNvSpPr>
            <p:nvPr/>
          </p:nvSpPr>
          <p:spPr bwMode="auto">
            <a:xfrm>
              <a:off x="7523771" y="3296448"/>
              <a:ext cx="492443" cy="1488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dirty="0" smtClean="0"/>
                <a:t>Rounds </a:t>
              </a:r>
              <a:r>
                <a:rPr lang="en-US" dirty="0"/>
                <a:t>1- </a:t>
              </a:r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5559" name="Text Box 25"/>
            <p:cNvSpPr txBox="1">
              <a:spLocks noChangeArrowheads="1"/>
            </p:cNvSpPr>
            <p:nvPr/>
          </p:nvSpPr>
          <p:spPr bwMode="auto">
            <a:xfrm>
              <a:off x="7166515" y="1878283"/>
              <a:ext cx="11544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dirty="0" smtClean="0"/>
                <a:t>Round 0</a:t>
              </a:r>
              <a:endParaRPr lang="en-US" dirty="0"/>
            </a:p>
          </p:txBody>
        </p:sp>
        <p:sp>
          <p:nvSpPr>
            <p:cNvPr id="65560" name="Text Box 26"/>
            <p:cNvSpPr txBox="1">
              <a:spLocks noChangeArrowheads="1"/>
            </p:cNvSpPr>
            <p:nvPr/>
          </p:nvSpPr>
          <p:spPr bwMode="auto">
            <a:xfrm>
              <a:off x="7108861" y="5339437"/>
              <a:ext cx="1297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r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dirty="0" smtClean="0"/>
                <a:t>Round 10</a:t>
              </a:r>
              <a:endParaRPr lang="en-US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7" y="3766096"/>
            <a:ext cx="5055279" cy="13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</a:t>
            </a:r>
            <a:r>
              <a:rPr lang="en-US" dirty="0"/>
              <a:t>– Encryption of the payload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2767263"/>
            <a:ext cx="8421688" cy="9384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 smtClean="0"/>
              <a:t>What if someone manipulates the encrypted data??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endParaRPr lang="en-GB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35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358775" y="4341991"/>
            <a:ext cx="8421688" cy="93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 smtClean="0"/>
              <a:t>Solution: Authenticated encryption with AES-GCM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62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AES-GCM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10442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Authenticated encryption with </a:t>
            </a:r>
            <a:r>
              <a:rPr lang="en-GB" sz="1800" dirty="0" smtClean="0"/>
              <a:t>AES-128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IV has to be different for each encryption</a:t>
            </a:r>
            <a:endParaRPr lang="en-GB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36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358775" y="3236495"/>
            <a:ext cx="332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Input: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Plaintext (P)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Additional authenticated data (A)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Initialization Vector (IV) </a:t>
            </a:r>
          </a:p>
        </p:txBody>
      </p:sp>
      <p:sp>
        <p:nvSpPr>
          <p:cNvPr id="7" name="Rechteck 6"/>
          <p:cNvSpPr/>
          <p:nvPr/>
        </p:nvSpPr>
        <p:spPr>
          <a:xfrm>
            <a:off x="3793582" y="3236495"/>
            <a:ext cx="1552074" cy="2249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AES-GCM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482556" y="3224464"/>
            <a:ext cx="32979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Output: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dirty="0" err="1" smtClean="0"/>
              <a:t>Ciphertext</a:t>
            </a:r>
            <a:r>
              <a:rPr lang="en-GB" dirty="0" smtClean="0"/>
              <a:t> (C)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Authentication tag (T)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GB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6541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GCM-Encryption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62" y="1838993"/>
            <a:ext cx="7047619" cy="441642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72731" y="3862137"/>
            <a:ext cx="1449764" cy="613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1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GCM-GHASH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19" y="1765965"/>
            <a:ext cx="6313222" cy="441642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1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GCM-Encryption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62" y="1838993"/>
            <a:ext cx="7047619" cy="441642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72731" y="4468193"/>
            <a:ext cx="1449764" cy="613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TCP/IP Layers</a:t>
            </a:r>
            <a:endParaRPr lang="en-US" b="1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969830" y="1858724"/>
            <a:ext cx="2751016" cy="726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965930" y="2816069"/>
            <a:ext cx="2751016" cy="726831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TRANSPORT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2965930" y="3730424"/>
            <a:ext cx="2751016" cy="726831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 </a:t>
            </a:r>
          </a:p>
        </p:txBody>
      </p:sp>
      <p:sp>
        <p:nvSpPr>
          <p:cNvPr id="22" name="Rechteck 21"/>
          <p:cNvSpPr/>
          <p:nvPr/>
        </p:nvSpPr>
        <p:spPr>
          <a:xfrm>
            <a:off x="2962030" y="4687769"/>
            <a:ext cx="2751016" cy="72683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LINK/PHYSICAL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4" y="1739808"/>
            <a:ext cx="859279" cy="84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5"/>
          <p:cNvSpPr txBox="1"/>
          <p:nvPr/>
        </p:nvSpPr>
        <p:spPr>
          <a:xfrm>
            <a:off x="964376" y="146181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Alice</a:t>
            </a:r>
            <a:endParaRPr lang="en-US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262" y="4881338"/>
            <a:ext cx="911336" cy="8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8"/>
          <p:cNvSpPr txBox="1"/>
          <p:nvPr/>
        </p:nvSpPr>
        <p:spPr>
          <a:xfrm>
            <a:off x="7948244" y="446741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Bob</a:t>
            </a:r>
            <a:endParaRPr lang="en-US" b="1" dirty="0"/>
          </a:p>
        </p:txBody>
      </p:sp>
      <p:sp>
        <p:nvSpPr>
          <p:cNvPr id="5" name="Pfeil nach rechts 4"/>
          <p:cNvSpPr/>
          <p:nvPr/>
        </p:nvSpPr>
        <p:spPr>
          <a:xfrm>
            <a:off x="1961662" y="1977291"/>
            <a:ext cx="719015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unten 6"/>
          <p:cNvSpPr/>
          <p:nvPr/>
        </p:nvSpPr>
        <p:spPr>
          <a:xfrm>
            <a:off x="2500923" y="2477478"/>
            <a:ext cx="359508" cy="2696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8"/>
          <p:cNvSpPr/>
          <p:nvPr/>
        </p:nvSpPr>
        <p:spPr>
          <a:xfrm>
            <a:off x="5822462" y="4997940"/>
            <a:ext cx="1763231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5" grpId="0" animBg="1"/>
      <p:bldP spid="7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GCM-GCTR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261578"/>
            <a:ext cx="8421688" cy="359531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4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MQTT Security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41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737479" y="2220832"/>
            <a:ext cx="7669043" cy="846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864850" y="2447777"/>
            <a:ext cx="2174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 err="1"/>
              <a:t>Mqtt</a:t>
            </a:r>
            <a:r>
              <a:rPr lang="en-GB" sz="2100" dirty="0"/>
              <a:t>-Header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72000" y="2447777"/>
            <a:ext cx="2174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/>
              <a:t>Payload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752043" y="3488363"/>
            <a:ext cx="26544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dirty="0"/>
              <a:t>AES-GCM</a:t>
            </a:r>
          </a:p>
        </p:txBody>
      </p:sp>
      <p:sp>
        <p:nvSpPr>
          <p:cNvPr id="10" name="Rechteck 9"/>
          <p:cNvSpPr/>
          <p:nvPr/>
        </p:nvSpPr>
        <p:spPr>
          <a:xfrm>
            <a:off x="737479" y="3294084"/>
            <a:ext cx="5026160" cy="846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1246205" y="3521029"/>
            <a:ext cx="2174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/>
              <a:t>Message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129164" y="3529158"/>
            <a:ext cx="1457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/>
              <a:t>Nonce</a:t>
            </a:r>
          </a:p>
        </p:txBody>
      </p:sp>
      <p:cxnSp>
        <p:nvCxnSpPr>
          <p:cNvPr id="13" name="Gerader Verbinder 12"/>
          <p:cNvCxnSpPr/>
          <p:nvPr/>
        </p:nvCxnSpPr>
        <p:spPr>
          <a:xfrm>
            <a:off x="3951863" y="3294084"/>
            <a:ext cx="0" cy="84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37479" y="4475926"/>
            <a:ext cx="7669043" cy="846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Gerader Verbinder 14"/>
          <p:cNvCxnSpPr/>
          <p:nvPr/>
        </p:nvCxnSpPr>
        <p:spPr>
          <a:xfrm>
            <a:off x="3570052" y="4475926"/>
            <a:ext cx="0" cy="84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763638" y="4488072"/>
            <a:ext cx="0" cy="84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2"/>
          </p:cNvCxnSpPr>
          <p:nvPr/>
        </p:nvCxnSpPr>
        <p:spPr>
          <a:xfrm flipH="1">
            <a:off x="2606557" y="4140391"/>
            <a:ext cx="644002" cy="32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128963" y="2220832"/>
            <a:ext cx="5277558" cy="846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/>
          <p:cNvSpPr txBox="1"/>
          <p:nvPr/>
        </p:nvSpPr>
        <p:spPr>
          <a:xfrm>
            <a:off x="1066699" y="4702871"/>
            <a:ext cx="2174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 err="1"/>
              <a:t>Ciphertext</a:t>
            </a:r>
            <a:endParaRPr lang="en-GB" sz="2100" dirty="0"/>
          </a:p>
        </p:txBody>
      </p:sp>
      <p:sp>
        <p:nvSpPr>
          <p:cNvPr id="20" name="Textfeld 19"/>
          <p:cNvSpPr txBox="1"/>
          <p:nvPr/>
        </p:nvSpPr>
        <p:spPr>
          <a:xfrm>
            <a:off x="3570052" y="4687299"/>
            <a:ext cx="2174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/>
              <a:t>AAD</a:t>
            </a:r>
            <a:endParaRPr lang="en-GB" sz="2100" dirty="0"/>
          </a:p>
        </p:txBody>
      </p:sp>
      <p:sp>
        <p:nvSpPr>
          <p:cNvPr id="21" name="Textfeld 20"/>
          <p:cNvSpPr txBox="1"/>
          <p:nvPr/>
        </p:nvSpPr>
        <p:spPr>
          <a:xfrm>
            <a:off x="6073405" y="4702871"/>
            <a:ext cx="2174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/>
              <a:t>Tag</a:t>
            </a:r>
          </a:p>
        </p:txBody>
      </p:sp>
      <p:sp>
        <p:nvSpPr>
          <p:cNvPr id="22" name="Rechteck 21"/>
          <p:cNvSpPr/>
          <p:nvPr/>
        </p:nvSpPr>
        <p:spPr>
          <a:xfrm>
            <a:off x="737479" y="4475926"/>
            <a:ext cx="7669043" cy="846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/>
          <p:cNvSpPr txBox="1"/>
          <p:nvPr/>
        </p:nvSpPr>
        <p:spPr>
          <a:xfrm>
            <a:off x="3570052" y="5391837"/>
            <a:ext cx="2174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38392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Lab Hardware/Software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Hardware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43</a:t>
            </a:fld>
            <a:endParaRPr lang="de-DE" noProof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7E45BAD-B27D-4BAF-9D10-27B6E32D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20" y="1665944"/>
            <a:ext cx="6310901" cy="2461942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590214" y="4395014"/>
            <a:ext cx="1976224" cy="1409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mit Pfeil 14"/>
          <p:cNvCxnSpPr>
            <a:stCxn id="24" idx="0"/>
          </p:cNvCxnSpPr>
          <p:nvPr/>
        </p:nvCxnSpPr>
        <p:spPr>
          <a:xfrm flipV="1">
            <a:off x="1578326" y="3534310"/>
            <a:ext cx="988112" cy="86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58775" y="5989834"/>
            <a:ext cx="285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Nodes consist of TI </a:t>
            </a:r>
            <a:r>
              <a:rPr lang="en-GB" sz="1400" dirty="0" err="1" smtClean="0"/>
              <a:t>Sensortags</a:t>
            </a:r>
            <a:endParaRPr lang="en-GB" sz="1400" dirty="0" smtClean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81" y="4395014"/>
            <a:ext cx="962275" cy="1594820"/>
          </a:xfrm>
          <a:prstGeom prst="rect">
            <a:avLst/>
          </a:prstGeom>
        </p:spPr>
      </p:pic>
      <p:cxnSp>
        <p:nvCxnSpPr>
          <p:cNvPr id="28" name="Gerade Verbindung mit Pfeil 27"/>
          <p:cNvCxnSpPr>
            <a:stCxn id="27" idx="0"/>
          </p:cNvCxnSpPr>
          <p:nvPr/>
        </p:nvCxnSpPr>
        <p:spPr>
          <a:xfrm flipH="1" flipV="1">
            <a:off x="4461601" y="3164440"/>
            <a:ext cx="1398518" cy="123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431622" y="4395014"/>
            <a:ext cx="2348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VM on Lab PC: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Acts as edge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MQTT broker</a:t>
            </a:r>
            <a:endParaRPr lang="en-GB" dirty="0" smtClean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3560517" y="4741596"/>
            <a:ext cx="1264579" cy="9016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Gewinkelter Verbinder 33"/>
          <p:cNvCxnSpPr>
            <a:stCxn id="33" idx="3"/>
          </p:cNvCxnSpPr>
          <p:nvPr/>
        </p:nvCxnSpPr>
        <p:spPr>
          <a:xfrm>
            <a:off x="4825096" y="5192424"/>
            <a:ext cx="929054" cy="6116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072732" y="6143722"/>
            <a:ext cx="200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Connected trough USB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40675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– Edge router</a:t>
            </a:r>
            <a:endParaRPr lang="en-GB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1"/>
          <a:stretch/>
        </p:blipFill>
        <p:spPr>
          <a:xfrm>
            <a:off x="358775" y="2118845"/>
            <a:ext cx="7048892" cy="346815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44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47E45BAD-B27D-4BAF-9D10-27B6E32D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42" y="438924"/>
            <a:ext cx="2340033" cy="912869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277509" y="675821"/>
            <a:ext cx="585627" cy="4708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7333407" y="3342646"/>
            <a:ext cx="1175277" cy="837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7548317" y="4530988"/>
            <a:ext cx="1091495" cy="7782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hteck 11"/>
          <p:cNvSpPr/>
          <p:nvPr/>
        </p:nvSpPr>
        <p:spPr>
          <a:xfrm>
            <a:off x="177000" y="6417994"/>
            <a:ext cx="6383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Source: https</a:t>
            </a:r>
            <a:r>
              <a:rPr lang="en-GB" sz="1200" dirty="0"/>
              <a:t>://</a:t>
            </a:r>
            <a:r>
              <a:rPr lang="en-GB" sz="1200" dirty="0" smtClean="0"/>
              <a:t>github.com/cetic/6lbr/wiki/6LBR-Modes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454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Contiki</a:t>
            </a:r>
            <a:r>
              <a:rPr lang="en-GB" dirty="0" smtClean="0"/>
              <a:t> 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Operating system for the TI </a:t>
            </a:r>
            <a:r>
              <a:rPr lang="en-GB" sz="1800" dirty="0" err="1" smtClean="0"/>
              <a:t>Sensortag</a:t>
            </a:r>
            <a:endParaRPr lang="en-GB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Provides the following features:</a:t>
            </a:r>
          </a:p>
          <a:p>
            <a:pPr marL="461963" lvl="1" indent="-285750"/>
            <a:r>
              <a:rPr lang="en-GB" sz="1800" dirty="0" smtClean="0"/>
              <a:t>Memory allocation</a:t>
            </a:r>
          </a:p>
          <a:p>
            <a:pPr marL="461963" lvl="1" indent="-285750"/>
            <a:r>
              <a:rPr lang="en-GB" sz="1800" dirty="0" smtClean="0"/>
              <a:t>Full IP networking</a:t>
            </a:r>
          </a:p>
          <a:p>
            <a:pPr marL="461963" lvl="1" indent="-285750"/>
            <a:r>
              <a:rPr lang="en-GB" sz="1800" dirty="0" smtClean="0"/>
              <a:t>6LoWPAN networking support with the </a:t>
            </a:r>
            <a:r>
              <a:rPr lang="en-GB" sz="1800" dirty="0" err="1" smtClean="0"/>
              <a:t>Sensortag</a:t>
            </a:r>
            <a:r>
              <a:rPr lang="en-GB" sz="1800" dirty="0" smtClean="0"/>
              <a:t> hardware</a:t>
            </a:r>
          </a:p>
          <a:p>
            <a:pPr marL="461963" lvl="1" indent="-285750"/>
            <a:r>
              <a:rPr lang="en-GB" sz="1800" dirty="0" smtClean="0"/>
              <a:t>TI drivers for the hardware of the </a:t>
            </a:r>
            <a:r>
              <a:rPr lang="en-GB" sz="1800" dirty="0" err="1" smtClean="0"/>
              <a:t>sensortag</a:t>
            </a:r>
            <a:r>
              <a:rPr lang="en-GB" sz="1800" dirty="0" smtClean="0"/>
              <a:t>:</a:t>
            </a:r>
          </a:p>
          <a:p>
            <a:pPr marL="646113" lvl="2" indent="-285750"/>
            <a:r>
              <a:rPr lang="en-GB" sz="1800" dirty="0" smtClean="0"/>
              <a:t>Sensors</a:t>
            </a:r>
          </a:p>
          <a:p>
            <a:pPr marL="646113" lvl="2" indent="-285750"/>
            <a:r>
              <a:rPr lang="en-GB" sz="1800" dirty="0" smtClean="0"/>
              <a:t>AES</a:t>
            </a:r>
          </a:p>
          <a:p>
            <a:pPr marL="646113" lvl="2" indent="-285750"/>
            <a:r>
              <a:rPr lang="en-GB" sz="1800" dirty="0" smtClean="0"/>
              <a:t>Random number generation</a:t>
            </a:r>
          </a:p>
          <a:p>
            <a:pPr marL="461963" lvl="1" indent="-285750"/>
            <a:r>
              <a:rPr lang="en-GB" sz="1800" dirty="0" smtClean="0"/>
              <a:t>Timers</a:t>
            </a:r>
          </a:p>
          <a:p>
            <a:pPr marL="461963" lvl="1" indent="-285750"/>
            <a:r>
              <a:rPr lang="en-GB" sz="1800" dirty="0" smtClean="0"/>
              <a:t>Use of </a:t>
            </a:r>
            <a:r>
              <a:rPr lang="en-GB" sz="1800" dirty="0" err="1" smtClean="0"/>
              <a:t>protothreads</a:t>
            </a:r>
            <a:r>
              <a:rPr lang="en-GB" sz="1800" dirty="0" smtClean="0"/>
              <a:t> for control flow</a:t>
            </a:r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45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47E45BAD-B27D-4BAF-9D10-27B6E32D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42" y="438924"/>
            <a:ext cx="2340033" cy="912869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5383662" y="418376"/>
            <a:ext cx="996592" cy="957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1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Contiki</a:t>
            </a:r>
            <a:r>
              <a:rPr lang="en-GB" dirty="0" smtClean="0"/>
              <a:t> - Example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46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0" y="1738041"/>
            <a:ext cx="7513147" cy="3501779"/>
          </a:xfrm>
        </p:spPr>
      </p:pic>
      <p:sp>
        <p:nvSpPr>
          <p:cNvPr id="9" name="Textfeld 8"/>
          <p:cNvSpPr txBox="1"/>
          <p:nvPr/>
        </p:nvSpPr>
        <p:spPr>
          <a:xfrm>
            <a:off x="554804" y="5465852"/>
            <a:ext cx="7602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Documentation: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github.com/contiki-os/contiki/wiki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>
                <a:hlinkClick r:id="rId4"/>
              </a:rPr>
              <a:t>http://contiki.sourceforge.net/docs/2.6</a:t>
            </a:r>
            <a:r>
              <a:rPr lang="en-GB" sz="1400" dirty="0" smtClean="0">
                <a:hlinkClick r:id="rId4"/>
              </a:rPr>
              <a:t>/</a:t>
            </a:r>
            <a:endParaRPr lang="en-GB" sz="1400" dirty="0" smtClean="0"/>
          </a:p>
          <a:p>
            <a:endParaRPr lang="en-GB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15509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Conikti</a:t>
            </a:r>
            <a:r>
              <a:rPr lang="en-GB" dirty="0" smtClean="0"/>
              <a:t> – Given application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You are given an application for the </a:t>
            </a:r>
            <a:r>
              <a:rPr lang="en-GB" sz="1800" dirty="0" err="1" smtClean="0"/>
              <a:t>Sensortag</a:t>
            </a:r>
            <a:endParaRPr lang="en-GB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Consists of the following:</a:t>
            </a:r>
          </a:p>
          <a:p>
            <a:pPr marL="461963" lvl="1" indent="-285750"/>
            <a:r>
              <a:rPr lang="en-GB" sz="1800" dirty="0" smtClean="0"/>
              <a:t>Sensor values can be read from </a:t>
            </a:r>
            <a:r>
              <a:rPr lang="en-GB" sz="1800" dirty="0" err="1" smtClean="0"/>
              <a:t>Contiki</a:t>
            </a:r>
            <a:endParaRPr lang="en-GB" sz="1800" dirty="0" smtClean="0"/>
          </a:p>
          <a:p>
            <a:pPr marL="461963" lvl="1" indent="-285750"/>
            <a:r>
              <a:rPr lang="en-GB" sz="1800" dirty="0" smtClean="0"/>
              <a:t>Features a http server that can be contacted from the edge router</a:t>
            </a:r>
          </a:p>
          <a:p>
            <a:pPr marL="646113" lvl="2" indent="-285750"/>
            <a:r>
              <a:rPr lang="en-GB" sz="1800" dirty="0" smtClean="0"/>
              <a:t>Change settings</a:t>
            </a:r>
          </a:p>
          <a:p>
            <a:pPr marL="646113" lvl="2" indent="-285750"/>
            <a:r>
              <a:rPr lang="en-GB" sz="1800" dirty="0" smtClean="0"/>
              <a:t>Show sensor values in HTML site</a:t>
            </a:r>
          </a:p>
          <a:p>
            <a:pPr marL="461963" lvl="1" indent="-285750"/>
            <a:r>
              <a:rPr lang="en-GB" sz="1800" dirty="0" smtClean="0"/>
              <a:t>MQTT-broker</a:t>
            </a:r>
          </a:p>
          <a:p>
            <a:pPr marL="461963" lvl="1" indent="-285750"/>
            <a:r>
              <a:rPr lang="en-GB" sz="1800" dirty="0" smtClean="0"/>
              <a:t>Library for </a:t>
            </a:r>
            <a:r>
              <a:rPr lang="en-GB" sz="1800" dirty="0" err="1" smtClean="0"/>
              <a:t>Sensortag</a:t>
            </a:r>
            <a:r>
              <a:rPr lang="en-GB" sz="1800" dirty="0" smtClean="0"/>
              <a:t> peripherals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47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Tasks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Part 1: Infrastructure setup + Clone of existing </a:t>
            </a:r>
            <a:r>
              <a:rPr lang="en-GB" dirty="0" err="1" smtClean="0">
                <a:solidFill>
                  <a:schemeClr val="accent1"/>
                </a:solidFill>
              </a:rPr>
              <a:t>sensortag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57200" y="1484784"/>
            <a:ext cx="822924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What will be given: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 smtClean="0"/>
              <a:t>Contiki</a:t>
            </a:r>
            <a:r>
              <a:rPr lang="en-GB" dirty="0" smtClean="0"/>
              <a:t> operating system with running MQTT client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Edge </a:t>
            </a:r>
            <a:r>
              <a:rPr lang="en-GB" dirty="0" smtClean="0"/>
              <a:t>router in Virtual machine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Compiled program of </a:t>
            </a:r>
            <a:r>
              <a:rPr lang="en-GB" dirty="0" err="1" smtClean="0"/>
              <a:t>sensortag</a:t>
            </a:r>
            <a:r>
              <a:rPr lang="en-GB" dirty="0" smtClean="0"/>
              <a:t> with authentication credentials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 smtClean="0"/>
              <a:t>Makefile</a:t>
            </a:r>
            <a:r>
              <a:rPr lang="en-GB" dirty="0" smtClean="0"/>
              <a:t> + Script for programming of the devices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Sniffer binary that can be used together with </a:t>
            </a:r>
            <a:r>
              <a:rPr lang="en-GB" dirty="0" err="1" smtClean="0"/>
              <a:t>wireshark</a:t>
            </a:r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 smtClean="0"/>
              <a:t>Your task</a:t>
            </a:r>
            <a:r>
              <a:rPr lang="en-GB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/>
              <a:t>Analyse the connection packages with Wireshark to find out authentication credentials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Use the found credentials to program a </a:t>
            </a:r>
            <a:r>
              <a:rPr lang="en-GB" dirty="0" err="1" smtClean="0"/>
              <a:t>sensortag</a:t>
            </a:r>
            <a:r>
              <a:rPr lang="en-GB" dirty="0" smtClean="0"/>
              <a:t> to act as a clone</a:t>
            </a:r>
          </a:p>
          <a:p>
            <a:pPr lvl="1"/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After part 1 you are:</a:t>
            </a:r>
          </a:p>
          <a:p>
            <a:pPr marL="742950" lvl="1" indent="-28575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GB" dirty="0"/>
              <a:t>F</a:t>
            </a:r>
            <a:r>
              <a:rPr lang="en-GB" dirty="0" smtClean="0"/>
              <a:t>amiliar with the code basis</a:t>
            </a:r>
          </a:p>
          <a:p>
            <a:pPr marL="742950" lvl="1" indent="-28575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Know how to compile programs and flash them onto a </a:t>
            </a:r>
            <a:r>
              <a:rPr lang="en-GB" dirty="0" err="1" smtClean="0"/>
              <a:t>sensortag</a:t>
            </a:r>
            <a:endParaRPr lang="en-GB" dirty="0" smtClean="0"/>
          </a:p>
          <a:p>
            <a:pPr marL="742950" lvl="1" indent="-28575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Understanding the MQTT protocol</a:t>
            </a:r>
          </a:p>
          <a:p>
            <a:pPr marL="742950" lvl="1" indent="-28575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Able to use </a:t>
            </a:r>
            <a:r>
              <a:rPr lang="en-GB" dirty="0" err="1" smtClean="0"/>
              <a:t>wireshark</a:t>
            </a:r>
            <a:r>
              <a:rPr lang="en-GB" dirty="0" smtClean="0"/>
              <a:t> to inspect messages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39372" y="2564904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ctr"/>
            <a:r>
              <a:rPr lang="en-GB" sz="2400" b="1" dirty="0" smtClean="0"/>
              <a:t>The running setup + clone </a:t>
            </a:r>
            <a:r>
              <a:rPr lang="en-GB" sz="2400" b="1" dirty="0" err="1" smtClean="0"/>
              <a:t>sensortag</a:t>
            </a:r>
            <a:r>
              <a:rPr lang="en-GB" sz="2400" b="1" dirty="0" smtClean="0"/>
              <a:t> has to be shown on the 15.05!</a:t>
            </a:r>
            <a:endParaRPr lang="en-GB" sz="2400" b="1" dirty="0"/>
          </a:p>
        </p:txBody>
      </p:sp>
      <p:sp>
        <p:nvSpPr>
          <p:cNvPr id="7" name="Rechteck 6"/>
          <p:cNvSpPr/>
          <p:nvPr/>
        </p:nvSpPr>
        <p:spPr>
          <a:xfrm>
            <a:off x="457200" y="1340768"/>
            <a:ext cx="8435280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8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TCP/IP Layers: Application</a:t>
            </a:r>
            <a:endParaRPr lang="en-US" b="1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657550" y="1858724"/>
            <a:ext cx="2751016" cy="726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3653650" y="2816069"/>
            <a:ext cx="2751016" cy="726831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TRANSPORT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653650" y="3730424"/>
            <a:ext cx="2751016" cy="726831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NETWORK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(Internet)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49750" y="4687769"/>
            <a:ext cx="2751016" cy="7268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feil nach links 10"/>
          <p:cNvSpPr/>
          <p:nvPr/>
        </p:nvSpPr>
        <p:spPr>
          <a:xfrm>
            <a:off x="1820985" y="1928393"/>
            <a:ext cx="1820909" cy="5457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854844" y="2090563"/>
            <a:ext cx="726831" cy="221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Data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148290" y="2047374"/>
            <a:ext cx="164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1"/>
                </a:solidFill>
              </a:rPr>
              <a:t>Generate</a:t>
            </a:r>
            <a:r>
              <a:rPr lang="de-DE" sz="1400" dirty="0" smtClean="0">
                <a:solidFill>
                  <a:schemeClr val="bg1"/>
                </a:solidFill>
              </a:rPr>
              <a:t> Data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Bildergebnis für ht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21" y="1522473"/>
            <a:ext cx="869125" cy="69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sm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32" y="2474133"/>
            <a:ext cx="933938" cy="9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0" descr="Bildergebnis für s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680308" y="2816069"/>
            <a:ext cx="4806461" cy="3451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Bildergebnis für ft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22" y="3101331"/>
            <a:ext cx="1130027" cy="11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Ähnliches Fot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09" y="3101331"/>
            <a:ext cx="765957" cy="76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ür ss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36" y="4542003"/>
            <a:ext cx="1230288" cy="60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4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6812E-6 L -0.00087 0.1328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6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635896" y="4343530"/>
            <a:ext cx="0" cy="7416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Part 2: Secure communication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1331640" y="2348880"/>
            <a:ext cx="1976224" cy="14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48880"/>
            <a:ext cx="1129644" cy="187220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707904" y="3053412"/>
            <a:ext cx="23762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003308" y="4343530"/>
            <a:ext cx="6809051" cy="74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635896" y="4343530"/>
            <a:ext cx="4182927" cy="741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1570064" y="452969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Mqtt</a:t>
            </a:r>
            <a:r>
              <a:rPr lang="en-GB" dirty="0"/>
              <a:t>-Header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4519336" y="4531816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Payload (</a:t>
            </a:r>
            <a:r>
              <a:rPr lang="en-GB" dirty="0" err="1" smtClean="0"/>
              <a:t>Sensordata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58164"/>
            <a:ext cx="969594" cy="977742"/>
          </a:xfrm>
          <a:prstGeom prst="rect">
            <a:avLst/>
          </a:prstGeom>
        </p:spPr>
      </p:pic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>
            <a:off x="2319752" y="1747035"/>
            <a:ext cx="2036224" cy="52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</p:cNvCxnSpPr>
          <p:nvPr/>
        </p:nvCxnSpPr>
        <p:spPr>
          <a:xfrm>
            <a:off x="5325570" y="1747035"/>
            <a:ext cx="1683460" cy="48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027343" y="2254915"/>
            <a:ext cx="162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Pre-shared key</a:t>
            </a:r>
            <a:endParaRPr lang="en-GB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003308" y="5373216"/>
            <a:ext cx="731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/>
              <a:t>AES-GCM</a:t>
            </a:r>
            <a:r>
              <a:rPr lang="en-GB" dirty="0" smtClean="0"/>
              <a:t> for authenticated encryption of the </a:t>
            </a:r>
            <a:r>
              <a:rPr lang="en-GB" dirty="0" err="1" smtClean="0"/>
              <a:t>mqtt</a:t>
            </a:r>
            <a:r>
              <a:rPr lang="en-GB" dirty="0" smtClean="0"/>
              <a:t> payload.</a:t>
            </a:r>
            <a:endParaRPr lang="en-GB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55" y="3992562"/>
            <a:ext cx="1226333" cy="12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Part2: Tasks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MQTT is already implemented in </a:t>
            </a:r>
            <a:r>
              <a:rPr lang="en-GB" sz="1800" dirty="0" err="1" smtClean="0"/>
              <a:t>Sensortag</a:t>
            </a:r>
            <a:r>
              <a:rPr lang="en-GB" sz="1800" dirty="0" smtClean="0"/>
              <a:t> application</a:t>
            </a:r>
            <a:br>
              <a:rPr lang="en-GB" sz="1800" dirty="0" smtClean="0"/>
            </a:br>
            <a:r>
              <a:rPr lang="en-GB" sz="1800" dirty="0" smtClean="0">
                <a:sym typeface="Wingdings" panose="05000000000000000000" pitchFamily="2" charset="2"/>
              </a:rPr>
              <a:t> Only change to payload function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>
                <a:sym typeface="Wingdings" panose="05000000000000000000" pitchFamily="2" charset="2"/>
              </a:rPr>
              <a:t>Tasks for AES-GCM: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Implementation of AES (Or usage of AES hardware on </a:t>
            </a:r>
            <a:r>
              <a:rPr lang="en-GB" sz="1800" dirty="0" err="1" smtClean="0">
                <a:sym typeface="Wingdings" panose="05000000000000000000" pitchFamily="2" charset="2"/>
              </a:rPr>
              <a:t>Sensortag</a:t>
            </a:r>
            <a:r>
              <a:rPr lang="en-GB" sz="1800" dirty="0" smtClean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Implementation of RNG for the creation of the IV for GCM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TRNG on </a:t>
            </a:r>
            <a:r>
              <a:rPr lang="en-GB" sz="1800" dirty="0" err="1" smtClean="0">
                <a:sym typeface="Wingdings" panose="05000000000000000000" pitchFamily="2" charset="2"/>
              </a:rPr>
              <a:t>Sensortag</a:t>
            </a:r>
            <a:endParaRPr lang="en-GB" sz="1800" dirty="0" smtClean="0">
              <a:sym typeface="Wingdings" panose="05000000000000000000" pitchFamily="2" charset="2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Implementation of PRNG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Implementation of AES-GCM: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Multiplication in GF(128)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GHASH Function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GCTR Function</a:t>
            </a:r>
            <a:endParaRPr lang="en-GB" sz="1800" dirty="0" smtClean="0">
              <a:sym typeface="Wingdings" panose="05000000000000000000" pitchFamily="2" charset="2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en-GB" sz="1800" dirty="0" smtClean="0">
              <a:sym typeface="Wingdings" panose="05000000000000000000" pitchFamily="2" charset="2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en-GB" sz="1800" dirty="0" smtClean="0">
              <a:sym typeface="Wingdings" panose="05000000000000000000" pitchFamily="2" charset="2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 smtClean="0">
              <a:sym typeface="Wingdings" panose="05000000000000000000" pitchFamily="2" charset="2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8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Organization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</a:t>
            </a:r>
            <a:r>
              <a:rPr lang="en-GB" dirty="0" smtClean="0"/>
              <a:t>on </a:t>
            </a:r>
            <a:r>
              <a:rPr lang="en-GB" dirty="0" err="1" smtClean="0"/>
              <a:t>Gitlab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smtClean="0"/>
              <a:t>Lab material will be on </a:t>
            </a:r>
            <a:r>
              <a:rPr lang="en-GB" sz="1800" dirty="0" err="1" smtClean="0"/>
              <a:t>Gitlab</a:t>
            </a:r>
            <a:r>
              <a:rPr lang="en-GB" sz="1800" dirty="0" smtClean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Scripts to flash the </a:t>
            </a:r>
            <a:r>
              <a:rPr lang="en-GB" sz="1800" dirty="0" err="1" smtClean="0"/>
              <a:t>sensortag</a:t>
            </a:r>
            <a:endParaRPr lang="en-GB" sz="18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sz="1800" dirty="0" err="1" smtClean="0"/>
              <a:t>Sensniff</a:t>
            </a:r>
            <a:r>
              <a:rPr lang="en-GB" sz="1800" dirty="0" smtClean="0"/>
              <a:t> script to use with </a:t>
            </a:r>
            <a:r>
              <a:rPr lang="en-GB" sz="1800" dirty="0" err="1" smtClean="0"/>
              <a:t>wireshark</a:t>
            </a:r>
            <a:endParaRPr lang="en-GB" sz="18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sz="1800" dirty="0" err="1" smtClean="0"/>
              <a:t>Contiki</a:t>
            </a:r>
            <a:r>
              <a:rPr lang="en-GB" sz="1800" dirty="0" smtClean="0"/>
              <a:t> source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Documentation of the </a:t>
            </a:r>
            <a:r>
              <a:rPr lang="en-GB" sz="1800" dirty="0" err="1" smtClean="0"/>
              <a:t>Sensortag</a:t>
            </a:r>
            <a:endParaRPr lang="en-GB" sz="18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AES + GCM Standards</a:t>
            </a:r>
            <a:endParaRPr lang="en-GB" sz="18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57" y="4364200"/>
            <a:ext cx="2107601" cy="1947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650492" y="4927120"/>
            <a:ext cx="4643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https://gitlab.lrz.de/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0060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5000"/>
              </a:lnSpc>
            </a:pPr>
            <a:r>
              <a:rPr lang="en-US" sz="2000" b="1" strike="noStrike" spc="-1" dirty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Organizational Matters: Important Dates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58920" y="1850400"/>
            <a:ext cx="8421120" cy="441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64704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FC1FE22-FAA5-4A1D-871C-E00A515B15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213285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Inhaltsplatzhalter 9"/>
          <p:cNvSpPr txBox="1">
            <a:spLocks/>
          </p:cNvSpPr>
          <p:nvPr/>
        </p:nvSpPr>
        <p:spPr>
          <a:xfrm>
            <a:off x="358775" y="1850400"/>
            <a:ext cx="8421688" cy="4417200"/>
          </a:xfrm>
          <a:prstGeom prst="rect">
            <a:avLst/>
          </a:prstGeom>
        </p:spPr>
        <p:txBody>
          <a:bodyPr/>
          <a:lstStyle/>
          <a:p>
            <a:r>
              <a:rPr lang="en-US" kern="0" dirty="0" smtClean="0">
                <a:solidFill>
                  <a:sysClr val="windowText" lastClr="000000"/>
                </a:solidFill>
              </a:rPr>
              <a:t>Lectures:</a:t>
            </a: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pPr marL="0" lvl="1"/>
            <a:endParaRPr lang="en-US" kern="0" dirty="0" smtClean="0">
              <a:solidFill>
                <a:sysClr val="windowText" lastClr="000000"/>
              </a:solidFill>
            </a:endParaRPr>
          </a:p>
          <a:p>
            <a:pPr marL="0" lvl="1"/>
            <a:endParaRPr lang="en-US" kern="0" dirty="0">
              <a:solidFill>
                <a:sysClr val="windowText" lastClr="000000"/>
              </a:solidFill>
            </a:endParaRPr>
          </a:p>
          <a:p>
            <a:pPr marL="0" lvl="1"/>
            <a:r>
              <a:rPr lang="en-US" kern="0" dirty="0" smtClean="0">
                <a:solidFill>
                  <a:sysClr val="windowText" lastClr="000000"/>
                </a:solidFill>
              </a:rPr>
              <a:t>Presentations / Exam:</a:t>
            </a: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12955" y="2460517"/>
          <a:ext cx="8091948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10.04.2018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09:45 am – 11:15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Introductory lecture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24.04.2018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09:45 am – 11:15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MQTT,</a:t>
                      </a:r>
                      <a:r>
                        <a:rPr lang="en-US" baseline="0" dirty="0" smtClean="0"/>
                        <a:t> Lab Hardware, Networking basics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440492" y="4653136"/>
          <a:ext cx="8091948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1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15.05.2018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9:30</a:t>
                      </a:r>
                      <a:r>
                        <a:rPr lang="en-US" baseline="0" dirty="0" smtClean="0"/>
                        <a:t> am – 12:00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</a:t>
                      </a:r>
                      <a:r>
                        <a:rPr lang="en-US" baseline="0" dirty="0" smtClean="0"/>
                        <a:t>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26.06.2018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9:00</a:t>
                      </a:r>
                      <a:r>
                        <a:rPr lang="en-US" baseline="0" dirty="0" smtClean="0"/>
                        <a:t> am – 12:00 pm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TBA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Oral exam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557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 hours</a:t>
            </a:r>
            <a:endParaRPr lang="en-GB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019038"/>
              </p:ext>
            </p:extLst>
          </p:nvPr>
        </p:nvGraphicFramePr>
        <p:xfrm>
          <a:off x="358775" y="2740402"/>
          <a:ext cx="842169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15">
                  <a:extLst>
                    <a:ext uri="{9D8B030D-6E8A-4147-A177-3AD203B41FA5}">
                      <a16:colId xmlns:a16="http://schemas.microsoft.com/office/drawing/2014/main" val="2518259619"/>
                    </a:ext>
                  </a:extLst>
                </a:gridCol>
                <a:gridCol w="1083552">
                  <a:extLst>
                    <a:ext uri="{9D8B030D-6E8A-4147-A177-3AD203B41FA5}">
                      <a16:colId xmlns:a16="http://schemas.microsoft.com/office/drawing/2014/main" val="2602869218"/>
                    </a:ext>
                  </a:extLst>
                </a:gridCol>
                <a:gridCol w="1253447">
                  <a:extLst>
                    <a:ext uri="{9D8B030D-6E8A-4147-A177-3AD203B41FA5}">
                      <a16:colId xmlns:a16="http://schemas.microsoft.com/office/drawing/2014/main" val="771906138"/>
                    </a:ext>
                  </a:extLst>
                </a:gridCol>
                <a:gridCol w="1613042">
                  <a:extLst>
                    <a:ext uri="{9D8B030D-6E8A-4147-A177-3AD203B41FA5}">
                      <a16:colId xmlns:a16="http://schemas.microsoft.com/office/drawing/2014/main" val="1918925478"/>
                    </a:ext>
                  </a:extLst>
                </a:gridCol>
                <a:gridCol w="1664419">
                  <a:extLst>
                    <a:ext uri="{9D8B030D-6E8A-4147-A177-3AD203B41FA5}">
                      <a16:colId xmlns:a16="http://schemas.microsoft.com/office/drawing/2014/main" val="3733240341"/>
                    </a:ext>
                  </a:extLst>
                </a:gridCol>
                <a:gridCol w="1403615">
                  <a:extLst>
                    <a:ext uri="{9D8B030D-6E8A-4147-A177-3AD203B41FA5}">
                      <a16:colId xmlns:a16="http://schemas.microsoft.com/office/drawing/2014/main" val="16545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Monday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Tuesday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Wednesday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Thursday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Friday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6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10.00</a:t>
                      </a:r>
                      <a:r>
                        <a:rPr lang="en-GB" baseline="0" dirty="0" smtClean="0"/>
                        <a:t> – 13.00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4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14.00 – 17.00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608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51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543710" y="3824555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Lab Hardware / Groups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TCP/IP Layers: Transport</a:t>
            </a:r>
            <a:endParaRPr lang="en-US" b="1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415285" y="1858724"/>
            <a:ext cx="2751016" cy="726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APPLICATION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3411385" y="2816069"/>
            <a:ext cx="2751016" cy="726831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>
            <a:off x="1766277" y="2795914"/>
            <a:ext cx="1636307" cy="5457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Port </a:t>
            </a:r>
            <a:r>
              <a:rPr lang="de-DE" sz="1400" dirty="0" smtClean="0"/>
              <a:t>(16 </a:t>
            </a:r>
            <a:r>
              <a:rPr lang="de-DE" sz="1400" dirty="0" err="1" smtClean="0"/>
              <a:t>bits</a:t>
            </a:r>
            <a:r>
              <a:rPr lang="de-DE" sz="1400" dirty="0" smtClean="0"/>
              <a:t>)</a:t>
            </a:r>
            <a:endParaRPr lang="en-US" sz="1400" dirty="0"/>
          </a:p>
        </p:txBody>
      </p:sp>
      <p:sp>
        <p:nvSpPr>
          <p:cNvPr id="3" name="Rechteck 2"/>
          <p:cNvSpPr/>
          <p:nvPr/>
        </p:nvSpPr>
        <p:spPr>
          <a:xfrm>
            <a:off x="593969" y="2652918"/>
            <a:ext cx="1172308" cy="645346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854844" y="2958084"/>
            <a:ext cx="726831" cy="221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Data</a:t>
            </a:r>
            <a:endParaRPr lang="en-US" sz="1100" dirty="0"/>
          </a:p>
        </p:txBody>
      </p:sp>
      <p:sp>
        <p:nvSpPr>
          <p:cNvPr id="4" name="Textfeld 3"/>
          <p:cNvSpPr txBox="1"/>
          <p:nvPr/>
        </p:nvSpPr>
        <p:spPr>
          <a:xfrm>
            <a:off x="6392985" y="2958084"/>
            <a:ext cx="22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TCP/UDP</a:t>
            </a:r>
            <a:endParaRPr lang="en-US" sz="1600" b="1" dirty="0" err="1" smtClean="0"/>
          </a:p>
        </p:txBody>
      </p:sp>
      <p:sp>
        <p:nvSpPr>
          <p:cNvPr id="5" name="Textfeld 4"/>
          <p:cNvSpPr txBox="1"/>
          <p:nvPr/>
        </p:nvSpPr>
        <p:spPr>
          <a:xfrm>
            <a:off x="464588" y="1914362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Source Ports, Destination Ports</a:t>
            </a:r>
          </a:p>
          <a:p>
            <a:r>
              <a:rPr lang="de-DE" sz="1400" dirty="0" smtClean="0"/>
              <a:t>(0 </a:t>
            </a:r>
            <a:r>
              <a:rPr lang="de-DE" sz="1400" dirty="0" err="1" smtClean="0"/>
              <a:t>to</a:t>
            </a:r>
            <a:r>
              <a:rPr lang="de-DE" sz="1400" dirty="0" smtClean="0"/>
              <a:t> 65535)</a:t>
            </a:r>
            <a:endParaRPr lang="en-US" sz="1400" dirty="0" err="1" smtClean="0"/>
          </a:p>
        </p:txBody>
      </p:sp>
      <p:sp>
        <p:nvSpPr>
          <p:cNvPr id="11" name="Textfeld 10"/>
          <p:cNvSpPr txBox="1"/>
          <p:nvPr/>
        </p:nvSpPr>
        <p:spPr>
          <a:xfrm>
            <a:off x="607530" y="266781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Port</a:t>
            </a:r>
            <a:endParaRPr lang="en-US" sz="1200" dirty="0" err="1" smtClean="0">
              <a:solidFill>
                <a:schemeClr val="bg1"/>
              </a:solidFill>
            </a:endParaRPr>
          </a:p>
        </p:txBody>
      </p:sp>
      <p:pic>
        <p:nvPicPr>
          <p:cNvPr id="5122" name="Picture 2" descr="C:\Users\ga86kat\Downloads\20170502_1249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08" y="3760591"/>
            <a:ext cx="4588775" cy="25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ildergebnis für f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96" y="4093839"/>
            <a:ext cx="397225" cy="3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Bildergebnis für ft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10" y="4344069"/>
            <a:ext cx="505409" cy="50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ildergebnis für chr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56" y="4282438"/>
            <a:ext cx="349634" cy="34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ildergebnis für skyp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85" y="4417118"/>
            <a:ext cx="354508" cy="3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Bildergebnis für ss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74" y="3804988"/>
            <a:ext cx="889160" cy="44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0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4" grpId="0"/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TCP/IP Layers: Network</a:t>
            </a:r>
            <a:endParaRPr lang="en-US" b="1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415285" y="1858724"/>
            <a:ext cx="2751016" cy="726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3411385" y="2816069"/>
            <a:ext cx="2751016" cy="726831"/>
          </a:xfrm>
          <a:prstGeom prst="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411385" y="3730424"/>
            <a:ext cx="2751016" cy="726831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(Internet)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407485" y="4687769"/>
            <a:ext cx="2751016" cy="7268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LINK/PHYSICAL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>
            <a:off x="1911926" y="3820969"/>
            <a:ext cx="1495560" cy="5457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IP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273131" y="3463826"/>
            <a:ext cx="1638795" cy="1052851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593969" y="3801723"/>
            <a:ext cx="1172308" cy="645346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854844" y="4106889"/>
            <a:ext cx="726831" cy="221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Data</a:t>
            </a:r>
            <a:endParaRPr lang="en-US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607530" y="3816619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Port</a:t>
            </a:r>
            <a:endParaRPr lang="en-US" sz="1200" dirty="0" err="1" smtClean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13680" y="3463826"/>
            <a:ext cx="116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IP </a:t>
            </a:r>
            <a:r>
              <a:rPr lang="de-DE" sz="1200" dirty="0" err="1" smtClean="0">
                <a:solidFill>
                  <a:schemeClr val="bg1"/>
                </a:solidFill>
              </a:rPr>
              <a:t>Adress</a:t>
            </a:r>
            <a:endParaRPr lang="en-US" sz="1200" dirty="0" err="1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9306" y="3025595"/>
            <a:ext cx="2163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Source IP, Destination IP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1137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TCP/IP Layers: Link</a:t>
            </a:r>
            <a:endParaRPr lang="en-US" b="1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415285" y="1858724"/>
            <a:ext cx="2751016" cy="726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411385" y="2816069"/>
            <a:ext cx="2751016" cy="726831"/>
          </a:xfrm>
          <a:prstGeom prst="rect">
            <a:avLst/>
          </a:prstGeom>
          <a:solidFill>
            <a:srgbClr val="C00000"/>
          </a:solidFill>
          <a:ln>
            <a:solidFill>
              <a:srgbClr val="CC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TRANSPORT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411385" y="3730424"/>
            <a:ext cx="2751016" cy="726831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(Internet)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407485" y="4687769"/>
            <a:ext cx="2751016" cy="72683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LINK/PHYSICAL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314" name="Picture 2" descr="Bildergebnis für electric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22" y="2155896"/>
            <a:ext cx="1590574" cy="15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75846" y="5800148"/>
            <a:ext cx="233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0  1  1  1  0  0  1  0</a:t>
            </a:r>
            <a:endParaRPr lang="en-US" sz="1400" b="1" dirty="0" err="1" smtClean="0"/>
          </a:p>
        </p:txBody>
      </p:sp>
      <p:sp>
        <p:nvSpPr>
          <p:cNvPr id="4" name="AutoShape 4" descr="Bildergebnis für optical communication"/>
          <p:cNvSpPr>
            <a:spLocks noChangeAspect="1" noChangeArrowheads="1"/>
          </p:cNvSpPr>
          <p:nvPr/>
        </p:nvSpPr>
        <p:spPr bwMode="auto">
          <a:xfrm>
            <a:off x="155575" y="-1287463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Bildergebnis für optical communication"/>
          <p:cNvSpPr>
            <a:spLocks noChangeAspect="1" noChangeArrowheads="1"/>
          </p:cNvSpPr>
          <p:nvPr/>
        </p:nvSpPr>
        <p:spPr bwMode="auto">
          <a:xfrm>
            <a:off x="307975" y="-1135063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Bildergebnis für optical commun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3" y="2919565"/>
            <a:ext cx="2024062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feil nach links 19"/>
          <p:cNvSpPr/>
          <p:nvPr/>
        </p:nvSpPr>
        <p:spPr>
          <a:xfrm>
            <a:off x="1897171" y="4778314"/>
            <a:ext cx="1495560" cy="5457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71355" y="5770355"/>
            <a:ext cx="4057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Media Access Control IEEE 802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7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TCP: </a:t>
            </a:r>
            <a:r>
              <a:rPr lang="en-US" noProof="0" dirty="0" smtClean="0"/>
              <a:t>Transport </a:t>
            </a:r>
            <a:endParaRPr lang="en-US" b="1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8FAB-F855-4A8F-9E78-40DEF5AFA29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56" y="383226"/>
            <a:ext cx="2278516" cy="125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6092042" y="605642"/>
            <a:ext cx="1365662" cy="510639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58775" y="1571561"/>
            <a:ext cx="8421688" cy="51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smtClean="0">
                <a:latin typeface="Arial" pitchFamily="34"/>
                <a:cs typeface="Arial" pitchFamily="34"/>
              </a:rPr>
              <a:t>Connection: 3 </a:t>
            </a:r>
            <a:r>
              <a:rPr lang="de-DE" sz="2000" dirty="0" err="1" smtClean="0">
                <a:latin typeface="Arial" pitchFamily="34"/>
                <a:cs typeface="Arial" pitchFamily="34"/>
              </a:rPr>
              <a:t>way</a:t>
            </a:r>
            <a:r>
              <a:rPr lang="de-DE" sz="2000" dirty="0" smtClean="0">
                <a:latin typeface="Arial" pitchFamily="34"/>
                <a:cs typeface="Arial" pitchFamily="34"/>
              </a:rPr>
              <a:t> </a:t>
            </a:r>
            <a:r>
              <a:rPr lang="de-DE" sz="2000" dirty="0" err="1" smtClean="0">
                <a:latin typeface="Arial" pitchFamily="34"/>
                <a:cs typeface="Arial" pitchFamily="34"/>
              </a:rPr>
              <a:t>handshake</a:t>
            </a:r>
            <a:endParaRPr lang="de-DE" sz="2000" dirty="0" smtClean="0"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 smtClean="0">
              <a:solidFill>
                <a:schemeClr val="tx2"/>
              </a:solidFill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/>
          </a:p>
        </p:txBody>
      </p:sp>
      <p:sp>
        <p:nvSpPr>
          <p:cNvPr id="15" name="TextBox 7"/>
          <p:cNvSpPr txBox="1"/>
          <p:nvPr/>
        </p:nvSpPr>
        <p:spPr>
          <a:xfrm>
            <a:off x="239851" y="3434101"/>
            <a:ext cx="208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communication</a:t>
            </a:r>
            <a:endParaRPr lang="en-US" dirty="0"/>
          </a:p>
        </p:txBody>
      </p:sp>
      <p:sp>
        <p:nvSpPr>
          <p:cNvPr id="26" name="Flowchart: Process 16"/>
          <p:cNvSpPr/>
          <p:nvPr/>
        </p:nvSpPr>
        <p:spPr>
          <a:xfrm>
            <a:off x="2695074" y="3073105"/>
            <a:ext cx="609600" cy="119274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Alice</a:t>
            </a:r>
          </a:p>
        </p:txBody>
      </p:sp>
      <p:sp>
        <p:nvSpPr>
          <p:cNvPr id="28" name="Textfeld 5"/>
          <p:cNvSpPr txBox="1"/>
          <p:nvPr/>
        </p:nvSpPr>
        <p:spPr>
          <a:xfrm>
            <a:off x="2980706" y="208092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Alice</a:t>
            </a:r>
            <a:endParaRPr lang="en-US" b="1" dirty="0"/>
          </a:p>
        </p:txBody>
      </p:sp>
      <p:sp>
        <p:nvSpPr>
          <p:cNvPr id="30" name="Textfeld 8"/>
          <p:cNvSpPr txBox="1"/>
          <p:nvPr/>
        </p:nvSpPr>
        <p:spPr>
          <a:xfrm>
            <a:off x="5523186" y="211281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Bob</a:t>
            </a:r>
            <a:endParaRPr lang="en-US" b="1" dirty="0"/>
          </a:p>
        </p:txBody>
      </p:sp>
      <p:sp>
        <p:nvSpPr>
          <p:cNvPr id="4" name="Rechteck 3"/>
          <p:cNvSpPr/>
          <p:nvPr/>
        </p:nvSpPr>
        <p:spPr>
          <a:xfrm>
            <a:off x="2467428" y="2551593"/>
            <a:ext cx="3305528" cy="71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34" y="2476753"/>
            <a:ext cx="859279" cy="84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04" y="2528046"/>
            <a:ext cx="911336" cy="8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Abgerundetes Rechteck 30"/>
          <p:cNvSpPr/>
          <p:nvPr/>
        </p:nvSpPr>
        <p:spPr>
          <a:xfrm>
            <a:off x="2900494" y="3441182"/>
            <a:ext cx="859279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SYN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5261936" y="3605304"/>
            <a:ext cx="1031976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SYN,ACK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/>
          <p:cNvCxnSpPr>
            <a:stCxn id="31" idx="3"/>
            <a:endCxn id="33" idx="1"/>
          </p:cNvCxnSpPr>
          <p:nvPr/>
        </p:nvCxnSpPr>
        <p:spPr>
          <a:xfrm>
            <a:off x="3759773" y="3583686"/>
            <a:ext cx="1502163" cy="164122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2900494" y="4087512"/>
            <a:ext cx="859279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2900493" y="4679298"/>
            <a:ext cx="859279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900494" y="5278283"/>
            <a:ext cx="859279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2910394" y="5751308"/>
            <a:ext cx="859279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2908419" y="6390583"/>
            <a:ext cx="859279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5261936" y="5820579"/>
            <a:ext cx="859279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5271836" y="6246104"/>
            <a:ext cx="859279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5271835" y="4964305"/>
            <a:ext cx="859279" cy="285007"/>
          </a:xfrm>
          <a:prstGeom prst="round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7"/>
          <p:cNvSpPr txBox="1"/>
          <p:nvPr/>
        </p:nvSpPr>
        <p:spPr>
          <a:xfrm>
            <a:off x="239851" y="4679451"/>
            <a:ext cx="20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</a:t>
            </a:r>
            <a:endParaRPr lang="en-US" dirty="0"/>
          </a:p>
        </p:txBody>
      </p:sp>
      <p:sp>
        <p:nvSpPr>
          <p:cNvPr id="46" name="TextBox 7"/>
          <p:cNvSpPr txBox="1"/>
          <p:nvPr/>
        </p:nvSpPr>
        <p:spPr>
          <a:xfrm>
            <a:off x="358773" y="5876554"/>
            <a:ext cx="208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communication</a:t>
            </a:r>
            <a:endParaRPr lang="en-US" dirty="0"/>
          </a:p>
        </p:txBody>
      </p:sp>
      <p:cxnSp>
        <p:nvCxnSpPr>
          <p:cNvPr id="47" name="Gerade Verbindung mit Pfeil 46"/>
          <p:cNvCxnSpPr>
            <a:stCxn id="33" idx="1"/>
            <a:endCxn id="36" idx="3"/>
          </p:cNvCxnSpPr>
          <p:nvPr/>
        </p:nvCxnSpPr>
        <p:spPr>
          <a:xfrm flipH="1">
            <a:off x="3759773" y="3747808"/>
            <a:ext cx="1502163" cy="482208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4" idx="1"/>
            <a:endCxn id="38" idx="3"/>
          </p:cNvCxnSpPr>
          <p:nvPr/>
        </p:nvCxnSpPr>
        <p:spPr>
          <a:xfrm flipH="1">
            <a:off x="3759773" y="5106809"/>
            <a:ext cx="1512062" cy="313978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43" idx="1"/>
            <a:endCxn id="41" idx="3"/>
          </p:cNvCxnSpPr>
          <p:nvPr/>
        </p:nvCxnSpPr>
        <p:spPr>
          <a:xfrm flipH="1">
            <a:off x="3767698" y="6388608"/>
            <a:ext cx="1504138" cy="144479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0" idx="3"/>
            <a:endCxn id="42" idx="1"/>
          </p:cNvCxnSpPr>
          <p:nvPr/>
        </p:nvCxnSpPr>
        <p:spPr>
          <a:xfrm>
            <a:off x="3769673" y="5893812"/>
            <a:ext cx="1492263" cy="69271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7" idx="3"/>
            <a:endCxn id="44" idx="1"/>
          </p:cNvCxnSpPr>
          <p:nvPr/>
        </p:nvCxnSpPr>
        <p:spPr>
          <a:xfrm>
            <a:off x="3759772" y="4821802"/>
            <a:ext cx="1512063" cy="28500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39851" y="4512623"/>
            <a:ext cx="741973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237875" y="5658290"/>
            <a:ext cx="741973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31" grpId="0" animBg="1"/>
      <p:bldP spid="33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</p:bldLst>
  </p:timing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1374</Words>
  <Application>Microsoft Office PowerPoint</Application>
  <PresentationFormat>Bildschirmpräsentation (4:3)</PresentationFormat>
  <Paragraphs>508</Paragraphs>
  <Slides>56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6" baseType="lpstr">
      <vt:lpstr>Microsoft YaHei</vt:lpstr>
      <vt:lpstr>ＭＳ Ｐゴシック</vt:lpstr>
      <vt:lpstr>Arial</vt:lpstr>
      <vt:lpstr>Calibri</vt:lpstr>
      <vt:lpstr>Courier New</vt:lpstr>
      <vt:lpstr>DejaVu Sans</vt:lpstr>
      <vt:lpstr>Lucida Sans</vt:lpstr>
      <vt:lpstr>Symbol</vt:lpstr>
      <vt:lpstr>Wingdings</vt:lpstr>
      <vt:lpstr>Standarddesign</vt:lpstr>
      <vt:lpstr>Laboratory Secure SoC for the  Internet-of-Things Second Introduction</vt:lpstr>
      <vt:lpstr>Agenda</vt:lpstr>
      <vt:lpstr>PowerPoint-Präsentation</vt:lpstr>
      <vt:lpstr>TCP/IP Layers</vt:lpstr>
      <vt:lpstr>TCP/IP Layers: Application</vt:lpstr>
      <vt:lpstr>TCP/IP Layers: Transport</vt:lpstr>
      <vt:lpstr>TCP/IP Layers: Network</vt:lpstr>
      <vt:lpstr>TCP/IP Layers: Link</vt:lpstr>
      <vt:lpstr>TCP: Transport </vt:lpstr>
      <vt:lpstr>Comparison TCP/UDP</vt:lpstr>
      <vt:lpstr>IP-Adresses</vt:lpstr>
      <vt:lpstr>TCP/IP Internet Protocol Suite</vt:lpstr>
      <vt:lpstr>PowerPoint-Präsentation</vt:lpstr>
      <vt:lpstr>IPv6 - Overview</vt:lpstr>
      <vt:lpstr>IPv6 - Prefixes</vt:lpstr>
      <vt:lpstr>IPv6 - Quiz</vt:lpstr>
      <vt:lpstr>PowerPoint-Präsentation</vt:lpstr>
      <vt:lpstr>6LoWPAN</vt:lpstr>
      <vt:lpstr>6LoWPAN – Stack</vt:lpstr>
      <vt:lpstr>IEEE 802.15.4</vt:lpstr>
      <vt:lpstr>6LoWPAN: IEEE 802.15.4</vt:lpstr>
      <vt:lpstr>6LoWPAN – Network Overview</vt:lpstr>
      <vt:lpstr>PowerPoint-Präsentation</vt:lpstr>
      <vt:lpstr>MQTT Overview</vt:lpstr>
      <vt:lpstr>MQTT - Connect</vt:lpstr>
      <vt:lpstr>MQTT - Subscribe</vt:lpstr>
      <vt:lpstr>MQTT - Publish</vt:lpstr>
      <vt:lpstr>MQTT - Example</vt:lpstr>
      <vt:lpstr>PowerPoint-Präsentation</vt:lpstr>
      <vt:lpstr>Problem</vt:lpstr>
      <vt:lpstr>TLS (Transportation Layer Security)</vt:lpstr>
      <vt:lpstr>TLS (Transportation Layer Security)</vt:lpstr>
      <vt:lpstr>Problem with Sensortag</vt:lpstr>
      <vt:lpstr>AES – Encryption of the payload</vt:lpstr>
      <vt:lpstr>AES – Encryption of the payload</vt:lpstr>
      <vt:lpstr>AES-GCM</vt:lpstr>
      <vt:lpstr>GCM-Encryption</vt:lpstr>
      <vt:lpstr>GCM-GHASH</vt:lpstr>
      <vt:lpstr>GCM-Encryption</vt:lpstr>
      <vt:lpstr>GCM-GCTR</vt:lpstr>
      <vt:lpstr>MQTT Security</vt:lpstr>
      <vt:lpstr>PowerPoint-Präsentation</vt:lpstr>
      <vt:lpstr>Lab Hardware</vt:lpstr>
      <vt:lpstr>Overview – Edge router</vt:lpstr>
      <vt:lpstr>Contiki OS</vt:lpstr>
      <vt:lpstr>Contiki - Example</vt:lpstr>
      <vt:lpstr>Conikti – Given application</vt:lpstr>
      <vt:lpstr>PowerPoint-Präsentation</vt:lpstr>
      <vt:lpstr>Part 1: Infrastructure setup + Clone of existing sensortag</vt:lpstr>
      <vt:lpstr>Part 2: Secure communication</vt:lpstr>
      <vt:lpstr>Part2: Tasks</vt:lpstr>
      <vt:lpstr>PowerPoint-Präsentation</vt:lpstr>
      <vt:lpstr>Material on Gitlab</vt:lpstr>
      <vt:lpstr>PowerPoint-Präsentation</vt:lpstr>
      <vt:lpstr>Tutor hours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Hofbauer2010</dc:creator>
  <cp:lastModifiedBy>Thomas Schamberger</cp:lastModifiedBy>
  <cp:revision>263</cp:revision>
  <dcterms:created xsi:type="dcterms:W3CDTF">2012-11-07T09:20:46Z</dcterms:created>
  <dcterms:modified xsi:type="dcterms:W3CDTF">2018-04-24T07:27:01Z</dcterms:modified>
</cp:coreProperties>
</file>