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CDE2F0-E9BB-4175-90E3-1F25A8D04138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5056E6-DAE8-4EA4-8060-8578FAFE7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59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Whenever an exception occurs, the current/next PC is saved to the current EPCR. If the CPU implements delay-slot execution (CPUCFGR[ND] is not set) and the PC points to the delay-slot instruction, PC-4 is saved to the current EPCR and SR[DSX] is set. Table 6-3 defines what are current/next PC and effective address.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056E6-DAE8-4EA4-8060-8578FAFE732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520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13 has the highest priority and 1 has the lowest priority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056E6-DAE8-4EA4-8060-8578FAFE732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59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A99F-0053-4036-A240-7AE95FE97421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9AD60-3C01-405B-A0E1-1078D0069BE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021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A99F-0053-4036-A240-7AE95FE97421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9AD60-3C01-405B-A0E1-1078D0069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331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A99F-0053-4036-A240-7AE95FE97421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9AD60-3C01-405B-A0E1-1078D0069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96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A99F-0053-4036-A240-7AE95FE97421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9AD60-3C01-405B-A0E1-1078D0069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50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A99F-0053-4036-A240-7AE95FE97421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9AD60-3C01-405B-A0E1-1078D0069BE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436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A99F-0053-4036-A240-7AE95FE97421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9AD60-3C01-405B-A0E1-1078D0069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34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A99F-0053-4036-A240-7AE95FE97421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9AD60-3C01-405B-A0E1-1078D0069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540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A99F-0053-4036-A240-7AE95FE97421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9AD60-3C01-405B-A0E1-1078D0069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03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A99F-0053-4036-A240-7AE95FE97421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9AD60-3C01-405B-A0E1-1078D0069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758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A90A99F-0053-4036-A240-7AE95FE97421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39AD60-3C01-405B-A0E1-1078D0069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369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A99F-0053-4036-A240-7AE95FE97421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9AD60-3C01-405B-A0E1-1078D0069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03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0A99F-0053-4036-A240-7AE95FE97421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039AD60-3C01-405B-A0E1-1078D0069BE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494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42D23-D4F4-4304-AC7C-7E4CD5AC9A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FORMAL </a:t>
            </a:r>
            <a:r>
              <a:rPr lang="en-US"/>
              <a:t>VERIFICATION Of </a:t>
            </a:r>
            <a:r>
              <a:rPr lang="en-US" dirty="0" err="1"/>
              <a:t>OpenRISC</a:t>
            </a:r>
            <a:r>
              <a:rPr lang="en-US" dirty="0"/>
              <a:t> 1200 (OR1200)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F099E4-EDCE-4BD4-8367-E3A6540147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Saqib Khan (sak2454)</a:t>
            </a:r>
          </a:p>
        </p:txBody>
      </p:sp>
    </p:spTree>
    <p:extLst>
      <p:ext uri="{BB962C8B-B14F-4D97-AF65-F5344CB8AC3E}">
        <p14:creationId xmlns:p14="http://schemas.microsoft.com/office/powerpoint/2010/main" val="3380939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D39CD-D040-42D5-A749-97A256987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INJECTION AND DEBUG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075AC2D-3348-4902-88D6-5F9ACAE43C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61" y="4199022"/>
            <a:ext cx="11305977" cy="193544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53BE76-7859-47B3-8ED5-50A04D5293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80" y="2646223"/>
            <a:ext cx="6884608" cy="12349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75463A-3877-406D-BBC6-4C6C96910DFE}"/>
              </a:ext>
            </a:extLst>
          </p:cNvPr>
          <p:cNvSpPr txBox="1"/>
          <p:nvPr/>
        </p:nvSpPr>
        <p:spPr>
          <a:xfrm>
            <a:off x="763480" y="1935332"/>
            <a:ext cx="4145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or1200_except.v</a:t>
            </a:r>
          </a:p>
        </p:txBody>
      </p:sp>
    </p:spTree>
    <p:extLst>
      <p:ext uri="{BB962C8B-B14F-4D97-AF65-F5344CB8AC3E}">
        <p14:creationId xmlns:p14="http://schemas.microsoft.com/office/powerpoint/2010/main" val="51212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511A2-33B6-4903-9678-51F30BAD0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152600" cy="559294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 –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01672-8A9C-47F6-89AE-66DC84117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module is set as the top module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E67175-2509-4EE3-B989-CCEB2B8ECC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3329"/>
            <a:ext cx="12176172" cy="619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089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2C456-1E5F-49DC-97DE-484A54D5F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71" y="126805"/>
            <a:ext cx="7345384" cy="459121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 –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B886C-DFAF-4034-82CA-4404AE781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71" y="522961"/>
            <a:ext cx="10058400" cy="4023360"/>
          </a:xfrm>
        </p:spPr>
        <p:txBody>
          <a:bodyPr/>
          <a:lstStyle/>
          <a:p>
            <a:r>
              <a:rPr lang="en-US" dirty="0"/>
              <a:t>We set or1200_cpu as the op module and all other modules comes under this.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DF6C6B5-5668-4629-ADE1-8C96E8881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455"/>
            <a:ext cx="12192000" cy="578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783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88BB3-C12E-4D87-87CB-36EDC8F6D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9D450-4843-4411-9EC1-3B7C2106E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Gives us a good understanding of how formal verification works for complex architecture.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Learned how to use Instruction Set Architecture (ISA) and golden model to test the functionality of the design.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Gives us an experience to work with mainstream verification tools, such as    Cadence Jaspergold.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Future Work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Add verification for all other modules, not covered in this project, such as ALU, FPU etc.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Test code coverage.</a:t>
            </a:r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609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851C8-E919-4657-93EB-28229D2D7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260A5-FCB5-4E17-B29F-4B111B9CE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sz="2800" dirty="0"/>
              <a:t>Brief Overview of OR1200 Architecture</a:t>
            </a:r>
          </a:p>
          <a:p>
            <a:pPr marL="0" indent="0">
              <a:buNone/>
            </a:pPr>
            <a:r>
              <a:rPr lang="en-US" sz="2800" dirty="0"/>
              <a:t>Specific modules covered in this verification attempt</a:t>
            </a:r>
          </a:p>
          <a:p>
            <a:pPr marL="0" indent="0">
              <a:buNone/>
            </a:pPr>
            <a:r>
              <a:rPr lang="en-US" sz="2800" dirty="0"/>
              <a:t>Results</a:t>
            </a:r>
          </a:p>
          <a:p>
            <a:pPr marL="0" indent="0">
              <a:buNone/>
            </a:pPr>
            <a:r>
              <a:rPr lang="en-US" sz="2800" dirty="0"/>
              <a:t>Fault Injection and Debug</a:t>
            </a:r>
          </a:p>
          <a:p>
            <a:pPr marL="0" indent="0">
              <a:buNone/>
            </a:pPr>
            <a:r>
              <a:rPr lang="en-US" sz="2800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075144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3D11E-0BD2-423B-A799-69F2B14AF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OR1200 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030D8-B11D-473C-9E31-768A1C4F8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32-bit Reduced Instruction Set Computer (RISC)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Five stage pipeline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Instruction Fetch (IF)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Instruction Decode (ID)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Execution (EX)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Memory Access (MA)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Writeback (WB)</a:t>
            </a:r>
          </a:p>
        </p:txBody>
      </p:sp>
      <p:pic>
        <p:nvPicPr>
          <p:cNvPr id="4" name="Picture 3" descr="pipeline stage.eps">
            <a:extLst>
              <a:ext uri="{FF2B5EF4-FFF2-40B4-BE49-F238E27FC236}">
                <a16:creationId xmlns:a16="http://schemas.microsoft.com/office/drawing/2014/main" id="{5453992E-402B-4872-B147-21F1825ED27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365" y="1737360"/>
            <a:ext cx="4114800" cy="451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525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8E275-A070-494D-9871-AC21B76E7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 AND COVER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33E4A-574D-4853-A92E-8BF374612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Assertion for OR1200 Core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err="1"/>
              <a:t>genPC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IF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Ctrl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OperandMUX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Except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" name="Picture 3" descr="pipeline stage.eps">
            <a:extLst>
              <a:ext uri="{FF2B5EF4-FFF2-40B4-BE49-F238E27FC236}">
                <a16:creationId xmlns:a16="http://schemas.microsoft.com/office/drawing/2014/main" id="{74520FFA-3E10-4950-A607-CFB5CFB4403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880" y="1599183"/>
            <a:ext cx="4114800" cy="4516462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D45A25C6-0D24-45AD-AD92-00F1EDFD095F}"/>
              </a:ext>
            </a:extLst>
          </p:cNvPr>
          <p:cNvSpPr/>
          <p:nvPr/>
        </p:nvSpPr>
        <p:spPr>
          <a:xfrm>
            <a:off x="7732451" y="2308194"/>
            <a:ext cx="319596" cy="248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5CBB1C9-B9DD-4D46-9AF8-99BB9856FE3A}"/>
              </a:ext>
            </a:extLst>
          </p:cNvPr>
          <p:cNvSpPr/>
          <p:nvPr/>
        </p:nvSpPr>
        <p:spPr>
          <a:xfrm>
            <a:off x="7750207" y="2894941"/>
            <a:ext cx="319596" cy="248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0EB0E4E-F0F9-49DD-AA94-BFA8F4F3DEE5}"/>
              </a:ext>
            </a:extLst>
          </p:cNvPr>
          <p:cNvSpPr/>
          <p:nvPr/>
        </p:nvSpPr>
        <p:spPr>
          <a:xfrm>
            <a:off x="7750207" y="3429000"/>
            <a:ext cx="319596" cy="248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448C385-3614-4104-877C-F67D87BE7A31}"/>
              </a:ext>
            </a:extLst>
          </p:cNvPr>
          <p:cNvSpPr/>
          <p:nvPr/>
        </p:nvSpPr>
        <p:spPr>
          <a:xfrm>
            <a:off x="7732451" y="3990700"/>
            <a:ext cx="319596" cy="248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3AA717C4-4D44-4B5E-9EC6-C59594CCF960}"/>
              </a:ext>
            </a:extLst>
          </p:cNvPr>
          <p:cNvSpPr/>
          <p:nvPr/>
        </p:nvSpPr>
        <p:spPr>
          <a:xfrm>
            <a:off x="9775795" y="5497578"/>
            <a:ext cx="319596" cy="248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67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B9998-C577-4861-9899-F089417DE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0BAFE-EA5E-42B6-8E08-6BD722A50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main properties under tests for the exception module: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Save Program Counter (PC)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Flush pipeline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Exception priority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676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8C74A-3F52-44FE-A28C-1CFDED659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Unit –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EA685-67B6-448D-BB16-326F83EAE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No branch prediction in OR1200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Steps for exception handling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Exception detected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Save Register Files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Save Program Counter (PC) in Exception Program Counter Register (EPCR)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E2F2BD-4521-4BA7-82D3-91A1A5A8E4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95" y="3849211"/>
            <a:ext cx="11262210" cy="170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766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E1FA6-37D1-4DBA-88E4-686AFB8F6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Unit –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498AD-9704-4BA1-B38C-B1C0D3441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Finite State Machine (FSM) for pipeline flush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IDLE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FLU1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FLU2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FLU3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FLU4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FLU5</a:t>
            </a:r>
          </a:p>
          <a:p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86C41B4-5395-4AFC-8062-551DA545FEF8}"/>
              </a:ext>
            </a:extLst>
          </p:cNvPr>
          <p:cNvSpPr/>
          <p:nvPr/>
        </p:nvSpPr>
        <p:spPr>
          <a:xfrm>
            <a:off x="8337609" y="2544848"/>
            <a:ext cx="852257" cy="6303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IDLE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8497F29-652A-44B2-994F-EAAB8B456354}"/>
              </a:ext>
            </a:extLst>
          </p:cNvPr>
          <p:cNvSpPr/>
          <p:nvPr/>
        </p:nvSpPr>
        <p:spPr>
          <a:xfrm>
            <a:off x="9930561" y="3624308"/>
            <a:ext cx="852257" cy="6303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FLU1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2D8992A-2DBE-48E7-BCFD-02041B2F83D7}"/>
              </a:ext>
            </a:extLst>
          </p:cNvPr>
          <p:cNvSpPr/>
          <p:nvPr/>
        </p:nvSpPr>
        <p:spPr>
          <a:xfrm>
            <a:off x="9930560" y="4674914"/>
            <a:ext cx="852257" cy="6303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FLU2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2931361-1272-46E2-B14B-13134415143F}"/>
              </a:ext>
            </a:extLst>
          </p:cNvPr>
          <p:cNvSpPr/>
          <p:nvPr/>
        </p:nvSpPr>
        <p:spPr>
          <a:xfrm>
            <a:off x="8337610" y="5110684"/>
            <a:ext cx="852257" cy="6303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FLU3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61D1AE5-3AB3-4386-8759-83C26B0BBE77}"/>
              </a:ext>
            </a:extLst>
          </p:cNvPr>
          <p:cNvSpPr/>
          <p:nvPr/>
        </p:nvSpPr>
        <p:spPr>
          <a:xfrm>
            <a:off x="6719358" y="4689629"/>
            <a:ext cx="852257" cy="6303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FLU4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E5351E2-1639-4740-8DDF-2BADB97F0237}"/>
              </a:ext>
            </a:extLst>
          </p:cNvPr>
          <p:cNvSpPr/>
          <p:nvPr/>
        </p:nvSpPr>
        <p:spPr>
          <a:xfrm>
            <a:off x="6719357" y="3618936"/>
            <a:ext cx="852257" cy="6303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FLU5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CE9BBC8-5599-453C-89F8-D38D4C10D28F}"/>
              </a:ext>
            </a:extLst>
          </p:cNvPr>
          <p:cNvCxnSpPr>
            <a:stCxn id="7" idx="4"/>
            <a:endCxn id="8" idx="0"/>
          </p:cNvCxnSpPr>
          <p:nvPr/>
        </p:nvCxnSpPr>
        <p:spPr>
          <a:xfrm flipH="1">
            <a:off x="10356689" y="4254623"/>
            <a:ext cx="1" cy="420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E651753-8C01-4BDA-B962-D4DD0DC9C43F}"/>
              </a:ext>
            </a:extLst>
          </p:cNvPr>
          <p:cNvCxnSpPr>
            <a:stCxn id="8" idx="3"/>
            <a:endCxn id="9" idx="6"/>
          </p:cNvCxnSpPr>
          <p:nvPr/>
        </p:nvCxnSpPr>
        <p:spPr>
          <a:xfrm flipH="1">
            <a:off x="9189867" y="5212922"/>
            <a:ext cx="865503" cy="21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3F27E26-8E94-4A62-B3AE-C450FEFA8B39}"/>
              </a:ext>
            </a:extLst>
          </p:cNvPr>
          <p:cNvCxnSpPr>
            <a:stCxn id="9" idx="2"/>
          </p:cNvCxnSpPr>
          <p:nvPr/>
        </p:nvCxnSpPr>
        <p:spPr>
          <a:xfrm flipH="1" flipV="1">
            <a:off x="7509210" y="5212922"/>
            <a:ext cx="828400" cy="21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D34EFF2-E00D-4AD5-AB46-A1657E8D4FE8}"/>
              </a:ext>
            </a:extLst>
          </p:cNvPr>
          <p:cNvCxnSpPr>
            <a:stCxn id="10" idx="0"/>
            <a:endCxn id="11" idx="4"/>
          </p:cNvCxnSpPr>
          <p:nvPr/>
        </p:nvCxnSpPr>
        <p:spPr>
          <a:xfrm flipH="1" flipV="1">
            <a:off x="7145486" y="4249251"/>
            <a:ext cx="1" cy="440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D53AAA5-C51E-4AB8-9BBA-459934EF0B70}"/>
              </a:ext>
            </a:extLst>
          </p:cNvPr>
          <p:cNvCxnSpPr>
            <a:stCxn id="11" idx="0"/>
            <a:endCxn id="6" idx="3"/>
          </p:cNvCxnSpPr>
          <p:nvPr/>
        </p:nvCxnSpPr>
        <p:spPr>
          <a:xfrm flipV="1">
            <a:off x="7145486" y="3082856"/>
            <a:ext cx="1316933" cy="536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52DECAF-828F-40F5-BD56-491F3E5202D8}"/>
              </a:ext>
            </a:extLst>
          </p:cNvPr>
          <p:cNvCxnSpPr>
            <a:stCxn id="6" idx="5"/>
            <a:endCxn id="7" idx="0"/>
          </p:cNvCxnSpPr>
          <p:nvPr/>
        </p:nvCxnSpPr>
        <p:spPr>
          <a:xfrm>
            <a:off x="9065056" y="3082856"/>
            <a:ext cx="1291634" cy="541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DB67438-62CE-4224-8352-83E6BC21B3CC}"/>
              </a:ext>
            </a:extLst>
          </p:cNvPr>
          <p:cNvCxnSpPr>
            <a:endCxn id="6" idx="1"/>
          </p:cNvCxnSpPr>
          <p:nvPr/>
        </p:nvCxnSpPr>
        <p:spPr>
          <a:xfrm>
            <a:off x="7989903" y="2268493"/>
            <a:ext cx="472516" cy="368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72181A0-793A-4E27-B59D-C9D870BA7635}"/>
              </a:ext>
            </a:extLst>
          </p:cNvPr>
          <p:cNvSpPr txBox="1"/>
          <p:nvPr/>
        </p:nvSpPr>
        <p:spPr>
          <a:xfrm>
            <a:off x="7571614" y="1947892"/>
            <a:ext cx="967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start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6C2C880-E4A3-4E9A-B4DF-1970B34D17D9}"/>
              </a:ext>
            </a:extLst>
          </p:cNvPr>
          <p:cNvCxnSpPr>
            <a:stCxn id="8" idx="1"/>
            <a:endCxn id="6" idx="4"/>
          </p:cNvCxnSpPr>
          <p:nvPr/>
        </p:nvCxnSpPr>
        <p:spPr>
          <a:xfrm flipH="1" flipV="1">
            <a:off x="8763738" y="3175163"/>
            <a:ext cx="1291632" cy="1592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923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AD5ED-26C3-4F24-9EA5-59F55F28A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Unit – PART 2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2ACF3-D803-4B5B-ACA2-A40B3F419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Finite State Machine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562F55-0DAA-48D5-9CFB-E9399D3A7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133" y="2378746"/>
            <a:ext cx="7459968" cy="9383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8D9FD8-C75E-46EF-9CB3-FF7D3F5B35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966" y="3425481"/>
            <a:ext cx="8508765" cy="237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83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1D590-71F4-4632-90BD-97A9DBFC0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474" y="286603"/>
            <a:ext cx="11027206" cy="1450757"/>
          </a:xfrm>
        </p:spPr>
        <p:txBody>
          <a:bodyPr/>
          <a:lstStyle/>
          <a:p>
            <a:r>
              <a:rPr lang="en-US" dirty="0"/>
              <a:t>Exception Unit – PART 3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6286186-5BD2-4114-8F36-05AA76E93C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848351"/>
              </p:ext>
            </p:extLst>
          </p:nvPr>
        </p:nvGraphicFramePr>
        <p:xfrm>
          <a:off x="5912528" y="460265"/>
          <a:ext cx="6127033" cy="44984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77292">
                  <a:extLst>
                    <a:ext uri="{9D8B030D-6E8A-4147-A177-3AD203B41FA5}">
                      <a16:colId xmlns:a16="http://schemas.microsoft.com/office/drawing/2014/main" val="4031716969"/>
                    </a:ext>
                  </a:extLst>
                </a:gridCol>
                <a:gridCol w="2049741">
                  <a:extLst>
                    <a:ext uri="{9D8B030D-6E8A-4147-A177-3AD203B41FA5}">
                      <a16:colId xmlns:a16="http://schemas.microsoft.com/office/drawing/2014/main" val="299508451"/>
                    </a:ext>
                  </a:extLst>
                </a:gridCol>
              </a:tblGrid>
              <a:tr h="37486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Exception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Priority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2212285"/>
                  </a:ext>
                </a:extLst>
              </a:tr>
              <a:tr h="37486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Reset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5921368"/>
                  </a:ext>
                </a:extLst>
              </a:tr>
              <a:tr h="37486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Bus Error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5315605"/>
                  </a:ext>
                </a:extLst>
              </a:tr>
              <a:tr h="37486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Data Page Fault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6638290"/>
                  </a:ext>
                </a:extLst>
              </a:tr>
              <a:tr h="37486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Instruction Page Fault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2628983"/>
                  </a:ext>
                </a:extLst>
              </a:tr>
              <a:tr h="37486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Alignment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7440952"/>
                  </a:ext>
                </a:extLst>
              </a:tr>
              <a:tr h="37486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Illegal Instruction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2727557"/>
                  </a:ext>
                </a:extLst>
              </a:tr>
              <a:tr h="37486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External Interrupt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2589616"/>
                  </a:ext>
                </a:extLst>
              </a:tr>
              <a:tr h="37486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I-TLB Miss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3440042"/>
                  </a:ext>
                </a:extLst>
              </a:tr>
              <a:tr h="37486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Range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893022"/>
                  </a:ext>
                </a:extLst>
              </a:tr>
              <a:tr h="37486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System Call / Trap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3752248"/>
                  </a:ext>
                </a:extLst>
              </a:tr>
              <a:tr h="37486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Floating Point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5254650"/>
                  </a:ext>
                </a:extLst>
              </a:tr>
            </a:tbl>
          </a:graphicData>
        </a:graphic>
      </p:graphicFrame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CD0BF48-E8C2-4BE5-B741-9DCC6BB233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74" y="5027637"/>
            <a:ext cx="11846784" cy="11846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537BAF-B60F-439A-A303-012C6413F8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74" y="3792840"/>
            <a:ext cx="4851899" cy="978651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B1875ED-B619-419D-BBA6-CF66F048D1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094017"/>
              </p:ext>
            </p:extLst>
          </p:nvPr>
        </p:nvGraphicFramePr>
        <p:xfrm>
          <a:off x="5912528" y="4935221"/>
          <a:ext cx="612703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2719">
                  <a:extLst>
                    <a:ext uri="{9D8B030D-6E8A-4147-A177-3AD203B41FA5}">
                      <a16:colId xmlns:a16="http://schemas.microsoft.com/office/drawing/2014/main" val="4056402299"/>
                    </a:ext>
                  </a:extLst>
                </a:gridCol>
                <a:gridCol w="2054314">
                  <a:extLst>
                    <a:ext uri="{9D8B030D-6E8A-4147-A177-3AD203B41FA5}">
                      <a16:colId xmlns:a16="http://schemas.microsoft.com/office/drawing/2014/main" val="2304397061"/>
                    </a:ext>
                  </a:extLst>
                </a:gridCol>
              </a:tblGrid>
              <a:tr h="331724">
                <a:tc>
                  <a:txBody>
                    <a:bodyPr/>
                    <a:lstStyle/>
                    <a:p>
                      <a:r>
                        <a:rPr lang="en-US" sz="1600" dirty="0"/>
                        <a:t>Tick Timer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450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952926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1145</TotalTime>
  <Words>419</Words>
  <Application>Microsoft Office PowerPoint</Application>
  <PresentationFormat>Widescreen</PresentationFormat>
  <Paragraphs>96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Wingdings</vt:lpstr>
      <vt:lpstr>Retrospect</vt:lpstr>
      <vt:lpstr>FORMAL VERIFICATION Of OpenRISC 1200 (OR1200)</vt:lpstr>
      <vt:lpstr>OUTLINE</vt:lpstr>
      <vt:lpstr>OR1200 CORE</vt:lpstr>
      <vt:lpstr>ASSERTIONS AND COVER PROPERTIES</vt:lpstr>
      <vt:lpstr>Exception Unit</vt:lpstr>
      <vt:lpstr>Exception Unit – PART 1</vt:lpstr>
      <vt:lpstr>Exception Unit – PART 2</vt:lpstr>
      <vt:lpstr>Exception Unit – PART 2 Continued</vt:lpstr>
      <vt:lpstr>Exception Unit – PART 3</vt:lpstr>
      <vt:lpstr>FAULT INJECTION AND DEBUG</vt:lpstr>
      <vt:lpstr>RESULTS – PART 1</vt:lpstr>
      <vt:lpstr>RESULTS – PART 2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 VERIFICATION OF OpenRISC 1200 (OR1200)</dc:title>
  <dc:creator>ADMINIBM</dc:creator>
  <cp:lastModifiedBy>SAQIB KHAN</cp:lastModifiedBy>
  <cp:revision>38</cp:revision>
  <dcterms:created xsi:type="dcterms:W3CDTF">2019-04-28T01:15:12Z</dcterms:created>
  <dcterms:modified xsi:type="dcterms:W3CDTF">2019-05-01T21:14:33Z</dcterms:modified>
</cp:coreProperties>
</file>