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7" r:id="rId4"/>
    <p:sldId id="268" r:id="rId5"/>
    <p:sldId id="269" r:id="rId6"/>
    <p:sldId id="270" r:id="rId7"/>
    <p:sldId id="263" r:id="rId8"/>
    <p:sldId id="271" r:id="rId9"/>
    <p:sldId id="272" r:id="rId10"/>
    <p:sldId id="273" r:id="rId11"/>
    <p:sldId id="259" r:id="rId12"/>
    <p:sldId id="266" r:id="rId13"/>
    <p:sldId id="260" r:id="rId14"/>
    <p:sldId id="261" r:id="rId15"/>
    <p:sldId id="258" r:id="rId16"/>
    <p:sldId id="265" r:id="rId17"/>
    <p:sldId id="26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30829-FBA9-464E-997F-F821778F265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C1A41-3B92-4163-A53F-7408E5BD8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26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6F838-A040-4F91-BE33-923947D9447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276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FocalPoint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即焦点位置。在现实相机中焦点在成像平面中心，即在光心的后面（与被摄物体在光心的两侧）。但是在建模时为了简化我们往往对称到光心前面（与被摄物体在光心同侧）。注意这里要求的是焦点的三维坐标，而不仅仅是焦距。因为焦点不仅确定了成像平面的位置，还与光心位置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Position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一同确定了相机镜头的朝向。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Position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指的实际上是光心的位置，或者说对应小孔相机模型中小孔的位置。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ViewUp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指图像的正方向。由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Position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FocalPoint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我们可以确定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5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个自由度，相机仍然可以沿着主光轴任意旋转。所以这里要指定正方向，即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ViewUp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。这里注意，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ViewUp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是一个方向向量，不存在位置，或者说起点永远在原点。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ViewAngle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是视角。默认是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30°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。其实这个是一个很重要的参数，它决定了图像中内容的比例大小。或者说，通过设置这一变量可以实现图像的放缩。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ClippingRange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即剪切平面，分为前后两个。只有在这两个剪切平面之间的内容才会被渲染和显示。默认值是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(0.1,1000)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。这个量一般不需要修改，而是在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vtkRenderer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对象中调用</a:t>
            </a:r>
            <a:r>
              <a:rPr lang="en-US" altLang="zh-CN" dirty="0" err="1"/>
              <a:t>ResetCameraClippingRange</a:t>
            </a:r>
            <a:r>
              <a:rPr lang="en-US" altLang="zh-CN" dirty="0"/>
              <a:t>()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方法来自动重设渲染范围。如果你的图像显示不完整，但是稍微用鼠标旋转或平移一下又变完整了。建议试一下调用一次这个方法。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如果为</a:t>
            </a:r>
            <a:r>
              <a:rPr lang="en-US" altLang="zh-CN" dirty="0"/>
              <a:t>True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那么按照平行投影进行渲染，否则默认是按照透视投影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PerspectiveProjection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进行渲染。透视投影即近大远小的投影，平行投影即用平行光照射得到的投影，没有近大远小的透视效应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6F838-A040-4F91-BE33-923947D9447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05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5483-AF98-480E-A914-50BAA0AAC782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50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5483-AF98-480E-A914-50BAA0AAC782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5483-AF98-480E-A914-50BAA0AAC782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69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5483-AF98-480E-A914-50BAA0AAC782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8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5483-AF98-480E-A914-50BAA0AAC782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56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5483-AF98-480E-A914-50BAA0AAC782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8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5483-AF98-480E-A914-50BAA0AAC782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65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5483-AF98-480E-A914-50BAA0AAC782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6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5483-AF98-480E-A914-50BAA0AAC782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59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5483-AF98-480E-A914-50BAA0AAC782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87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5483-AF98-480E-A914-50BAA0AAC782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2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5483-AF98-480E-A914-50BAA0AAC782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0AD2E-02AD-442B-AB44-836C763FA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86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-mic.org/" TargetMode="External"/><Relationship Id="rId2" Type="http://schemas.openxmlformats.org/officeDocument/2006/relationships/hyperlink" Target="http://www.kitwar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VTK 8.2.0</a:t>
            </a:r>
            <a:r>
              <a:rPr lang="zh-CN" altLang="en-US" dirty="0"/>
              <a:t>学习比较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张庆林</a:t>
            </a:r>
          </a:p>
        </p:txBody>
      </p:sp>
    </p:spTree>
    <p:extLst>
      <p:ext uri="{BB962C8B-B14F-4D97-AF65-F5344CB8AC3E}">
        <p14:creationId xmlns:p14="http://schemas.microsoft.com/office/powerpoint/2010/main" val="383120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8BF642-1A26-4CC6-BDBD-D9F519D7BFDA}"/>
              </a:ext>
            </a:extLst>
          </p:cNvPr>
          <p:cNvSpPr txBox="1"/>
          <p:nvPr/>
        </p:nvSpPr>
        <p:spPr>
          <a:xfrm>
            <a:off x="326980" y="299164"/>
            <a:ext cx="6213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VTK</a:t>
            </a:r>
            <a:r>
              <a:rPr lang="zh-CN" altLang="en-US" dirty="0"/>
              <a:t>相机原理</a:t>
            </a:r>
          </a:p>
        </p:txBody>
      </p:sp>
      <p:pic>
        <p:nvPicPr>
          <p:cNvPr id="6148" name="Picture 4" descr="vtkCameraç¸æºæ¨¡åç¤ºæå¾">
            <a:extLst>
              <a:ext uri="{FF2B5EF4-FFF2-40B4-BE49-F238E27FC236}">
                <a16:creationId xmlns:a16="http://schemas.microsoft.com/office/drawing/2014/main" id="{CC9B548B-D671-4BB6-87F1-BB507F1A0D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90"/>
          <a:stretch/>
        </p:blipFill>
        <p:spPr bwMode="auto">
          <a:xfrm>
            <a:off x="326980" y="1076252"/>
            <a:ext cx="5522977" cy="28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å¨è¿éæå¥å¾çæè¿°">
            <a:extLst>
              <a:ext uri="{FF2B5EF4-FFF2-40B4-BE49-F238E27FC236}">
                <a16:creationId xmlns:a16="http://schemas.microsoft.com/office/drawing/2014/main" id="{22C8A7F2-54FE-49C4-8F9E-27AD82AE1D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9" b="1297"/>
          <a:stretch/>
        </p:blipFill>
        <p:spPr bwMode="auto">
          <a:xfrm>
            <a:off x="6245135" y="826265"/>
            <a:ext cx="5869248" cy="544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ADDF7C-D48C-4AA3-A96C-DEDF29DC7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80" y="4215175"/>
            <a:ext cx="5642496" cy="82012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75AF416-3B1F-49BB-89B5-E91BB44A1D5B}"/>
              </a:ext>
            </a:extLst>
          </p:cNvPr>
          <p:cNvSpPr txBox="1"/>
          <p:nvPr/>
        </p:nvSpPr>
        <p:spPr>
          <a:xfrm>
            <a:off x="326980" y="5525308"/>
            <a:ext cx="63652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注意点：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剪切平面（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ClippingRange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）默认值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(0.1,1000)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在特定场景时候需要设置；其次注意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透视投影和平行投影的区别</a:t>
            </a:r>
            <a:endParaRPr lang="zh-CN" altLang="en-US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75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my.csdn.net/uploads/201302/01/1359697867_98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77" y="189782"/>
            <a:ext cx="8393205" cy="654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851207" y="6502182"/>
            <a:ext cx="4443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D:\MyWorks\VTK-8.0.0\Common\DataModel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VTK </a:t>
            </a:r>
            <a:r>
              <a:rPr lang="zh-CN" altLang="en-US" dirty="0"/>
              <a:t>结构对象</a:t>
            </a:r>
          </a:p>
        </p:txBody>
      </p:sp>
    </p:spTree>
    <p:extLst>
      <p:ext uri="{BB962C8B-B14F-4D97-AF65-F5344CB8AC3E}">
        <p14:creationId xmlns:p14="http://schemas.microsoft.com/office/powerpoint/2010/main" val="305159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g.blog.csdn.net/201611032205409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84" y="1250830"/>
            <a:ext cx="10196124" cy="533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VTK </a:t>
            </a:r>
            <a:r>
              <a:rPr lang="en-US" altLang="zh-CN" dirty="0" err="1"/>
              <a:t>PipeLine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5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blog.csdn.net/201702061505445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54" y="327804"/>
            <a:ext cx="11559146" cy="588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418456" y="6488668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54545"/>
                </a:solidFill>
                <a:latin typeface="PingFang SC"/>
              </a:rPr>
              <a:t>图形渲染管线与体绘制渲染管线对比</a:t>
            </a:r>
            <a:endParaRPr lang="zh-CN" altLang="en-US" b="0" i="0" dirty="0">
              <a:solidFill>
                <a:srgbClr val="454545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052011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24" y="439947"/>
            <a:ext cx="11803122" cy="550365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468177" y="648866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54545"/>
                </a:solidFill>
                <a:latin typeface="PingFang SC"/>
              </a:rPr>
              <a:t>体绘制渲染</a:t>
            </a:r>
            <a:r>
              <a:rPr lang="en-US" altLang="zh-CN" dirty="0" err="1">
                <a:solidFill>
                  <a:srgbClr val="454545"/>
                </a:solidFill>
                <a:latin typeface="PingFang SC"/>
              </a:rPr>
              <a:t>VolumeMapper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640347" y="3545457"/>
            <a:ext cx="5650302" cy="828135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02327" y="377485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PingFang SC"/>
              </a:rPr>
              <a:t>被废弃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740990" y="1153064"/>
            <a:ext cx="8265199" cy="8281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706485" y="324929"/>
            <a:ext cx="8265199" cy="8281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20223" y="60610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太慢了，不能使用</a:t>
            </a:r>
          </a:p>
        </p:txBody>
      </p:sp>
    </p:spTree>
    <p:extLst>
      <p:ext uri="{BB962C8B-B14F-4D97-AF65-F5344CB8AC3E}">
        <p14:creationId xmlns:p14="http://schemas.microsoft.com/office/powerpoint/2010/main" val="313429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VTK </a:t>
            </a:r>
            <a:r>
              <a:rPr lang="zh-CN" altLang="en-US" dirty="0"/>
              <a:t>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特点：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、离散化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、规则</a:t>
            </a:r>
            <a:r>
              <a:rPr lang="en-US" altLang="zh-CN" dirty="0"/>
              <a:t>(Regular)</a:t>
            </a:r>
            <a:r>
              <a:rPr lang="zh-CN" altLang="en-US" dirty="0"/>
              <a:t>和不规则</a:t>
            </a:r>
            <a:r>
              <a:rPr lang="en-US" altLang="zh-CN" dirty="0"/>
              <a:t>(Irregular)</a:t>
            </a:r>
            <a:r>
              <a:rPr lang="zh-CN" altLang="en-US" dirty="0"/>
              <a:t>或者说结构化</a:t>
            </a:r>
            <a:r>
              <a:rPr lang="en-US" altLang="zh-CN" dirty="0"/>
              <a:t>(Structured)</a:t>
            </a:r>
            <a:r>
              <a:rPr lang="zh-CN" altLang="en-US" dirty="0"/>
              <a:t>和非结构化</a:t>
            </a:r>
            <a:r>
              <a:rPr lang="en-US" altLang="zh-CN" dirty="0"/>
              <a:t>(Unstructured)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、数据维度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470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VTK </a:t>
            </a:r>
            <a:r>
              <a:rPr lang="zh-CN" altLang="en-US" dirty="0"/>
              <a:t>点集对象</a:t>
            </a:r>
          </a:p>
        </p:txBody>
      </p:sp>
      <p:pic>
        <p:nvPicPr>
          <p:cNvPr id="1026" name="Picture 2" descr="http://img.blog.csdn.net/201611032201563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31"/>
          <a:stretch/>
        </p:blipFill>
        <p:spPr bwMode="auto">
          <a:xfrm>
            <a:off x="579408" y="2104936"/>
            <a:ext cx="5715000" cy="376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blog.csdn.net/201611032201563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" t="57176" r="8327" b="5246"/>
          <a:stretch/>
        </p:blipFill>
        <p:spPr bwMode="auto">
          <a:xfrm>
            <a:off x="6694102" y="3329794"/>
            <a:ext cx="5132717" cy="239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967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87805" y="648866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454545"/>
                </a:solidFill>
                <a:latin typeface="PingFang SC"/>
              </a:rPr>
              <a:t>VolumeMapper</a:t>
            </a:r>
            <a:r>
              <a:rPr lang="zh-CN" altLang="en-US" dirty="0">
                <a:solidFill>
                  <a:srgbClr val="454545"/>
                </a:solidFill>
                <a:latin typeface="PingFang SC"/>
              </a:rPr>
              <a:t>设置特性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2693" y="335325"/>
            <a:ext cx="11662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设置光线采样距离决定图像的精细程度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投影光线上的采样点的步长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一条光线上采样点步长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，默认值是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个体素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volumeMapper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SetSampleDistance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volumeMapper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GetSampleDistance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()*4);  </a:t>
            </a:r>
          </a:p>
          <a:p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60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一、编译环境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dirty="0"/>
              <a:t>准备</a:t>
            </a:r>
            <a:r>
              <a:rPr lang="en-US" altLang="zh-CN" dirty="0"/>
              <a:t>Cmake.exe</a:t>
            </a:r>
            <a:r>
              <a:rPr lang="zh-CN" altLang="en-US" dirty="0"/>
              <a:t>工具</a:t>
            </a:r>
            <a:r>
              <a:rPr lang="en-US" altLang="zh-CN" dirty="0">
                <a:hlinkClick r:id="rId2"/>
              </a:rPr>
              <a:t>https://cmake.org/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dirty="0"/>
              <a:t>下载</a:t>
            </a:r>
            <a:r>
              <a:rPr lang="en-US" altLang="zh-CN" dirty="0"/>
              <a:t>VTK</a:t>
            </a:r>
            <a:r>
              <a:rPr lang="zh-CN" altLang="en-US" dirty="0"/>
              <a:t> </a:t>
            </a:r>
            <a:r>
              <a:rPr lang="en-US" altLang="zh-CN" dirty="0"/>
              <a:t>Source Code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Cmake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VTK Source Code</a:t>
            </a:r>
            <a:r>
              <a:rPr lang="zh-CN" altLang="en-US" dirty="0"/>
              <a:t>见视频</a:t>
            </a:r>
          </a:p>
        </p:txBody>
      </p:sp>
    </p:spTree>
    <p:extLst>
      <p:ext uri="{BB962C8B-B14F-4D97-AF65-F5344CB8AC3E}">
        <p14:creationId xmlns:p14="http://schemas.microsoft.com/office/powerpoint/2010/main" val="207775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A14312F-0DFC-4FBC-9F93-F499DFD21D2C}"/>
              </a:ext>
            </a:extLst>
          </p:cNvPr>
          <p:cNvSpPr txBox="1"/>
          <p:nvPr/>
        </p:nvSpPr>
        <p:spPr>
          <a:xfrm>
            <a:off x="380246" y="352431"/>
            <a:ext cx="6213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小故事</a:t>
            </a:r>
            <a:r>
              <a:rPr lang="en-US" altLang="zh-CN" dirty="0"/>
              <a:t>《</a:t>
            </a:r>
            <a:r>
              <a:rPr lang="zh-CN" altLang="en-US" dirty="0"/>
              <a:t>三个和尚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9649FC-D3BE-4193-B040-D0736AD5B8D0}"/>
              </a:ext>
            </a:extLst>
          </p:cNvPr>
          <p:cNvSpPr txBox="1"/>
          <p:nvPr/>
        </p:nvSpPr>
        <p:spPr>
          <a:xfrm>
            <a:off x="999393" y="4904707"/>
            <a:ext cx="3083807" cy="4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、</a:t>
            </a:r>
            <a:r>
              <a:rPr lang="zh-CN" altLang="en-US" dirty="0"/>
              <a:t>单一职责原则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C44FFC8-AED6-4B51-8331-39B58D46CB3C}"/>
              </a:ext>
            </a:extLst>
          </p:cNvPr>
          <p:cNvGrpSpPr/>
          <p:nvPr/>
        </p:nvGrpSpPr>
        <p:grpSpPr>
          <a:xfrm>
            <a:off x="459789" y="1134373"/>
            <a:ext cx="11272422" cy="3770334"/>
            <a:chOff x="650290" y="712168"/>
            <a:chExt cx="11272422" cy="343205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8882B95-9A4B-4E28-AF28-B0DCEB2B3A38}"/>
                </a:ext>
              </a:extLst>
            </p:cNvPr>
            <p:cNvGrpSpPr/>
            <p:nvPr/>
          </p:nvGrpSpPr>
          <p:grpSpPr>
            <a:xfrm>
              <a:off x="650290" y="712168"/>
              <a:ext cx="7543069" cy="3432050"/>
              <a:chOff x="650290" y="712168"/>
              <a:chExt cx="7543069" cy="3432050"/>
            </a:xfrm>
          </p:grpSpPr>
          <p:pic>
            <p:nvPicPr>
              <p:cNvPr id="12" name="Picture 2" descr="å¨ç»çä¸ä¸ªåå°ä¸è½½ 1981">
                <a:extLst>
                  <a:ext uri="{FF2B5EF4-FFF2-40B4-BE49-F238E27FC236}">
                    <a16:creationId xmlns:a16="http://schemas.microsoft.com/office/drawing/2014/main" id="{F07EEE0B-11BA-4D24-AAFE-EC10E4F338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290" y="719665"/>
                <a:ext cx="3771534" cy="34245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0CBCA797-E472-41B2-BC95-2465A288A2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1825" y="712168"/>
                <a:ext cx="3771534" cy="34320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0" name="Picture 6" descr="ä¼ ç»æå ä¸ä¸ªåå° ,å¤å½äººä¹åæ¬¢,çä¸­ç»èä½ çæäºå">
              <a:extLst>
                <a:ext uri="{FF2B5EF4-FFF2-40B4-BE49-F238E27FC236}">
                  <a16:creationId xmlns:a16="http://schemas.microsoft.com/office/drawing/2014/main" id="{F0B9A483-F1F0-4886-BB9F-71FD1DC0D9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3359" y="719665"/>
              <a:ext cx="3729353" cy="3424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A42F0307-639C-42C8-B865-44452A4482E7}"/>
              </a:ext>
            </a:extLst>
          </p:cNvPr>
          <p:cNvSpPr txBox="1"/>
          <p:nvPr/>
        </p:nvSpPr>
        <p:spPr>
          <a:xfrm rot="20997321">
            <a:off x="2659228" y="5641075"/>
            <a:ext cx="6198204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/>
              <a:t>如何将小故事应用于</a:t>
            </a:r>
            <a:r>
              <a:rPr lang="en-US" altLang="zh-CN" b="1" dirty="0"/>
              <a:t>VTK</a:t>
            </a:r>
            <a:r>
              <a:rPr lang="zh-CN" altLang="en-US" b="1" dirty="0"/>
              <a:t>图像可视化，解决图像可视化问题？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BE6507-1DFA-4B27-B03A-F895597A2899}"/>
              </a:ext>
            </a:extLst>
          </p:cNvPr>
          <p:cNvSpPr txBox="1"/>
          <p:nvPr/>
        </p:nvSpPr>
        <p:spPr>
          <a:xfrm>
            <a:off x="4952165" y="4909656"/>
            <a:ext cx="3467558" cy="4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、</a:t>
            </a:r>
            <a:r>
              <a:rPr lang="zh-CN" altLang="en-US" dirty="0"/>
              <a:t>依赖倒转原则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44B1E18-4F80-4BEA-AA16-4C770D02F145}"/>
              </a:ext>
            </a:extLst>
          </p:cNvPr>
          <p:cNvSpPr txBox="1"/>
          <p:nvPr/>
        </p:nvSpPr>
        <p:spPr>
          <a:xfrm>
            <a:off x="8842137" y="4904707"/>
            <a:ext cx="3208025" cy="4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3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、合成 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/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聚合复用原则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4866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05E3C9D-CC2B-45EF-85EC-DD81F40520ED}"/>
              </a:ext>
            </a:extLst>
          </p:cNvPr>
          <p:cNvSpPr txBox="1"/>
          <p:nvPr/>
        </p:nvSpPr>
        <p:spPr>
          <a:xfrm>
            <a:off x="380246" y="352431"/>
            <a:ext cx="6213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图像渲染过程（管线机制）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0473DA4-BA6B-4772-923C-8E80750A2D02}"/>
              </a:ext>
            </a:extLst>
          </p:cNvPr>
          <p:cNvGrpSpPr/>
          <p:nvPr/>
        </p:nvGrpSpPr>
        <p:grpSpPr>
          <a:xfrm>
            <a:off x="630185" y="4499441"/>
            <a:ext cx="10745047" cy="2061367"/>
            <a:chOff x="639063" y="3767186"/>
            <a:chExt cx="10745047" cy="2061367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D4FC2EB-FC44-4A8B-945D-C83ADE4BA392}"/>
                </a:ext>
              </a:extLst>
            </p:cNvPr>
            <p:cNvSpPr txBox="1"/>
            <p:nvPr/>
          </p:nvSpPr>
          <p:spPr>
            <a:xfrm>
              <a:off x="639064" y="3767186"/>
              <a:ext cx="104716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0" i="0" dirty="0">
                  <a:solidFill>
                    <a:srgbClr val="000000"/>
                  </a:solidFill>
                  <a:effectLst/>
                  <a:latin typeface="Helvetica Neue"/>
                </a:rPr>
                <a:t>一、 图形渲染管线是根据给定的虚拟相机、几何物体和光源等，生成</a:t>
              </a:r>
              <a:r>
                <a:rPr lang="en-US" altLang="zh-CN" b="0" i="0" dirty="0">
                  <a:solidFill>
                    <a:srgbClr val="000000"/>
                  </a:solidFill>
                  <a:effectLst/>
                  <a:latin typeface="Helvetica Neue"/>
                </a:rPr>
                <a:t>(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Helvetica Neue"/>
                </a:rPr>
                <a:t>或渲染</a:t>
              </a:r>
              <a:r>
                <a:rPr lang="en-US" altLang="zh-CN" b="0" i="0" dirty="0">
                  <a:solidFill>
                    <a:srgbClr val="000000"/>
                  </a:solidFill>
                  <a:effectLst/>
                  <a:latin typeface="Helvetica Neue"/>
                </a:rPr>
                <a:t>)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Helvetica Neue"/>
                </a:rPr>
                <a:t>一个二维图像的实时过程。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00B4A8F-809D-4B9F-A818-B39B34C84D63}"/>
                </a:ext>
              </a:extLst>
            </p:cNvPr>
            <p:cNvSpPr txBox="1"/>
            <p:nvPr/>
          </p:nvSpPr>
          <p:spPr>
            <a:xfrm>
              <a:off x="639063" y="4474704"/>
              <a:ext cx="104716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0" i="0" dirty="0">
                  <a:solidFill>
                    <a:srgbClr val="121212"/>
                  </a:solidFill>
                  <a:effectLst/>
                  <a:latin typeface="-apple-system"/>
                </a:rPr>
                <a:t>二、图形渲染管线主要功能将物体物理坐标转变为屏幕空间</a:t>
              </a:r>
              <a:r>
                <a:rPr lang="en-US" altLang="zh-CN" b="0" i="0" dirty="0">
                  <a:solidFill>
                    <a:srgbClr val="121212"/>
                  </a:solidFill>
                  <a:effectLst/>
                  <a:latin typeface="-apple-system"/>
                </a:rPr>
                <a:t>2D</a:t>
              </a:r>
              <a:r>
                <a:rPr lang="zh-CN" altLang="en-US" b="0" i="0" dirty="0">
                  <a:solidFill>
                    <a:srgbClr val="121212"/>
                  </a:solidFill>
                  <a:effectLst/>
                  <a:latin typeface="-apple-system"/>
                </a:rPr>
                <a:t>坐标并且为屏幕每个像素点进行着色</a:t>
              </a:r>
              <a:r>
                <a:rPr lang="zh-CN" altLang="en-US" dirty="0">
                  <a:solidFill>
                    <a:srgbClr val="121212"/>
                  </a:solidFill>
                  <a:latin typeface="-apple-system"/>
                </a:rPr>
                <a:t>。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85B05F2-3CB2-4166-B3D7-F582088C8577}"/>
                </a:ext>
              </a:extLst>
            </p:cNvPr>
            <p:cNvSpPr txBox="1"/>
            <p:nvPr/>
          </p:nvSpPr>
          <p:spPr>
            <a:xfrm>
              <a:off x="639063" y="5182222"/>
              <a:ext cx="1074504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0" i="0" dirty="0">
                  <a:solidFill>
                    <a:srgbClr val="121212"/>
                  </a:solidFill>
                  <a:effectLst/>
                  <a:latin typeface="-apple-system"/>
                </a:rPr>
                <a:t>三、图形渲染管线执行流程为</a:t>
              </a:r>
              <a:r>
                <a:rPr lang="zh-CN" altLang="en-US" b="0" i="1" dirty="0">
                  <a:solidFill>
                    <a:srgbClr val="121212"/>
                  </a:solidFill>
                  <a:effectLst/>
                  <a:latin typeface="-apple-system"/>
                </a:rPr>
                <a:t>顶点数据的输入、顶点着色器、曲面细分过程、几何着色器、图元组装、裁剪剔除、光栅化、片段着色器以及混合测试</a:t>
              </a:r>
              <a:r>
                <a:rPr lang="zh-CN" altLang="en-US" b="0" i="0" dirty="0">
                  <a:solidFill>
                    <a:srgbClr val="121212"/>
                  </a:solidFill>
                  <a:effectLst/>
                  <a:latin typeface="-apple-system"/>
                </a:rPr>
                <a:t>。</a:t>
              </a:r>
              <a:endParaRPr lang="zh-CN" altLang="en-US" dirty="0"/>
            </a:p>
          </p:txBody>
        </p:sp>
      </p:grpSp>
      <p:pic>
        <p:nvPicPr>
          <p:cNvPr id="2058" name="Picture 10">
            <a:extLst>
              <a:ext uri="{FF2B5EF4-FFF2-40B4-BE49-F238E27FC236}">
                <a16:creationId xmlns:a16="http://schemas.microsoft.com/office/drawing/2014/main" id="{DA91A6D0-4643-47A6-A6C7-DD94AFC717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" b="29392"/>
          <a:stretch/>
        </p:blipFill>
        <p:spPr bwMode="auto">
          <a:xfrm>
            <a:off x="1069097" y="1059949"/>
            <a:ext cx="9074147" cy="3101306"/>
          </a:xfrm>
          <a:prstGeom prst="rect">
            <a:avLst/>
          </a:prstGeom>
          <a:noFill/>
          <a:effectLst>
            <a:glow>
              <a:schemeClr val="accent1"/>
            </a:glow>
            <a:reflection endPos="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73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06340DA-9A13-4168-92A0-ECAD59199ED8}"/>
              </a:ext>
            </a:extLst>
          </p:cNvPr>
          <p:cNvSpPr txBox="1"/>
          <p:nvPr/>
        </p:nvSpPr>
        <p:spPr>
          <a:xfrm>
            <a:off x="628526" y="4509417"/>
            <a:ext cx="104716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具有强大的三维图形处理和展示功能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altLang="zh-CN" dirty="0"/>
              <a:t>2</a:t>
            </a:r>
            <a:r>
              <a:rPr lang="zh-CN" altLang="en-US" dirty="0"/>
              <a:t>、具有更丰富的数据类型，支持对多种数据类型进行处理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、支持多平台，使其具有良好的可移植性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、支持多种编程语言，比如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和</a:t>
            </a:r>
            <a:r>
              <a:rPr lang="en-US" altLang="zh-CN" dirty="0"/>
              <a:t>C#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、开源图形图像处理和可视化解决方案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CF28E9-E9BA-45F8-98C9-E4C230F9BDB8}"/>
              </a:ext>
            </a:extLst>
          </p:cNvPr>
          <p:cNvSpPr txBox="1"/>
          <p:nvPr/>
        </p:nvSpPr>
        <p:spPr>
          <a:xfrm>
            <a:off x="326980" y="299164"/>
            <a:ext cx="6213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VTK</a:t>
            </a:r>
            <a:r>
              <a:rPr lang="zh-CN" altLang="en-US" dirty="0"/>
              <a:t>历史和优势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7FACF6-05F4-4AE4-BF38-483CB809E866}"/>
              </a:ext>
            </a:extLst>
          </p:cNvPr>
          <p:cNvSpPr txBox="1"/>
          <p:nvPr/>
        </p:nvSpPr>
        <p:spPr>
          <a:xfrm>
            <a:off x="326980" y="754392"/>
            <a:ext cx="118650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VTK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最早是作为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Prentice Hall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1993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年出版的</a:t>
            </a:r>
            <a:r>
              <a:rPr lang="en-US" altLang="zh-CN" b="0" i="0" u="none" strike="noStrike" dirty="0">
                <a:solidFill>
                  <a:srgbClr val="4EA1DB"/>
                </a:solidFill>
                <a:effectLst/>
                <a:latin typeface="-apple-system"/>
              </a:rPr>
              <a:t>《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TheVisualization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Toolkit: An Object-Oriented Approach to 3D Graphics》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一书的附件出现的。该书及相应的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VTK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软件是由美国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GE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公司的三位研究人员：</a:t>
            </a:r>
            <a:r>
              <a:rPr lang="en-US" altLang="zh-CN" b="0" i="0" u="none" strike="noStrike" dirty="0">
                <a:solidFill>
                  <a:srgbClr val="4EA1DB"/>
                </a:solidFill>
                <a:effectLst/>
                <a:latin typeface="-apple-system"/>
              </a:rPr>
              <a:t>Ken Martin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Will Schroeder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Bill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Lorensen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用其闲暇时间合作编著与开发的，因此该软件的授权完全由这三位决定。由于其开放源码式的授权，该书一上市后，很快就建立起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VTK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的使用者及开发者社区交流平台，同时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GE(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特别是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GE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医疗系统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与其他数间公司也开始提供对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VTK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的支援。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1998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年，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Will Schroeder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Ken Martin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离开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GE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创立了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Kitware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公司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</a:t>
            </a:r>
            <a:r>
              <a:rPr lang="en-US" altLang="zh-CN" b="0" i="0" u="none" strike="noStrike" dirty="0">
                <a:solidFill>
                  <a:srgbClr val="6795B5"/>
                </a:solidFill>
                <a:effectLst/>
                <a:latin typeface="-apple-system"/>
                <a:hlinkClick r:id="rId2"/>
              </a:rPr>
              <a:t>http://www.kitware.com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。有了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Kitware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的资金支持，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VTK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社区快速地成长，其在学术研究及商业应用领域都受到重用，例如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Slicer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生物医学计算软件使用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VTK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作为其核心，许多讨论研究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VTK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IEEE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论文出现。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VTK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也是许多大型研究机构，如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Sandia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Los Alamos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及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Livermore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国家实验室与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Kitware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的合作基础，这些研究中心使用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VTK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作为数据可视化处理工具。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VTK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同时也是美国国家卫生研究院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(National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Institutesof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Health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NIH)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创立的美国国家医学影像计算合作联盟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(National Alliance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forMedical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Image Computing, NA-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MIC,</a:t>
            </a:r>
            <a:r>
              <a:rPr lang="en-US" altLang="zh-CN" b="0" i="0" u="none" strike="noStrike" dirty="0" err="1">
                <a:solidFill>
                  <a:srgbClr val="6795B5"/>
                </a:solidFill>
                <a:effectLst/>
                <a:latin typeface="-apple-system"/>
                <a:hlinkClick r:id="rId3"/>
              </a:rPr>
              <a:t>http</a:t>
            </a:r>
            <a:r>
              <a:rPr lang="en-US" altLang="zh-CN" b="0" i="0" u="none" strike="noStrike" dirty="0">
                <a:solidFill>
                  <a:srgbClr val="6795B5"/>
                </a:solidFill>
                <a:effectLst/>
                <a:latin typeface="-apple-system"/>
                <a:hlinkClick r:id="rId3"/>
              </a:rPr>
              <a:t>://www.na-mic.org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的关键计算工具。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12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8BBD49-757C-4695-B045-AC6DE8388914}"/>
              </a:ext>
            </a:extLst>
          </p:cNvPr>
          <p:cNvSpPr txBox="1"/>
          <p:nvPr/>
        </p:nvSpPr>
        <p:spPr>
          <a:xfrm>
            <a:off x="380246" y="352431"/>
            <a:ext cx="6213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VTK</a:t>
            </a:r>
            <a:r>
              <a:rPr lang="zh-CN" altLang="en-US" dirty="0"/>
              <a:t>管线机制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6AF507-210D-4E02-9B60-FDD267A46832}"/>
              </a:ext>
            </a:extLst>
          </p:cNvPr>
          <p:cNvSpPr txBox="1"/>
          <p:nvPr/>
        </p:nvSpPr>
        <p:spPr>
          <a:xfrm>
            <a:off x="4094072" y="2408811"/>
            <a:ext cx="8174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可视化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管线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用于获取或创建数据、加工处理数据、把数据写入文件或者把数据传递给渲染引擎</a:t>
            </a:r>
            <a:endParaRPr lang="zh-CN" altLang="en-US" sz="14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4BCBBF2-CAE9-4641-BE62-F64F9C4D4599}"/>
              </a:ext>
            </a:extLst>
          </p:cNvPr>
          <p:cNvGrpSpPr/>
          <p:nvPr/>
        </p:nvGrpSpPr>
        <p:grpSpPr>
          <a:xfrm>
            <a:off x="707468" y="1255289"/>
            <a:ext cx="9503317" cy="4825916"/>
            <a:chOff x="707468" y="1255289"/>
            <a:chExt cx="9503317" cy="482591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62B8A17-C36F-4E65-AA44-D3C36E8F2DE2}"/>
                </a:ext>
              </a:extLst>
            </p:cNvPr>
            <p:cNvSpPr txBox="1"/>
            <p:nvPr/>
          </p:nvSpPr>
          <p:spPr>
            <a:xfrm>
              <a:off x="3845497" y="1998396"/>
              <a:ext cx="609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b="0" i="0" dirty="0">
                  <a:solidFill>
                    <a:srgbClr val="333333"/>
                  </a:solidFill>
                  <a:effectLst/>
                  <a:latin typeface="Open Sans" panose="020B0604020202020204" pitchFamily="34" charset="0"/>
                </a:rPr>
                <a:t>可视化管线（</a:t>
              </a:r>
              <a:r>
                <a:rPr lang="en-US" altLang="zh-CN" b="0" i="0" dirty="0">
                  <a:solidFill>
                    <a:srgbClr val="333333"/>
                  </a:solidFill>
                  <a:effectLst/>
                  <a:latin typeface="Open Sans" panose="020B0604020202020204" pitchFamily="34" charset="0"/>
                </a:rPr>
                <a:t>Visualization Pipeline</a:t>
              </a:r>
              <a:r>
                <a:rPr lang="zh-CN" altLang="en-US" b="0" i="0" dirty="0">
                  <a:solidFill>
                    <a:srgbClr val="333333"/>
                  </a:solidFill>
                  <a:effectLst/>
                  <a:latin typeface="Open Sans" panose="020B0604020202020204" pitchFamily="34" charset="0"/>
                </a:rPr>
                <a:t>）</a:t>
              </a:r>
            </a:p>
          </p:txBody>
        </p:sp>
        <p:pic>
          <p:nvPicPr>
            <p:cNvPr id="3074" name="Picture 2" descr=" Cylinder å·¥ä½æµç¨">
              <a:extLst>
                <a:ext uri="{FF2B5EF4-FFF2-40B4-BE49-F238E27FC236}">
                  <a16:creationId xmlns:a16="http://schemas.microsoft.com/office/drawing/2014/main" id="{A439422B-A4AD-4421-9B99-E540F59A88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404"/>
            <a:stretch/>
          </p:blipFill>
          <p:spPr bwMode="auto">
            <a:xfrm>
              <a:off x="707468" y="1255289"/>
              <a:ext cx="3138029" cy="4825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AC2C52B-FA32-4CE3-BAC3-1CABA21380A4}"/>
                </a:ext>
              </a:extLst>
            </p:cNvPr>
            <p:cNvSpPr txBox="1"/>
            <p:nvPr/>
          </p:nvSpPr>
          <p:spPr>
            <a:xfrm>
              <a:off x="3845497" y="4545240"/>
              <a:ext cx="63652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b="0" i="0" dirty="0">
                  <a:solidFill>
                    <a:srgbClr val="333333"/>
                  </a:solidFill>
                  <a:effectLst/>
                  <a:latin typeface="Open Sans" panose="020B0604020202020204" pitchFamily="34" charset="0"/>
                </a:rPr>
                <a:t>渲染引擎（</a:t>
              </a:r>
              <a:r>
                <a:rPr lang="en-US" altLang="zh-CN" b="0" i="0" dirty="0">
                  <a:solidFill>
                    <a:srgbClr val="333333"/>
                  </a:solidFill>
                  <a:effectLst/>
                  <a:latin typeface="Open Sans" panose="020B0604020202020204" pitchFamily="34" charset="0"/>
                </a:rPr>
                <a:t>Rendering Engine</a:t>
              </a:r>
              <a:r>
                <a:rPr lang="zh-CN" altLang="en-US" b="0" i="0" dirty="0">
                  <a:solidFill>
                    <a:srgbClr val="333333"/>
                  </a:solidFill>
                  <a:effectLst/>
                  <a:latin typeface="Open Sans" panose="020B0604020202020204" pitchFamily="34" charset="0"/>
                </a:rPr>
                <a:t>）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4A26DCA5-8E91-441C-80ED-67C40B027E78}"/>
              </a:ext>
            </a:extLst>
          </p:cNvPr>
          <p:cNvSpPr txBox="1"/>
          <p:nvPr/>
        </p:nvSpPr>
        <p:spPr>
          <a:xfrm>
            <a:off x="4259071" y="4956400"/>
            <a:ext cx="81748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渲染引擎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负责数据的可视化表达，将几何物体呈现于屏幕上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0B3308-8ECE-449B-813C-6543CCD81D9F}"/>
              </a:ext>
            </a:extLst>
          </p:cNvPr>
          <p:cNvSpPr txBox="1"/>
          <p:nvPr/>
        </p:nvSpPr>
        <p:spPr>
          <a:xfrm>
            <a:off x="3997897" y="3374867"/>
            <a:ext cx="6365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333333"/>
                </a:solidFill>
                <a:latin typeface="Open Sans" panose="020B0604020202020204" pitchFamily="34" charset="0"/>
              </a:rPr>
              <a:t>如何增加数据处理算法呢？</a:t>
            </a:r>
            <a:endParaRPr lang="zh-CN" altLang="en-US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5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blog.csdn.net/201611031503076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79" y="384683"/>
            <a:ext cx="5591175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blog.csdn.net/201611031503120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92" y="3219808"/>
            <a:ext cx="54102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g.blog.csdn.net/2016110315104017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614" y="507576"/>
            <a:ext cx="5281310" cy="506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34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ECE9367-B24A-40F7-8203-44E8F7172FE1}"/>
              </a:ext>
            </a:extLst>
          </p:cNvPr>
          <p:cNvSpPr txBox="1"/>
          <p:nvPr/>
        </p:nvSpPr>
        <p:spPr>
          <a:xfrm>
            <a:off x="326980" y="299164"/>
            <a:ext cx="6213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VTK</a:t>
            </a:r>
            <a:r>
              <a:rPr lang="zh-CN" altLang="en-US" dirty="0"/>
              <a:t>管线机制示例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83FDFC-5F1E-4BB0-99A1-6D70E627C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623" y="776256"/>
            <a:ext cx="4512433" cy="59559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AA2DA5-D920-46A5-9CF9-87956E303D3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5DD"/>
              </a:clrFrom>
              <a:clrTo>
                <a:srgbClr val="FFF5D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9304"/>
                    </a14:imgEffect>
                    <a14:imgEffect>
                      <a14:saturation sat="29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528" y="776256"/>
            <a:ext cx="5294050" cy="5882278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26E4A8D-4E5B-495D-B6E9-26927E324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8914" y="2340864"/>
            <a:ext cx="5600000" cy="767289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A9E0733-43B4-48B1-8006-03752368EB05}"/>
              </a:ext>
            </a:extLst>
          </p:cNvPr>
          <p:cNvCxnSpPr>
            <a:endCxn id="10" idx="1"/>
          </p:cNvCxnSpPr>
          <p:nvPr/>
        </p:nvCxnSpPr>
        <p:spPr>
          <a:xfrm>
            <a:off x="2560320" y="1243584"/>
            <a:ext cx="3188594" cy="148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82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983BE4-3C12-43A2-ABE9-AD1650E60FD6}"/>
              </a:ext>
            </a:extLst>
          </p:cNvPr>
          <p:cNvSpPr txBox="1"/>
          <p:nvPr/>
        </p:nvSpPr>
        <p:spPr>
          <a:xfrm>
            <a:off x="380246" y="299165"/>
            <a:ext cx="6213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VTK</a:t>
            </a:r>
            <a:r>
              <a:rPr lang="zh-CN" altLang="en-US" dirty="0"/>
              <a:t>常用类简介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C3E9A9B-A30E-4FB9-AB1A-A3D0BC42CF98}"/>
              </a:ext>
            </a:extLst>
          </p:cNvPr>
          <p:cNvGrpSpPr/>
          <p:nvPr/>
        </p:nvGrpSpPr>
        <p:grpSpPr>
          <a:xfrm>
            <a:off x="325266" y="1212585"/>
            <a:ext cx="11277848" cy="5065618"/>
            <a:chOff x="325266" y="1212585"/>
            <a:chExt cx="11277848" cy="5065618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2BB5580-4726-42E8-A8C3-05DB47D3ADC6}"/>
                </a:ext>
              </a:extLst>
            </p:cNvPr>
            <p:cNvGrpSpPr/>
            <p:nvPr/>
          </p:nvGrpSpPr>
          <p:grpSpPr>
            <a:xfrm>
              <a:off x="325266" y="1212585"/>
              <a:ext cx="11277848" cy="5065618"/>
              <a:chOff x="475110" y="1009673"/>
              <a:chExt cx="11402248" cy="4834800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FD05465-6826-4252-97D2-48DAC783EE28}"/>
                  </a:ext>
                </a:extLst>
              </p:cNvPr>
              <p:cNvSpPr txBox="1"/>
              <p:nvPr/>
            </p:nvSpPr>
            <p:spPr>
              <a:xfrm>
                <a:off x="9433603" y="4767315"/>
                <a:ext cx="2388092" cy="352503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  </a:t>
                </a:r>
                <a:r>
                  <a:rPr lang="en-US" altLang="zh-CN" dirty="0" err="1"/>
                  <a:t>vtkRenderWindow</a:t>
                </a:r>
                <a:endParaRPr lang="zh-CN" altLang="en-US" dirty="0"/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A2E995F8-1960-40C7-B3E5-9385526B4528}"/>
                  </a:ext>
                </a:extLst>
              </p:cNvPr>
              <p:cNvGrpSpPr/>
              <p:nvPr/>
            </p:nvGrpSpPr>
            <p:grpSpPr>
              <a:xfrm>
                <a:off x="475110" y="1009673"/>
                <a:ext cx="10603420" cy="4834800"/>
                <a:chOff x="475110" y="805486"/>
                <a:chExt cx="10603420" cy="4834800"/>
              </a:xfrm>
            </p:grpSpPr>
            <p:pic>
              <p:nvPicPr>
                <p:cNvPr id="4099" name="Picture 3" descr="vtkå¯è§åæ¨¡å">
                  <a:extLst>
                    <a:ext uri="{FF2B5EF4-FFF2-40B4-BE49-F238E27FC236}">
                      <a16:creationId xmlns:a16="http://schemas.microsoft.com/office/drawing/2014/main" id="{742F887F-62F0-4671-BB6E-FD672F875D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699" r="623" b="2466"/>
                <a:stretch/>
              </p:blipFill>
              <p:spPr bwMode="auto">
                <a:xfrm>
                  <a:off x="475110" y="805486"/>
                  <a:ext cx="8902907" cy="483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AD1AA51F-B40D-422E-80E4-BA224CC2F7AA}"/>
                    </a:ext>
                  </a:extLst>
                </p:cNvPr>
                <p:cNvSpPr txBox="1"/>
                <p:nvPr/>
              </p:nvSpPr>
              <p:spPr>
                <a:xfrm>
                  <a:off x="2650029" y="4587312"/>
                  <a:ext cx="1367175" cy="369332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/>
                    <a:t>  VTK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Filter</a:t>
                  </a:r>
                  <a:endParaRPr lang="zh-CN" altLang="en-US" dirty="0"/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EDC6BF7-5DBB-4246-BA2D-E5A7168F25FC}"/>
                    </a:ext>
                  </a:extLst>
                </p:cNvPr>
                <p:cNvSpPr txBox="1"/>
                <p:nvPr/>
              </p:nvSpPr>
              <p:spPr>
                <a:xfrm>
                  <a:off x="4246215" y="4581971"/>
                  <a:ext cx="1621666" cy="369332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/>
                    <a:t>  VTK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Mapper</a:t>
                  </a:r>
                  <a:endParaRPr lang="zh-CN" altLang="en-US" dirty="0"/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E22410D-E325-488A-9B1A-E74E21FD18CE}"/>
                    </a:ext>
                  </a:extLst>
                </p:cNvPr>
                <p:cNvSpPr txBox="1"/>
                <p:nvPr/>
              </p:nvSpPr>
              <p:spPr>
                <a:xfrm>
                  <a:off x="9415118" y="1517167"/>
                  <a:ext cx="1367175" cy="352503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/>
                    <a:t>  </a:t>
                  </a:r>
                  <a:r>
                    <a:rPr lang="en-US" altLang="zh-CN" dirty="0" err="1"/>
                    <a:t>vtkActor</a:t>
                  </a:r>
                  <a:endParaRPr lang="zh-CN" altLang="en-US" dirty="0"/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C1A4AE1B-BF13-47EE-9DCE-882D339CE759}"/>
                    </a:ext>
                  </a:extLst>
                </p:cNvPr>
                <p:cNvSpPr txBox="1"/>
                <p:nvPr/>
              </p:nvSpPr>
              <p:spPr>
                <a:xfrm>
                  <a:off x="9433604" y="2789884"/>
                  <a:ext cx="1508480" cy="352503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/>
                    <a:t>  </a:t>
                  </a:r>
                  <a:r>
                    <a:rPr lang="en-US" altLang="zh-CN" dirty="0" err="1"/>
                    <a:t>vtkRender</a:t>
                  </a:r>
                  <a:endParaRPr lang="zh-CN" altLang="en-US" dirty="0"/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C7CB3A5-00D3-4357-A49E-5850D6CC84F5}"/>
                    </a:ext>
                  </a:extLst>
                </p:cNvPr>
                <p:cNvSpPr txBox="1"/>
                <p:nvPr/>
              </p:nvSpPr>
              <p:spPr>
                <a:xfrm>
                  <a:off x="9433604" y="3222886"/>
                  <a:ext cx="1579501" cy="352503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/>
                    <a:t>  </a:t>
                  </a:r>
                  <a:r>
                    <a:rPr lang="en-US" altLang="zh-CN" dirty="0" err="1"/>
                    <a:t>vtkCamera</a:t>
                  </a:r>
                  <a:endParaRPr lang="zh-CN" altLang="en-US" dirty="0"/>
                </a:p>
              </p:txBody>
            </p: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6DEB381C-5EC8-48D5-AF86-1E832D73B0E5}"/>
                    </a:ext>
                  </a:extLst>
                </p:cNvPr>
                <p:cNvSpPr txBox="1"/>
                <p:nvPr/>
              </p:nvSpPr>
              <p:spPr>
                <a:xfrm>
                  <a:off x="9433604" y="2005787"/>
                  <a:ext cx="1644926" cy="352503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/>
                    <a:t>  </a:t>
                  </a:r>
                  <a:r>
                    <a:rPr lang="en-US" altLang="zh-CN" dirty="0" err="1"/>
                    <a:t>vtkProperty</a:t>
                  </a:r>
                  <a:endParaRPr lang="zh-CN" altLang="en-US" dirty="0"/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C885996-C795-4929-8C8B-C764882240FE}"/>
                    </a:ext>
                  </a:extLst>
                </p:cNvPr>
                <p:cNvSpPr txBox="1"/>
                <p:nvPr/>
              </p:nvSpPr>
              <p:spPr>
                <a:xfrm>
                  <a:off x="9433603" y="3639480"/>
                  <a:ext cx="1579501" cy="352503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/>
                    <a:t>  </a:t>
                  </a:r>
                  <a:r>
                    <a:rPr lang="en-US" altLang="zh-CN" dirty="0" err="1"/>
                    <a:t>vtkLight</a:t>
                  </a:r>
                  <a:endParaRPr lang="zh-CN" altLang="en-US" dirty="0"/>
                </a:p>
              </p:txBody>
            </p:sp>
          </p:grp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54527AC-6155-4F01-8F2D-23E884956AFE}"/>
                  </a:ext>
                </a:extLst>
              </p:cNvPr>
              <p:cNvSpPr txBox="1"/>
              <p:nvPr/>
            </p:nvSpPr>
            <p:spPr>
              <a:xfrm>
                <a:off x="8569348" y="5354856"/>
                <a:ext cx="3308010" cy="352503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  </a:t>
                </a:r>
                <a:r>
                  <a:rPr lang="en-US" altLang="zh-CN" dirty="0" err="1"/>
                  <a:t>vtkRenderWindowInteractor</a:t>
                </a:r>
                <a:endParaRPr lang="zh-CN" altLang="en-US" dirty="0"/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E5F3663-A7DF-4BE1-A2A5-3B32A8BF1A7D}"/>
                </a:ext>
              </a:extLst>
            </p:cNvPr>
            <p:cNvSpPr txBox="1"/>
            <p:nvPr/>
          </p:nvSpPr>
          <p:spPr>
            <a:xfrm>
              <a:off x="369655" y="5190153"/>
              <a:ext cx="1880288" cy="369332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VTK</a:t>
              </a:r>
              <a:r>
                <a:rPr lang="zh-CN" altLang="en-US" dirty="0"/>
                <a:t> </a:t>
              </a:r>
              <a:r>
                <a:rPr lang="en-US" altLang="zh-CN" dirty="0"/>
                <a:t>Data Object</a:t>
              </a:r>
              <a:endParaRPr lang="zh-CN" altLang="en-US" dirty="0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C01585A7-8DF6-4124-BCF1-28D22BC55877}"/>
              </a:ext>
            </a:extLst>
          </p:cNvPr>
          <p:cNvSpPr txBox="1"/>
          <p:nvPr/>
        </p:nvSpPr>
        <p:spPr>
          <a:xfrm>
            <a:off x="369655" y="5645415"/>
            <a:ext cx="1880288" cy="64633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/>
              <a:t>vtkImageData</a:t>
            </a:r>
            <a:endParaRPr lang="en-US" altLang="zh-CN" dirty="0"/>
          </a:p>
          <a:p>
            <a:r>
              <a:rPr lang="en-US" altLang="zh-CN" dirty="0" err="1"/>
              <a:t>vtkPolyData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B185D04-B298-476E-932E-A36234020B0C}"/>
              </a:ext>
            </a:extLst>
          </p:cNvPr>
          <p:cNvSpPr txBox="1"/>
          <p:nvPr/>
        </p:nvSpPr>
        <p:spPr>
          <a:xfrm>
            <a:off x="2476456" y="5666846"/>
            <a:ext cx="2107736" cy="64633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/>
              <a:t>vtkMarchingCube</a:t>
            </a:r>
            <a:endParaRPr lang="en-US" altLang="zh-CN" dirty="0"/>
          </a:p>
          <a:p>
            <a:r>
              <a:rPr lang="en-US" altLang="zh-CN" dirty="0" err="1"/>
              <a:t>vtkContourFilter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D0FD3F5-529C-4955-B653-AC7CA5097464}"/>
              </a:ext>
            </a:extLst>
          </p:cNvPr>
          <p:cNvSpPr txBox="1"/>
          <p:nvPr/>
        </p:nvSpPr>
        <p:spPr>
          <a:xfrm rot="20997321">
            <a:off x="891049" y="4158765"/>
            <a:ext cx="4772520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/>
              <a:t>正确选择合适的数据源对象是</a:t>
            </a:r>
            <a:r>
              <a:rPr lang="en-US" altLang="zh-CN" b="1" dirty="0"/>
              <a:t>VTK</a:t>
            </a:r>
            <a:r>
              <a:rPr lang="zh-CN" altLang="en-US" b="1" dirty="0"/>
              <a:t>学习的基础</a:t>
            </a:r>
          </a:p>
        </p:txBody>
      </p:sp>
    </p:spTree>
    <p:extLst>
      <p:ext uri="{BB962C8B-B14F-4D97-AF65-F5344CB8AC3E}">
        <p14:creationId xmlns:p14="http://schemas.microsoft.com/office/powerpoint/2010/main" val="306460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1120</Words>
  <Application>Microsoft Office PowerPoint</Application>
  <PresentationFormat>宽屏</PresentationFormat>
  <Paragraphs>76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-apple-system</vt:lpstr>
      <vt:lpstr>Helvetica Neue</vt:lpstr>
      <vt:lpstr>PingFang SC</vt:lpstr>
      <vt:lpstr>等线</vt:lpstr>
      <vt:lpstr>新宋体</vt:lpstr>
      <vt:lpstr>Arial</vt:lpstr>
      <vt:lpstr>Calibri</vt:lpstr>
      <vt:lpstr>Calibri Light</vt:lpstr>
      <vt:lpstr>Open Sans</vt:lpstr>
      <vt:lpstr>Office 主题</vt:lpstr>
      <vt:lpstr>VTK 8.2.0学习比较</vt:lpstr>
      <vt:lpstr>一、编译环境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VTK 结构对象</vt:lpstr>
      <vt:lpstr>VTK PipeLine</vt:lpstr>
      <vt:lpstr>PowerPoint 演示文稿</vt:lpstr>
      <vt:lpstr>PowerPoint 演示文稿</vt:lpstr>
      <vt:lpstr>VTK 数据结构</vt:lpstr>
      <vt:lpstr>VTK 点集对象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VTK 8.0.0学习比较</dc:title>
  <dc:creator>MaiBenBen</dc:creator>
  <cp:lastModifiedBy>WandorImageTech</cp:lastModifiedBy>
  <cp:revision>64</cp:revision>
  <dcterms:created xsi:type="dcterms:W3CDTF">2017-09-11T05:11:23Z</dcterms:created>
  <dcterms:modified xsi:type="dcterms:W3CDTF">2021-10-29T15:55:08Z</dcterms:modified>
</cp:coreProperties>
</file>