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verag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iseño personalizado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7697100" y="-25"/>
            <a:ext cx="962400" cy="34602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5750475" y="-25"/>
            <a:ext cx="1946700" cy="34602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flipH="1" rot="10800000">
            <a:off x="8659499" y="-25"/>
            <a:ext cx="484500" cy="34602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iseño personalizado 1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09660" y="6073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Reconocimiento facial con PCA y KPCA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24475" y="3612601"/>
            <a:ext cx="5124300" cy="130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/>
              <a:t>Grupo 11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"/>
              <a:t>Benítez, Perazzo, Garrigó, Saqués, Balaguer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Resultados análisis de Algoritmos QR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02600" y="2208750"/>
            <a:ext cx="3487800" cy="22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A diferencia de lo que se esperaba, Wilkinson no fue el </a:t>
            </a:r>
            <a:r>
              <a:rPr lang="es"/>
              <a:t>más</a:t>
            </a:r>
            <a:r>
              <a:rPr lang="es"/>
              <a:t> performante.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Los </a:t>
            </a:r>
            <a:r>
              <a:rPr lang="es"/>
              <a:t>cálculos</a:t>
            </a:r>
            <a:r>
              <a:rPr lang="es"/>
              <a:t> de punto flotante lo retrasan.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s"/>
              <a:t>El corrimiento trivial es performante.</a:t>
            </a:r>
          </a:p>
        </p:txBody>
      </p:sp>
      <p:pic>
        <p:nvPicPr>
          <p:cNvPr id="173" name="Shape 17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051" y="1954175"/>
            <a:ext cx="5157950" cy="31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683700" y="849050"/>
            <a:ext cx="79986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Resultado análisis de </a:t>
            </a:r>
            <a:r>
              <a:rPr lang="es"/>
              <a:t>Descomposición</a:t>
            </a:r>
            <a:r>
              <a:rPr lang="es"/>
              <a:t> QR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3700" y="2217650"/>
            <a:ext cx="3117900" cy="22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Como se esperaba, Householder es más performante que Givens.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425" y="1979124"/>
            <a:ext cx="5117574" cy="31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PCA (Promedio vs No Promedio)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99" y="1688400"/>
            <a:ext cx="7055549" cy="32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K</a:t>
            </a:r>
            <a:r>
              <a:rPr lang="es"/>
              <a:t>PCA: Kernels polinomiales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00" y="1677200"/>
            <a:ext cx="7115599" cy="32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 - MNA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987" y="883350"/>
            <a:ext cx="5188024" cy="388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3231450" y="167725"/>
            <a:ext cx="2538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s" sz="3000">
                <a:solidFill>
                  <a:srgbClr val="FFFFFF"/>
                </a:solidFill>
              </a:rPr>
              <a:t>DEMO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3700" y="781975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 del trabajo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3700" y="1703300"/>
            <a:ext cx="6909900" cy="22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Detección</a:t>
            </a:r>
            <a:r>
              <a:rPr lang="es"/>
              <a:t> de caras utilizando diferentes algoritmos: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s"/>
              <a:t>Principal Component Analysis</a:t>
            </a:r>
            <a:r>
              <a:rPr lang="es"/>
              <a:t> (PCA)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s"/>
              <a:t>Kernel Principal Component </a:t>
            </a:r>
            <a:r>
              <a:rPr i="1" lang="es"/>
              <a:t>Analysis</a:t>
            </a:r>
            <a:r>
              <a:rPr i="1" lang="es"/>
              <a:t> </a:t>
            </a:r>
            <a:r>
              <a:rPr lang="es"/>
              <a:t>(KPCA)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Implementación de un algoritmo para hallar autovectores y autovalores: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s"/>
              <a:t>Q</a:t>
            </a:r>
            <a:r>
              <a:rPr i="1" lang="es"/>
              <a:t>uotient-Difference Algorithm </a:t>
            </a:r>
            <a:r>
              <a:rPr lang="es"/>
              <a:t>(QR)</a:t>
            </a:r>
          </a:p>
          <a:p>
            <a:pPr indent="-228600" lvl="1" marL="914400" rtl="0">
              <a:spcBef>
                <a:spcPts val="0"/>
              </a:spcBef>
            </a:pPr>
            <a:r>
              <a:rPr i="1" lang="es"/>
              <a:t>Hessemberg Matrix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s"/>
              <a:t>Descomposición QR con reflectores de Householder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Para la </a:t>
            </a:r>
            <a:r>
              <a:rPr lang="es"/>
              <a:t>clasificación</a:t>
            </a:r>
            <a:r>
              <a:rPr lang="es"/>
              <a:t> usamos: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s"/>
              <a:t>Support Vector Machines</a:t>
            </a:r>
            <a:r>
              <a:rPr lang="es"/>
              <a:t> (SVM)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PCA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3700" y="1576600"/>
            <a:ext cx="7926000" cy="26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s"/>
              <a:t>Uno de sus objetivos principales es  hallar las direcciones de mayor varianza de los datos.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>
                <a:solidFill>
                  <a:schemeClr val="dk1"/>
                </a:solidFill>
              </a:rPr>
              <a:t>Otro objetivo relevante es reducir la dimensionalidad del problema, o bien hacerlo computacionalmente más rápido. Debido a esto, las autocaras de la matriz de covarianza se obtienen a partir de los autovectores de una matriz de menor dimensión. Luego se seleccionan las primeras N correspondientes a los autovalores más significativos.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Se cuenta con un “training set” que representa la base de datos con las caras de los individuos.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s"/>
              <a:t>La cara a reconocer se proyecta en función de las autocaras representativas de la base de datos.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s">
                <a:solidFill>
                  <a:schemeClr val="dk1"/>
                </a:solidFill>
              </a:rPr>
              <a:t>Como la solución se obtiene a partir de una aproximación lineal resulta útil aplicarlo cuando los datos tienen esta distribución.  Este no es nuestro caso  dado que factores como la iluminación, la orientación de la cara y las expresiones faciales genera una distribución heterogénea de los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PCA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3700" y="1602675"/>
            <a:ext cx="6909900" cy="22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Cálculo de la cara media.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Centralización del “training set” (restar la cara media).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Autovectores y autovalores de la matriz de baja dimensionalidad.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Autocaras y autovalores de la matriz de covarianza a partir de los autovectores y autovalores del paso previo.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Selección de los N autovectores más significantes.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Proyección del “training set” como combinación lineal de las autocaras.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Proyección de la cara de input como combinación lineal de las autocaras.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Proceso de clasificación.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364150" y="726800"/>
            <a:ext cx="2269800" cy="1140600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721950" y="3522175"/>
            <a:ext cx="1230000" cy="715500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1677225" y="715625"/>
            <a:ext cx="234900" cy="280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 rot="10800000">
            <a:off x="1375450" y="1822625"/>
            <a:ext cx="346500" cy="239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 flipH="1" rot="10800000">
            <a:off x="2951925" y="1878350"/>
            <a:ext cx="402600" cy="166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3" name="Shape 103"/>
          <p:cNvSpPr txBox="1"/>
          <p:nvPr/>
        </p:nvSpPr>
        <p:spPr>
          <a:xfrm>
            <a:off x="1666050" y="223625"/>
            <a:ext cx="1945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Alta dimensionalidad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358650" y="4367825"/>
            <a:ext cx="19455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Baja dimensionalidad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105" name="Shape 105"/>
          <p:cNvCxnSpPr>
            <a:stCxn id="99" idx="2"/>
            <a:endCxn id="98" idx="2"/>
          </p:cNvCxnSpPr>
          <p:nvPr/>
        </p:nvCxnSpPr>
        <p:spPr>
          <a:xfrm flipH="1" rot="10800000">
            <a:off x="2862512" y="1297225"/>
            <a:ext cx="628800" cy="2582700"/>
          </a:xfrm>
          <a:prstGeom prst="curvedConnector3">
            <a:avLst>
              <a:gd fmla="val 160554" name="adj1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 txBox="1"/>
          <p:nvPr/>
        </p:nvSpPr>
        <p:spPr>
          <a:xfrm>
            <a:off x="2001550" y="3673075"/>
            <a:ext cx="659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u</a:t>
            </a:r>
          </a:p>
        </p:txBody>
      </p:sp>
      <p:cxnSp>
        <p:nvCxnSpPr>
          <p:cNvPr id="107" name="Shape 107"/>
          <p:cNvCxnSpPr>
            <a:stCxn id="98" idx="2"/>
          </p:cNvCxnSpPr>
          <p:nvPr/>
        </p:nvCxnSpPr>
        <p:spPr>
          <a:xfrm>
            <a:off x="3491375" y="1297100"/>
            <a:ext cx="75600" cy="2460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3491375" y="1241150"/>
            <a:ext cx="209700" cy="55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2202850" y="3768175"/>
            <a:ext cx="25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2169200" y="1062200"/>
            <a:ext cx="659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v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2370500" y="1157300"/>
            <a:ext cx="25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603850" y="3840775"/>
            <a:ext cx="771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A    A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00350" y="637325"/>
            <a:ext cx="771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A   </a:t>
            </a:r>
            <a:r>
              <a:rPr lang="es">
                <a:solidFill>
                  <a:srgbClr val="FFFFFF"/>
                </a:solidFill>
              </a:rPr>
              <a:t>A    </a:t>
            </a:r>
          </a:p>
        </p:txBody>
      </p:sp>
      <p:cxnSp>
        <p:nvCxnSpPr>
          <p:cNvPr id="114" name="Shape 114"/>
          <p:cNvCxnSpPr/>
          <p:nvPr/>
        </p:nvCxnSpPr>
        <p:spPr>
          <a:xfrm>
            <a:off x="1281850" y="710075"/>
            <a:ext cx="0" cy="10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1203550" y="710075"/>
            <a:ext cx="15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 txBox="1"/>
          <p:nvPr/>
        </p:nvSpPr>
        <p:spPr>
          <a:xfrm>
            <a:off x="3491375" y="3773625"/>
            <a:ext cx="771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u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3726820" y="386872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3039100" y="3749325"/>
            <a:ext cx="659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A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3497500" y="3817775"/>
            <a:ext cx="0" cy="10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3419200" y="3817775"/>
            <a:ext cx="15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1" name="Shape 121"/>
          <p:cNvSpPr txBox="1"/>
          <p:nvPr/>
        </p:nvSpPr>
        <p:spPr>
          <a:xfrm>
            <a:off x="61600" y="1109750"/>
            <a:ext cx="1643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Matriz de covarianza</a:t>
            </a:r>
          </a:p>
        </p:txBody>
      </p:sp>
      <p:cxnSp>
        <p:nvCxnSpPr>
          <p:cNvPr id="122" name="Shape 122"/>
          <p:cNvCxnSpPr>
            <a:stCxn id="116" idx="3"/>
            <a:endCxn id="116" idx="3"/>
          </p:cNvCxnSpPr>
          <p:nvPr/>
        </p:nvCxnSpPr>
        <p:spPr>
          <a:xfrm>
            <a:off x="4262975" y="3980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/>
          <p:nvPr/>
        </p:nvCxnSpPr>
        <p:spPr>
          <a:xfrm>
            <a:off x="4195925" y="3951825"/>
            <a:ext cx="13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>
            <a:off x="4195925" y="4029387"/>
            <a:ext cx="134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 txBox="1"/>
          <p:nvPr/>
        </p:nvSpPr>
        <p:spPr>
          <a:xfrm>
            <a:off x="4256750" y="3773625"/>
            <a:ext cx="659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v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4458050" y="3868725"/>
            <a:ext cx="25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7" name="Shape 127"/>
          <p:cNvCxnSpPr/>
          <p:nvPr/>
        </p:nvCxnSpPr>
        <p:spPr>
          <a:xfrm>
            <a:off x="883450" y="3907525"/>
            <a:ext cx="0" cy="10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8" name="Shape 128"/>
          <p:cNvCxnSpPr/>
          <p:nvPr/>
        </p:nvCxnSpPr>
        <p:spPr>
          <a:xfrm>
            <a:off x="805150" y="3895625"/>
            <a:ext cx="15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9" name="Shape 129"/>
          <p:cNvCxnSpPr/>
          <p:nvPr/>
        </p:nvCxnSpPr>
        <p:spPr>
          <a:xfrm flipH="1" rot="10800000">
            <a:off x="3653000" y="1062200"/>
            <a:ext cx="1867200" cy="11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0" name="Shape 130"/>
          <p:cNvSpPr/>
          <p:nvPr/>
        </p:nvSpPr>
        <p:spPr>
          <a:xfrm>
            <a:off x="5926200" y="547900"/>
            <a:ext cx="156600" cy="927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231000" y="547900"/>
            <a:ext cx="156600" cy="927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840600" y="547900"/>
            <a:ext cx="156600" cy="927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535800" y="547900"/>
            <a:ext cx="156600" cy="927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145400" y="547900"/>
            <a:ext cx="156600" cy="927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521425" y="547900"/>
            <a:ext cx="156600" cy="927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814400" y="458450"/>
            <a:ext cx="1035000" cy="108450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6034325" y="1598950"/>
            <a:ext cx="1643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Selección de las N autocaras más relevantes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328750" y="3611625"/>
            <a:ext cx="17331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Siendo          ,      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los autovectores de cada espacio correspondiente.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6906425" y="3610925"/>
            <a:ext cx="771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u</a:t>
            </a:r>
          </a:p>
        </p:txBody>
      </p:sp>
      <p:cxnSp>
        <p:nvCxnSpPr>
          <p:cNvPr id="140" name="Shape 140"/>
          <p:cNvCxnSpPr/>
          <p:nvPr/>
        </p:nvCxnSpPr>
        <p:spPr>
          <a:xfrm>
            <a:off x="7141870" y="3706025"/>
            <a:ext cx="300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7402150" y="3610925"/>
            <a:ext cx="6597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s">
                <a:solidFill>
                  <a:srgbClr val="F3F3F3"/>
                </a:solidFill>
              </a:rPr>
              <a:t>v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7603450" y="3706025"/>
            <a:ext cx="257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KPCA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3700" y="1576600"/>
            <a:ext cx="8093700" cy="26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</a:pPr>
            <a:r>
              <a:rPr lang="es"/>
              <a:t>Uno de sus objetivos principales es  hallar las direcciones de mayor varianza de los datos.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>
                <a:solidFill>
                  <a:schemeClr val="dk1"/>
                </a:solidFill>
              </a:rPr>
              <a:t>Otro objetivo relevante es reducir la dimensionalidad del problema. Debido a esto, se seleccionan las primeras N autocaras correspondientes a los autovalores más significativos.  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Se cuenta con un “training set” que representa la base de datos con las caras de los individuos.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La cara a reconocer se proyecta en función de las autocaras represe</a:t>
            </a:r>
            <a:r>
              <a:rPr lang="es"/>
              <a:t>ntativas</a:t>
            </a:r>
            <a:r>
              <a:rPr lang="es"/>
              <a:t> de la base de datos.</a:t>
            </a:r>
          </a:p>
          <a:p>
            <a:pPr indent="-228600" lvl="0" marL="457200" rtl="0" algn="just">
              <a:spcBef>
                <a:spcPts val="0"/>
              </a:spcBef>
              <a:buClr>
                <a:schemeClr val="dk1"/>
              </a:buClr>
            </a:pPr>
            <a:r>
              <a:rPr lang="es"/>
              <a:t>Dado que los datos obtenidos de la vida cotidiana por lo general no cuentan con una distribución semejante a la lineal se opta por usar KPCA. Se mapean los datos a un espacio de mayor dimensionalidad para hallar las direcciones no-lineales de mayor varianza de nuestro espacio actual.</a:t>
            </a:r>
          </a:p>
          <a:p>
            <a:pPr indent="-228600" lvl="0" marL="457200" rtl="0" algn="just">
              <a:spcBef>
                <a:spcPts val="0"/>
              </a:spcBef>
            </a:pPr>
            <a:r>
              <a:rPr lang="es"/>
              <a:t>Utiliza el “Kernel Trick” para obtener los resultados de los datos mapeados a la alta dimensionalidad sin tener que computarlos en la misma. Para esto usa una de las funciones kernel y el producto interno.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K</a:t>
            </a:r>
            <a:r>
              <a:rPr lang="es"/>
              <a:t>PCA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3700" y="1088325"/>
            <a:ext cx="6909900" cy="22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Centralización del “training set”.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Realización del “Kernel Trick” a partir de la función kernel y el producto interno.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>
                <a:solidFill>
                  <a:schemeClr val="dk1"/>
                </a:solidFill>
              </a:rPr>
              <a:t>Autocaras y autovalores de la matriz de covarianza.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Selección de los N autovectores más significantes.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Proyección del “training set” como combinación lineal de las autocaras.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Proyección de la cara de input como combinación lineal de las autocaras.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Proceso de clasificación.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PCA vs KPCA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25" y="1826920"/>
            <a:ext cx="6909899" cy="275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QR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Se utiliza para calcular los autovalores y autovectores de una matriz.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Converge a la forma de Schur.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En la matriz triangular los autovalores están contenidos en la diagonal.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Optimización</a:t>
            </a:r>
            <a:r>
              <a:rPr lang="es"/>
              <a:t> por forma de Hessenberg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s"/>
              <a:t>Corrimientos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Wilkinson: Aproximar autovalores de una matriz 2x2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s"/>
              <a:t>Triviales: Tomar extremo inferior derecho de la matriz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