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3"/>
  </p:notesMasterIdLst>
  <p:sldIdLst>
    <p:sldId id="256" r:id="rId2"/>
    <p:sldId id="299" r:id="rId3"/>
    <p:sldId id="309" r:id="rId4"/>
    <p:sldId id="298" r:id="rId5"/>
    <p:sldId id="292" r:id="rId6"/>
    <p:sldId id="293" r:id="rId7"/>
    <p:sldId id="294" r:id="rId8"/>
    <p:sldId id="295" r:id="rId9"/>
    <p:sldId id="302" r:id="rId10"/>
    <p:sldId id="296" r:id="rId11"/>
    <p:sldId id="300" r:id="rId12"/>
    <p:sldId id="297" r:id="rId13"/>
    <p:sldId id="301" r:id="rId14"/>
    <p:sldId id="303" r:id="rId15"/>
    <p:sldId id="304" r:id="rId16"/>
    <p:sldId id="305" r:id="rId17"/>
    <p:sldId id="306" r:id="rId18"/>
    <p:sldId id="307" r:id="rId19"/>
    <p:sldId id="308" r:id="rId20"/>
    <p:sldId id="310" r:id="rId21"/>
    <p:sldId id="275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33664E2-CB1B-44D9-8561-4583EAEFF74F}" type="datetimeFigureOut">
              <a:rPr lang="en-US" smtClean="0"/>
              <a:pPr/>
              <a:t>5/15/2019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6CD7000-B82A-4E34-91D3-ED044FA0E6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55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D7000-B82A-4E34-91D3-ED044FA0E6D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14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D7000-B82A-4E34-91D3-ED044FA0E6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56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D7000-B82A-4E34-91D3-ED044FA0E6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45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1BDF151-2B44-4D7C-AB75-2846D668CC25}" type="datetime1">
              <a:rPr lang="en-US" smtClean="0"/>
              <a:pPr/>
              <a:t>5/15/2019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18F2-C44E-4F8D-96FE-78E61365A30A}" type="datetime1">
              <a:rPr lang="en-US" smtClean="0"/>
              <a:pPr/>
              <a:t>5/15/2019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286000" y="6355080"/>
            <a:ext cx="4572000" cy="365760"/>
          </a:xfrm>
        </p:spPr>
        <p:txBody>
          <a:bodyPr/>
          <a:lstStyle/>
          <a:p>
            <a:pPr algn="ctr"/>
            <a:r>
              <a:rPr lang="en-US"/>
              <a:t>CSE-4503: Microprocessors and Assembly Language    Islamic University of Technology (IUT)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5F5DD79-9224-4BCF-8012-6F757CAE7ECB}" type="datetime1">
              <a:rPr lang="en-US" smtClean="0"/>
              <a:pPr/>
              <a:t>5/15/2019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2286000" y="6248400"/>
            <a:ext cx="4572000" cy="365760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pPr algn="ctr"/>
            <a:r>
              <a:rPr lang="en-US"/>
              <a:t>CSE-4503: Microprocessors and Assembly Language    Islamic University of Technology (IUT)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836385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Introduction</a:t>
            </a:r>
          </a:p>
          <a:p>
            <a:pPr algn="ctr"/>
            <a:r>
              <a:rPr lang="en-US" sz="3200" b="1" dirty="0"/>
              <a:t>to</a:t>
            </a:r>
          </a:p>
          <a:p>
            <a:pPr algn="ctr"/>
            <a:r>
              <a:rPr lang="en-US" sz="3200" dirty="0"/>
              <a:t>Microprocessors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95400" y="5105400"/>
            <a:ext cx="6858000" cy="685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tx1"/>
                </a:solidFill>
              </a:rPr>
              <a:t>Course ID</a:t>
            </a:r>
            <a:r>
              <a:rPr lang="en-US" sz="1600" b="1">
                <a:solidFill>
                  <a:schemeClr val="tx1"/>
                </a:solidFill>
              </a:rPr>
              <a:t>: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smtClean="0">
                <a:solidFill>
                  <a:schemeClr val="tx1"/>
                </a:solidFill>
              </a:rPr>
              <a:t>CSE </a:t>
            </a: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600" dirty="0" smtClean="0">
                <a:solidFill>
                  <a:schemeClr val="tx1"/>
                </a:solidFill>
              </a:rPr>
              <a:t>341</a:t>
            </a:r>
            <a:endParaRPr lang="en-US" sz="1600" dirty="0">
              <a:solidFill>
                <a:schemeClr val="tx1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</a:rPr>
              <a:t>Course Title: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Microprocessors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43000" y="3352800"/>
            <a:ext cx="6858000" cy="121920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800" b="1" i="1" u="sng" dirty="0"/>
              <a:t>Course Teacher: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1800" b="1" dirty="0"/>
              <a:t>Md. Motaharul Islam, </a:t>
            </a:r>
            <a:r>
              <a:rPr lang="en-US" sz="1800" b="1" dirty="0" smtClean="0"/>
              <a:t>PhD</a:t>
            </a:r>
          </a:p>
          <a:p>
            <a:pPr algn="ctr">
              <a:spcBef>
                <a:spcPts val="0"/>
              </a:spcBef>
            </a:pPr>
            <a:r>
              <a:rPr lang="en-US" sz="1800" b="1" dirty="0" smtClean="0"/>
              <a:t>Associate Professor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Department of </a:t>
            </a:r>
            <a:r>
              <a:rPr lang="en-US" sz="1600" dirty="0" smtClean="0"/>
              <a:t>Computer Science &amp; </a:t>
            </a:r>
            <a:r>
              <a:rPr lang="en-US" sz="1600" dirty="0"/>
              <a:t>Engineering</a:t>
            </a:r>
            <a:br>
              <a:rPr lang="en-US" sz="1600" dirty="0"/>
            </a:br>
            <a:r>
              <a:rPr lang="en-US" sz="1600" dirty="0" smtClean="0"/>
              <a:t>BRAC University.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 .. What is Microprocessor?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GB" dirty="0"/>
              <a:t>A microprocessor (abbreviated as µP or </a:t>
            </a:r>
            <a:r>
              <a:rPr lang="en-GB" dirty="0" err="1"/>
              <a:t>uP</a:t>
            </a:r>
            <a:r>
              <a:rPr lang="en-GB" dirty="0"/>
              <a:t>) is a Silicon Chip that contains an electronic central processing unit (CPU). In the world </a:t>
            </a:r>
            <a:r>
              <a:rPr lang="en-GB" dirty="0" err="1"/>
              <a:t>uP</a:t>
            </a:r>
            <a:r>
              <a:rPr lang="en-GB" dirty="0"/>
              <a:t> or CPU used interchangeably, which is made from miniaturized transistors and other circuit elements on a single semiconductor integrated circuit (IC).</a:t>
            </a:r>
          </a:p>
          <a:p>
            <a:r>
              <a:rPr lang="en-US" dirty="0"/>
              <a:t>The integration of the whole CPU onto a single </a:t>
            </a:r>
            <a:r>
              <a:rPr lang="en-US" b="1" dirty="0"/>
              <a:t>VLSI Chip</a:t>
            </a:r>
            <a:r>
              <a:rPr lang="en-US" dirty="0"/>
              <a:t> therefore greatly reduced the cost of processing capacity.</a:t>
            </a:r>
          </a:p>
          <a:p>
            <a:r>
              <a:rPr lang="en-US" b="1" dirty="0"/>
              <a:t>Architectures of Microprocessors: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8-bit designs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16-bit designs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32-bit designs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64-bit designs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Multi-core designs</a:t>
            </a:r>
          </a:p>
          <a:p>
            <a:pPr lvl="1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4114800"/>
            <a:ext cx="5943600" cy="1744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8640" lvl="1" indent="-27432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2200" dirty="0"/>
              <a:t>RISC (Reduced Instruction Set Computer)</a:t>
            </a:r>
          </a:p>
          <a:p>
            <a:pPr marL="548640" lvl="1" indent="-27432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2200" dirty="0"/>
              <a:t>CISC (Complex Instruction Set Computer)</a:t>
            </a:r>
          </a:p>
          <a:p>
            <a:pPr marL="548640" lvl="1" indent="-27432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2200" dirty="0"/>
              <a:t>Special-purpose designs: Microcontrollers,  Digital Signal Processors (DSP) and Graphics Processing Units (GPU).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 smtClean="0"/>
              <a:t>CSE </a:t>
            </a:r>
            <a:r>
              <a:rPr lang="en-US" dirty="0"/>
              <a:t>– </a:t>
            </a:r>
            <a:r>
              <a:rPr lang="en-US" dirty="0" smtClean="0"/>
              <a:t>341 </a:t>
            </a:r>
            <a:r>
              <a:rPr lang="en-US" dirty="0"/>
              <a:t>: </a:t>
            </a:r>
            <a:r>
              <a:rPr lang="en-US" dirty="0" smtClean="0"/>
              <a:t>Microprocessors 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smtClean="0"/>
              <a:t>BRAC University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List of Microprocessors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98513" y="1355725"/>
            <a:ext cx="75279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/>
              <a:t>1971</a:t>
            </a:r>
            <a:r>
              <a:rPr lang="en-US" sz="2000" dirty="0"/>
              <a:t> - Intel 4004, 1st single chip CPU, 4-bit processor, 45 instructions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82638" y="1751013"/>
            <a:ext cx="75279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/>
              <a:t>1972</a:t>
            </a:r>
            <a:r>
              <a:rPr lang="en-US" sz="2000" dirty="0"/>
              <a:t> - Intel 4040, enhanced 4004, 60 instructions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790575" y="2139950"/>
            <a:ext cx="29209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1972</a:t>
            </a:r>
            <a:r>
              <a:rPr lang="en-US" sz="2000"/>
              <a:t> - Intel 8008, 8-bit </a:t>
            </a:r>
            <a:r>
              <a:rPr lang="en-US" sz="2000">
                <a:sym typeface="Symbol" pitchFamily="18" charset="2"/>
              </a:rPr>
              <a:t>P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787400" y="2555875"/>
            <a:ext cx="59315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/>
              <a:t>1972</a:t>
            </a:r>
            <a:r>
              <a:rPr lang="en-US" sz="2000" dirty="0"/>
              <a:t> - Texas Instrument TMS 1000, 1st single </a:t>
            </a:r>
            <a:r>
              <a:rPr lang="en-US" sz="2000" dirty="0">
                <a:sym typeface="Symbol" pitchFamily="18" charset="2"/>
              </a:rPr>
              <a:t></a:t>
            </a:r>
            <a:r>
              <a:rPr lang="en-US" sz="2000" dirty="0"/>
              <a:t>C, 4-bit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788988" y="2957513"/>
            <a:ext cx="64636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1974</a:t>
            </a:r>
            <a:r>
              <a:rPr lang="en-US" sz="2000"/>
              <a:t> - Intel 8080, successor to the 8008, used in Altair 8800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784225" y="3368675"/>
            <a:ext cx="49202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/>
              <a:t>1975 </a:t>
            </a:r>
            <a:r>
              <a:rPr lang="en-US" sz="2000" dirty="0"/>
              <a:t>- Motorola 6800, used MOS technology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790575" y="3770313"/>
            <a:ext cx="55068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1976</a:t>
            </a:r>
            <a:r>
              <a:rPr lang="en-US" sz="2000"/>
              <a:t> - Intel 8085, updated 8080, +5V power supply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784225" y="4192588"/>
            <a:ext cx="36295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1976</a:t>
            </a:r>
            <a:r>
              <a:rPr lang="en-US" sz="2000"/>
              <a:t> - Zilog Z80, improved 8080</a:t>
            </a: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25488" y="1036638"/>
            <a:ext cx="3175" cy="4738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784225" y="4584700"/>
            <a:ext cx="38223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1976</a:t>
            </a:r>
            <a:r>
              <a:rPr lang="en-US" sz="2000"/>
              <a:t> - TI TMS 9900, 1st 16-bit </a:t>
            </a:r>
            <a:r>
              <a:rPr lang="en-US" sz="2000">
                <a:sym typeface="Symbol" pitchFamily="18" charset="2"/>
              </a:rPr>
              <a:t>P</a:t>
            </a:r>
            <a:r>
              <a:rPr lang="en-US" sz="2000"/>
              <a:t> </a:t>
            </a: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771525" y="4964113"/>
            <a:ext cx="51332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1978</a:t>
            </a:r>
            <a:r>
              <a:rPr lang="en-US" sz="2000"/>
              <a:t> - </a:t>
            </a:r>
            <a:r>
              <a:rPr lang="en-US" sz="2000">
                <a:sym typeface="Symbol" pitchFamily="18" charset="2"/>
              </a:rPr>
              <a:t>Zilog Z8000, Motorola 68000, </a:t>
            </a:r>
            <a:r>
              <a:rPr lang="en-US" sz="2000"/>
              <a:t>16-bit </a:t>
            </a:r>
            <a:r>
              <a:rPr lang="en-US" sz="2000">
                <a:sym typeface="Symbol" pitchFamily="18" charset="2"/>
              </a:rPr>
              <a:t>P</a:t>
            </a:r>
            <a:r>
              <a:rPr lang="en-US" sz="2000"/>
              <a:t> </a:t>
            </a: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769938" y="5368925"/>
            <a:ext cx="44665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1978</a:t>
            </a:r>
            <a:r>
              <a:rPr lang="en-US" sz="2000"/>
              <a:t> - Intel 8086, 16-bit, IBM’s choice...</a:t>
            </a:r>
            <a:r>
              <a:rPr lang="en-US" sz="2000">
                <a:sym typeface="Symbol" pitchFamily="18" charset="2"/>
              </a:rPr>
              <a:t> 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 smtClean="0"/>
              <a:t>CSE </a:t>
            </a:r>
            <a:r>
              <a:rPr lang="en-US" dirty="0"/>
              <a:t>– </a:t>
            </a:r>
            <a:r>
              <a:rPr lang="en-US" dirty="0" smtClean="0"/>
              <a:t>341 </a:t>
            </a:r>
            <a:r>
              <a:rPr lang="en-US" dirty="0"/>
              <a:t>: </a:t>
            </a:r>
            <a:r>
              <a:rPr lang="en-US" dirty="0" smtClean="0"/>
              <a:t>Microprocessors 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smtClean="0"/>
              <a:t>BRAC University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Similar but Different !! </a:t>
            </a:r>
            <a:r>
              <a:rPr lang="en-US" b="1" dirty="0">
                <a:solidFill>
                  <a:schemeClr val="tx1"/>
                </a:solidFill>
              </a:rPr>
              <a:t>Microcontroller (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C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267200" cy="4937760"/>
          </a:xfrm>
        </p:spPr>
        <p:txBody>
          <a:bodyPr>
            <a:noAutofit/>
          </a:bodyPr>
          <a:lstStyle/>
          <a:p>
            <a:r>
              <a:rPr lang="en-GB" sz="2400" b="1" dirty="0"/>
              <a:t>Microcontroller</a:t>
            </a:r>
            <a:r>
              <a:rPr lang="en-GB" sz="2400" dirty="0"/>
              <a:t> is an IC d</a:t>
            </a:r>
            <a:r>
              <a:rPr lang="en-GB" sz="2400" dirty="0">
                <a:solidFill>
                  <a:schemeClr val="tx1"/>
                </a:solidFill>
              </a:rPr>
              <a:t>edicated to perform one task. </a:t>
            </a:r>
          </a:p>
          <a:p>
            <a:pPr lvl="1"/>
            <a:r>
              <a:rPr lang="en-GB" sz="2200" dirty="0">
                <a:solidFill>
                  <a:schemeClr val="tx1"/>
                </a:solidFill>
              </a:rPr>
              <a:t>Integrates the memory and other features of a microprocessor.</a:t>
            </a:r>
          </a:p>
          <a:p>
            <a:pPr lvl="1"/>
            <a:r>
              <a:rPr lang="en-GB" sz="2200" dirty="0">
                <a:solidFill>
                  <a:schemeClr val="tx1"/>
                </a:solidFill>
              </a:rPr>
              <a:t>A microcontroller is the integration of </a:t>
            </a:r>
          </a:p>
          <a:p>
            <a:pPr lvl="2"/>
            <a:r>
              <a:rPr lang="en-GB" dirty="0"/>
              <a:t>Microprocessor</a:t>
            </a:r>
          </a:p>
          <a:p>
            <a:pPr lvl="2"/>
            <a:r>
              <a:rPr lang="en-GB" dirty="0"/>
              <a:t>Memory </a:t>
            </a:r>
          </a:p>
          <a:p>
            <a:pPr lvl="3"/>
            <a:r>
              <a:rPr lang="en-GB" sz="2000" dirty="0"/>
              <a:t>ROM types – commonly flash PROM</a:t>
            </a:r>
          </a:p>
          <a:p>
            <a:pPr lvl="3"/>
            <a:r>
              <a:rPr lang="en-GB" sz="2000" dirty="0"/>
              <a:t>RAM – Static ram 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4343400" y="1858963"/>
            <a:ext cx="4648200" cy="3551237"/>
            <a:chOff x="787" y="230"/>
            <a:chExt cx="4109" cy="2957"/>
          </a:xfrm>
        </p:grpSpPr>
        <p:pic>
          <p:nvPicPr>
            <p:cNvPr id="7" name="Picture 8" descr="D:\Ecp2042\homepage\images\IC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14" y="2679"/>
              <a:ext cx="682" cy="508"/>
            </a:xfrm>
            <a:prstGeom prst="rect">
              <a:avLst/>
            </a:prstGeom>
            <a:noFill/>
          </p:spPr>
        </p:pic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3629" y="819"/>
              <a:ext cx="1266" cy="18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2238" y="3084"/>
              <a:ext cx="1977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884" y="812"/>
              <a:ext cx="2788" cy="2046"/>
              <a:chOff x="288" y="754"/>
              <a:chExt cx="3527" cy="2536"/>
            </a:xfrm>
          </p:grpSpPr>
          <p:grpSp>
            <p:nvGrpSpPr>
              <p:cNvPr id="12" name="Group 23"/>
              <p:cNvGrpSpPr>
                <a:grpSpLocks/>
              </p:cNvGrpSpPr>
              <p:nvPr/>
            </p:nvGrpSpPr>
            <p:grpSpPr bwMode="auto">
              <a:xfrm>
                <a:off x="1443" y="2142"/>
                <a:ext cx="1345" cy="1148"/>
                <a:chOff x="2368" y="2508"/>
                <a:chExt cx="1345" cy="1148"/>
              </a:xfrm>
            </p:grpSpPr>
            <p:sp>
              <p:nvSpPr>
                <p:cNvPr id="22" name="Oval 24"/>
                <p:cNvSpPr>
                  <a:spLocks noChangeArrowheads="1"/>
                </p:cNvSpPr>
                <p:nvPr/>
              </p:nvSpPr>
              <p:spPr bwMode="auto">
                <a:xfrm>
                  <a:off x="2368" y="2508"/>
                  <a:ext cx="1345" cy="1148"/>
                </a:xfrm>
                <a:prstGeom prst="ellipse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578" y="2942"/>
                  <a:ext cx="902" cy="3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300">
                      <a:latin typeface="Times New Roman" pitchFamily="18" charset="0"/>
                    </a:rPr>
                    <a:t>CPU</a:t>
                  </a:r>
                </a:p>
              </p:txBody>
            </p:sp>
          </p:grpSp>
          <p:grpSp>
            <p:nvGrpSpPr>
              <p:cNvPr id="13" name="Group 26"/>
              <p:cNvGrpSpPr>
                <a:grpSpLocks/>
              </p:cNvGrpSpPr>
              <p:nvPr/>
            </p:nvGrpSpPr>
            <p:grpSpPr bwMode="auto">
              <a:xfrm>
                <a:off x="2470" y="754"/>
                <a:ext cx="1345" cy="1148"/>
                <a:chOff x="3432" y="1244"/>
                <a:chExt cx="1345" cy="1148"/>
              </a:xfrm>
            </p:grpSpPr>
            <p:sp>
              <p:nvSpPr>
                <p:cNvPr id="20" name="Oval 27"/>
                <p:cNvSpPr>
                  <a:spLocks noChangeArrowheads="1"/>
                </p:cNvSpPr>
                <p:nvPr/>
              </p:nvSpPr>
              <p:spPr bwMode="auto">
                <a:xfrm>
                  <a:off x="3432" y="1244"/>
                  <a:ext cx="1345" cy="1148"/>
                </a:xfrm>
                <a:prstGeom prst="ellipse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606" y="1654"/>
                  <a:ext cx="1032" cy="3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300" dirty="0">
                      <a:latin typeface="Times New Roman" pitchFamily="18" charset="0"/>
                    </a:rPr>
                    <a:t>MEMORY</a:t>
                  </a:r>
                </a:p>
              </p:txBody>
            </p:sp>
          </p:grpSp>
          <p:grpSp>
            <p:nvGrpSpPr>
              <p:cNvPr id="14" name="Group 29"/>
              <p:cNvGrpSpPr>
                <a:grpSpLocks/>
              </p:cNvGrpSpPr>
              <p:nvPr/>
            </p:nvGrpSpPr>
            <p:grpSpPr bwMode="auto">
              <a:xfrm>
                <a:off x="288" y="1031"/>
                <a:ext cx="1345" cy="1148"/>
                <a:chOff x="2368" y="2508"/>
                <a:chExt cx="1345" cy="1148"/>
              </a:xfrm>
            </p:grpSpPr>
            <p:sp>
              <p:nvSpPr>
                <p:cNvPr id="18" name="Oval 30"/>
                <p:cNvSpPr>
                  <a:spLocks noChangeArrowheads="1"/>
                </p:cNvSpPr>
                <p:nvPr/>
              </p:nvSpPr>
              <p:spPr bwMode="auto">
                <a:xfrm>
                  <a:off x="2368" y="2508"/>
                  <a:ext cx="1345" cy="1148"/>
                </a:xfrm>
                <a:prstGeom prst="ellipse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578" y="2940"/>
                  <a:ext cx="902" cy="3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300" dirty="0">
                      <a:latin typeface="Times New Roman" pitchFamily="18" charset="0"/>
                    </a:rPr>
                    <a:t>I/O</a:t>
                  </a:r>
                </a:p>
              </p:txBody>
            </p:sp>
          </p:grpSp>
          <p:grpSp>
            <p:nvGrpSpPr>
              <p:cNvPr id="15" name="Group 32"/>
              <p:cNvGrpSpPr>
                <a:grpSpLocks/>
              </p:cNvGrpSpPr>
              <p:nvPr/>
            </p:nvGrpSpPr>
            <p:grpSpPr bwMode="auto">
              <a:xfrm>
                <a:off x="1429" y="1236"/>
                <a:ext cx="1345" cy="1148"/>
                <a:chOff x="2341" y="2014"/>
                <a:chExt cx="1345" cy="1148"/>
              </a:xfrm>
            </p:grpSpPr>
            <p:sp>
              <p:nvSpPr>
                <p:cNvPr id="16" name="Oval 33"/>
                <p:cNvSpPr>
                  <a:spLocks noChangeArrowheads="1"/>
                </p:cNvSpPr>
                <p:nvPr/>
              </p:nvSpPr>
              <p:spPr bwMode="auto">
                <a:xfrm>
                  <a:off x="2341" y="2014"/>
                  <a:ext cx="1345" cy="114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563" y="2319"/>
                  <a:ext cx="1071" cy="5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300" dirty="0">
                      <a:latin typeface="Times New Roman" pitchFamily="18" charset="0"/>
                    </a:rPr>
                    <a:t>SYSTEM BUS</a:t>
                  </a:r>
                </a:p>
              </p:txBody>
            </p:sp>
          </p:grpSp>
        </p:grpSp>
        <p:sp>
          <p:nvSpPr>
            <p:cNvPr id="11" name="Oval 36"/>
            <p:cNvSpPr>
              <a:spLocks noChangeArrowheads="1"/>
            </p:cNvSpPr>
            <p:nvPr/>
          </p:nvSpPr>
          <p:spPr bwMode="auto">
            <a:xfrm>
              <a:off x="787" y="230"/>
              <a:ext cx="3120" cy="284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 smtClean="0"/>
              <a:t>CSE </a:t>
            </a:r>
            <a:r>
              <a:rPr lang="en-US" dirty="0"/>
              <a:t>– </a:t>
            </a:r>
            <a:r>
              <a:rPr lang="en-US" dirty="0" smtClean="0"/>
              <a:t>341 </a:t>
            </a:r>
            <a:r>
              <a:rPr lang="en-US" dirty="0"/>
              <a:t>: </a:t>
            </a:r>
            <a:r>
              <a:rPr lang="en-US" dirty="0" smtClean="0"/>
              <a:t>Microprocessors 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smtClean="0"/>
              <a:t>BRAC University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List of Microcontrollers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98513" y="1355725"/>
            <a:ext cx="7527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/>
              <a:t>1972</a:t>
            </a:r>
            <a:r>
              <a:rPr lang="en-US" sz="2400"/>
              <a:t> - Texas Instrument TMS 1000, 1st single </a:t>
            </a:r>
            <a:r>
              <a:rPr lang="en-US" sz="2400">
                <a:sym typeface="Symbol" pitchFamily="18" charset="2"/>
              </a:rPr>
              <a:t></a:t>
            </a:r>
            <a:r>
              <a:rPr lang="en-US" sz="2400"/>
              <a:t>C, 4-bit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82638" y="1751013"/>
            <a:ext cx="7527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dirty="0"/>
              <a:t>1976</a:t>
            </a:r>
            <a:r>
              <a:rPr lang="en-US" sz="2400" dirty="0"/>
              <a:t> - Intel 8048, 8-bit </a:t>
            </a:r>
            <a:r>
              <a:rPr lang="en-US" sz="2400" dirty="0">
                <a:sym typeface="Symbol" pitchFamily="18" charset="2"/>
              </a:rPr>
              <a:t></a:t>
            </a:r>
            <a:r>
              <a:rPr lang="en-US" sz="2400" dirty="0"/>
              <a:t>C, 1k ROM, 64b RAM, 27 I/O 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90575" y="2146300"/>
            <a:ext cx="80075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/>
              <a:t>1980</a:t>
            </a:r>
            <a:r>
              <a:rPr lang="en-US" sz="2400" dirty="0"/>
              <a:t> - Intel 8051, 4k ROM, 128b RAM, 32 I/O, 2 16-bits timers</a:t>
            </a:r>
            <a:endParaRPr lang="en-US" sz="2400" dirty="0">
              <a:sym typeface="Symbol" pitchFamily="18" charset="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87401" y="2562225"/>
            <a:ext cx="83566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/>
              <a:t>1980s</a:t>
            </a:r>
            <a:r>
              <a:rPr lang="en-US" sz="2400" dirty="0"/>
              <a:t>  </a:t>
            </a:r>
          </a:p>
          <a:p>
            <a:pPr eaLnBrk="0" hangingPunct="0"/>
            <a:r>
              <a:rPr lang="en-US" sz="2400" dirty="0"/>
              <a:t>(MCS-51 family)</a:t>
            </a:r>
          </a:p>
          <a:p>
            <a:pPr eaLnBrk="0" hangingPunct="0"/>
            <a:r>
              <a:rPr lang="en-US" sz="2400" dirty="0"/>
              <a:t>- Intel 8031, 8052, 8751, …</a:t>
            </a:r>
          </a:p>
          <a:p>
            <a:pPr eaLnBrk="0" hangingPunct="0"/>
            <a:r>
              <a:rPr lang="en-US" sz="2400" dirty="0"/>
              <a:t>- Atmel AT89C51, AT 89C1052/2051,…</a:t>
            </a:r>
          </a:p>
          <a:p>
            <a:pPr eaLnBrk="0" hangingPunct="0"/>
            <a:r>
              <a:rPr lang="en-US" sz="2400" dirty="0"/>
              <a:t>- Dallas Semiconductor DS5000 series…</a:t>
            </a:r>
          </a:p>
          <a:p>
            <a:pPr eaLnBrk="0" hangingPunct="0">
              <a:buFontTx/>
              <a:buChar char="-"/>
            </a:pPr>
            <a:r>
              <a:rPr lang="en-US" sz="2400" dirty="0"/>
              <a:t>Philips, National Semiconductor, …</a:t>
            </a:r>
          </a:p>
          <a:p>
            <a:pPr eaLnBrk="0" hangingPunct="0">
              <a:buFontTx/>
              <a:buChar char="-"/>
            </a:pPr>
            <a:r>
              <a:rPr lang="en-US" sz="2400" dirty="0"/>
              <a:t> (Other </a:t>
            </a:r>
            <a:r>
              <a:rPr lang="en-US" sz="2400" dirty="0">
                <a:sym typeface="Symbol" pitchFamily="18" charset="2"/>
              </a:rPr>
              <a:t></a:t>
            </a:r>
            <a:r>
              <a:rPr lang="en-US" sz="2400" dirty="0"/>
              <a:t>Cs) Microchip PIC16 series, Motorola 68HC11, </a:t>
            </a:r>
            <a:r>
              <a:rPr lang="en-US" sz="2400" dirty="0" err="1"/>
              <a:t>Zilog’s</a:t>
            </a:r>
            <a:r>
              <a:rPr lang="en-US" sz="2400" dirty="0"/>
              <a:t> Z86	</a:t>
            </a:r>
          </a:p>
          <a:p>
            <a:pPr eaLnBrk="0" hangingPunct="0"/>
            <a:endParaRPr lang="en-US" sz="2400" dirty="0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725488" y="1036638"/>
            <a:ext cx="1587" cy="4662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 smtClean="0"/>
              <a:t>CSE </a:t>
            </a:r>
            <a:r>
              <a:rPr lang="en-US" dirty="0"/>
              <a:t>– </a:t>
            </a:r>
            <a:r>
              <a:rPr lang="en-US" dirty="0" smtClean="0"/>
              <a:t>341 </a:t>
            </a:r>
            <a:r>
              <a:rPr lang="en-US" dirty="0"/>
              <a:t>: </a:t>
            </a:r>
            <a:r>
              <a:rPr lang="en-US" dirty="0" smtClean="0"/>
              <a:t>Microprocessors 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smtClean="0"/>
              <a:t>BRAC University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Microprocessor System Vs Microcontroller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701675" y="1143000"/>
          <a:ext cx="7680325" cy="545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Document" r:id="rId4" imgW="8811627" imgH="6224084" progId="Word.Document.8">
                  <p:embed/>
                </p:oleObj>
              </mc:Choice>
              <mc:Fallback>
                <p:oleObj name="Document" r:id="rId4" imgW="8811627" imgH="6224084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1143000"/>
                        <a:ext cx="7680325" cy="545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 smtClean="0"/>
              <a:t>CSE </a:t>
            </a:r>
            <a:r>
              <a:rPr lang="en-US" dirty="0"/>
              <a:t>– </a:t>
            </a:r>
            <a:r>
              <a:rPr lang="en-US" dirty="0" smtClean="0"/>
              <a:t>341 </a:t>
            </a:r>
            <a:r>
              <a:rPr lang="en-US" dirty="0"/>
              <a:t>: </a:t>
            </a:r>
            <a:r>
              <a:rPr lang="en-US" dirty="0" smtClean="0"/>
              <a:t>Microprocessors 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smtClean="0"/>
              <a:t>BRAC University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Microprocessor System Vs Microcontroller System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76200" y="1855788"/>
            <a:ext cx="8915400" cy="3235325"/>
            <a:chOff x="48" y="1440"/>
            <a:chExt cx="5616" cy="2038"/>
          </a:xfrm>
        </p:grpSpPr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3360" y="172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11"/>
            <p:cNvGrpSpPr>
              <a:grpSpLocks/>
            </p:cNvGrpSpPr>
            <p:nvPr/>
          </p:nvGrpSpPr>
          <p:grpSpPr bwMode="auto">
            <a:xfrm>
              <a:off x="48" y="1440"/>
              <a:ext cx="5616" cy="1999"/>
              <a:chOff x="48" y="1440"/>
              <a:chExt cx="5616" cy="1999"/>
            </a:xfrm>
          </p:grpSpPr>
          <p:sp>
            <p:nvSpPr>
              <p:cNvPr id="10" name="Rectangle 12"/>
              <p:cNvSpPr>
                <a:spLocks noChangeArrowheads="1"/>
              </p:cNvSpPr>
              <p:nvPr/>
            </p:nvSpPr>
            <p:spPr bwMode="auto">
              <a:xfrm>
                <a:off x="3168" y="2016"/>
                <a:ext cx="48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" name="Group 13"/>
              <p:cNvGrpSpPr>
                <a:grpSpLocks/>
              </p:cNvGrpSpPr>
              <p:nvPr/>
            </p:nvGrpSpPr>
            <p:grpSpPr bwMode="auto">
              <a:xfrm>
                <a:off x="48" y="1440"/>
                <a:ext cx="5616" cy="1999"/>
                <a:chOff x="48" y="1440"/>
                <a:chExt cx="5616" cy="1999"/>
              </a:xfrm>
            </p:grpSpPr>
            <p:sp>
              <p:nvSpPr>
                <p:cNvPr id="12" name="Line 14"/>
                <p:cNvSpPr>
                  <a:spLocks noChangeShapeType="1"/>
                </p:cNvSpPr>
                <p:nvPr/>
              </p:nvSpPr>
              <p:spPr bwMode="auto">
                <a:xfrm>
                  <a:off x="3360" y="259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" name="Group 15"/>
                <p:cNvGrpSpPr>
                  <a:grpSpLocks/>
                </p:cNvGrpSpPr>
                <p:nvPr/>
              </p:nvGrpSpPr>
              <p:grpSpPr bwMode="auto">
                <a:xfrm>
                  <a:off x="48" y="1440"/>
                  <a:ext cx="5616" cy="1999"/>
                  <a:chOff x="48" y="1440"/>
                  <a:chExt cx="5616" cy="1999"/>
                </a:xfrm>
              </p:grpSpPr>
              <p:sp>
                <p:nvSpPr>
                  <p:cNvPr id="14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96" y="1632"/>
                    <a:ext cx="528" cy="129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2016"/>
                    <a:ext cx="480" cy="57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016"/>
                    <a:ext cx="480" cy="57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016"/>
                    <a:ext cx="480" cy="57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2016"/>
                    <a:ext cx="480" cy="57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1728"/>
                    <a:ext cx="27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2784"/>
                    <a:ext cx="27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1056" y="1728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1632" y="1728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728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728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1056" y="2592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632" y="2592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592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2592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1440"/>
                    <a:ext cx="1680" cy="158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1440"/>
                    <a:ext cx="0" cy="15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5088" y="1440"/>
                    <a:ext cx="0" cy="15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984" y="2208"/>
                    <a:ext cx="16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" y="1706"/>
                    <a:ext cx="643" cy="98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1600" b="1">
                        <a:latin typeface="Times New Roman" pitchFamily="18" charset="0"/>
                      </a:rPr>
                      <a:t>CPU</a:t>
                    </a:r>
                  </a:p>
                  <a:p>
                    <a:pPr algn="ctr" eaLnBrk="0" hangingPunct="0"/>
                    <a:endParaRPr lang="en-US" sz="1600" b="1">
                      <a:latin typeface="Times New Roman" pitchFamily="18" charset="0"/>
                    </a:endParaRPr>
                  </a:p>
                  <a:p>
                    <a:pPr algn="ctr" eaLnBrk="0" hangingPunct="0"/>
                    <a:r>
                      <a:rPr lang="en-US" sz="1600" b="1">
                        <a:latin typeface="Times New Roman" pitchFamily="18" charset="0"/>
                      </a:rPr>
                      <a:t>General</a:t>
                    </a:r>
                  </a:p>
                  <a:p>
                    <a:pPr algn="ctr" eaLnBrk="0" hangingPunct="0"/>
                    <a:r>
                      <a:rPr lang="en-US" sz="1600" b="1">
                        <a:latin typeface="Times New Roman" pitchFamily="18" charset="0"/>
                      </a:rPr>
                      <a:t>purpose</a:t>
                    </a:r>
                  </a:p>
                  <a:p>
                    <a:pPr algn="ctr" eaLnBrk="0" hangingPunct="0"/>
                    <a:r>
                      <a:rPr lang="en-US" sz="1600" b="1">
                        <a:latin typeface="Times New Roman" pitchFamily="18" charset="0"/>
                      </a:rPr>
                      <a:t>Micro</a:t>
                    </a:r>
                  </a:p>
                  <a:p>
                    <a:pPr algn="ctr" eaLnBrk="0" hangingPunct="0"/>
                    <a:r>
                      <a:rPr lang="en-US" sz="1600" b="1">
                        <a:latin typeface="Times New Roman" pitchFamily="18" charset="0"/>
                      </a:rPr>
                      <a:t>processor</a:t>
                    </a:r>
                  </a:p>
                </p:txBody>
              </p:sp>
              <p:sp>
                <p:nvSpPr>
                  <p:cNvPr id="34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8" y="1440"/>
                    <a:ext cx="680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800" b="1">
                        <a:latin typeface="Times New Roman" pitchFamily="18" charset="0"/>
                      </a:rPr>
                      <a:t>Data Bus</a:t>
                    </a:r>
                  </a:p>
                </p:txBody>
              </p:sp>
              <p:sp>
                <p:nvSpPr>
                  <p:cNvPr id="35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8" y="2880"/>
                    <a:ext cx="888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800" b="1">
                        <a:latin typeface="Times New Roman" pitchFamily="18" charset="0"/>
                      </a:rPr>
                      <a:t>Address Bus</a:t>
                    </a:r>
                  </a:p>
                </p:txBody>
              </p:sp>
              <p:sp>
                <p:nvSpPr>
                  <p:cNvPr id="36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36" y="2160"/>
                    <a:ext cx="460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800" b="1">
                        <a:latin typeface="Times New Roman" pitchFamily="18" charset="0"/>
                      </a:rPr>
                      <a:t>RAM</a:t>
                    </a:r>
                  </a:p>
                </p:txBody>
              </p:sp>
              <p:sp>
                <p:nvSpPr>
                  <p:cNvPr id="37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92" y="2160"/>
                    <a:ext cx="468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800" b="1">
                        <a:latin typeface="Times New Roman" pitchFamily="18" charset="0"/>
                      </a:rPr>
                      <a:t>ROM</a:t>
                    </a:r>
                  </a:p>
                </p:txBody>
              </p:sp>
              <p:sp>
                <p:nvSpPr>
                  <p:cNvPr id="38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6" y="2112"/>
                    <a:ext cx="396" cy="40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800" b="1">
                        <a:latin typeface="Times New Roman" pitchFamily="18" charset="0"/>
                      </a:rPr>
                      <a:t>I / O</a:t>
                    </a:r>
                  </a:p>
                  <a:p>
                    <a:pPr eaLnBrk="0" hangingPunct="0"/>
                    <a:r>
                      <a:rPr lang="en-US" sz="1800" b="1">
                        <a:latin typeface="Times New Roman" pitchFamily="18" charset="0"/>
                      </a:rPr>
                      <a:t>Port</a:t>
                    </a:r>
                  </a:p>
                </p:txBody>
              </p:sp>
              <p:sp>
                <p:nvSpPr>
                  <p:cNvPr id="39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44" y="2160"/>
                    <a:ext cx="500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800" b="1">
                        <a:latin typeface="Times New Roman" pitchFamily="18" charset="0"/>
                      </a:rPr>
                      <a:t>Timer</a:t>
                    </a:r>
                  </a:p>
                </p:txBody>
              </p:sp>
              <p:sp>
                <p:nvSpPr>
                  <p:cNvPr id="40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68" y="2016"/>
                    <a:ext cx="476" cy="57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1800" b="1">
                        <a:latin typeface="Times New Roman" pitchFamily="18" charset="0"/>
                      </a:rPr>
                      <a:t>Serial</a:t>
                    </a:r>
                  </a:p>
                  <a:p>
                    <a:pPr algn="ctr" eaLnBrk="0" hangingPunct="0"/>
                    <a:r>
                      <a:rPr lang="en-US" sz="1800" b="1">
                        <a:latin typeface="Times New Roman" pitchFamily="18" charset="0"/>
                      </a:rPr>
                      <a:t>COM</a:t>
                    </a:r>
                  </a:p>
                  <a:p>
                    <a:pPr algn="ctr" eaLnBrk="0" hangingPunct="0"/>
                    <a:r>
                      <a:rPr lang="en-US" sz="1800" b="1">
                        <a:latin typeface="Times New Roman" pitchFamily="18" charset="0"/>
                      </a:rPr>
                      <a:t>Port</a:t>
                    </a:r>
                  </a:p>
                </p:txBody>
              </p:sp>
              <p:sp>
                <p:nvSpPr>
                  <p:cNvPr id="41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52" y="1632"/>
                    <a:ext cx="412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800" b="1">
                        <a:latin typeface="Times New Roman" pitchFamily="18" charset="0"/>
                      </a:rPr>
                      <a:t>CPU</a:t>
                    </a:r>
                  </a:p>
                </p:txBody>
              </p:sp>
              <p:sp>
                <p:nvSpPr>
                  <p:cNvPr id="42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80" y="1632"/>
                    <a:ext cx="460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800" b="1">
                        <a:latin typeface="Times New Roman" pitchFamily="18" charset="0"/>
                      </a:rPr>
                      <a:t>RAM</a:t>
                    </a:r>
                  </a:p>
                </p:txBody>
              </p:sp>
              <p:sp>
                <p:nvSpPr>
                  <p:cNvPr id="43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36" y="1632"/>
                    <a:ext cx="468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800" b="1">
                        <a:latin typeface="Times New Roman" pitchFamily="18" charset="0"/>
                      </a:rPr>
                      <a:t>ROM</a:t>
                    </a:r>
                  </a:p>
                </p:txBody>
              </p:sp>
              <p:sp>
                <p:nvSpPr>
                  <p:cNvPr id="44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68" y="2380"/>
                    <a:ext cx="396" cy="40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800" b="1">
                        <a:latin typeface="Times New Roman" pitchFamily="18" charset="0"/>
                      </a:rPr>
                      <a:t>I / O</a:t>
                    </a:r>
                  </a:p>
                  <a:p>
                    <a:pPr eaLnBrk="0" hangingPunct="0"/>
                    <a:r>
                      <a:rPr lang="en-US" sz="1800" b="1">
                        <a:latin typeface="Times New Roman" pitchFamily="18" charset="0"/>
                      </a:rPr>
                      <a:t>Port</a:t>
                    </a:r>
                  </a:p>
                </p:txBody>
              </p:sp>
              <p:sp>
                <p:nvSpPr>
                  <p:cNvPr id="45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60" y="2448"/>
                    <a:ext cx="500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800" b="1">
                        <a:latin typeface="Times New Roman" pitchFamily="18" charset="0"/>
                      </a:rPr>
                      <a:t>Timer</a:t>
                    </a:r>
                  </a:p>
                </p:txBody>
              </p:sp>
              <p:sp>
                <p:nvSpPr>
                  <p:cNvPr id="46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36" y="2352"/>
                    <a:ext cx="476" cy="57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1800" b="1">
                        <a:latin typeface="Times New Roman" pitchFamily="18" charset="0"/>
                      </a:rPr>
                      <a:t>Serial</a:t>
                    </a:r>
                  </a:p>
                  <a:p>
                    <a:pPr algn="ctr" eaLnBrk="0" hangingPunct="0"/>
                    <a:r>
                      <a:rPr lang="en-US" sz="1800" b="1">
                        <a:latin typeface="Times New Roman" pitchFamily="18" charset="0"/>
                      </a:rPr>
                      <a:t>COM</a:t>
                    </a:r>
                  </a:p>
                  <a:p>
                    <a:pPr algn="ctr" eaLnBrk="0" hangingPunct="0"/>
                    <a:r>
                      <a:rPr lang="en-US" sz="1800" b="1">
                        <a:latin typeface="Times New Roman" pitchFamily="18" charset="0"/>
                      </a:rPr>
                      <a:t>Port</a:t>
                    </a:r>
                  </a:p>
                </p:txBody>
              </p:sp>
              <p:sp>
                <p:nvSpPr>
                  <p:cNvPr id="47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0" y="3208"/>
                    <a:ext cx="2644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800" b="1" dirty="0">
                        <a:latin typeface="Times New Roman" pitchFamily="18" charset="0"/>
                      </a:rPr>
                      <a:t>General-Purpose Microprocessor System</a:t>
                    </a:r>
                  </a:p>
                </p:txBody>
              </p:sp>
            </p:grpSp>
          </p:grpSp>
        </p:grpSp>
        <p:sp>
          <p:nvSpPr>
            <p:cNvPr id="9" name="Text Box 50"/>
            <p:cNvSpPr txBox="1">
              <a:spLocks noChangeArrowheads="1"/>
            </p:cNvSpPr>
            <p:nvPr/>
          </p:nvSpPr>
          <p:spPr bwMode="auto">
            <a:xfrm>
              <a:off x="4368" y="3247"/>
              <a:ext cx="11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 dirty="0">
                  <a:latin typeface="Times New Roman" pitchFamily="18" charset="0"/>
                </a:rPr>
                <a:t>Microcontroller</a:t>
              </a:r>
            </a:p>
          </p:txBody>
        </p:sp>
      </p:grpSp>
      <p:sp>
        <p:nvSpPr>
          <p:cNvPr id="4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 smtClean="0"/>
              <a:t>CSE </a:t>
            </a:r>
            <a:r>
              <a:rPr lang="en-US" dirty="0"/>
              <a:t>– </a:t>
            </a:r>
            <a:r>
              <a:rPr lang="en-US" dirty="0" smtClean="0"/>
              <a:t>341 </a:t>
            </a:r>
            <a:r>
              <a:rPr lang="en-US" dirty="0"/>
              <a:t>: </a:t>
            </a:r>
            <a:r>
              <a:rPr lang="en-US" dirty="0" smtClean="0"/>
              <a:t>Microprocessors 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smtClean="0"/>
              <a:t>BRAC University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Assembly Language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Assembly language: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</a:rPr>
              <a:t>Assembly language is used for most programming because it is difficult to program a microprocessor in its native, that is hexadecimal machine language</a:t>
            </a:r>
            <a:r>
              <a:rPr lang="en-US" sz="2400" dirty="0">
                <a:solidFill>
                  <a:schemeClr val="tx1"/>
                </a:solidFill>
                <a:cs typeface="Arial" pitchFamily="34" charset="0"/>
              </a:rPr>
              <a:t>.</a:t>
            </a:r>
          </a:p>
          <a:p>
            <a:r>
              <a:rPr lang="en-US" sz="2400" b="1" dirty="0"/>
              <a:t>Assembler: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</a:rPr>
              <a:t>An assembler is a program that converts software written in symbolic machine language (the source </a:t>
            </a:r>
            <a:r>
              <a:rPr lang="en-US" sz="2400" dirty="0" err="1">
                <a:solidFill>
                  <a:schemeClr val="tx1"/>
                </a:solidFill>
              </a:rPr>
              <a:t>programme</a:t>
            </a:r>
            <a:r>
              <a:rPr lang="en-US" sz="2400" dirty="0">
                <a:solidFill>
                  <a:schemeClr val="tx1"/>
                </a:solidFill>
              </a:rPr>
              <a:t>) into hexadecimal machine language (object </a:t>
            </a:r>
            <a:r>
              <a:rPr lang="en-US" sz="2400" dirty="0" err="1">
                <a:solidFill>
                  <a:schemeClr val="tx1"/>
                </a:solidFill>
              </a:rPr>
              <a:t>programme</a:t>
            </a:r>
            <a:r>
              <a:rPr lang="en-US" sz="2400" dirty="0">
                <a:solidFill>
                  <a:schemeClr val="tx1"/>
                </a:solidFill>
              </a:rPr>
              <a:t>).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</a:rPr>
              <a:t>The primary reason to use assembler is because development and modification are always difficult in machine language.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 smtClean="0"/>
              <a:t>CSE </a:t>
            </a:r>
            <a:r>
              <a:rPr lang="en-US" dirty="0"/>
              <a:t>– </a:t>
            </a:r>
            <a:r>
              <a:rPr lang="en-US" dirty="0" smtClean="0"/>
              <a:t>341 </a:t>
            </a:r>
            <a:r>
              <a:rPr lang="en-US" dirty="0"/>
              <a:t>: </a:t>
            </a:r>
            <a:r>
              <a:rPr lang="en-US" dirty="0" smtClean="0"/>
              <a:t>Microprocessors 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smtClean="0"/>
              <a:t>BRAC University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Example of 8085 Assembly Language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219200"/>
            <a:ext cx="8686800" cy="44116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Address </a:t>
            </a: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Instruction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202A		MVI	A, 21H		; Copies 21 into accumulator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202C		MVI	B, 2AH		; Copies 2A into B register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202E		ADD	B		; Adds B reg. content with Acc 					and stores the result in Acc.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202F		STA	[41 FF]		; Stores the Acc (the sum) into 					the memory location 41 FF.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2032		HLT			; Stops the program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 smtClean="0"/>
              <a:t>CSE </a:t>
            </a:r>
            <a:r>
              <a:rPr lang="en-US" dirty="0"/>
              <a:t>– </a:t>
            </a:r>
            <a:r>
              <a:rPr lang="en-US" dirty="0" smtClean="0"/>
              <a:t>341 </a:t>
            </a:r>
            <a:r>
              <a:rPr lang="en-US" dirty="0"/>
              <a:t>: </a:t>
            </a:r>
            <a:r>
              <a:rPr lang="en-US" dirty="0" smtClean="0"/>
              <a:t>Microprocessors 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smtClean="0"/>
              <a:t>BRAC University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Memory storage of the Assembly language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990600" y="1219200"/>
            <a:ext cx="71628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2400" b="0" dirty="0"/>
              <a:t>Address		Instruction/Data</a:t>
            </a:r>
          </a:p>
          <a:p>
            <a:pPr marL="342900" indent="-342900"/>
            <a:endParaRPr lang="en-US" sz="2400" b="0" dirty="0"/>
          </a:p>
          <a:p>
            <a:pPr marL="342900" indent="-342900"/>
            <a:r>
              <a:rPr lang="en-US" sz="2400" b="0" dirty="0"/>
              <a:t>202A			MVI	A, 	</a:t>
            </a:r>
          </a:p>
          <a:p>
            <a:pPr marL="342900" indent="-342900"/>
            <a:r>
              <a:rPr lang="en-US" sz="2400" b="0" dirty="0"/>
              <a:t>202B			21</a:t>
            </a:r>
          </a:p>
          <a:p>
            <a:pPr marL="342900" indent="-342900"/>
            <a:r>
              <a:rPr lang="en-US" sz="2400" b="0" dirty="0"/>
              <a:t>202C			MVI	B, </a:t>
            </a:r>
          </a:p>
          <a:p>
            <a:pPr marL="342900" indent="-342900"/>
            <a:r>
              <a:rPr lang="en-US" sz="2400" b="0" dirty="0"/>
              <a:t>202D			2A</a:t>
            </a:r>
          </a:p>
          <a:p>
            <a:pPr marL="342900" indent="-342900"/>
            <a:r>
              <a:rPr lang="en-US" sz="2400" b="0" dirty="0"/>
              <a:t>202E			ADD	B</a:t>
            </a:r>
          </a:p>
          <a:p>
            <a:pPr marL="342900" indent="-342900"/>
            <a:r>
              <a:rPr lang="en-US" sz="2400" b="0" dirty="0"/>
              <a:t>202F			STA	</a:t>
            </a:r>
          </a:p>
          <a:p>
            <a:pPr marL="342900" indent="-342900"/>
            <a:r>
              <a:rPr lang="en-US" sz="2400" b="0" dirty="0"/>
              <a:t>2030			FF	</a:t>
            </a:r>
          </a:p>
          <a:p>
            <a:pPr marL="342900" indent="-342900">
              <a:buFontTx/>
              <a:buAutoNum type="arabicPlain" startAt="2031"/>
            </a:pPr>
            <a:r>
              <a:rPr lang="en-US" sz="2400" b="0" dirty="0"/>
              <a:t>       		41</a:t>
            </a:r>
          </a:p>
          <a:p>
            <a:pPr marL="342900" indent="-342900"/>
            <a:r>
              <a:rPr lang="en-US" sz="2400" b="0" dirty="0"/>
              <a:t>2032			HLT</a:t>
            </a:r>
          </a:p>
          <a:p>
            <a:pPr marL="342900" indent="-342900">
              <a:buFontTx/>
              <a:buAutoNum type="arabicPlain" startAt="2031"/>
            </a:pPr>
            <a:endParaRPr lang="en-US" sz="2400" b="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 smtClean="0"/>
              <a:t>CSE </a:t>
            </a:r>
            <a:r>
              <a:rPr lang="en-US" dirty="0"/>
              <a:t>– </a:t>
            </a:r>
            <a:r>
              <a:rPr lang="en-US" dirty="0" smtClean="0"/>
              <a:t>341 </a:t>
            </a:r>
            <a:r>
              <a:rPr lang="en-US" dirty="0"/>
              <a:t>: </a:t>
            </a:r>
            <a:r>
              <a:rPr lang="en-US" dirty="0" smtClean="0"/>
              <a:t>Microprocessors 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smtClean="0"/>
              <a:t>BRAC University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Another Example of 8085 Assembly Language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227138"/>
            <a:ext cx="8686800" cy="441166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Address</a:t>
            </a: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	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Instruction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n-US" sz="2400" b="1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2020		MVI	B, 24		; Copies 24 into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B register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2022		INR	B		; Increment B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content by 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2023		MOV	A, B		; Copies B register into Acc.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2024		SUB	B		; Subtracts B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content from 					Acc and stores the result in 						Acc.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2025		STA	[5F FF]		; Stores the Acc content into 						the memory location 5F FF.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2028		HLT			; Stops the program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 smtClean="0"/>
              <a:t>CSE </a:t>
            </a:r>
            <a:r>
              <a:rPr lang="en-US" dirty="0"/>
              <a:t>– </a:t>
            </a:r>
            <a:r>
              <a:rPr lang="en-US" dirty="0" smtClean="0"/>
              <a:t>341 </a:t>
            </a:r>
            <a:r>
              <a:rPr lang="en-US" dirty="0"/>
              <a:t>: </a:t>
            </a:r>
            <a:r>
              <a:rPr lang="en-US" dirty="0" smtClean="0"/>
              <a:t>Microprocessors 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smtClean="0"/>
              <a:t>BRAC University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Topics to be Covered in this Course !!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Microprocessor and Assembly Language:</a:t>
            </a:r>
          </a:p>
          <a:p>
            <a:r>
              <a:rPr lang="en-US" dirty="0"/>
              <a:t>Microprocessors and Microcomputers</a:t>
            </a:r>
          </a:p>
          <a:p>
            <a:r>
              <a:rPr lang="en-US" dirty="0"/>
              <a:t>Evaluation of Microprocessors Applications</a:t>
            </a:r>
          </a:p>
          <a:p>
            <a:r>
              <a:rPr lang="en-US" dirty="0"/>
              <a:t>Intel 8086 Microprocessor: internal architecture, register structure, programming model, addressing modes, instruction set</a:t>
            </a:r>
          </a:p>
          <a:p>
            <a:r>
              <a:rPr lang="en-US" dirty="0"/>
              <a:t>Assembly language programming</a:t>
            </a:r>
          </a:p>
          <a:p>
            <a:r>
              <a:rPr lang="en-US" dirty="0"/>
              <a:t>Coprocessors.</a:t>
            </a:r>
          </a:p>
          <a:p>
            <a:r>
              <a:rPr lang="en-US" dirty="0"/>
              <a:t>An overview of Intel 80186, 80286, 80386, 80486 and Pentium microprocessors</a:t>
            </a:r>
          </a:p>
          <a:p>
            <a:r>
              <a:rPr lang="en-US" dirty="0"/>
              <a:t>RISC and CISC processors.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 smtClean="0"/>
              <a:t>CSE </a:t>
            </a:r>
            <a:r>
              <a:rPr lang="en-US" dirty="0"/>
              <a:t>– </a:t>
            </a:r>
            <a:r>
              <a:rPr lang="en-US" dirty="0" smtClean="0"/>
              <a:t>341 </a:t>
            </a:r>
            <a:r>
              <a:rPr lang="en-US" dirty="0"/>
              <a:t>: </a:t>
            </a:r>
            <a:r>
              <a:rPr lang="en-US" dirty="0" smtClean="0"/>
              <a:t>Microprocessors 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smtClean="0"/>
              <a:t>BRAC University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Assembly Language vs. Machine Language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066800"/>
            <a:ext cx="7386637" cy="5276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 smtClean="0"/>
              <a:t>CSE </a:t>
            </a:r>
            <a:r>
              <a:rPr lang="en-US" dirty="0"/>
              <a:t>– </a:t>
            </a:r>
            <a:r>
              <a:rPr lang="en-US" dirty="0" smtClean="0"/>
              <a:t>341 </a:t>
            </a:r>
            <a:r>
              <a:rPr lang="en-US" dirty="0"/>
              <a:t>: </a:t>
            </a:r>
            <a:r>
              <a:rPr lang="en-US" dirty="0" smtClean="0"/>
              <a:t>Microprocessors 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smtClean="0"/>
              <a:t>BRAC University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</a:t>
            </a:r>
            <a:r>
              <a:rPr lang="en-US">
                <a:solidFill>
                  <a:schemeClr val="tx1"/>
                </a:solidFill>
              </a:rPr>
              <a:t>You </a:t>
            </a:r>
            <a:r>
              <a:rPr lang="en-US" smtClean="0">
                <a:solidFill>
                  <a:schemeClr val="tx1"/>
                </a:solidFill>
              </a:rPr>
              <a:t>!!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 smtClean="0"/>
              <a:t>CSE </a:t>
            </a:r>
            <a:r>
              <a:rPr lang="en-US" dirty="0"/>
              <a:t>– </a:t>
            </a:r>
            <a:r>
              <a:rPr lang="en-US" dirty="0" smtClean="0"/>
              <a:t>341 </a:t>
            </a:r>
            <a:r>
              <a:rPr lang="en-US" dirty="0"/>
              <a:t>: </a:t>
            </a:r>
            <a:r>
              <a:rPr lang="en-US" dirty="0" smtClean="0"/>
              <a:t>Microprocessors 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smtClean="0"/>
              <a:t>BRAC University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Recommended Texts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GB" i="1" dirty="0"/>
              <a:t>Microprocessors and Interfacing: Programming and Hardware, </a:t>
            </a:r>
            <a:r>
              <a:rPr lang="en-GB" b="1" dirty="0"/>
              <a:t>Author: </a:t>
            </a:r>
            <a:r>
              <a:rPr lang="en-GB" dirty="0"/>
              <a:t>Douglas V. Hall</a:t>
            </a:r>
            <a:endParaRPr lang="en-US" dirty="0"/>
          </a:p>
          <a:p>
            <a:pPr lvl="0"/>
            <a:r>
              <a:rPr lang="en-GB" i="1" dirty="0"/>
              <a:t>Assembly Language Programming and Organization of the IBM PC, </a:t>
            </a:r>
            <a:r>
              <a:rPr lang="en-GB" b="1" dirty="0"/>
              <a:t>Author:</a:t>
            </a:r>
            <a:r>
              <a:rPr lang="en-GB" dirty="0"/>
              <a:t> </a:t>
            </a:r>
            <a:r>
              <a:rPr lang="en-GB" dirty="0" err="1"/>
              <a:t>Ytha</a:t>
            </a:r>
            <a:r>
              <a:rPr lang="en-GB" dirty="0"/>
              <a:t> Yu, Charles </a:t>
            </a:r>
            <a:r>
              <a:rPr lang="en-GB" dirty="0" err="1"/>
              <a:t>Marut</a:t>
            </a:r>
            <a:endParaRPr lang="en-US" dirty="0"/>
          </a:p>
          <a:p>
            <a:pPr lvl="0"/>
            <a:r>
              <a:rPr lang="en-GB" i="1" dirty="0"/>
              <a:t>Microprocessor, architecture, programming &amp; application with the 8085, </a:t>
            </a:r>
            <a:r>
              <a:rPr lang="en-GB" b="1" dirty="0"/>
              <a:t>Author:</a:t>
            </a:r>
            <a:r>
              <a:rPr lang="en-GB" dirty="0"/>
              <a:t> </a:t>
            </a:r>
            <a:r>
              <a:rPr lang="en-GB" dirty="0" err="1"/>
              <a:t>Gaonkar</a:t>
            </a:r>
            <a:endParaRPr lang="en-US" dirty="0"/>
          </a:p>
          <a:p>
            <a:r>
              <a:rPr lang="en-GB" i="1" dirty="0"/>
              <a:t>The Intel Microprocessor 8086…Arch. </a:t>
            </a:r>
            <a:r>
              <a:rPr lang="en-GB" i="1" dirty="0" err="1"/>
              <a:t>Prog</a:t>
            </a:r>
            <a:r>
              <a:rPr lang="en-GB" i="1" dirty="0"/>
              <a:t>, Interfacing. </a:t>
            </a:r>
            <a:r>
              <a:rPr lang="en-GB" b="1" dirty="0"/>
              <a:t>Author:</a:t>
            </a:r>
            <a:r>
              <a:rPr lang="en-GB" dirty="0"/>
              <a:t> </a:t>
            </a:r>
            <a:r>
              <a:rPr lang="en-GB" dirty="0" err="1"/>
              <a:t>Bary</a:t>
            </a:r>
            <a:r>
              <a:rPr lang="en-GB" dirty="0"/>
              <a:t>, Bray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sz="2600" i="1" dirty="0">
                <a:solidFill>
                  <a:schemeClr val="tx1"/>
                </a:solidFill>
              </a:rPr>
              <a:t>Microprocessor and Microcomputer – Based System Design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b="1" dirty="0">
                <a:solidFill>
                  <a:schemeClr val="tx1"/>
                </a:solidFill>
              </a:rPr>
              <a:t>Author:</a:t>
            </a:r>
            <a:r>
              <a:rPr lang="en-US" sz="2600" dirty="0">
                <a:solidFill>
                  <a:schemeClr val="tx1"/>
                </a:solidFill>
              </a:rPr>
              <a:t> Mohamed </a:t>
            </a:r>
            <a:r>
              <a:rPr lang="en-US" sz="2600" dirty="0" err="1">
                <a:solidFill>
                  <a:schemeClr val="tx1"/>
                </a:solidFill>
              </a:rPr>
              <a:t>Rafiquzzaman</a:t>
            </a:r>
            <a:endParaRPr lang="en-US" sz="2600" dirty="0">
              <a:solidFill>
                <a:schemeClr val="tx1"/>
              </a:solidFill>
            </a:endParaRPr>
          </a:p>
          <a:p>
            <a:endParaRPr lang="en-US" dirty="0"/>
          </a:p>
          <a:p>
            <a:r>
              <a:rPr lang="en-US" b="1" dirty="0"/>
              <a:t> 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 smtClean="0"/>
              <a:t>CSE </a:t>
            </a:r>
            <a:r>
              <a:rPr lang="en-US" dirty="0"/>
              <a:t>– </a:t>
            </a:r>
            <a:r>
              <a:rPr lang="en-US" dirty="0" smtClean="0"/>
              <a:t>341 </a:t>
            </a:r>
            <a:r>
              <a:rPr lang="en-US" dirty="0"/>
              <a:t>: </a:t>
            </a:r>
            <a:r>
              <a:rPr lang="en-US" dirty="0" smtClean="0"/>
              <a:t>Microprocessors 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smtClean="0"/>
              <a:t>BRAC University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Does Earlier Knowledge Require ??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have the knowledge about –</a:t>
            </a:r>
          </a:p>
          <a:p>
            <a:pPr lvl="1"/>
            <a:r>
              <a:rPr lang="en-US" sz="2600" i="1" dirty="0">
                <a:solidFill>
                  <a:schemeClr val="tx1"/>
                </a:solidFill>
              </a:rPr>
              <a:t>Number Systems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Basics of “</a:t>
            </a:r>
            <a:r>
              <a:rPr lang="en-US" sz="2600" i="1" dirty="0">
                <a:solidFill>
                  <a:schemeClr val="tx1"/>
                </a:solidFill>
              </a:rPr>
              <a:t>Digital Logic Design</a:t>
            </a:r>
            <a:r>
              <a:rPr lang="en-US" sz="2600" dirty="0">
                <a:solidFill>
                  <a:schemeClr val="tx1"/>
                </a:solidFill>
              </a:rPr>
              <a:t>” course.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Basics of “</a:t>
            </a:r>
            <a:r>
              <a:rPr lang="en-US" sz="2600" i="1" dirty="0">
                <a:solidFill>
                  <a:schemeClr val="tx1"/>
                </a:solidFill>
              </a:rPr>
              <a:t>Computer Organization and Architecture</a:t>
            </a:r>
            <a:r>
              <a:rPr lang="en-US" sz="2600" dirty="0">
                <a:solidFill>
                  <a:schemeClr val="tx1"/>
                </a:solidFill>
              </a:rPr>
              <a:t>” course.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 “</a:t>
            </a:r>
            <a:r>
              <a:rPr lang="en-US" sz="2600" i="1" dirty="0">
                <a:solidFill>
                  <a:schemeClr val="tx1"/>
                </a:solidFill>
              </a:rPr>
              <a:t>Basic Programming</a:t>
            </a:r>
            <a:r>
              <a:rPr lang="en-US" sz="2600" dirty="0">
                <a:solidFill>
                  <a:schemeClr val="tx1"/>
                </a:solidFill>
              </a:rPr>
              <a:t>”.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 smtClean="0"/>
              <a:t>CSE </a:t>
            </a:r>
            <a:r>
              <a:rPr lang="en-US" dirty="0"/>
              <a:t>– </a:t>
            </a:r>
            <a:r>
              <a:rPr lang="en-US" dirty="0" smtClean="0"/>
              <a:t>341 </a:t>
            </a:r>
            <a:r>
              <a:rPr lang="en-US" dirty="0"/>
              <a:t>: </a:t>
            </a:r>
            <a:r>
              <a:rPr lang="en-US" dirty="0" smtClean="0"/>
              <a:t>Microprocessors 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smtClean="0"/>
              <a:t>BRAC University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Concept of Computer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2"/>
          <p:cNvGrpSpPr>
            <a:grpSpLocks/>
          </p:cNvGrpSpPr>
          <p:nvPr/>
        </p:nvGrpSpPr>
        <p:grpSpPr bwMode="auto">
          <a:xfrm>
            <a:off x="1752600" y="1905000"/>
            <a:ext cx="2362200" cy="2286000"/>
            <a:chOff x="672" y="768"/>
            <a:chExt cx="1488" cy="1440"/>
          </a:xfrm>
        </p:grpSpPr>
        <p:sp>
          <p:nvSpPr>
            <p:cNvPr id="16" name="Text Box 3"/>
            <p:cNvSpPr txBox="1">
              <a:spLocks noChangeArrowheads="1"/>
            </p:cNvSpPr>
            <p:nvPr/>
          </p:nvSpPr>
          <p:spPr bwMode="auto">
            <a:xfrm>
              <a:off x="672" y="768"/>
              <a:ext cx="14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3200" b="1">
                  <a:latin typeface="Times New Roman" pitchFamily="18" charset="0"/>
                </a:rPr>
                <a:t>Computer</a:t>
              </a:r>
            </a:p>
          </p:txBody>
        </p:sp>
        <p:grpSp>
          <p:nvGrpSpPr>
            <p:cNvPr id="17" name="Group 4"/>
            <p:cNvGrpSpPr>
              <a:grpSpLocks/>
            </p:cNvGrpSpPr>
            <p:nvPr/>
          </p:nvGrpSpPr>
          <p:grpSpPr bwMode="auto">
            <a:xfrm>
              <a:off x="768" y="1248"/>
              <a:ext cx="1200" cy="960"/>
              <a:chOff x="960" y="1920"/>
              <a:chExt cx="1200" cy="960"/>
            </a:xfrm>
          </p:grpSpPr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1152" y="1920"/>
                <a:ext cx="816" cy="720"/>
              </a:xfrm>
              <a:prstGeom prst="rect">
                <a:avLst/>
              </a:prstGeom>
              <a:solidFill>
                <a:srgbClr val="33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AutoShape 6"/>
              <p:cNvSpPr>
                <a:spLocks noChangeArrowheads="1"/>
              </p:cNvSpPr>
              <p:nvPr/>
            </p:nvSpPr>
            <p:spPr bwMode="auto">
              <a:xfrm flipV="1">
                <a:off x="960" y="2688"/>
                <a:ext cx="1200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1248" y="2016"/>
                <a:ext cx="624" cy="52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1" name="AutoShape 8"/>
          <p:cNvSpPr>
            <a:spLocks noChangeArrowheads="1"/>
          </p:cNvSpPr>
          <p:nvPr/>
        </p:nvSpPr>
        <p:spPr bwMode="auto">
          <a:xfrm>
            <a:off x="4267200" y="1676400"/>
            <a:ext cx="3352800" cy="1143000"/>
          </a:xfrm>
          <a:prstGeom prst="wedgeEllipseCallout">
            <a:avLst>
              <a:gd name="adj1" fmla="val -57528"/>
              <a:gd name="adj2" fmla="val 5541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 b="1">
                <a:latin typeface="Times New Roman" pitchFamily="18" charset="0"/>
              </a:rPr>
              <a:t>Data Processing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2" name="AutoShape 9"/>
          <p:cNvSpPr>
            <a:spLocks noChangeArrowheads="1"/>
          </p:cNvSpPr>
          <p:nvPr/>
        </p:nvSpPr>
        <p:spPr bwMode="auto">
          <a:xfrm>
            <a:off x="4191000" y="4038600"/>
            <a:ext cx="3429000" cy="1066800"/>
          </a:xfrm>
          <a:prstGeom prst="wedgeEllipseCallout">
            <a:avLst>
              <a:gd name="adj1" fmla="val -50556"/>
              <a:gd name="adj2" fmla="val -7113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 b="1">
                <a:latin typeface="Times New Roman" pitchFamily="18" charset="0"/>
              </a:rPr>
              <a:t>Data Storage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 smtClean="0"/>
              <a:t>CSE </a:t>
            </a:r>
            <a:r>
              <a:rPr lang="en-US" dirty="0"/>
              <a:t>– </a:t>
            </a:r>
            <a:r>
              <a:rPr lang="en-US" dirty="0" smtClean="0"/>
              <a:t>341 </a:t>
            </a:r>
            <a:r>
              <a:rPr lang="en-US" dirty="0"/>
              <a:t>: </a:t>
            </a:r>
            <a:r>
              <a:rPr lang="en-US" dirty="0" smtClean="0"/>
              <a:t>Microprocessors 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smtClean="0"/>
              <a:t>BRAC University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Major Components of Computer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838200" y="1319213"/>
            <a:ext cx="7488237" cy="4518025"/>
            <a:chOff x="609" y="831"/>
            <a:chExt cx="4717" cy="2846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609" y="831"/>
              <a:ext cx="4717" cy="284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4240" y="2337"/>
              <a:ext cx="1043" cy="995"/>
              <a:chOff x="672" y="768"/>
              <a:chExt cx="1488" cy="1440"/>
            </a:xfrm>
          </p:grpSpPr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672" y="768"/>
                <a:ext cx="1488" cy="3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b="1" dirty="0">
                    <a:latin typeface="Times New Roman" pitchFamily="18" charset="0"/>
                  </a:rPr>
                  <a:t>Computer</a:t>
                </a:r>
              </a:p>
            </p:txBody>
          </p:sp>
          <p:grpSp>
            <p:nvGrpSpPr>
              <p:cNvPr id="10" name="Group 7"/>
              <p:cNvGrpSpPr>
                <a:grpSpLocks/>
              </p:cNvGrpSpPr>
              <p:nvPr/>
            </p:nvGrpSpPr>
            <p:grpSpPr bwMode="auto">
              <a:xfrm>
                <a:off x="768" y="1248"/>
                <a:ext cx="1200" cy="960"/>
                <a:chOff x="960" y="1920"/>
                <a:chExt cx="1200" cy="960"/>
              </a:xfrm>
            </p:grpSpPr>
            <p:sp>
              <p:nvSpPr>
                <p:cNvPr id="11" name="Rectangle 8"/>
                <p:cNvSpPr>
                  <a:spLocks noChangeArrowheads="1"/>
                </p:cNvSpPr>
                <p:nvPr/>
              </p:nvSpPr>
              <p:spPr bwMode="auto">
                <a:xfrm>
                  <a:off x="1152" y="1920"/>
                  <a:ext cx="816" cy="720"/>
                </a:xfrm>
                <a:prstGeom prst="rect">
                  <a:avLst/>
                </a:prstGeom>
                <a:solidFill>
                  <a:srgbClr val="33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" name="AutoShape 9"/>
                <p:cNvSpPr>
                  <a:spLocks noChangeArrowheads="1"/>
                </p:cNvSpPr>
                <p:nvPr/>
              </p:nvSpPr>
              <p:spPr bwMode="auto">
                <a:xfrm flipV="1">
                  <a:off x="960" y="2688"/>
                  <a:ext cx="1200" cy="192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Rectangle 10"/>
                <p:cNvSpPr>
                  <a:spLocks noChangeArrowheads="1"/>
                </p:cNvSpPr>
                <p:nvPr/>
              </p:nvSpPr>
              <p:spPr bwMode="auto">
                <a:xfrm>
                  <a:off x="1248" y="2016"/>
                  <a:ext cx="624" cy="528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3646488" y="3889375"/>
            <a:ext cx="2135187" cy="1822450"/>
            <a:chOff x="2368" y="2508"/>
            <a:chExt cx="1345" cy="1148"/>
          </a:xfrm>
        </p:grpSpPr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2368" y="2508"/>
              <a:ext cx="1345" cy="114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2578" y="2942"/>
              <a:ext cx="902" cy="233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CPU</a:t>
              </a:r>
            </a:p>
          </p:txBody>
        </p:sp>
      </p:grp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5337175" y="1716088"/>
            <a:ext cx="2135188" cy="1822450"/>
            <a:chOff x="3432" y="1244"/>
            <a:chExt cx="1345" cy="1148"/>
          </a:xfrm>
        </p:grpSpPr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3432" y="1244"/>
              <a:ext cx="1345" cy="114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3607" y="1654"/>
              <a:ext cx="1031" cy="233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MEMORY</a:t>
              </a:r>
            </a:p>
          </p:txBody>
        </p:sp>
      </p:grp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1812925" y="2125663"/>
            <a:ext cx="2135188" cy="1822450"/>
            <a:chOff x="2368" y="2508"/>
            <a:chExt cx="1345" cy="1148"/>
          </a:xfrm>
        </p:grpSpPr>
        <p:sp>
          <p:nvSpPr>
            <p:cNvPr id="21" name="Oval 18"/>
            <p:cNvSpPr>
              <a:spLocks noChangeArrowheads="1"/>
            </p:cNvSpPr>
            <p:nvPr/>
          </p:nvSpPr>
          <p:spPr bwMode="auto">
            <a:xfrm>
              <a:off x="2368" y="2508"/>
              <a:ext cx="1345" cy="114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2578" y="2942"/>
              <a:ext cx="902" cy="233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I/O</a:t>
              </a:r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624263" y="2451100"/>
            <a:ext cx="2135187" cy="1822450"/>
            <a:chOff x="2341" y="2014"/>
            <a:chExt cx="1345" cy="1148"/>
          </a:xfrm>
        </p:grpSpPr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2341" y="2014"/>
              <a:ext cx="1345" cy="11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2563" y="2320"/>
              <a:ext cx="90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SYSTEM BUS</a:t>
              </a:r>
            </a:p>
          </p:txBody>
        </p:sp>
      </p:grp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 smtClean="0"/>
              <a:t>CSE </a:t>
            </a:r>
            <a:r>
              <a:rPr lang="en-US" dirty="0"/>
              <a:t>– </a:t>
            </a:r>
            <a:r>
              <a:rPr lang="en-US" dirty="0" smtClean="0"/>
              <a:t>341 </a:t>
            </a:r>
            <a:r>
              <a:rPr lang="en-US" dirty="0"/>
              <a:t>: </a:t>
            </a:r>
            <a:r>
              <a:rPr lang="en-US" dirty="0" smtClean="0"/>
              <a:t>Microprocessors 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smtClean="0"/>
              <a:t>BRAC University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Concept about Microprocessor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microprocessor</a:t>
            </a:r>
            <a:r>
              <a:rPr lang="en-US" dirty="0"/>
              <a:t> incorporates most or all of the functions of a </a:t>
            </a:r>
            <a:r>
              <a:rPr lang="en-US" u="sng" dirty="0"/>
              <a:t>central processing unit (CPU)</a:t>
            </a:r>
            <a:r>
              <a:rPr lang="en-US" dirty="0"/>
              <a:t> on a single </a:t>
            </a:r>
            <a:r>
              <a:rPr lang="en-US" b="1" dirty="0"/>
              <a:t>integrated circuit </a:t>
            </a:r>
            <a:r>
              <a:rPr lang="en-US" dirty="0"/>
              <a:t>(IC).</a:t>
            </a: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228600" y="2971800"/>
            <a:ext cx="4406900" cy="2514600"/>
            <a:chOff x="728" y="987"/>
            <a:chExt cx="4177" cy="2200"/>
          </a:xfrm>
        </p:grpSpPr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728" y="987"/>
              <a:ext cx="4168" cy="2200"/>
              <a:chOff x="728" y="987"/>
              <a:chExt cx="4168" cy="2200"/>
            </a:xfrm>
          </p:grpSpPr>
          <p:pic>
            <p:nvPicPr>
              <p:cNvPr id="11" name="Picture 7" descr="D:\Ecp2042\homepage\images\IC.jp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214" y="2679"/>
                <a:ext cx="682" cy="508"/>
              </a:xfrm>
              <a:prstGeom prst="rect">
                <a:avLst/>
              </a:prstGeom>
              <a:noFill/>
            </p:spPr>
          </p:pic>
          <p:grpSp>
            <p:nvGrpSpPr>
              <p:cNvPr id="12" name="Group 8"/>
              <p:cNvGrpSpPr>
                <a:grpSpLocks/>
              </p:cNvGrpSpPr>
              <p:nvPr/>
            </p:nvGrpSpPr>
            <p:grpSpPr bwMode="auto">
              <a:xfrm>
                <a:off x="728" y="987"/>
                <a:ext cx="1778" cy="1535"/>
                <a:chOff x="2368" y="2508"/>
                <a:chExt cx="1345" cy="1148"/>
              </a:xfrm>
            </p:grpSpPr>
            <p:sp>
              <p:nvSpPr>
                <p:cNvPr id="13" name="Oval 9"/>
                <p:cNvSpPr>
                  <a:spLocks noChangeArrowheads="1"/>
                </p:cNvSpPr>
                <p:nvPr/>
              </p:nvSpPr>
              <p:spPr bwMode="auto">
                <a:xfrm>
                  <a:off x="2368" y="2508"/>
                  <a:ext cx="1345" cy="1148"/>
                </a:xfrm>
                <a:prstGeom prst="ellipse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578" y="2942"/>
                  <a:ext cx="902" cy="423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3600" dirty="0">
                      <a:latin typeface="Times New Roman" pitchFamily="18" charset="0"/>
                    </a:rPr>
                    <a:t>CPU</a:t>
                  </a:r>
                </a:p>
              </p:txBody>
            </p:sp>
          </p:grpSp>
        </p:grpSp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1499" y="1088"/>
              <a:ext cx="3406" cy="2074"/>
              <a:chOff x="1499" y="1088"/>
              <a:chExt cx="3406" cy="2074"/>
            </a:xfrm>
          </p:grpSpPr>
          <p:sp>
            <p:nvSpPr>
              <p:cNvPr id="9" name="Line 11"/>
              <p:cNvSpPr>
                <a:spLocks noChangeShapeType="1"/>
              </p:cNvSpPr>
              <p:nvPr/>
            </p:nvSpPr>
            <p:spPr bwMode="auto">
              <a:xfrm>
                <a:off x="2095" y="1088"/>
                <a:ext cx="2810" cy="16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Line 12"/>
              <p:cNvSpPr>
                <a:spLocks noChangeShapeType="1"/>
              </p:cNvSpPr>
              <p:nvPr/>
            </p:nvSpPr>
            <p:spPr bwMode="auto">
              <a:xfrm>
                <a:off x="1499" y="2517"/>
                <a:ext cx="2716" cy="6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5" name="Rectangle 14"/>
          <p:cNvSpPr/>
          <p:nvPr/>
        </p:nvSpPr>
        <p:spPr>
          <a:xfrm>
            <a:off x="4038600" y="2209800"/>
            <a:ext cx="5105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Die of an Intel </a:t>
            </a:r>
            <a:r>
              <a:rPr lang="en-US" sz="2200" b="1" u="sng" dirty="0"/>
              <a:t>80486DX2</a:t>
            </a:r>
            <a:r>
              <a:rPr lang="en-US" sz="2200" dirty="0"/>
              <a:t> microprocessor (actual size: 12×6.75 mm) in its packaging</a:t>
            </a:r>
          </a:p>
        </p:txBody>
      </p:sp>
      <p:pic>
        <p:nvPicPr>
          <p:cNvPr id="16" name="Picture 2" descr="http://upload.wikimedia.org/wikipedia/commons/0/02/80486dx2-lar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352800"/>
            <a:ext cx="2971800" cy="2220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 smtClean="0"/>
              <a:t>CSE </a:t>
            </a:r>
            <a:r>
              <a:rPr lang="en-US" dirty="0"/>
              <a:t>– </a:t>
            </a:r>
            <a:r>
              <a:rPr lang="en-US" dirty="0" smtClean="0"/>
              <a:t>341 </a:t>
            </a:r>
            <a:r>
              <a:rPr lang="en-US" dirty="0"/>
              <a:t>: </a:t>
            </a:r>
            <a:r>
              <a:rPr lang="en-US" dirty="0" smtClean="0"/>
              <a:t>Microprocessors 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smtClean="0"/>
              <a:t>BRAC University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Central Processing Unit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</a:t>
            </a:r>
            <a:r>
              <a:rPr lang="en-US" b="1" dirty="0"/>
              <a:t>central processing unit</a:t>
            </a:r>
            <a:r>
              <a:rPr lang="en-US" dirty="0"/>
              <a:t> (</a:t>
            </a:r>
            <a:r>
              <a:rPr lang="en-US" b="1" dirty="0"/>
              <a:t>CPU</a:t>
            </a:r>
            <a:r>
              <a:rPr lang="en-US" dirty="0"/>
              <a:t>), or sometimes just called </a:t>
            </a:r>
            <a:r>
              <a:rPr lang="en-US" b="1" dirty="0"/>
              <a:t>Microprocessor (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P</a:t>
            </a:r>
            <a:r>
              <a:rPr lang="en-US" b="1" dirty="0"/>
              <a:t>)</a:t>
            </a:r>
            <a:r>
              <a:rPr lang="en-US" dirty="0"/>
              <a:t>, is a description of a class of logic machines that can execute </a:t>
            </a:r>
            <a:r>
              <a:rPr lang="en-US" b="1" u="sng" dirty="0"/>
              <a:t>computer programs</a:t>
            </a:r>
            <a:r>
              <a:rPr lang="en-US" dirty="0"/>
              <a:t>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This broad definition can easily be applied to many early computers that existed long before the term "CPU" ever came into widespread usage. However, the term itself and its </a:t>
            </a:r>
            <a:r>
              <a:rPr lang="en-US" dirty="0" err="1"/>
              <a:t>initialism</a:t>
            </a:r>
            <a:r>
              <a:rPr lang="en-US" dirty="0"/>
              <a:t> have been in use in the computer industry at least since the early 1960s.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 form, design and implementation of CPUs have changed dramatically since the earliest examples, but their fundamental operation has remained much the same.</a:t>
            </a:r>
          </a:p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 smtClean="0"/>
              <a:t>CSE </a:t>
            </a:r>
            <a:r>
              <a:rPr lang="en-US" dirty="0"/>
              <a:t>– </a:t>
            </a:r>
            <a:r>
              <a:rPr lang="en-US" dirty="0" smtClean="0"/>
              <a:t>341 </a:t>
            </a:r>
            <a:r>
              <a:rPr lang="en-US" dirty="0"/>
              <a:t>: </a:t>
            </a:r>
            <a:r>
              <a:rPr lang="en-US" dirty="0" smtClean="0"/>
              <a:t>Microprocessors 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smtClean="0"/>
              <a:t>BRAC University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Central Processing Unit/Microprocessor (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P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417638" y="1600200"/>
            <a:ext cx="6324600" cy="38782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751013" y="1828800"/>
            <a:ext cx="3043237" cy="8318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Control Unit &amp; Instruction Decoder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2970212" y="3800475"/>
            <a:ext cx="3201988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Arithmetic/Logic Unit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495800" y="4800600"/>
            <a:ext cx="31146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Registers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0" y="2743200"/>
            <a:ext cx="4191000" cy="990600"/>
          </a:xfrm>
          <a:prstGeom prst="wedgeRectCallout">
            <a:avLst>
              <a:gd name="adj1" fmla="val 44239"/>
              <a:gd name="adj2" fmla="val -59744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To decode instruction and 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pass the necessary control signals to CU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875213" y="1190625"/>
            <a:ext cx="3582987" cy="1019175"/>
          </a:xfrm>
          <a:prstGeom prst="wedgeRectCallout">
            <a:avLst>
              <a:gd name="adj1" fmla="val -52358"/>
              <a:gd name="adj2" fmla="val 75819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To synchronize and control the 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overall operation of the 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</a:t>
            </a:r>
            <a:r>
              <a:rPr lang="en-US" sz="2000" dirty="0">
                <a:latin typeface="Times New Roman" pitchFamily="18" charset="0"/>
              </a:rPr>
              <a:t>P system </a:t>
            </a:r>
            <a:endParaRPr lang="en-US" sz="2000" b="1" dirty="0">
              <a:latin typeface="Times New Roman" pitchFamily="18" charset="0"/>
            </a:endParaRPr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4419600" y="2743200"/>
            <a:ext cx="4724400" cy="838200"/>
          </a:xfrm>
          <a:prstGeom prst="wedgeRectCallout">
            <a:avLst>
              <a:gd name="adj1" fmla="val -28242"/>
              <a:gd name="adj2" fmla="val 73398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2" algn="ctr" eaLnBrk="0" hangingPunct="0">
              <a:buFont typeface="Symbol" pitchFamily="18" charset="2"/>
              <a:buNone/>
            </a:pPr>
            <a:r>
              <a:rPr lang="en-US" sz="2000" dirty="0">
                <a:latin typeface="Times New Roman" pitchFamily="18" charset="0"/>
              </a:rPr>
              <a:t>To perform the arithmetic and logical </a:t>
            </a:r>
          </a:p>
          <a:p>
            <a:pPr lvl="2" algn="ctr" eaLnBrk="0" hangingPunct="0">
              <a:buFont typeface="Symbol" pitchFamily="18" charset="2"/>
              <a:buNone/>
            </a:pPr>
            <a:r>
              <a:rPr lang="en-US" sz="2000" dirty="0">
                <a:latin typeface="Times New Roman" pitchFamily="18" charset="0"/>
              </a:rPr>
              <a:t>operations within the CPU </a:t>
            </a:r>
            <a:endParaRPr lang="en-US" sz="2000" b="1" dirty="0">
              <a:latin typeface="Times New Roman" pitchFamily="18" charset="0"/>
            </a:endParaRP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0" y="4572000"/>
            <a:ext cx="3541711" cy="885825"/>
          </a:xfrm>
          <a:prstGeom prst="wedgeRectCallout">
            <a:avLst>
              <a:gd name="adj1" fmla="val 57132"/>
              <a:gd name="adj2" fmla="val -83684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dirty="0">
                <a:latin typeface="Times New Roman" pitchFamily="18" charset="0"/>
              </a:rPr>
              <a:t>To perform shift and rotate </a:t>
            </a:r>
          </a:p>
          <a:p>
            <a:pPr algn="ctr" eaLnBrk="0" hangingPunct="0"/>
            <a:r>
              <a:rPr lang="en-US" sz="2000" dirty="0">
                <a:latin typeface="Times New Roman" pitchFamily="18" charset="0"/>
              </a:rPr>
              <a:t>operations that may either be </a:t>
            </a:r>
          </a:p>
          <a:p>
            <a:pPr algn="ctr" eaLnBrk="0" hangingPunct="0"/>
            <a:r>
              <a:rPr lang="en-US" sz="2000" dirty="0">
                <a:latin typeface="Times New Roman" pitchFamily="18" charset="0"/>
              </a:rPr>
              <a:t>arithmetic or logical in nature</a:t>
            </a:r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4114800" y="5562600"/>
            <a:ext cx="3200399" cy="828675"/>
          </a:xfrm>
          <a:prstGeom prst="wedgeRectCallout">
            <a:avLst>
              <a:gd name="adj1" fmla="val -21612"/>
              <a:gd name="adj2" fmla="val -84039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FontTx/>
              <a:buChar char="•"/>
            </a:pPr>
            <a:r>
              <a:rPr lang="en-US" sz="2000">
                <a:latin typeface="Times New Roman" pitchFamily="18" charset="0"/>
              </a:rPr>
              <a:t> Control and Status Registers</a:t>
            </a:r>
          </a:p>
          <a:p>
            <a:pPr eaLnBrk="0" hangingPunct="0">
              <a:buFontTx/>
              <a:buChar char="•"/>
            </a:pPr>
            <a:r>
              <a:rPr lang="en-US" sz="2000">
                <a:latin typeface="Times New Roman" pitchFamily="18" charset="0"/>
              </a:rPr>
              <a:t> User-Variable Registers</a:t>
            </a: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6293837" y="3886200"/>
            <a:ext cx="2850163" cy="621506"/>
          </a:xfrm>
          <a:prstGeom prst="wedgeRectCallout">
            <a:avLst>
              <a:gd name="adj1" fmla="val -23022"/>
              <a:gd name="adj2" fmla="val 98382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dirty="0">
                <a:latin typeface="Times New Roman" pitchFamily="18" charset="0"/>
              </a:rPr>
              <a:t>A set of internal storage</a:t>
            </a:r>
          </a:p>
          <a:p>
            <a:pPr algn="ctr" eaLnBrk="0" hangingPunct="0"/>
            <a:r>
              <a:rPr lang="en-US" sz="2000" dirty="0">
                <a:latin typeface="Times New Roman" pitchFamily="18" charset="0"/>
              </a:rPr>
              <a:t>locations within the CPU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 smtClean="0"/>
              <a:t>CSE </a:t>
            </a:r>
            <a:r>
              <a:rPr lang="en-US" dirty="0"/>
              <a:t>– </a:t>
            </a:r>
            <a:r>
              <a:rPr lang="en-US" dirty="0" smtClean="0"/>
              <a:t>341 </a:t>
            </a:r>
            <a:r>
              <a:rPr lang="en-US" dirty="0"/>
              <a:t>: </a:t>
            </a:r>
            <a:r>
              <a:rPr lang="en-US" dirty="0" smtClean="0"/>
              <a:t>Microprocessors </a:t>
            </a:r>
            <a:endParaRPr lang="en-US" dirty="0"/>
          </a:p>
          <a:p>
            <a:pPr algn="ctr"/>
            <a:r>
              <a:rPr lang="en-US" dirty="0"/>
              <a:t>    </a:t>
            </a:r>
            <a:r>
              <a:rPr lang="en-US" dirty="0" smtClean="0"/>
              <a:t>BRAC University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2" grpId="0" animBg="1" autoUpdateAnimBg="0"/>
      <p:bldP spid="13" grpId="0" animBg="1" autoUpdateAnimBg="0"/>
      <p:bldP spid="14" grpId="0" animBg="1" autoUpdateAnimBg="0"/>
      <p:bldP spid="15" grpId="0" animBg="1" autoUpdateAnimBg="0"/>
      <p:bldP spid="16" grpId="0" animBg="1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2254</TotalTime>
  <Words>1164</Words>
  <Application>Microsoft Office PowerPoint</Application>
  <PresentationFormat>On-screen Show (4:3)</PresentationFormat>
  <Paragraphs>242</Paragraphs>
  <Slides>21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Bookman Old Style</vt:lpstr>
      <vt:lpstr>Calibri</vt:lpstr>
      <vt:lpstr>Gill Sans MT</vt:lpstr>
      <vt:lpstr>Symbol</vt:lpstr>
      <vt:lpstr>Times New Roman</vt:lpstr>
      <vt:lpstr>Wingdings</vt:lpstr>
      <vt:lpstr>Wingdings 3</vt:lpstr>
      <vt:lpstr>Origin</vt:lpstr>
      <vt:lpstr>Document</vt:lpstr>
      <vt:lpstr>PowerPoint Presentation</vt:lpstr>
      <vt:lpstr>Topics to be Covered in this Course !!</vt:lpstr>
      <vt:lpstr>Recommended Texts</vt:lpstr>
      <vt:lpstr>Does Earlier Knowledge Require ??</vt:lpstr>
      <vt:lpstr>Concept of Computer</vt:lpstr>
      <vt:lpstr>Major Components of Computer</vt:lpstr>
      <vt:lpstr>Concept about Microprocessor</vt:lpstr>
      <vt:lpstr>Central Processing Unit</vt:lpstr>
      <vt:lpstr>Central Processing Unit/Microprocessor (P)</vt:lpstr>
      <vt:lpstr>So .. What is Microprocessor?</vt:lpstr>
      <vt:lpstr>List of Microprocessors</vt:lpstr>
      <vt:lpstr>Similar but Different !! Microcontroller (C)</vt:lpstr>
      <vt:lpstr>List of Microcontrollers</vt:lpstr>
      <vt:lpstr>Microprocessor System Vs Microcontroller System</vt:lpstr>
      <vt:lpstr>Microprocessor System Vs Microcontroller System</vt:lpstr>
      <vt:lpstr>Assembly Language</vt:lpstr>
      <vt:lpstr>Example of 8085 Assembly Language</vt:lpstr>
      <vt:lpstr>Memory storage of the Assembly language</vt:lpstr>
      <vt:lpstr>Another Example of 8085 Assembly Language</vt:lpstr>
      <vt:lpstr>Assembly Language vs. Machine Language</vt:lpstr>
      <vt:lpstr>Thank You 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Teacher:  Md. Obaidur Rahman, Ph.D. Assitant Professor, Department of CSE, DUET, Gazipur-1700.</dc:title>
  <dc:creator>Rupam</dc:creator>
  <cp:lastModifiedBy>Dr. Md. Motaharul Islam</cp:lastModifiedBy>
  <cp:revision>559</cp:revision>
  <dcterms:created xsi:type="dcterms:W3CDTF">2006-08-16T00:00:00Z</dcterms:created>
  <dcterms:modified xsi:type="dcterms:W3CDTF">2019-05-15T05:46:51Z</dcterms:modified>
</cp:coreProperties>
</file>