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0"/>
  </p:notesMasterIdLst>
  <p:sldIdLst>
    <p:sldId id="256" r:id="rId2"/>
    <p:sldId id="276" r:id="rId3"/>
    <p:sldId id="292" r:id="rId4"/>
    <p:sldId id="293" r:id="rId5"/>
    <p:sldId id="294" r:id="rId6"/>
    <p:sldId id="295" r:id="rId7"/>
    <p:sldId id="297" r:id="rId8"/>
    <p:sldId id="296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275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33664E2-CB1B-44D9-8561-4583EAEFF74F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6CD7000-B82A-4E34-91D3-ED044FA0E6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23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D7000-B82A-4E34-91D3-ED044FA0E6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04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1BDF151-2B44-4D7C-AB75-2846D668CC25}" type="datetime1">
              <a:rPr lang="en-US" smtClean="0"/>
              <a:pPr/>
              <a:t>5/20/2019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18F2-C44E-4F8D-96FE-78E61365A30A}" type="datetime1">
              <a:rPr lang="en-US" smtClean="0"/>
              <a:pPr/>
              <a:t>5/20/2019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286000" y="6355080"/>
            <a:ext cx="4572000" cy="365760"/>
          </a:xfrm>
        </p:spPr>
        <p:txBody>
          <a:bodyPr/>
          <a:lstStyle/>
          <a:p>
            <a:pPr algn="ctr"/>
            <a:r>
              <a:rPr lang="en-US"/>
              <a:t>CSE-4503: Microprocessors and Assembly Language    Islamic University of Technology (IUT)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5F5DD79-9224-4BCF-8012-6F757CAE7ECB}" type="datetime1">
              <a:rPr lang="en-US" smtClean="0"/>
              <a:pPr/>
              <a:t>5/20/2019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2286000" y="6248400"/>
            <a:ext cx="4572000" cy="365760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pPr algn="ctr"/>
            <a:r>
              <a:rPr lang="en-US"/>
              <a:t>CSE-4503: Microprocessors and Assembly Language    Islamic University of Technology (IUT)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en.wikipedia.org/wiki/File:Pentiumd.JP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3716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Overview of Microcomputer </a:t>
            </a:r>
          </a:p>
          <a:p>
            <a:pPr algn="ctr"/>
            <a:r>
              <a:rPr lang="en-US" sz="3200" dirty="0"/>
              <a:t>Structure and Operation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19200" y="4972050"/>
            <a:ext cx="6858000" cy="5334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447800" y="5257800"/>
            <a:ext cx="6858000" cy="685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tx1"/>
                </a:solidFill>
              </a:rPr>
              <a:t>Course ID: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CSE </a:t>
            </a: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dirty="0" smtClean="0">
                <a:solidFill>
                  <a:schemeClr val="tx1"/>
                </a:solidFill>
              </a:rPr>
              <a:t>341</a:t>
            </a:r>
            <a:endParaRPr lang="en-US" sz="1600" dirty="0">
              <a:solidFill>
                <a:schemeClr val="tx1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</a:rPr>
              <a:t>Course Title: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Microprocessors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43000" y="3352800"/>
            <a:ext cx="6858000" cy="121920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800" b="1" i="1" u="sng" dirty="0"/>
              <a:t>Course Teacher: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1800" b="1" dirty="0"/>
              <a:t>Md. Motaharul Islam, </a:t>
            </a:r>
            <a:r>
              <a:rPr lang="en-US" sz="1800" b="1" dirty="0" smtClean="0"/>
              <a:t>PhD</a:t>
            </a:r>
          </a:p>
          <a:p>
            <a:pPr algn="ctr">
              <a:spcBef>
                <a:spcPts val="0"/>
              </a:spcBef>
            </a:pPr>
            <a:r>
              <a:rPr lang="en-US" sz="1800" b="1" dirty="0" smtClean="0"/>
              <a:t>Associate Professor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Department of </a:t>
            </a:r>
            <a:r>
              <a:rPr lang="en-US" sz="1600" dirty="0" smtClean="0"/>
              <a:t>Computer Science &amp; </a:t>
            </a:r>
            <a:r>
              <a:rPr lang="en-US" sz="1600" dirty="0"/>
              <a:t>Engineering</a:t>
            </a:r>
            <a:br>
              <a:rPr lang="en-US" sz="1600" dirty="0"/>
            </a:br>
            <a:r>
              <a:rPr lang="en-US" sz="1600" dirty="0" smtClean="0"/>
              <a:t>BRAC University.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Control Bus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65760" indent="-256032">
              <a:defRPr/>
            </a:pPr>
            <a:r>
              <a:rPr lang="en-US" sz="2700" dirty="0"/>
              <a:t>It consists of a number of signals that are used to synchronize operation of the individual microcomputer elements.</a:t>
            </a:r>
          </a:p>
          <a:p>
            <a:pPr marL="365760" indent="-256032">
              <a:defRPr/>
            </a:pPr>
            <a:r>
              <a:rPr lang="en-GB" sz="2700" dirty="0"/>
              <a:t>Consists of potentially many signals. Typically:-</a:t>
            </a:r>
          </a:p>
          <a:p>
            <a:pPr marL="640080" lvl="1" indent="-256032">
              <a:defRPr/>
            </a:pPr>
            <a:r>
              <a:rPr lang="en-GB" sz="2500" dirty="0">
                <a:solidFill>
                  <a:schemeClr val="tx1"/>
                </a:solidFill>
              </a:rPr>
              <a:t>Read</a:t>
            </a:r>
          </a:p>
          <a:p>
            <a:pPr marL="640080" lvl="1" indent="-256032">
              <a:defRPr/>
            </a:pPr>
            <a:r>
              <a:rPr lang="en-GB" sz="2500" dirty="0">
                <a:solidFill>
                  <a:schemeClr val="tx1"/>
                </a:solidFill>
              </a:rPr>
              <a:t>Write</a:t>
            </a:r>
          </a:p>
          <a:p>
            <a:pPr marL="640080" lvl="1" indent="-256032">
              <a:defRPr/>
            </a:pPr>
            <a:r>
              <a:rPr lang="en-GB" sz="2500" dirty="0">
                <a:solidFill>
                  <a:schemeClr val="tx1"/>
                </a:solidFill>
              </a:rPr>
              <a:t>Could be single signal - Read/</a:t>
            </a:r>
            <a:r>
              <a:rPr lang="en-GB" sz="2500" dirty="0" err="1">
                <a:solidFill>
                  <a:schemeClr val="tx1"/>
                </a:solidFill>
              </a:rPr>
              <a:t>notWrite</a:t>
            </a:r>
            <a:r>
              <a:rPr lang="en-GB" sz="2500" dirty="0">
                <a:solidFill>
                  <a:schemeClr val="tx1"/>
                </a:solidFill>
              </a:rPr>
              <a:t> line</a:t>
            </a:r>
          </a:p>
          <a:p>
            <a:pPr marL="640080" lvl="1" indent="-256032">
              <a:defRPr/>
            </a:pPr>
            <a:r>
              <a:rPr lang="en-GB" sz="2500" dirty="0">
                <a:solidFill>
                  <a:schemeClr val="tx1"/>
                </a:solidFill>
              </a:rPr>
              <a:t>Interrupt control</a:t>
            </a:r>
          </a:p>
          <a:p>
            <a:pPr marL="640080" lvl="1" indent="-256032">
              <a:defRPr/>
            </a:pPr>
            <a:r>
              <a:rPr lang="en-GB" sz="2500" dirty="0">
                <a:solidFill>
                  <a:schemeClr val="tx1"/>
                </a:solidFill>
              </a:rPr>
              <a:t>Bus control signals for DMA (Direct Memory Access)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tx1"/>
                </a:solidFill>
              </a:rPr>
              <a:t>Fetching</a:t>
            </a:r>
            <a:r>
              <a:rPr lang="fr-CA" dirty="0">
                <a:solidFill>
                  <a:schemeClr val="tx1"/>
                </a:solidFill>
              </a:rPr>
              <a:t> &amp; </a:t>
            </a:r>
            <a:r>
              <a:rPr lang="fr-CA" dirty="0" err="1">
                <a:solidFill>
                  <a:schemeClr val="tx1"/>
                </a:solidFill>
              </a:rPr>
              <a:t>Execution</a:t>
            </a:r>
            <a:r>
              <a:rPr lang="fr-CA" dirty="0">
                <a:solidFill>
                  <a:schemeClr val="tx1"/>
                </a:solidFill>
              </a:rPr>
              <a:t> Cycles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u="sng" dirty="0"/>
              <a:t>Fetching Cycles</a:t>
            </a:r>
          </a:p>
          <a:p>
            <a:pPr lvl="1"/>
            <a:r>
              <a:rPr lang="en-MY" sz="2400" dirty="0">
                <a:solidFill>
                  <a:schemeClr val="tx1"/>
                </a:solidFill>
              </a:rPr>
              <a:t>The fetch cycle takes the instruction required from memory, stores it in the instruction register, and</a:t>
            </a:r>
          </a:p>
          <a:p>
            <a:pPr lvl="1"/>
            <a:r>
              <a:rPr lang="en-MY" sz="2400" dirty="0">
                <a:solidFill>
                  <a:schemeClr val="tx1"/>
                </a:solidFill>
              </a:rPr>
              <a:t> moves the program counter on one so that it points to the next instruction.</a:t>
            </a:r>
          </a:p>
          <a:p>
            <a:r>
              <a:rPr lang="en-US" b="1" u="sng" dirty="0"/>
              <a:t>Execute cycle</a:t>
            </a:r>
            <a:endParaRPr lang="en-MY" b="1" u="sng" dirty="0"/>
          </a:p>
          <a:p>
            <a:pPr lvl="1"/>
            <a:r>
              <a:rPr lang="en-MY" sz="2400" dirty="0">
                <a:solidFill>
                  <a:schemeClr val="tx1"/>
                </a:solidFill>
              </a:rPr>
              <a:t>The actual actions which occur during the execute cycle of an instruction. </a:t>
            </a:r>
          </a:p>
          <a:p>
            <a:pPr lvl="1"/>
            <a:r>
              <a:rPr lang="en-MY" sz="2400" dirty="0">
                <a:solidFill>
                  <a:schemeClr val="tx1"/>
                </a:solidFill>
              </a:rPr>
              <a:t>depend on both the instruction itself and the addressing mode specified to be used to access the data that may be required.</a:t>
            </a:r>
          </a:p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Fetching an Instruction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8575"/>
            <a:ext cx="7467600" cy="4873625"/>
          </a:xfrm>
        </p:spPr>
        <p:txBody>
          <a:bodyPr/>
          <a:lstStyle/>
          <a:p>
            <a:pPr eaLnBrk="1" hangingPunct="1"/>
            <a:r>
              <a:rPr lang="en-US" b="1"/>
              <a:t>Step 1</a:t>
            </a:r>
            <a:endParaRPr lang="en-MY" b="1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2622550"/>
            <a:ext cx="6192837" cy="354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84213" y="1836003"/>
            <a:ext cx="77755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Instruction Pointer (</a:t>
            </a:r>
            <a:r>
              <a:rPr lang="en-US" sz="2400" dirty="0"/>
              <a:t>IP) or a program counter is register, that holds the address of the next instruction to be </a:t>
            </a:r>
            <a:r>
              <a:rPr lang="en-US" sz="2400" dirty="0" smtClean="0"/>
              <a:t>fetched. </a:t>
            </a:r>
            <a:endParaRPr lang="en-US" sz="2400" dirty="0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187450" y="2982913"/>
            <a:ext cx="1944688" cy="720725"/>
          </a:xfrm>
          <a:prstGeom prst="ellipse">
            <a:avLst/>
          </a:prstGeom>
          <a:noFill/>
          <a:ln w="28575">
            <a:solidFill>
              <a:srgbClr val="D31B3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Fetching an Instruction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4873625"/>
          </a:xfrm>
        </p:spPr>
        <p:txBody>
          <a:bodyPr/>
          <a:lstStyle/>
          <a:p>
            <a:pPr eaLnBrk="1" hangingPunct="1"/>
            <a:r>
              <a:rPr lang="en-US" b="1"/>
              <a:t>Step 2</a:t>
            </a:r>
            <a:endParaRPr lang="en-MY" b="1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2192338"/>
            <a:ext cx="59055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2051050" y="2913063"/>
            <a:ext cx="288925" cy="358775"/>
          </a:xfrm>
          <a:prstGeom prst="downArrow">
            <a:avLst>
              <a:gd name="adj1" fmla="val 50000"/>
              <a:gd name="adj2" fmla="val 310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300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-4.16667E-6 0.047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Fetching an Instruction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4873625"/>
          </a:xfrm>
        </p:spPr>
        <p:txBody>
          <a:bodyPr/>
          <a:lstStyle/>
          <a:p>
            <a:pPr eaLnBrk="1" hangingPunct="1"/>
            <a:r>
              <a:rPr lang="en-US" b="1"/>
              <a:t>Step 3</a:t>
            </a:r>
            <a:endParaRPr lang="en-MY" b="1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976438"/>
            <a:ext cx="7269162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1979613" y="3201988"/>
            <a:ext cx="288925" cy="358775"/>
          </a:xfrm>
          <a:prstGeom prst="downArrow">
            <a:avLst>
              <a:gd name="adj1" fmla="val 50000"/>
              <a:gd name="adj2" fmla="val 310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1979613" y="4064000"/>
            <a:ext cx="288925" cy="358775"/>
          </a:xfrm>
          <a:prstGeom prst="downArrow">
            <a:avLst>
              <a:gd name="adj1" fmla="val 50000"/>
              <a:gd name="adj2" fmla="val 310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300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022E-16 L -1.66667E-6 0.05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Fetching an Instruction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68313" y="1295400"/>
            <a:ext cx="7467600" cy="4873625"/>
          </a:xfrm>
        </p:spPr>
        <p:txBody>
          <a:bodyPr/>
          <a:lstStyle/>
          <a:p>
            <a:pPr eaLnBrk="1" hangingPunct="1"/>
            <a:r>
              <a:rPr lang="en-US" b="1"/>
              <a:t>Step 4</a:t>
            </a:r>
            <a:endParaRPr lang="en-MY" b="1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943100"/>
            <a:ext cx="5859462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17"/>
          <p:cNvSpPr>
            <a:spLocks noChangeArrowheads="1"/>
          </p:cNvSpPr>
          <p:nvPr/>
        </p:nvSpPr>
        <p:spPr bwMode="auto">
          <a:xfrm rot="19439213">
            <a:off x="2058988" y="3500438"/>
            <a:ext cx="1085850" cy="215900"/>
          </a:xfrm>
          <a:prstGeom prst="rightArrow">
            <a:avLst>
              <a:gd name="adj1" fmla="val 41176"/>
              <a:gd name="adj2" fmla="val 1373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18"/>
          <p:cNvSpPr>
            <a:spLocks noChangeArrowheads="1"/>
          </p:cNvSpPr>
          <p:nvPr/>
        </p:nvSpPr>
        <p:spPr bwMode="auto">
          <a:xfrm>
            <a:off x="3924300" y="2303463"/>
            <a:ext cx="1295400" cy="576262"/>
          </a:xfrm>
          <a:prstGeom prst="ellipse">
            <a:avLst/>
          </a:prstGeom>
          <a:noFill/>
          <a:ln w="28575">
            <a:solidFill>
              <a:srgbClr val="501BD3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repeatCount="300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03 0.03634 L 0.09739 -0.10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00" y="-7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Fetching an Instruction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8575"/>
            <a:ext cx="7467600" cy="4873625"/>
          </a:xfrm>
        </p:spPr>
        <p:txBody>
          <a:bodyPr/>
          <a:lstStyle/>
          <a:p>
            <a:pPr eaLnBrk="1" hangingPunct="1"/>
            <a:r>
              <a:rPr lang="en-US" b="1"/>
              <a:t>Step 5</a:t>
            </a:r>
            <a:endParaRPr lang="en-MY" b="1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2335213"/>
            <a:ext cx="6553200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18"/>
          <p:cNvSpPr>
            <a:spLocks noChangeArrowheads="1"/>
          </p:cNvSpPr>
          <p:nvPr/>
        </p:nvSpPr>
        <p:spPr bwMode="auto">
          <a:xfrm rot="10800000">
            <a:off x="1331913" y="1327150"/>
            <a:ext cx="5832475" cy="1079500"/>
          </a:xfrm>
          <a:prstGeom prst="curvedUpArrow">
            <a:avLst>
              <a:gd name="adj1" fmla="val 21362"/>
              <a:gd name="adj2" fmla="val 116964"/>
              <a:gd name="adj3" fmla="val 333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19"/>
          <p:cNvSpPr>
            <a:spLocks noChangeArrowheads="1"/>
          </p:cNvSpPr>
          <p:nvPr/>
        </p:nvSpPr>
        <p:spPr bwMode="auto">
          <a:xfrm>
            <a:off x="6227763" y="2695575"/>
            <a:ext cx="1657350" cy="576263"/>
          </a:xfrm>
          <a:prstGeom prst="ellipse">
            <a:avLst/>
          </a:prstGeom>
          <a:noFill/>
          <a:ln w="28575">
            <a:solidFill>
              <a:srgbClr val="501BD3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Fetching an Instruction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/>
              <a:t>Step 6</a:t>
            </a:r>
            <a:endParaRPr lang="en-MY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2276475"/>
            <a:ext cx="6769100" cy="374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12"/>
          <p:cNvSpPr>
            <a:spLocks noChangeArrowheads="1"/>
          </p:cNvSpPr>
          <p:nvPr/>
        </p:nvSpPr>
        <p:spPr bwMode="auto">
          <a:xfrm rot="10800000">
            <a:off x="1331913" y="1628775"/>
            <a:ext cx="5832475" cy="1079500"/>
          </a:xfrm>
          <a:prstGeom prst="curvedUpArrow">
            <a:avLst>
              <a:gd name="adj1" fmla="val 21362"/>
              <a:gd name="adj2" fmla="val 116964"/>
              <a:gd name="adj3" fmla="val 333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1763713" y="3716338"/>
            <a:ext cx="287337" cy="792162"/>
          </a:xfrm>
          <a:prstGeom prst="downArrow">
            <a:avLst>
              <a:gd name="adj1" fmla="val 50000"/>
              <a:gd name="adj2" fmla="val 6892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300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11111E-6 L 3.05556E-6 0.120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 !!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Lecture References: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Book:</a:t>
            </a:r>
          </a:p>
          <a:p>
            <a:pPr lvl="1"/>
            <a:r>
              <a:rPr lang="en-GB" i="1" dirty="0">
                <a:solidFill>
                  <a:schemeClr val="tx1"/>
                </a:solidFill>
              </a:rPr>
              <a:t>Microprocessors and Interfacing: Programming and Hardware, </a:t>
            </a:r>
            <a:r>
              <a:rPr lang="en-GB" b="1" dirty="0">
                <a:solidFill>
                  <a:schemeClr val="tx1"/>
                </a:solidFill>
              </a:rPr>
              <a:t>Author: </a:t>
            </a:r>
            <a:r>
              <a:rPr lang="en-GB" dirty="0">
                <a:solidFill>
                  <a:schemeClr val="tx1"/>
                </a:solidFill>
              </a:rPr>
              <a:t>Douglas V. Hall</a:t>
            </a:r>
          </a:p>
          <a:p>
            <a:r>
              <a:rPr lang="en-US" b="1" dirty="0"/>
              <a:t>Lecture Materials: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E4160: Introduction of Microprocessors.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Block Diagram of a Simple Microcomputer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286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u="sng" dirty="0"/>
              <a:t>Components of Microcomputer:</a:t>
            </a:r>
          </a:p>
          <a:p>
            <a:pPr marL="883920" lvl="1" indent="-609600"/>
            <a:r>
              <a:rPr lang="en-US" dirty="0">
                <a:solidFill>
                  <a:schemeClr val="tx1"/>
                </a:solidFill>
              </a:rPr>
              <a:t>CPU</a:t>
            </a:r>
          </a:p>
          <a:p>
            <a:pPr marL="883920" lvl="1" indent="-609600"/>
            <a:r>
              <a:rPr lang="en-US" dirty="0">
                <a:solidFill>
                  <a:schemeClr val="tx1"/>
                </a:solidFill>
              </a:rPr>
              <a:t>Memory</a:t>
            </a:r>
          </a:p>
          <a:p>
            <a:pPr marL="883920" lvl="1" indent="-609600"/>
            <a:r>
              <a:rPr lang="en-US" dirty="0">
                <a:solidFill>
                  <a:schemeClr val="tx1"/>
                </a:solidFill>
              </a:rPr>
              <a:t>Input / Output circuitry</a:t>
            </a:r>
          </a:p>
          <a:p>
            <a:pPr marL="883920" lvl="1" indent="-609600"/>
            <a:r>
              <a:rPr lang="en-US" dirty="0">
                <a:solidFill>
                  <a:schemeClr val="tx1"/>
                </a:solidFill>
              </a:rPr>
              <a:t>System Buses:	</a:t>
            </a:r>
          </a:p>
          <a:p>
            <a:pPr marL="1264920" lvl="2" indent="-533400"/>
            <a:r>
              <a:rPr lang="en-US" dirty="0"/>
              <a:t>Address bus</a:t>
            </a:r>
          </a:p>
          <a:p>
            <a:pPr marL="1264920" lvl="2" indent="-533400"/>
            <a:r>
              <a:rPr lang="en-US" dirty="0"/>
              <a:t>Data bus</a:t>
            </a:r>
          </a:p>
          <a:p>
            <a:pPr marL="1264920" lvl="2" indent="-533400"/>
            <a:r>
              <a:rPr lang="en-US" dirty="0"/>
              <a:t>Control bus</a:t>
            </a:r>
          </a:p>
          <a:p>
            <a:endParaRPr lang="en-US" dirty="0"/>
          </a:p>
        </p:txBody>
      </p:sp>
      <p:sp>
        <p:nvSpPr>
          <p:cNvPr id="14" name="Rectangle 163"/>
          <p:cNvSpPr>
            <a:spLocks noChangeArrowheads="1"/>
          </p:cNvSpPr>
          <p:nvPr/>
        </p:nvSpPr>
        <p:spPr bwMode="auto">
          <a:xfrm>
            <a:off x="2022475" y="4283075"/>
            <a:ext cx="1030288" cy="825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b="1"/>
              <a:t>ROM</a:t>
            </a:r>
          </a:p>
        </p:txBody>
      </p:sp>
      <p:sp>
        <p:nvSpPr>
          <p:cNvPr id="23" name="Rectangle 164"/>
          <p:cNvSpPr>
            <a:spLocks noChangeArrowheads="1"/>
          </p:cNvSpPr>
          <p:nvPr/>
        </p:nvSpPr>
        <p:spPr bwMode="auto">
          <a:xfrm>
            <a:off x="3671888" y="4283075"/>
            <a:ext cx="1028700" cy="825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b="1"/>
              <a:t>RAM</a:t>
            </a:r>
          </a:p>
        </p:txBody>
      </p:sp>
      <p:sp>
        <p:nvSpPr>
          <p:cNvPr id="24" name="Rectangle 165"/>
          <p:cNvSpPr>
            <a:spLocks noChangeArrowheads="1"/>
          </p:cNvSpPr>
          <p:nvPr/>
        </p:nvSpPr>
        <p:spPr bwMode="auto">
          <a:xfrm>
            <a:off x="5319713" y="4283075"/>
            <a:ext cx="1647825" cy="825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b="1"/>
              <a:t>I/O </a:t>
            </a:r>
          </a:p>
          <a:p>
            <a:pPr algn="ctr"/>
            <a:r>
              <a:rPr lang="en-US" sz="2000" b="1"/>
              <a:t>interface</a:t>
            </a:r>
          </a:p>
        </p:txBody>
      </p:sp>
      <p:sp>
        <p:nvSpPr>
          <p:cNvPr id="25" name="Rectangle 166"/>
          <p:cNvSpPr>
            <a:spLocks noChangeArrowheads="1"/>
          </p:cNvSpPr>
          <p:nvPr/>
        </p:nvSpPr>
        <p:spPr bwMode="auto">
          <a:xfrm>
            <a:off x="7588250" y="4283075"/>
            <a:ext cx="1319213" cy="825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b="1"/>
              <a:t>I/O </a:t>
            </a:r>
          </a:p>
          <a:p>
            <a:pPr algn="ctr"/>
            <a:r>
              <a:rPr lang="en-US" sz="2000" b="1"/>
              <a:t>devices</a:t>
            </a:r>
          </a:p>
        </p:txBody>
      </p:sp>
      <p:sp>
        <p:nvSpPr>
          <p:cNvPr id="26" name="Line 167"/>
          <p:cNvSpPr>
            <a:spLocks noChangeShapeType="1"/>
          </p:cNvSpPr>
          <p:nvPr/>
        </p:nvSpPr>
        <p:spPr bwMode="auto">
          <a:xfrm>
            <a:off x="2435225" y="3871912"/>
            <a:ext cx="0" cy="411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169"/>
          <p:cNvSpPr>
            <a:spLocks noChangeShapeType="1"/>
          </p:cNvSpPr>
          <p:nvPr/>
        </p:nvSpPr>
        <p:spPr bwMode="auto">
          <a:xfrm>
            <a:off x="1403350" y="3871912"/>
            <a:ext cx="49482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171"/>
          <p:cNvSpPr>
            <a:spLocks noChangeShapeType="1"/>
          </p:cNvSpPr>
          <p:nvPr/>
        </p:nvSpPr>
        <p:spPr bwMode="auto">
          <a:xfrm>
            <a:off x="4289425" y="3871912"/>
            <a:ext cx="0" cy="411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172"/>
          <p:cNvSpPr>
            <a:spLocks noChangeShapeType="1"/>
          </p:cNvSpPr>
          <p:nvPr/>
        </p:nvSpPr>
        <p:spPr bwMode="auto">
          <a:xfrm flipV="1">
            <a:off x="6351588" y="5108575"/>
            <a:ext cx="0" cy="412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173"/>
          <p:cNvSpPr>
            <a:spLocks noChangeShapeType="1"/>
          </p:cNvSpPr>
          <p:nvPr/>
        </p:nvSpPr>
        <p:spPr bwMode="auto">
          <a:xfrm>
            <a:off x="2435225" y="5108575"/>
            <a:ext cx="0" cy="412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174"/>
          <p:cNvSpPr>
            <a:spLocks noChangeShapeType="1"/>
          </p:cNvSpPr>
          <p:nvPr/>
        </p:nvSpPr>
        <p:spPr bwMode="auto">
          <a:xfrm flipV="1">
            <a:off x="4083050" y="5108575"/>
            <a:ext cx="0" cy="412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175"/>
          <p:cNvSpPr>
            <a:spLocks noChangeShapeType="1"/>
          </p:cNvSpPr>
          <p:nvPr/>
        </p:nvSpPr>
        <p:spPr bwMode="auto">
          <a:xfrm flipH="1">
            <a:off x="1403350" y="5521325"/>
            <a:ext cx="49482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" name="AutoShape 177"/>
          <p:cNvSpPr>
            <a:spLocks noChangeArrowheads="1"/>
          </p:cNvSpPr>
          <p:nvPr/>
        </p:nvSpPr>
        <p:spPr bwMode="auto">
          <a:xfrm>
            <a:off x="373063" y="3665537"/>
            <a:ext cx="1027112" cy="2679700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200"/>
          </a:p>
          <a:p>
            <a:endParaRPr lang="en-US" sz="1200"/>
          </a:p>
          <a:p>
            <a:pPr algn="ctr"/>
            <a:endParaRPr lang="en-US" sz="2000" b="1"/>
          </a:p>
          <a:p>
            <a:pPr algn="ctr"/>
            <a:endParaRPr lang="en-US" sz="2000" b="1"/>
          </a:p>
          <a:p>
            <a:pPr algn="ctr"/>
            <a:r>
              <a:rPr lang="en-US" sz="2000" b="1"/>
              <a:t>CPU</a:t>
            </a:r>
          </a:p>
        </p:txBody>
      </p:sp>
      <p:sp>
        <p:nvSpPr>
          <p:cNvPr id="34" name="Line 178"/>
          <p:cNvSpPr>
            <a:spLocks noChangeShapeType="1"/>
          </p:cNvSpPr>
          <p:nvPr/>
        </p:nvSpPr>
        <p:spPr bwMode="auto">
          <a:xfrm flipH="1">
            <a:off x="1403350" y="6138862"/>
            <a:ext cx="5359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179"/>
          <p:cNvSpPr>
            <a:spLocks noChangeShapeType="1"/>
          </p:cNvSpPr>
          <p:nvPr/>
        </p:nvSpPr>
        <p:spPr bwMode="auto">
          <a:xfrm flipV="1">
            <a:off x="6762750" y="5108575"/>
            <a:ext cx="0" cy="1030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176"/>
          <p:cNvSpPr>
            <a:spLocks noChangeShapeType="1"/>
          </p:cNvSpPr>
          <p:nvPr/>
        </p:nvSpPr>
        <p:spPr bwMode="auto">
          <a:xfrm>
            <a:off x="6969125" y="4695825"/>
            <a:ext cx="619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170"/>
          <p:cNvSpPr>
            <a:spLocks noChangeShapeType="1"/>
          </p:cNvSpPr>
          <p:nvPr/>
        </p:nvSpPr>
        <p:spPr bwMode="auto">
          <a:xfrm>
            <a:off x="6351588" y="3871912"/>
            <a:ext cx="0" cy="411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4643438" y="3505200"/>
            <a:ext cx="1512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Address bus</a:t>
            </a:r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4572000" y="5521325"/>
            <a:ext cx="1512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Data bus</a:t>
            </a:r>
          </a:p>
        </p:txBody>
      </p:sp>
      <p:sp>
        <p:nvSpPr>
          <p:cNvPr id="40" name="Text Box 26"/>
          <p:cNvSpPr txBox="1">
            <a:spLocks noChangeArrowheads="1"/>
          </p:cNvSpPr>
          <p:nvPr/>
        </p:nvSpPr>
        <p:spPr bwMode="auto">
          <a:xfrm>
            <a:off x="6804025" y="5521325"/>
            <a:ext cx="10080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Control bus</a:t>
            </a:r>
          </a:p>
        </p:txBody>
      </p:sp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CPU - Central Processing Unit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It controls the operation of computer</a:t>
            </a:r>
          </a:p>
          <a:p>
            <a:pPr>
              <a:lnSpc>
                <a:spcPct val="90000"/>
              </a:lnSpc>
            </a:pPr>
            <a:r>
              <a:rPr lang="en-US" dirty="0"/>
              <a:t>The CPU fetches binary-coded instructions from memory</a:t>
            </a:r>
          </a:p>
          <a:p>
            <a:pPr>
              <a:lnSpc>
                <a:spcPct val="90000"/>
              </a:lnSpc>
            </a:pPr>
            <a:r>
              <a:rPr lang="en-US" dirty="0"/>
              <a:t>Decodes the instructions into a series of simple actions</a:t>
            </a:r>
          </a:p>
          <a:p>
            <a:pPr>
              <a:lnSpc>
                <a:spcPct val="90000"/>
              </a:lnSpc>
            </a:pPr>
            <a:r>
              <a:rPr lang="en-US" dirty="0"/>
              <a:t>Carries out these actions in a sequence of steps</a:t>
            </a:r>
          </a:p>
          <a:p>
            <a:pPr>
              <a:lnSpc>
                <a:spcPct val="90000"/>
              </a:lnSpc>
            </a:pPr>
            <a:r>
              <a:rPr lang="en-US" b="1" dirty="0"/>
              <a:t>Important components:</a:t>
            </a:r>
            <a:r>
              <a:rPr lang="en-US" dirty="0"/>
              <a:t> IP (Instruction Pointer), General purpose registers and Control bus signal generating circuits</a:t>
            </a:r>
            <a:endParaRPr lang="en-MY" sz="2600" dirty="0"/>
          </a:p>
          <a:p>
            <a:pPr marL="690563" lvl="1" indent="-323850">
              <a:buNone/>
            </a:pPr>
            <a:endParaRPr lang="en-MY" sz="26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6" name="Picture 7" descr="250px-Pentiumd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5025" y="4292600"/>
            <a:ext cx="23812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057400" y="5589588"/>
            <a:ext cx="4968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Pentium D dual core processors 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416243" indent="-323850"/>
            <a:r>
              <a:rPr lang="en-US" dirty="0"/>
              <a:t>It stores the binary codes for the sequence of instructions and binary coded data. Example: ROM, RAM and Magnetic disks</a:t>
            </a:r>
          </a:p>
          <a:p>
            <a:pPr marL="416243" indent="-323850"/>
            <a:r>
              <a:rPr lang="en-US" dirty="0"/>
              <a:t>RAM can be read and written to anytime the CPU commands it, but ROM is pre-loaded with data and software that never changes, so the CPU can only read from it. </a:t>
            </a:r>
          </a:p>
          <a:p>
            <a:pPr marL="416243" indent="-323850"/>
            <a:r>
              <a:rPr lang="en-US" dirty="0"/>
              <a:t>ROM is typically used to store the computer's initial start-up instructions. </a:t>
            </a:r>
          </a:p>
          <a:p>
            <a:pPr marL="416243" indent="-323850"/>
            <a:r>
              <a:rPr lang="en-US" dirty="0"/>
              <a:t>In general, the contents of RAM are erased when the power to the computer is turned off, but ROM retains its data indefinitely. </a:t>
            </a:r>
          </a:p>
          <a:p>
            <a:pPr marL="416243" indent="-323850"/>
            <a:r>
              <a:rPr lang="en-US" dirty="0"/>
              <a:t>In a PC, the ROM contains a specialized program called the BIOS that orchestrates loading the computer's operating system from the hard disk drive into RAM whenever the computer is turned on or reset. </a:t>
            </a:r>
          </a:p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I/O Unit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416243" indent="-323850"/>
            <a:r>
              <a:rPr lang="en-US" b="1" dirty="0"/>
              <a:t>Input/output (I/O)</a:t>
            </a:r>
            <a:r>
              <a:rPr lang="en-US" dirty="0"/>
              <a:t>, refers to the communication between an </a:t>
            </a:r>
            <a:r>
              <a:rPr lang="en-US" u="sng" dirty="0"/>
              <a:t>information processing system </a:t>
            </a:r>
            <a:r>
              <a:rPr lang="en-US" dirty="0"/>
              <a:t>(such as a </a:t>
            </a:r>
            <a:r>
              <a:rPr lang="en-US" b="1" dirty="0"/>
              <a:t>computer</a:t>
            </a:r>
            <a:r>
              <a:rPr lang="en-US" dirty="0"/>
              <a:t>), and the outside world possibly a human, or another information processing system. </a:t>
            </a:r>
          </a:p>
          <a:p>
            <a:pPr marL="416243" indent="-323850"/>
            <a:r>
              <a:rPr lang="en-US" b="1" dirty="0"/>
              <a:t>Inputs</a:t>
            </a:r>
            <a:r>
              <a:rPr lang="en-US" dirty="0"/>
              <a:t> are the signals or data received by the system, and </a:t>
            </a:r>
            <a:r>
              <a:rPr lang="en-US" b="1" dirty="0"/>
              <a:t>outputs</a:t>
            </a:r>
            <a:r>
              <a:rPr lang="en-US" dirty="0"/>
              <a:t> are the signals or data sent from it </a:t>
            </a:r>
          </a:p>
          <a:p>
            <a:pPr marL="416243" indent="-323850"/>
            <a:r>
              <a:rPr lang="en-US" dirty="0"/>
              <a:t>Devices that provide input or output to the computer are called peripherals like the </a:t>
            </a:r>
            <a:r>
              <a:rPr lang="en-US" b="1" dirty="0"/>
              <a:t>keyboard</a:t>
            </a:r>
            <a:r>
              <a:rPr lang="en-US" dirty="0"/>
              <a:t> and </a:t>
            </a:r>
            <a:r>
              <a:rPr lang="en-US" b="1" dirty="0"/>
              <a:t>mouse</a:t>
            </a:r>
            <a:r>
              <a:rPr lang="en-US" dirty="0"/>
              <a:t>, and output devices such as the </a:t>
            </a:r>
            <a:r>
              <a:rPr lang="en-US" b="1" dirty="0"/>
              <a:t>display</a:t>
            </a:r>
            <a:r>
              <a:rPr lang="en-US" dirty="0"/>
              <a:t> and </a:t>
            </a:r>
            <a:r>
              <a:rPr lang="en-US" b="1" dirty="0"/>
              <a:t>printer</a:t>
            </a:r>
            <a:r>
              <a:rPr lang="en-US" dirty="0"/>
              <a:t> </a:t>
            </a:r>
            <a:r>
              <a:rPr lang="en-US" b="1" dirty="0"/>
              <a:t>Hard disk drives</a:t>
            </a:r>
            <a:r>
              <a:rPr lang="en-US" dirty="0"/>
              <a:t>, </a:t>
            </a:r>
            <a:r>
              <a:rPr lang="en-US" b="1" dirty="0"/>
              <a:t>floppy disk drives</a:t>
            </a:r>
            <a:r>
              <a:rPr lang="en-US" dirty="0"/>
              <a:t> and </a:t>
            </a:r>
            <a:r>
              <a:rPr lang="en-US" b="1" dirty="0"/>
              <a:t>optical disc drives</a:t>
            </a:r>
            <a:r>
              <a:rPr lang="en-US" dirty="0"/>
              <a:t> serve as both input and output devices.</a:t>
            </a:r>
          </a:p>
          <a:p>
            <a:pPr marL="416243" indent="-323850"/>
            <a:r>
              <a:rPr lang="en-US" b="1" dirty="0"/>
              <a:t>Computer networking</a:t>
            </a:r>
            <a:r>
              <a:rPr lang="en-US" dirty="0"/>
              <a:t> is another form of I/O. </a:t>
            </a:r>
            <a:endParaRPr lang="en-MY" dirty="0"/>
          </a:p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System Bus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65760" indent="-256032">
              <a:defRPr/>
            </a:pPr>
            <a:r>
              <a:rPr lang="en-US" dirty="0"/>
              <a:t>The microcomputer’s system bus contains three buses, </a:t>
            </a:r>
            <a:r>
              <a:rPr lang="en-US" b="1" dirty="0"/>
              <a:t>address, data, </a:t>
            </a:r>
            <a:r>
              <a:rPr lang="en-US" dirty="0"/>
              <a:t>and</a:t>
            </a:r>
            <a:r>
              <a:rPr lang="en-US" b="1" dirty="0"/>
              <a:t> control bus </a:t>
            </a:r>
          </a:p>
          <a:p>
            <a:pPr marL="365760" indent="-256032">
              <a:defRPr/>
            </a:pPr>
            <a:r>
              <a:rPr lang="en-US" dirty="0"/>
              <a:t>When a memory or an I/O chip receives data from the microprocessor, it is called a </a:t>
            </a:r>
            <a:r>
              <a:rPr lang="en-US" b="1" i="1" dirty="0"/>
              <a:t>WRITE operation, </a:t>
            </a:r>
            <a:r>
              <a:rPr lang="en-US" i="1" dirty="0"/>
              <a:t>and </a:t>
            </a:r>
            <a:r>
              <a:rPr lang="en-US" dirty="0"/>
              <a:t>data is written into a selected memory location or an I/O port (register).</a:t>
            </a:r>
          </a:p>
          <a:p>
            <a:pPr marL="365760" indent="-256032">
              <a:defRPr/>
            </a:pPr>
            <a:r>
              <a:rPr lang="en-US" dirty="0"/>
              <a:t> When a memory or an I/O chip sends data to the microprocessor, it is called a </a:t>
            </a:r>
            <a:r>
              <a:rPr lang="en-US" b="1" i="1" dirty="0"/>
              <a:t>READ operation, and data is </a:t>
            </a:r>
            <a:r>
              <a:rPr lang="en-US" dirty="0"/>
              <a:t>read from a selected memory location or an I/O port.</a:t>
            </a:r>
          </a:p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Address Bus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65760" indent="-256032">
              <a:defRPr/>
            </a:pPr>
            <a:r>
              <a:rPr lang="en-US" i="1" dirty="0">
                <a:solidFill>
                  <a:schemeClr val="tx1"/>
                </a:solidFill>
              </a:rPr>
              <a:t>It is a Unidirectional bus.</a:t>
            </a:r>
          </a:p>
          <a:p>
            <a:pPr marL="365760" indent="-256032">
              <a:defRPr/>
            </a:pPr>
            <a:r>
              <a:rPr lang="en-US" dirty="0">
                <a:solidFill>
                  <a:schemeClr val="tx1"/>
                </a:solidFill>
              </a:rPr>
              <a:t>Information transfer takes place from the </a:t>
            </a:r>
            <a:r>
              <a:rPr lang="en-US" dirty="0"/>
              <a:t>MP</a:t>
            </a:r>
            <a:r>
              <a:rPr lang="en-US" dirty="0">
                <a:solidFill>
                  <a:schemeClr val="tx1"/>
                </a:solidFill>
              </a:rPr>
              <a:t> to the memory or I/O elements. </a:t>
            </a:r>
          </a:p>
          <a:p>
            <a:pPr marL="365760" indent="-256032">
              <a:defRPr/>
            </a:pPr>
            <a:r>
              <a:rPr lang="en-US" dirty="0">
                <a:solidFill>
                  <a:schemeClr val="tx1"/>
                </a:solidFill>
              </a:rPr>
              <a:t>Typically 16, 20, 24, 32 or 36 bits long.</a:t>
            </a:r>
          </a:p>
          <a:p>
            <a:pPr marL="365760" indent="-256032">
              <a:defRPr/>
            </a:pPr>
            <a:r>
              <a:rPr lang="en-US" dirty="0"/>
              <a:t>On these lines the CPU sends out the address of the memory location or I/O port that is to be </a:t>
            </a:r>
            <a:r>
              <a:rPr lang="en-US" b="1" dirty="0"/>
              <a:t>written</a:t>
            </a:r>
            <a:r>
              <a:rPr lang="en-US" dirty="0"/>
              <a:t> to or </a:t>
            </a:r>
            <a:r>
              <a:rPr lang="en-US" b="1" dirty="0"/>
              <a:t>read</a:t>
            </a:r>
            <a:r>
              <a:rPr lang="en-US" dirty="0"/>
              <a:t> from</a:t>
            </a:r>
          </a:p>
          <a:p>
            <a:pPr>
              <a:lnSpc>
                <a:spcPct val="90000"/>
              </a:lnSpc>
            </a:pPr>
            <a:r>
              <a:rPr lang="en-US" dirty="0"/>
              <a:t>The number of locations that the CPU can address is determined by the number of address lines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5257800"/>
            <a:ext cx="7286625" cy="10715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For example : microprocessor with 32 address pins can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    generate 2</a:t>
            </a:r>
            <a:r>
              <a:rPr lang="en-US" sz="1600" b="1" baseline="30000" dirty="0">
                <a:solidFill>
                  <a:schemeClr val="tx1"/>
                </a:solidFill>
              </a:rPr>
              <a:t>32</a:t>
            </a:r>
            <a:r>
              <a:rPr lang="en-US" b="1" dirty="0">
                <a:solidFill>
                  <a:schemeClr val="tx1"/>
                </a:solidFill>
              </a:rPr>
              <a:t> = 4,294,964,296 bytes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Bus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65760" indent="-256032">
              <a:defRPr/>
            </a:pPr>
            <a:r>
              <a:rPr lang="en-US" dirty="0"/>
              <a:t>It is a bidirectional bus</a:t>
            </a:r>
          </a:p>
          <a:p>
            <a:pPr marL="365760" indent="-256032">
              <a:defRPr/>
            </a:pPr>
            <a:r>
              <a:rPr lang="en-US" dirty="0"/>
              <a:t>Data can flow in both directions, that is, to or from the microprocessor. </a:t>
            </a:r>
          </a:p>
          <a:p>
            <a:pPr marL="365760" indent="-256032">
              <a:defRPr/>
            </a:pPr>
            <a:r>
              <a:rPr lang="en-US" dirty="0"/>
              <a:t>The size of the data bus varies from one microprocessor to another.</a:t>
            </a:r>
          </a:p>
          <a:p>
            <a:pPr marL="365760" indent="-256032">
              <a:defRPr/>
            </a:pPr>
            <a:r>
              <a:rPr lang="en-GB" dirty="0"/>
              <a:t>Usually matches the </a:t>
            </a:r>
            <a:r>
              <a:rPr lang="en-GB" i="1" dirty="0"/>
              <a:t>word length</a:t>
            </a:r>
            <a:r>
              <a:rPr lang="en-GB" dirty="0"/>
              <a:t> of the microprocessor </a:t>
            </a:r>
          </a:p>
          <a:p>
            <a:pPr marL="365760" indent="-256032">
              <a:defRPr/>
            </a:pPr>
            <a:r>
              <a:rPr lang="en-GB" dirty="0"/>
              <a:t>Usually a multiple of 8 </a:t>
            </a:r>
          </a:p>
          <a:p>
            <a:pPr marL="365760" indent="-256032">
              <a:defRPr/>
            </a:pPr>
            <a:r>
              <a:rPr lang="en-GB" dirty="0"/>
              <a:t>We talk of 4-bit (</a:t>
            </a:r>
            <a:r>
              <a:rPr lang="en-GB" b="1" dirty="0"/>
              <a:t>nibble</a:t>
            </a:r>
            <a:r>
              <a:rPr lang="en-GB" dirty="0"/>
              <a:t>), 8-bit, 16-bit , 32-bit and 64-bit processors which refers to the normal word length of the microprocessor</a:t>
            </a:r>
          </a:p>
          <a:p>
            <a:pPr marL="365760" indent="-256032">
              <a:buNone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2242</TotalTime>
  <Words>972</Words>
  <Application>Microsoft Office PowerPoint</Application>
  <PresentationFormat>On-screen Show (4:3)</PresentationFormat>
  <Paragraphs>153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Bookman Old Style</vt:lpstr>
      <vt:lpstr>Calibri</vt:lpstr>
      <vt:lpstr>Gill Sans MT</vt:lpstr>
      <vt:lpstr>Wingdings</vt:lpstr>
      <vt:lpstr>Wingdings 3</vt:lpstr>
      <vt:lpstr>Origin</vt:lpstr>
      <vt:lpstr>PowerPoint Presentation</vt:lpstr>
      <vt:lpstr>Lecture References:</vt:lpstr>
      <vt:lpstr>Block Diagram of a Simple Microcomputer</vt:lpstr>
      <vt:lpstr>CPU - Central Processing Unit</vt:lpstr>
      <vt:lpstr>Memory</vt:lpstr>
      <vt:lpstr>I/O Unit</vt:lpstr>
      <vt:lpstr>System Bus</vt:lpstr>
      <vt:lpstr>Address Bus</vt:lpstr>
      <vt:lpstr>Data Bus</vt:lpstr>
      <vt:lpstr>Control Bus</vt:lpstr>
      <vt:lpstr>Fetching &amp; Execution Cycles</vt:lpstr>
      <vt:lpstr>Fetching an Instruction</vt:lpstr>
      <vt:lpstr>Fetching an Instruction</vt:lpstr>
      <vt:lpstr>Fetching an Instruction</vt:lpstr>
      <vt:lpstr>Fetching an Instruction</vt:lpstr>
      <vt:lpstr>Fetching an Instruction</vt:lpstr>
      <vt:lpstr>Fetching an Instruction</vt:lpstr>
      <vt:lpstr>Thank You 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Teacher:  Md. Obaidur Rahman, Ph.D. Assitant Professor, Department of CSE, DUET, Gazipur-1700.</dc:title>
  <dc:creator>Rupam</dc:creator>
  <cp:lastModifiedBy>Dr. Md. Motaharul Islam</cp:lastModifiedBy>
  <cp:revision>561</cp:revision>
  <dcterms:created xsi:type="dcterms:W3CDTF">2006-08-16T00:00:00Z</dcterms:created>
  <dcterms:modified xsi:type="dcterms:W3CDTF">2019-05-20T05:23:49Z</dcterms:modified>
</cp:coreProperties>
</file>