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sldIdLst>
    <p:sldId id="256" r:id="rId2"/>
    <p:sldId id="276" r:id="rId3"/>
    <p:sldId id="277" r:id="rId4"/>
    <p:sldId id="279" r:id="rId5"/>
    <p:sldId id="278" r:id="rId6"/>
    <p:sldId id="281" r:id="rId7"/>
    <p:sldId id="282" r:id="rId8"/>
    <p:sldId id="283" r:id="rId9"/>
    <p:sldId id="284" r:id="rId10"/>
    <p:sldId id="285" r:id="rId11"/>
    <p:sldId id="286" r:id="rId12"/>
    <p:sldId id="287" r:id="rId13"/>
    <p:sldId id="290" r:id="rId14"/>
    <p:sldId id="291" r:id="rId15"/>
    <p:sldId id="292" r:id="rId16"/>
    <p:sldId id="299" r:id="rId17"/>
    <p:sldId id="298" r:id="rId18"/>
    <p:sldId id="300" r:id="rId19"/>
    <p:sldId id="301" r:id="rId20"/>
    <p:sldId id="302" r:id="rId21"/>
    <p:sldId id="294" r:id="rId22"/>
    <p:sldId id="295" r:id="rId23"/>
    <p:sldId id="296" r:id="rId24"/>
    <p:sldId id="303" r:id="rId25"/>
    <p:sldId id="304"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4" d="100"/>
          <a:sy n="74" d="100"/>
        </p:scale>
        <p:origin x="128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664E2-CB1B-44D9-8561-4583EAEFF74F}" type="datetimeFigureOut">
              <a:rPr lang="en-US" smtClean="0"/>
              <a:pPr/>
              <a:t>6/19/2019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D7000-B82A-4E34-91D3-ED044FA0E6D3}" type="slidenum">
              <a:rPr lang="en-US" smtClean="0"/>
              <a:pPr/>
              <a:t>‹#›</a:t>
            </a:fld>
            <a:endParaRPr lang="en-US"/>
          </a:p>
        </p:txBody>
      </p:sp>
    </p:spTree>
    <p:extLst>
      <p:ext uri="{BB962C8B-B14F-4D97-AF65-F5344CB8AC3E}">
        <p14:creationId xmlns:p14="http://schemas.microsoft.com/office/powerpoint/2010/main" val="18350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CD7000-B82A-4E34-91D3-ED044FA0E6D3}" type="slidenum">
              <a:rPr lang="en-US" smtClean="0"/>
              <a:pPr/>
              <a:t>1</a:t>
            </a:fld>
            <a:endParaRPr lang="en-US"/>
          </a:p>
        </p:txBody>
      </p:sp>
    </p:spTree>
    <p:extLst>
      <p:ext uri="{BB962C8B-B14F-4D97-AF65-F5344CB8AC3E}">
        <p14:creationId xmlns:p14="http://schemas.microsoft.com/office/powerpoint/2010/main" val="277234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6832032-AF1B-4481-A027-2B2C10CF39FA}" type="datetime1">
              <a:rPr lang="en-US" smtClean="0"/>
              <a:t>6/19/2019</a:t>
            </a:fld>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F1D2BE6-DDD2-4E5E-BDD7-0B8149424422}" type="datetime1">
              <a:rPr lang="en-US" smtClean="0"/>
              <a:t>6/19/2019</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Footer Placeholder 16"/>
          <p:cNvSpPr>
            <a:spLocks noGrp="1"/>
          </p:cNvSpPr>
          <p:nvPr>
            <p:ph type="ftr" sz="quarter" idx="11"/>
          </p:nvPr>
        </p:nvSpPr>
        <p:spPr>
          <a:xfrm>
            <a:off x="2286000" y="6355080"/>
            <a:ext cx="4572000" cy="365760"/>
          </a:xfrm>
        </p:spPr>
        <p:txBody>
          <a:bodyPr/>
          <a:lstStyle/>
          <a:p>
            <a:pPr algn="ctr"/>
            <a:r>
              <a:rPr lang="en-US"/>
              <a:t>CSE-4503: Microprocessors and Assembly Language    Islamic University of Technology (IUT)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1083" y="0"/>
            <a:ext cx="8724766" cy="533400"/>
          </a:xfrm>
        </p:spPr>
        <p:txBody>
          <a:bodyPr/>
          <a:lstStyle/>
          <a:p>
            <a:r>
              <a:rPr lang="en-US"/>
              <a:t>Click to edit Master title style</a:t>
            </a:r>
          </a:p>
        </p:txBody>
      </p:sp>
      <p:sp>
        <p:nvSpPr>
          <p:cNvPr id="3" name="Text Placeholder 2"/>
          <p:cNvSpPr>
            <a:spLocks noGrp="1"/>
          </p:cNvSpPr>
          <p:nvPr>
            <p:ph type="body" sz="half" idx="1"/>
          </p:nvPr>
        </p:nvSpPr>
        <p:spPr>
          <a:xfrm>
            <a:off x="211083" y="609600"/>
            <a:ext cx="4292022"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827" y="609600"/>
            <a:ext cx="4292022"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ACOE255</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64514A6-287B-4DF6-96F3-18855F0465B9}" type="slidenum">
              <a:rPr lang="en-US" altLang="en-US"/>
              <a:pPr/>
              <a:t>‹#›</a:t>
            </a:fld>
            <a:endParaRPr lang="en-US" altLang="en-US"/>
          </a:p>
        </p:txBody>
      </p:sp>
    </p:spTree>
    <p:extLst>
      <p:ext uri="{BB962C8B-B14F-4D97-AF65-F5344CB8AC3E}">
        <p14:creationId xmlns:p14="http://schemas.microsoft.com/office/powerpoint/2010/main" val="4179494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8412E16-B97E-4EEE-AAE1-1D64993100B1}" type="datetime1">
              <a:rPr lang="en-US" smtClean="0"/>
              <a:t>6/19/2019</a:t>
            </a:fld>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2286000" y="6248400"/>
            <a:ext cx="4572000" cy="365760"/>
          </a:xfrm>
          <a:prstGeom prst="rect">
            <a:avLst/>
          </a:prstGeom>
        </p:spPr>
        <p:txBody>
          <a:bodyPr/>
          <a:lstStyle>
            <a:lvl1pPr>
              <a:defRPr sz="1400" b="0"/>
            </a:lvl1pPr>
          </a:lstStyle>
          <a:p>
            <a:pPr algn="ctr"/>
            <a:r>
              <a:rPr lang="en-US"/>
              <a:t>CSE-4503: Microprocessors and Assembly Language    Islamic University of Technology (IUT)</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57600"/>
            <a:ext cx="6858000" cy="990600"/>
          </a:xfrm>
        </p:spPr>
        <p:txBody>
          <a:bodyPr>
            <a:noAutofit/>
          </a:bodyPr>
          <a:lstStyle/>
          <a:p>
            <a:pPr algn="ctr">
              <a:spcBef>
                <a:spcPts val="1200"/>
              </a:spcBef>
            </a:pPr>
            <a:r>
              <a:rPr lang="en-US" sz="1800" b="1" i="1" u="sng" dirty="0"/>
              <a:t>Course Teacher:</a:t>
            </a:r>
            <a:r>
              <a:rPr lang="en-US" sz="1600" dirty="0"/>
              <a:t/>
            </a:r>
            <a:br>
              <a:rPr lang="en-US" sz="1600" dirty="0"/>
            </a:br>
            <a:r>
              <a:rPr lang="en-US" sz="800" dirty="0"/>
              <a:t/>
            </a:r>
            <a:br>
              <a:rPr lang="en-US" sz="800" dirty="0"/>
            </a:br>
            <a:r>
              <a:rPr lang="en-US" sz="1800" b="1" dirty="0"/>
              <a:t>Md. Motaharul Islam, Ph.D.</a:t>
            </a:r>
            <a:r>
              <a:rPr lang="en-US" sz="1600" dirty="0"/>
              <a:t/>
            </a:r>
            <a:br>
              <a:rPr lang="en-US" sz="1600" dirty="0"/>
            </a:br>
            <a:r>
              <a:rPr lang="en-US" sz="1600" dirty="0" smtClean="0"/>
              <a:t>Associate Professor</a:t>
            </a:r>
            <a:r>
              <a:rPr lang="en-US" sz="1600" dirty="0"/>
              <a:t/>
            </a:r>
            <a:br>
              <a:rPr lang="en-US" sz="1600" dirty="0"/>
            </a:br>
            <a:r>
              <a:rPr lang="en-US" sz="1600" dirty="0"/>
              <a:t>Department of Computer </a:t>
            </a:r>
            <a:r>
              <a:rPr lang="en-US" sz="1600" dirty="0" smtClean="0"/>
              <a:t> Science and Engineering</a:t>
            </a:r>
            <a:r>
              <a:rPr lang="en-US" sz="1600" dirty="0"/>
              <a:t/>
            </a:r>
            <a:br>
              <a:rPr lang="en-US" sz="1600" dirty="0"/>
            </a:br>
            <a:endParaRPr lang="en-US" sz="1600" dirty="0"/>
          </a:p>
        </p:txBody>
      </p:sp>
      <p:sp>
        <p:nvSpPr>
          <p:cNvPr id="4" name="TextBox 3"/>
          <p:cNvSpPr txBox="1"/>
          <p:nvPr/>
        </p:nvSpPr>
        <p:spPr>
          <a:xfrm>
            <a:off x="0" y="1295400"/>
            <a:ext cx="9144000" cy="646331"/>
          </a:xfrm>
          <a:prstGeom prst="rect">
            <a:avLst/>
          </a:prstGeom>
          <a:noFill/>
        </p:spPr>
        <p:txBody>
          <a:bodyPr wrap="square" rtlCol="0">
            <a:spAutoFit/>
          </a:bodyPr>
          <a:lstStyle/>
          <a:p>
            <a:pPr algn="ctr"/>
            <a:r>
              <a:rPr lang="en-US" sz="3600" dirty="0"/>
              <a:t>Interrupts</a:t>
            </a: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Classifications of 8086 Interrupts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normAutofit fontScale="92500" lnSpcReduction="10000"/>
          </a:bodyPr>
          <a:lstStyle/>
          <a:p>
            <a:pPr marL="609600" indent="-609600" algn="just">
              <a:lnSpc>
                <a:spcPct val="90000"/>
              </a:lnSpc>
            </a:pPr>
            <a:r>
              <a:rPr lang="en-US" sz="2800" dirty="0"/>
              <a:t>An 8086 interrupt can come from any of the </a:t>
            </a:r>
            <a:r>
              <a:rPr lang="en-US" sz="2800" b="1" i="1" dirty="0"/>
              <a:t>three </a:t>
            </a:r>
            <a:r>
              <a:rPr lang="en-US" sz="2800" dirty="0"/>
              <a:t>sources:</a:t>
            </a:r>
          </a:p>
          <a:p>
            <a:pPr marL="990600" lvl="1" indent="-533400" algn="just">
              <a:lnSpc>
                <a:spcPct val="90000"/>
              </a:lnSpc>
            </a:pPr>
            <a:r>
              <a:rPr lang="en-US" sz="2800" dirty="0">
                <a:solidFill>
                  <a:schemeClr val="tx1"/>
                </a:solidFill>
              </a:rPr>
              <a:t>An </a:t>
            </a:r>
            <a:r>
              <a:rPr lang="en-US" sz="2800" b="1" i="1" dirty="0">
                <a:solidFill>
                  <a:schemeClr val="tx1"/>
                </a:solidFill>
              </a:rPr>
              <a:t>external signal</a:t>
            </a:r>
            <a:r>
              <a:rPr lang="en-US" sz="2800" dirty="0">
                <a:solidFill>
                  <a:schemeClr val="tx1"/>
                </a:solidFill>
              </a:rPr>
              <a:t> applied to NMI or INTR pin.</a:t>
            </a:r>
          </a:p>
          <a:p>
            <a:pPr marL="1371600" lvl="2" indent="-457200" algn="just">
              <a:lnSpc>
                <a:spcPct val="90000"/>
              </a:lnSpc>
              <a:buFontTx/>
              <a:buChar char="–"/>
            </a:pPr>
            <a:r>
              <a:rPr lang="en-US" sz="2800" dirty="0"/>
              <a:t>known as </a:t>
            </a:r>
            <a:r>
              <a:rPr lang="en-US" sz="2800" b="1" i="1" dirty="0"/>
              <a:t>hardware interruption </a:t>
            </a:r>
          </a:p>
          <a:p>
            <a:pPr marL="1371600" lvl="2" indent="-457200" algn="just">
              <a:lnSpc>
                <a:spcPct val="90000"/>
              </a:lnSpc>
              <a:buFontTx/>
              <a:buChar char="–"/>
            </a:pPr>
            <a:r>
              <a:rPr lang="en-US" sz="2800" i="1" dirty="0"/>
              <a:t>It is a</a:t>
            </a:r>
            <a:r>
              <a:rPr lang="en-US" sz="2800" b="1" i="1" dirty="0"/>
              <a:t> user-defined interrupt</a:t>
            </a:r>
          </a:p>
          <a:p>
            <a:pPr marL="1371600" lvl="2" indent="-457200" algn="just">
              <a:lnSpc>
                <a:spcPct val="90000"/>
              </a:lnSpc>
              <a:buFontTx/>
              <a:buChar char="–"/>
            </a:pPr>
            <a:endParaRPr lang="en-US" sz="1000" dirty="0"/>
          </a:p>
          <a:p>
            <a:pPr marL="990600" lvl="1" indent="-533400" algn="just">
              <a:lnSpc>
                <a:spcPct val="90000"/>
              </a:lnSpc>
            </a:pPr>
            <a:r>
              <a:rPr lang="en-US" sz="2800" dirty="0">
                <a:solidFill>
                  <a:schemeClr val="tx1"/>
                </a:solidFill>
              </a:rPr>
              <a:t>Execution of interrupt instruction </a:t>
            </a:r>
            <a:r>
              <a:rPr lang="en-US" sz="2800" b="1" i="1" dirty="0">
                <a:solidFill>
                  <a:schemeClr val="tx1"/>
                </a:solidFill>
              </a:rPr>
              <a:t>INT. </a:t>
            </a:r>
          </a:p>
          <a:p>
            <a:pPr marL="1371600" lvl="2" indent="-457200" algn="just">
              <a:lnSpc>
                <a:spcPct val="90000"/>
              </a:lnSpc>
              <a:buFontTx/>
              <a:buChar char="–"/>
            </a:pPr>
            <a:r>
              <a:rPr lang="en-US" sz="2800" dirty="0"/>
              <a:t>referred as </a:t>
            </a:r>
            <a:r>
              <a:rPr lang="en-US" sz="2800" b="1" i="1" dirty="0"/>
              <a:t>software interruption</a:t>
            </a:r>
          </a:p>
          <a:p>
            <a:pPr marL="1371600" lvl="2" indent="-457200" algn="just">
              <a:lnSpc>
                <a:spcPct val="90000"/>
              </a:lnSpc>
              <a:buFontTx/>
              <a:buChar char="–"/>
            </a:pPr>
            <a:r>
              <a:rPr lang="en-US" sz="2800" i="1" dirty="0"/>
              <a:t>It is also a </a:t>
            </a:r>
            <a:r>
              <a:rPr lang="en-US" sz="2800" b="1" i="1" dirty="0"/>
              <a:t>user-defined interrupt</a:t>
            </a:r>
            <a:endParaRPr lang="en-US" sz="2800" i="1" dirty="0"/>
          </a:p>
          <a:p>
            <a:pPr marL="1371600" lvl="2" indent="-457200" algn="just">
              <a:lnSpc>
                <a:spcPct val="90000"/>
              </a:lnSpc>
              <a:buFontTx/>
              <a:buChar char="–"/>
            </a:pPr>
            <a:endParaRPr lang="en-US" sz="1000" dirty="0"/>
          </a:p>
          <a:p>
            <a:pPr marL="990600" lvl="1" indent="-533400" algn="just">
              <a:lnSpc>
                <a:spcPct val="90000"/>
              </a:lnSpc>
            </a:pPr>
            <a:r>
              <a:rPr lang="en-US" sz="2800" dirty="0">
                <a:solidFill>
                  <a:schemeClr val="tx1"/>
                </a:solidFill>
              </a:rPr>
              <a:t>Some error condition produced by execution of an instruction, e.g., trying to divide some number by zero.</a:t>
            </a:r>
          </a:p>
          <a:p>
            <a:pPr marL="1264920" lvl="2" indent="-533400" algn="just">
              <a:lnSpc>
                <a:spcPct val="90000"/>
              </a:lnSpc>
            </a:pPr>
            <a:r>
              <a:rPr lang="en-US" sz="2500" dirty="0"/>
              <a:t>It is known as </a:t>
            </a:r>
            <a:r>
              <a:rPr lang="en-US" sz="2500" b="1" i="1" dirty="0"/>
              <a:t>pre-defined interrupt</a:t>
            </a:r>
            <a:endParaRPr lang="en-US" sz="2500" dirty="0">
              <a:solidFill>
                <a:schemeClr val="tx1"/>
              </a:solidFill>
            </a:endParaRPr>
          </a:p>
          <a:p>
            <a:endParaRPr lang="en-US" sz="2800"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Function of 8086 during Interrupts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fontScale="92500" lnSpcReduction="10000"/>
          </a:bodyPr>
          <a:lstStyle/>
          <a:p>
            <a:pPr marL="609600" indent="-609600" algn="just"/>
            <a:r>
              <a:rPr lang="en-US" sz="2400" dirty="0"/>
              <a:t>At the end of each instruction cycle, 8086 checks to see if any interrupts have been requested.</a:t>
            </a:r>
          </a:p>
          <a:p>
            <a:pPr marL="609600" indent="-609600" algn="just"/>
            <a:r>
              <a:rPr lang="en-US" sz="2400" dirty="0"/>
              <a:t>If yes, then 8086 responds to the interrupt by stepping through the following series of major actions:</a:t>
            </a:r>
          </a:p>
          <a:p>
            <a:pPr marL="883920" lvl="1" indent="-609600" algn="just"/>
            <a:r>
              <a:rPr lang="en-US" dirty="0">
                <a:solidFill>
                  <a:schemeClr val="tx1"/>
                </a:solidFill>
              </a:rPr>
              <a:t>It decremented SP by 2 and pushes </a:t>
            </a:r>
            <a:r>
              <a:rPr lang="en-US" b="1" i="1" dirty="0">
                <a:solidFill>
                  <a:schemeClr val="tx1"/>
                </a:solidFill>
              </a:rPr>
              <a:t>Flag register</a:t>
            </a:r>
            <a:r>
              <a:rPr lang="en-US" dirty="0">
                <a:solidFill>
                  <a:schemeClr val="tx1"/>
                </a:solidFill>
              </a:rPr>
              <a:t> on the stack.</a:t>
            </a:r>
          </a:p>
          <a:p>
            <a:pPr marL="883920" lvl="1" indent="-609600" algn="just"/>
            <a:r>
              <a:rPr lang="en-US" dirty="0">
                <a:solidFill>
                  <a:schemeClr val="tx1"/>
                </a:solidFill>
              </a:rPr>
              <a:t>It disables 8086 </a:t>
            </a:r>
            <a:r>
              <a:rPr lang="en-US" b="1" dirty="0">
                <a:solidFill>
                  <a:schemeClr val="tx1"/>
                </a:solidFill>
              </a:rPr>
              <a:t>INTR</a:t>
            </a:r>
            <a:r>
              <a:rPr lang="en-US" dirty="0">
                <a:solidFill>
                  <a:schemeClr val="tx1"/>
                </a:solidFill>
              </a:rPr>
              <a:t> input by clearing </a:t>
            </a:r>
            <a:r>
              <a:rPr lang="en-US" b="1" dirty="0">
                <a:solidFill>
                  <a:schemeClr val="tx1"/>
                </a:solidFill>
              </a:rPr>
              <a:t>IF (Interrupt) flag</a:t>
            </a:r>
            <a:r>
              <a:rPr lang="en-US" dirty="0">
                <a:solidFill>
                  <a:schemeClr val="tx1"/>
                </a:solidFill>
              </a:rPr>
              <a:t> in Flag register</a:t>
            </a:r>
          </a:p>
          <a:p>
            <a:pPr marL="883920" lvl="1" indent="-609600" algn="just"/>
            <a:r>
              <a:rPr lang="en-US" dirty="0">
                <a:solidFill>
                  <a:schemeClr val="tx1"/>
                </a:solidFill>
              </a:rPr>
              <a:t>It resets the </a:t>
            </a:r>
            <a:r>
              <a:rPr lang="en-US" b="1" dirty="0">
                <a:solidFill>
                  <a:schemeClr val="tx1"/>
                </a:solidFill>
              </a:rPr>
              <a:t>TF (Trap) flag</a:t>
            </a:r>
            <a:r>
              <a:rPr lang="en-US" dirty="0">
                <a:solidFill>
                  <a:schemeClr val="tx1"/>
                </a:solidFill>
              </a:rPr>
              <a:t> in Flag register</a:t>
            </a:r>
          </a:p>
          <a:p>
            <a:pPr marL="883920" lvl="1" indent="-609600" algn="just"/>
            <a:r>
              <a:rPr lang="en-US" dirty="0">
                <a:solidFill>
                  <a:schemeClr val="tx1"/>
                </a:solidFill>
              </a:rPr>
              <a:t>It decremented SP again by 2 and pushes current </a:t>
            </a:r>
            <a:r>
              <a:rPr lang="en-US" b="1" dirty="0">
                <a:solidFill>
                  <a:schemeClr val="tx1"/>
                </a:solidFill>
              </a:rPr>
              <a:t>CS (Code Segment)</a:t>
            </a:r>
            <a:r>
              <a:rPr lang="en-US" dirty="0">
                <a:solidFill>
                  <a:schemeClr val="tx1"/>
                </a:solidFill>
              </a:rPr>
              <a:t> contents on the stack.</a:t>
            </a:r>
          </a:p>
          <a:p>
            <a:pPr marL="883920" lvl="1" indent="-609600" algn="just"/>
            <a:r>
              <a:rPr lang="en-US" dirty="0">
                <a:solidFill>
                  <a:schemeClr val="tx1"/>
                </a:solidFill>
              </a:rPr>
              <a:t>It decremented SP again by 2 and pushes current </a:t>
            </a:r>
            <a:r>
              <a:rPr lang="en-US" b="1" dirty="0">
                <a:solidFill>
                  <a:schemeClr val="tx1"/>
                </a:solidFill>
              </a:rPr>
              <a:t>IP (Instruction Pointer)</a:t>
            </a:r>
            <a:r>
              <a:rPr lang="en-US" dirty="0">
                <a:solidFill>
                  <a:schemeClr val="tx1"/>
                </a:solidFill>
              </a:rPr>
              <a:t> contents on the stack.</a:t>
            </a:r>
          </a:p>
          <a:p>
            <a:pPr marL="883920" lvl="1" indent="-609600" algn="just"/>
            <a:r>
              <a:rPr lang="en-US" dirty="0">
                <a:solidFill>
                  <a:schemeClr val="tx1"/>
                </a:solidFill>
              </a:rPr>
              <a:t>It does an indirect far </a:t>
            </a:r>
            <a:r>
              <a:rPr lang="en-US" b="1" dirty="0">
                <a:solidFill>
                  <a:schemeClr val="tx1"/>
                </a:solidFill>
              </a:rPr>
              <a:t>Jump</a:t>
            </a:r>
            <a:r>
              <a:rPr lang="en-US" dirty="0">
                <a:solidFill>
                  <a:schemeClr val="tx1"/>
                </a:solidFill>
              </a:rPr>
              <a:t> to the start of the procedure written to respond to the interrupt.</a:t>
            </a:r>
          </a:p>
          <a:p>
            <a:pPr lvl="1"/>
            <a:endParaRPr lang="en-US" sz="2100"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Function of 8086 during Interrupts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grpSp>
        <p:nvGrpSpPr>
          <p:cNvPr id="6" name="Group 23"/>
          <p:cNvGrpSpPr>
            <a:grpSpLocks/>
          </p:cNvGrpSpPr>
          <p:nvPr/>
        </p:nvGrpSpPr>
        <p:grpSpPr bwMode="auto">
          <a:xfrm>
            <a:off x="838200" y="1295400"/>
            <a:ext cx="7620000" cy="4539808"/>
            <a:chOff x="96" y="48"/>
            <a:chExt cx="5615" cy="3862"/>
          </a:xfrm>
        </p:grpSpPr>
        <p:sp>
          <p:nvSpPr>
            <p:cNvPr id="7" name="Rectangle 6"/>
            <p:cNvSpPr>
              <a:spLocks noChangeArrowheads="1"/>
            </p:cNvSpPr>
            <p:nvPr/>
          </p:nvSpPr>
          <p:spPr bwMode="auto">
            <a:xfrm>
              <a:off x="1604" y="48"/>
              <a:ext cx="1708" cy="2119"/>
            </a:xfrm>
            <a:prstGeom prst="rect">
              <a:avLst/>
            </a:prstGeom>
            <a:noFill/>
            <a:ln w="9525">
              <a:solidFill>
                <a:schemeClr val="tx1"/>
              </a:solidFill>
              <a:miter lim="800000"/>
              <a:headEnd/>
              <a:tailEnd/>
            </a:ln>
            <a:effectLst/>
          </p:spPr>
          <p:txBody>
            <a:bodyPr wrap="none" anchor="ctr"/>
            <a:lstStyle/>
            <a:p>
              <a:r>
                <a:rPr lang="en-US" sz="2000" dirty="0"/>
                <a:t>1. Push FLAGS</a:t>
              </a:r>
            </a:p>
            <a:p>
              <a:r>
                <a:rPr lang="en-US" sz="2000" dirty="0"/>
                <a:t>2. Clear IF</a:t>
              </a:r>
            </a:p>
            <a:p>
              <a:r>
                <a:rPr lang="en-US" sz="2000" dirty="0"/>
                <a:t>3. Clear TF</a:t>
              </a:r>
            </a:p>
            <a:p>
              <a:r>
                <a:rPr lang="en-US" sz="2000" dirty="0"/>
                <a:t>4. Push CS</a:t>
              </a:r>
            </a:p>
            <a:p>
              <a:r>
                <a:rPr lang="en-US" sz="2000" dirty="0"/>
                <a:t>5. Push IP</a:t>
              </a:r>
            </a:p>
            <a:p>
              <a:r>
                <a:rPr lang="en-US" sz="2000" dirty="0"/>
                <a:t>6. Fetch ISR</a:t>
              </a:r>
            </a:p>
            <a:p>
              <a:r>
                <a:rPr lang="en-US" sz="2000" dirty="0"/>
                <a:t>    address</a:t>
              </a:r>
            </a:p>
          </p:txBody>
        </p:sp>
        <p:sp>
          <p:nvSpPr>
            <p:cNvPr id="8" name="Text Box 9"/>
            <p:cNvSpPr txBox="1">
              <a:spLocks noChangeArrowheads="1"/>
            </p:cNvSpPr>
            <p:nvPr/>
          </p:nvSpPr>
          <p:spPr bwMode="auto">
            <a:xfrm>
              <a:off x="96" y="240"/>
              <a:ext cx="1036" cy="602"/>
            </a:xfrm>
            <a:prstGeom prst="rect">
              <a:avLst/>
            </a:prstGeom>
            <a:noFill/>
            <a:ln w="9525">
              <a:solidFill>
                <a:schemeClr val="tx1"/>
              </a:solidFill>
              <a:miter lim="800000"/>
              <a:headEnd/>
              <a:tailEnd/>
            </a:ln>
            <a:effectLst/>
          </p:spPr>
          <p:txBody>
            <a:bodyPr/>
            <a:lstStyle/>
            <a:p>
              <a:pPr algn="ctr"/>
              <a:r>
                <a:rPr lang="en-US" sz="2000"/>
                <a:t>main</a:t>
              </a:r>
            </a:p>
            <a:p>
              <a:pPr algn="ctr"/>
              <a:r>
                <a:rPr lang="en-US" sz="2000"/>
                <a:t>Program</a:t>
              </a:r>
            </a:p>
          </p:txBody>
        </p:sp>
        <p:sp>
          <p:nvSpPr>
            <p:cNvPr id="9" name="Text Box 10"/>
            <p:cNvSpPr txBox="1">
              <a:spLocks noChangeArrowheads="1"/>
            </p:cNvSpPr>
            <p:nvPr/>
          </p:nvSpPr>
          <p:spPr bwMode="auto">
            <a:xfrm>
              <a:off x="3984" y="144"/>
              <a:ext cx="1727" cy="871"/>
            </a:xfrm>
            <a:prstGeom prst="rect">
              <a:avLst/>
            </a:prstGeom>
            <a:noFill/>
            <a:ln w="9525">
              <a:solidFill>
                <a:schemeClr val="tx1"/>
              </a:solidFill>
              <a:miter lim="800000"/>
              <a:headEnd/>
              <a:tailEnd/>
            </a:ln>
            <a:effectLst/>
          </p:spPr>
          <p:txBody>
            <a:bodyPr/>
            <a:lstStyle/>
            <a:p>
              <a:pPr>
                <a:spcBef>
                  <a:spcPct val="50000"/>
                </a:spcBef>
              </a:pPr>
              <a:r>
                <a:rPr lang="en-US" sz="2000" dirty="0"/>
                <a:t>Interrupt Service Routine (ISR)</a:t>
              </a:r>
            </a:p>
          </p:txBody>
        </p:sp>
        <p:sp>
          <p:nvSpPr>
            <p:cNvPr id="10" name="Line 11"/>
            <p:cNvSpPr>
              <a:spLocks noChangeShapeType="1"/>
            </p:cNvSpPr>
            <p:nvPr/>
          </p:nvSpPr>
          <p:spPr bwMode="auto">
            <a:xfrm flipV="1">
              <a:off x="3312" y="576"/>
              <a:ext cx="612" cy="1344"/>
            </a:xfrm>
            <a:prstGeom prst="line">
              <a:avLst/>
            </a:prstGeom>
            <a:noFill/>
            <a:ln w="9525">
              <a:solidFill>
                <a:schemeClr val="tx1"/>
              </a:solidFill>
              <a:round/>
              <a:headEnd/>
              <a:tailEnd type="triangle" w="med" len="med"/>
            </a:ln>
            <a:effectLst/>
          </p:spPr>
          <p:txBody>
            <a:bodyPr/>
            <a:lstStyle/>
            <a:p>
              <a:endParaRPr lang="en-US" sz="2000"/>
            </a:p>
          </p:txBody>
        </p:sp>
        <p:sp>
          <p:nvSpPr>
            <p:cNvPr id="11" name="Text Box 13"/>
            <p:cNvSpPr txBox="1">
              <a:spLocks noChangeArrowheads="1"/>
            </p:cNvSpPr>
            <p:nvPr/>
          </p:nvSpPr>
          <p:spPr bwMode="auto">
            <a:xfrm>
              <a:off x="3984" y="1008"/>
              <a:ext cx="1727" cy="2605"/>
            </a:xfrm>
            <a:prstGeom prst="rect">
              <a:avLst/>
            </a:prstGeom>
            <a:noFill/>
            <a:ln w="9525">
              <a:solidFill>
                <a:schemeClr val="tx1"/>
              </a:solidFill>
              <a:miter lim="800000"/>
              <a:headEnd/>
              <a:tailEnd/>
            </a:ln>
            <a:effectLst/>
          </p:spPr>
          <p:txBody>
            <a:bodyPr/>
            <a:lstStyle/>
            <a:p>
              <a:pPr>
                <a:spcBef>
                  <a:spcPct val="50000"/>
                </a:spcBef>
              </a:pPr>
              <a:r>
                <a:rPr lang="en-US" sz="2000" b="1" dirty="0"/>
                <a:t>PUSH registers</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b="1" dirty="0"/>
                <a:t>POP registers</a:t>
              </a:r>
            </a:p>
            <a:p>
              <a:pPr>
                <a:spcBef>
                  <a:spcPct val="50000"/>
                </a:spcBef>
              </a:pPr>
              <a:r>
                <a:rPr lang="en-US" sz="2000" b="1" dirty="0"/>
                <a:t>IRET</a:t>
              </a:r>
            </a:p>
          </p:txBody>
        </p:sp>
        <p:sp>
          <p:nvSpPr>
            <p:cNvPr id="12" name="Text Box 14"/>
            <p:cNvSpPr txBox="1">
              <a:spLocks noChangeArrowheads="1"/>
            </p:cNvSpPr>
            <p:nvPr/>
          </p:nvSpPr>
          <p:spPr bwMode="auto">
            <a:xfrm>
              <a:off x="1632" y="2400"/>
              <a:ext cx="1632" cy="1141"/>
            </a:xfrm>
            <a:prstGeom prst="rect">
              <a:avLst/>
            </a:prstGeom>
            <a:noFill/>
            <a:ln w="9525">
              <a:solidFill>
                <a:schemeClr val="tx1"/>
              </a:solidFill>
              <a:miter lim="800000"/>
              <a:headEnd/>
              <a:tailEnd/>
            </a:ln>
            <a:effectLst/>
          </p:spPr>
          <p:txBody>
            <a:bodyPr>
              <a:spAutoFit/>
            </a:bodyPr>
            <a:lstStyle/>
            <a:p>
              <a:pPr>
                <a:spcBef>
                  <a:spcPct val="50000"/>
                </a:spcBef>
              </a:pPr>
              <a:r>
                <a:rPr lang="en-US" sz="2000"/>
                <a:t>POP IP</a:t>
              </a:r>
            </a:p>
            <a:p>
              <a:pPr>
                <a:spcBef>
                  <a:spcPct val="50000"/>
                </a:spcBef>
              </a:pPr>
              <a:r>
                <a:rPr lang="en-US" sz="2000"/>
                <a:t>POP CS</a:t>
              </a:r>
            </a:p>
            <a:p>
              <a:pPr>
                <a:spcBef>
                  <a:spcPct val="50000"/>
                </a:spcBef>
              </a:pPr>
              <a:r>
                <a:rPr lang="en-US" sz="2000"/>
                <a:t>POP FLAGS</a:t>
              </a:r>
            </a:p>
          </p:txBody>
        </p:sp>
        <p:sp>
          <p:nvSpPr>
            <p:cNvPr id="13" name="Line 15"/>
            <p:cNvSpPr>
              <a:spLocks noChangeShapeType="1"/>
            </p:cNvSpPr>
            <p:nvPr/>
          </p:nvSpPr>
          <p:spPr bwMode="auto">
            <a:xfrm flipH="1" flipV="1">
              <a:off x="3293" y="2496"/>
              <a:ext cx="677" cy="728"/>
            </a:xfrm>
            <a:prstGeom prst="line">
              <a:avLst/>
            </a:prstGeom>
            <a:noFill/>
            <a:ln w="9525">
              <a:solidFill>
                <a:schemeClr val="tx1"/>
              </a:solidFill>
              <a:round/>
              <a:headEnd/>
              <a:tailEnd type="triangle" w="med" len="med"/>
            </a:ln>
            <a:effectLst/>
          </p:spPr>
          <p:txBody>
            <a:bodyPr/>
            <a:lstStyle/>
            <a:p>
              <a:endParaRPr lang="en-US" sz="2000"/>
            </a:p>
          </p:txBody>
        </p:sp>
        <p:sp>
          <p:nvSpPr>
            <p:cNvPr id="14" name="Line 17"/>
            <p:cNvSpPr>
              <a:spLocks noChangeShapeType="1"/>
            </p:cNvSpPr>
            <p:nvPr/>
          </p:nvSpPr>
          <p:spPr bwMode="auto">
            <a:xfrm>
              <a:off x="601" y="2187"/>
              <a:ext cx="36" cy="1723"/>
            </a:xfrm>
            <a:prstGeom prst="line">
              <a:avLst/>
            </a:prstGeom>
            <a:noFill/>
            <a:ln w="9525">
              <a:solidFill>
                <a:schemeClr val="tx1"/>
              </a:solidFill>
              <a:round/>
              <a:headEnd/>
              <a:tailEnd type="triangle" w="med" len="med"/>
            </a:ln>
            <a:effectLst/>
          </p:spPr>
          <p:txBody>
            <a:bodyPr/>
            <a:lstStyle/>
            <a:p>
              <a:endParaRPr lang="en-US" sz="2000"/>
            </a:p>
          </p:txBody>
        </p:sp>
        <p:sp>
          <p:nvSpPr>
            <p:cNvPr id="15" name="Line 19"/>
            <p:cNvSpPr>
              <a:spLocks noChangeShapeType="1"/>
            </p:cNvSpPr>
            <p:nvPr/>
          </p:nvSpPr>
          <p:spPr bwMode="auto">
            <a:xfrm flipH="1" flipV="1">
              <a:off x="601" y="2252"/>
              <a:ext cx="1031" cy="1108"/>
            </a:xfrm>
            <a:prstGeom prst="line">
              <a:avLst/>
            </a:prstGeom>
            <a:noFill/>
            <a:ln w="9525">
              <a:solidFill>
                <a:schemeClr val="tx1"/>
              </a:solidFill>
              <a:round/>
              <a:headEnd/>
              <a:tailEnd type="triangle" w="med" len="med"/>
            </a:ln>
            <a:effectLst/>
          </p:spPr>
          <p:txBody>
            <a:bodyPr/>
            <a:lstStyle/>
            <a:p>
              <a:endParaRPr lang="en-US" sz="2000"/>
            </a:p>
          </p:txBody>
        </p:sp>
        <p:sp>
          <p:nvSpPr>
            <p:cNvPr id="16" name="Line 21"/>
            <p:cNvSpPr>
              <a:spLocks noChangeShapeType="1"/>
            </p:cNvSpPr>
            <p:nvPr/>
          </p:nvSpPr>
          <p:spPr bwMode="auto">
            <a:xfrm>
              <a:off x="576" y="864"/>
              <a:ext cx="0" cy="1296"/>
            </a:xfrm>
            <a:prstGeom prst="line">
              <a:avLst/>
            </a:prstGeom>
            <a:noFill/>
            <a:ln w="9525">
              <a:solidFill>
                <a:schemeClr val="tx1"/>
              </a:solidFill>
              <a:round/>
              <a:headEnd/>
              <a:tailEnd type="triangle" w="med" len="med"/>
            </a:ln>
            <a:effectLst/>
          </p:spPr>
          <p:txBody>
            <a:bodyPr/>
            <a:lstStyle/>
            <a:p>
              <a:endParaRPr lang="en-US" sz="2000"/>
            </a:p>
          </p:txBody>
        </p:sp>
        <p:sp>
          <p:nvSpPr>
            <p:cNvPr id="17" name="Line 22"/>
            <p:cNvSpPr>
              <a:spLocks noChangeShapeType="1"/>
            </p:cNvSpPr>
            <p:nvPr/>
          </p:nvSpPr>
          <p:spPr bwMode="auto">
            <a:xfrm flipV="1">
              <a:off x="576" y="288"/>
              <a:ext cx="1008" cy="1824"/>
            </a:xfrm>
            <a:prstGeom prst="line">
              <a:avLst/>
            </a:prstGeom>
            <a:noFill/>
            <a:ln w="9525">
              <a:solidFill>
                <a:schemeClr val="tx1"/>
              </a:solidFill>
              <a:round/>
              <a:headEnd/>
              <a:tailEnd type="triangle" w="med" len="med"/>
            </a:ln>
            <a:effectLst/>
          </p:spPr>
          <p:txBody>
            <a:bodyPr/>
            <a:lstStyle/>
            <a:p>
              <a:endParaRPr lang="en-US" sz="2000"/>
            </a:p>
          </p:txBody>
        </p:sp>
      </p:grpSp>
      <p:sp>
        <p:nvSpPr>
          <p:cNvPr id="18"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Interrupt Vectors and Vector Table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noAutofit/>
          </a:bodyPr>
          <a:lstStyle/>
          <a:p>
            <a:r>
              <a:rPr lang="en-US" sz="2200" dirty="0"/>
              <a:t>An </a:t>
            </a:r>
            <a:r>
              <a:rPr lang="en-US" sz="2200" b="1" dirty="0"/>
              <a:t>interrupt vector </a:t>
            </a:r>
            <a:r>
              <a:rPr lang="en-US" sz="2200" dirty="0"/>
              <a:t>is a </a:t>
            </a:r>
            <a:r>
              <a:rPr lang="en-US" sz="2200" b="1" dirty="0"/>
              <a:t>pointer</a:t>
            </a:r>
            <a:r>
              <a:rPr lang="en-US" sz="2200" dirty="0"/>
              <a:t> to where the ISR is stored in memory</a:t>
            </a:r>
            <a:r>
              <a:rPr lang="en-US" sz="2200" dirty="0" smtClean="0"/>
              <a:t>.</a:t>
            </a:r>
            <a:endParaRPr lang="en-US" sz="2200" dirty="0"/>
          </a:p>
          <a:p>
            <a:r>
              <a:rPr lang="en-US" sz="2200" dirty="0"/>
              <a:t>All interrupts (vectored or otherwise) are mapped onto a memory area called the </a:t>
            </a:r>
            <a:r>
              <a:rPr lang="en-US" sz="2200" b="1" dirty="0"/>
              <a:t>Interrupt Vector Table (IVT)</a:t>
            </a:r>
            <a:r>
              <a:rPr lang="en-US" sz="2200" dirty="0"/>
              <a:t>.</a:t>
            </a:r>
          </a:p>
          <a:p>
            <a:pPr lvl="1"/>
            <a:r>
              <a:rPr lang="en-US" sz="2200" dirty="0">
                <a:solidFill>
                  <a:schemeClr val="tx1"/>
                </a:solidFill>
              </a:rPr>
              <a:t>The IVT is usually located in the first 1 Kbyte of memory segment (from 00000 H - 003FF H).</a:t>
            </a:r>
          </a:p>
          <a:p>
            <a:pPr lvl="1"/>
            <a:r>
              <a:rPr lang="en-US" sz="2200" dirty="0">
                <a:solidFill>
                  <a:schemeClr val="tx1"/>
                </a:solidFill>
              </a:rPr>
              <a:t>The purpose of the IVT is to hold the vectors that redirect the microprocessor to the right place when an interrupt arrives.</a:t>
            </a:r>
          </a:p>
          <a:p>
            <a:r>
              <a:rPr lang="en-US" sz="2200" dirty="0"/>
              <a:t>The starting address of an ISR is often called </a:t>
            </a:r>
          </a:p>
          <a:p>
            <a:pPr lvl="1"/>
            <a:r>
              <a:rPr lang="en-US" sz="2200" dirty="0">
                <a:solidFill>
                  <a:schemeClr val="tx1"/>
                </a:solidFill>
              </a:rPr>
              <a:t>the </a:t>
            </a:r>
            <a:r>
              <a:rPr lang="en-US" sz="2200" b="1" i="1" dirty="0">
                <a:solidFill>
                  <a:schemeClr val="tx1"/>
                </a:solidFill>
              </a:rPr>
              <a:t>interrupt vector</a:t>
            </a:r>
            <a:r>
              <a:rPr lang="en-US" sz="2200" dirty="0">
                <a:solidFill>
                  <a:schemeClr val="tx1"/>
                </a:solidFill>
              </a:rPr>
              <a:t> or the</a:t>
            </a:r>
            <a:r>
              <a:rPr lang="en-US" sz="2200" b="1" i="1" dirty="0">
                <a:solidFill>
                  <a:schemeClr val="tx1"/>
                </a:solidFill>
              </a:rPr>
              <a:t> interrupt pointer.</a:t>
            </a:r>
          </a:p>
          <a:p>
            <a:r>
              <a:rPr lang="en-US" sz="2200" dirty="0"/>
              <a:t>So the Table is referred to as </a:t>
            </a:r>
          </a:p>
          <a:p>
            <a:pPr lvl="1"/>
            <a:r>
              <a:rPr lang="en-US" sz="2200" b="1" i="1" dirty="0">
                <a:solidFill>
                  <a:schemeClr val="tx1"/>
                </a:solidFill>
              </a:rPr>
              <a:t>interrupt-vector table</a:t>
            </a:r>
            <a:r>
              <a:rPr lang="en-US" sz="2200" dirty="0">
                <a:solidFill>
                  <a:schemeClr val="tx1"/>
                </a:solidFill>
              </a:rPr>
              <a:t> or </a:t>
            </a:r>
            <a:r>
              <a:rPr lang="en-US" sz="2200" b="1" i="1" dirty="0">
                <a:solidFill>
                  <a:schemeClr val="tx1"/>
                </a:solidFill>
              </a:rPr>
              <a:t>interrupt-pointer table.</a:t>
            </a:r>
            <a:endParaRPr lang="en-US" sz="2200" dirty="0">
              <a:solidFill>
                <a:schemeClr val="tx1"/>
              </a:solidFill>
            </a:endParaRP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Interrupt Types based on ISR 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lstStyle/>
          <a:p>
            <a:pPr algn="just"/>
            <a:r>
              <a:rPr lang="en-US" dirty="0"/>
              <a:t>Note that </a:t>
            </a:r>
          </a:p>
          <a:p>
            <a:pPr lvl="1" algn="just"/>
            <a:r>
              <a:rPr lang="en-US" dirty="0">
                <a:solidFill>
                  <a:schemeClr val="tx1"/>
                </a:solidFill>
              </a:rPr>
              <a:t>The </a:t>
            </a:r>
            <a:r>
              <a:rPr lang="en-US" b="1" dirty="0">
                <a:solidFill>
                  <a:schemeClr val="tx1"/>
                </a:solidFill>
              </a:rPr>
              <a:t>IP</a:t>
            </a:r>
            <a:r>
              <a:rPr lang="en-US" dirty="0">
                <a:solidFill>
                  <a:schemeClr val="tx1"/>
                </a:solidFill>
              </a:rPr>
              <a:t> value is put in as the </a:t>
            </a:r>
            <a:r>
              <a:rPr lang="en-US" b="1" dirty="0">
                <a:solidFill>
                  <a:schemeClr val="tx1"/>
                </a:solidFill>
              </a:rPr>
              <a:t>low word</a:t>
            </a:r>
            <a:r>
              <a:rPr lang="en-US" dirty="0">
                <a:solidFill>
                  <a:schemeClr val="tx1"/>
                </a:solidFill>
              </a:rPr>
              <a:t> of the vector</a:t>
            </a:r>
          </a:p>
          <a:p>
            <a:pPr lvl="1" algn="just"/>
            <a:r>
              <a:rPr lang="en-US" b="1" dirty="0">
                <a:solidFill>
                  <a:schemeClr val="tx1"/>
                </a:solidFill>
              </a:rPr>
              <a:t>CS</a:t>
            </a:r>
            <a:r>
              <a:rPr lang="en-US" dirty="0">
                <a:solidFill>
                  <a:schemeClr val="tx1"/>
                </a:solidFill>
              </a:rPr>
              <a:t> as </a:t>
            </a:r>
            <a:r>
              <a:rPr lang="en-US" b="1" dirty="0">
                <a:solidFill>
                  <a:schemeClr val="tx1"/>
                </a:solidFill>
              </a:rPr>
              <a:t>high word</a:t>
            </a:r>
            <a:r>
              <a:rPr lang="en-US" dirty="0">
                <a:solidFill>
                  <a:schemeClr val="tx1"/>
                </a:solidFill>
              </a:rPr>
              <a:t> of the vector</a:t>
            </a:r>
            <a:endParaRPr lang="en-US" b="1" dirty="0">
              <a:solidFill>
                <a:schemeClr val="tx1"/>
              </a:solidFill>
            </a:endParaRPr>
          </a:p>
          <a:p>
            <a:pPr algn="just"/>
            <a:r>
              <a:rPr lang="en-US" dirty="0"/>
              <a:t>4 bytes are required to store the CS and IP values for each interrupt service procedure, the </a:t>
            </a:r>
            <a:r>
              <a:rPr lang="en-US" b="1" i="1" dirty="0"/>
              <a:t>interrupt-vector table</a:t>
            </a:r>
            <a:r>
              <a:rPr lang="en-US" dirty="0"/>
              <a:t> can hold starting addresses for up to 256 interrupt procedures.</a:t>
            </a:r>
          </a:p>
          <a:p>
            <a:pPr algn="just"/>
            <a:r>
              <a:rPr lang="en-US" dirty="0"/>
              <a:t>Each </a:t>
            </a:r>
            <a:r>
              <a:rPr lang="en-US" b="1" i="1" dirty="0"/>
              <a:t>Double Word </a:t>
            </a:r>
            <a:r>
              <a:rPr lang="en-US" dirty="0"/>
              <a:t>interrupt vector is identified by a number from 0 to 255</a:t>
            </a:r>
          </a:p>
          <a:p>
            <a:pPr algn="just"/>
            <a:r>
              <a:rPr lang="en-US" i="1" dirty="0"/>
              <a:t>INTEL</a:t>
            </a:r>
            <a:r>
              <a:rPr lang="en-US" dirty="0"/>
              <a:t> calls this number the </a:t>
            </a:r>
            <a:r>
              <a:rPr lang="en-US" b="1" i="1" dirty="0"/>
              <a:t>TYPE</a:t>
            </a:r>
            <a:r>
              <a:rPr lang="en-US" dirty="0"/>
              <a:t> of the interrupt</a:t>
            </a:r>
          </a:p>
          <a:p>
            <a:endParaRPr lang="en-US"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Interrupt Types based on ISR ID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 Box 4"/>
          <p:cNvSpPr txBox="1">
            <a:spLocks noChangeArrowheads="1"/>
          </p:cNvSpPr>
          <p:nvPr/>
        </p:nvSpPr>
        <p:spPr bwMode="auto">
          <a:xfrm>
            <a:off x="5867400" y="3276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7" name="Text Box 33"/>
          <p:cNvSpPr txBox="1">
            <a:spLocks noChangeArrowheads="1"/>
          </p:cNvSpPr>
          <p:nvPr/>
        </p:nvSpPr>
        <p:spPr bwMode="auto">
          <a:xfrm>
            <a:off x="2971800" y="3505200"/>
            <a:ext cx="39624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134"/>
          <p:cNvSpPr txBox="1">
            <a:spLocks noChangeArrowheads="1"/>
          </p:cNvSpPr>
          <p:nvPr/>
        </p:nvSpPr>
        <p:spPr bwMode="auto">
          <a:xfrm>
            <a:off x="1066800" y="4495800"/>
            <a:ext cx="1371600" cy="366713"/>
          </a:xfrm>
          <a:prstGeom prst="rect">
            <a:avLst/>
          </a:prstGeom>
          <a:noFill/>
          <a:ln w="9525">
            <a:noFill/>
            <a:miter lim="800000"/>
            <a:headEnd/>
            <a:tailEnd/>
          </a:ln>
          <a:effectLst/>
        </p:spPr>
        <p:txBody>
          <a:bodyPr>
            <a:spAutoFit/>
          </a:bodyPr>
          <a:lstStyle/>
          <a:p>
            <a:pPr>
              <a:spcBef>
                <a:spcPct val="50000"/>
              </a:spcBef>
            </a:pPr>
            <a:endParaRPr lang="en-US"/>
          </a:p>
        </p:txBody>
      </p:sp>
      <p:graphicFrame>
        <p:nvGraphicFramePr>
          <p:cNvPr id="9" name="Group 671"/>
          <p:cNvGraphicFramePr>
            <a:graphicFrameLocks noGrp="1"/>
          </p:cNvGraphicFramePr>
          <p:nvPr>
            <p:ph idx="1"/>
          </p:nvPr>
        </p:nvGraphicFramePr>
        <p:xfrm>
          <a:off x="762000" y="1219200"/>
          <a:ext cx="7620000" cy="5120640"/>
        </p:xfrm>
        <a:graphic>
          <a:graphicData uri="http://schemas.openxmlformats.org/drawingml/2006/table">
            <a:tbl>
              <a:tblPr/>
              <a:tblGrid>
                <a:gridCol w="2438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457200">
                  <a:extLst>
                    <a:ext uri="{9D8B030D-6E8A-4147-A177-3AD203B41FA5}">
                      <a16:colId xmlns:a16="http://schemas.microsoft.com/office/drawing/2014/main" xmlns="" val="20005"/>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AVAILABLE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3FFH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255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FOR USER</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endParaRPr kumimoji="0" lang="en-US" sz="15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(224)</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080H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RESERVED (27)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INTO   OVERFLOW</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Predefined/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00CH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Dedicated/Internal</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TYPE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Interrupts  Pointers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008H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NON-MASKABLE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004H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SINGLE STEP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CS Base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IP 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000H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DIVIDE ERROR</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bl>
          </a:graphicData>
        </a:graphic>
      </p:graphicFrame>
      <p:grpSp>
        <p:nvGrpSpPr>
          <p:cNvPr id="10" name="Group 672"/>
          <p:cNvGrpSpPr>
            <a:grpSpLocks/>
          </p:cNvGrpSpPr>
          <p:nvPr/>
        </p:nvGrpSpPr>
        <p:grpSpPr bwMode="auto">
          <a:xfrm>
            <a:off x="3505200" y="1143000"/>
            <a:ext cx="554038" cy="5000625"/>
            <a:chOff x="2378" y="66"/>
            <a:chExt cx="349" cy="4119"/>
          </a:xfrm>
        </p:grpSpPr>
        <p:sp>
          <p:nvSpPr>
            <p:cNvPr id="11" name="AutoShape 381"/>
            <p:cNvSpPr>
              <a:spLocks/>
            </p:cNvSpPr>
            <p:nvPr/>
          </p:nvSpPr>
          <p:spPr bwMode="auto">
            <a:xfrm>
              <a:off x="2378" y="1785"/>
              <a:ext cx="336" cy="2400"/>
            </a:xfrm>
            <a:prstGeom prst="leftBrace">
              <a:avLst>
                <a:gd name="adj1" fmla="val 59524"/>
                <a:gd name="adj2" fmla="val 50000"/>
              </a:avLst>
            </a:prstGeom>
            <a:noFill/>
            <a:ln w="9525">
              <a:solidFill>
                <a:schemeClr val="tx1"/>
              </a:solidFill>
              <a:round/>
              <a:headEnd/>
              <a:tailEnd/>
            </a:ln>
            <a:effectLst/>
          </p:spPr>
          <p:txBody>
            <a:bodyPr wrap="none" anchor="ctr"/>
            <a:lstStyle/>
            <a:p>
              <a:endParaRPr lang="en-US"/>
            </a:p>
          </p:txBody>
        </p:sp>
        <p:sp>
          <p:nvSpPr>
            <p:cNvPr id="12" name="AutoShape 545"/>
            <p:cNvSpPr>
              <a:spLocks/>
            </p:cNvSpPr>
            <p:nvPr/>
          </p:nvSpPr>
          <p:spPr bwMode="auto">
            <a:xfrm>
              <a:off x="2439" y="912"/>
              <a:ext cx="288" cy="816"/>
            </a:xfrm>
            <a:prstGeom prst="leftBrace">
              <a:avLst>
                <a:gd name="adj1" fmla="val 23611"/>
                <a:gd name="adj2" fmla="val 50000"/>
              </a:avLst>
            </a:prstGeom>
            <a:noFill/>
            <a:ln w="9525">
              <a:solidFill>
                <a:schemeClr val="tx1"/>
              </a:solidFill>
              <a:round/>
              <a:headEnd/>
              <a:tailEnd/>
            </a:ln>
            <a:effectLst/>
          </p:spPr>
          <p:txBody>
            <a:bodyPr wrap="none" anchor="ctr"/>
            <a:lstStyle/>
            <a:p>
              <a:endParaRPr lang="en-US"/>
            </a:p>
          </p:txBody>
        </p:sp>
        <p:sp>
          <p:nvSpPr>
            <p:cNvPr id="13" name="AutoShape 546"/>
            <p:cNvSpPr>
              <a:spLocks/>
            </p:cNvSpPr>
            <p:nvPr/>
          </p:nvSpPr>
          <p:spPr bwMode="auto">
            <a:xfrm>
              <a:off x="2439" y="66"/>
              <a:ext cx="288" cy="846"/>
            </a:xfrm>
            <a:prstGeom prst="leftBrace">
              <a:avLst>
                <a:gd name="adj1" fmla="val 24479"/>
                <a:gd name="adj2" fmla="val 50000"/>
              </a:avLst>
            </a:prstGeom>
            <a:noFill/>
            <a:ln w="9525">
              <a:solidFill>
                <a:schemeClr val="tx1"/>
              </a:solidFill>
              <a:round/>
              <a:headEnd/>
              <a:tailEnd/>
            </a:ln>
            <a:effectLst/>
          </p:spPr>
          <p:txBody>
            <a:bodyPr wrap="none" anchor="ctr"/>
            <a:lstStyle/>
            <a:p>
              <a:endParaRPr lang="en-US"/>
            </a:p>
          </p:txBody>
        </p:sp>
      </p:grpSp>
      <p:sp>
        <p:nvSpPr>
          <p:cNvPr id="14"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Divide by zero interrupt- Type 0</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304800" y="1414639"/>
            <a:ext cx="8382000" cy="5134610"/>
          </a:xfrm>
        </p:spPr>
        <p:txBody>
          <a:bodyPr>
            <a:normAutofit/>
          </a:bodyPr>
          <a:lstStyle/>
          <a:p>
            <a:r>
              <a:rPr lang="en-US" sz="2000" dirty="0" smtClean="0">
                <a:latin typeface="Calibri" panose="020F0502020204030204" pitchFamily="34" charset="0"/>
                <a:cs typeface="Calibri" panose="020F0502020204030204" pitchFamily="34" charset="0"/>
              </a:rPr>
              <a:t>It occurs  </a:t>
            </a:r>
            <a:r>
              <a:rPr lang="en-US" sz="2000" dirty="0">
                <a:latin typeface="Calibri" panose="020F0502020204030204" pitchFamily="34" charset="0"/>
                <a:cs typeface="Calibri" panose="020F0502020204030204" pitchFamily="34" charset="0"/>
              </a:rPr>
              <a:t>automatically when </a:t>
            </a: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result of DIV or IDIV is too </a:t>
            </a:r>
            <a:r>
              <a:rPr lang="en-US" sz="2000" dirty="0" smtClean="0">
                <a:latin typeface="Calibri" panose="020F0502020204030204" pitchFamily="34" charset="0"/>
                <a:cs typeface="Calibri" panose="020F0502020204030204" pitchFamily="34" charset="0"/>
              </a:rPr>
              <a:t>large</a:t>
            </a:r>
          </a:p>
          <a:p>
            <a:r>
              <a:rPr lang="en-US" sz="2000" dirty="0" smtClean="0">
                <a:latin typeface="Calibri" panose="020F0502020204030204" pitchFamily="34" charset="0"/>
                <a:cs typeface="Calibri" panose="020F0502020204030204" pitchFamily="34" charset="0"/>
              </a:rPr>
              <a:t>Example:</a:t>
            </a:r>
          </a:p>
          <a:p>
            <a:pPr marL="0" indent="0">
              <a:buNone/>
            </a:pPr>
            <a:r>
              <a:rPr lang="en-US" sz="2000" dirty="0" smtClean="0">
                <a:latin typeface="Calibri" panose="020F0502020204030204" pitchFamily="34" charset="0"/>
                <a:cs typeface="Calibri" panose="020F0502020204030204" pitchFamily="34" charset="0"/>
              </a:rPr>
              <a:t>     DIV BL		//This will do AX÷BL</a:t>
            </a:r>
          </a:p>
          <a:p>
            <a:pPr marL="0" indent="0">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//will put result in AL(quotient) and AH(reminder)</a:t>
            </a:r>
          </a:p>
          <a:p>
            <a:pPr marL="0" indent="0">
              <a:buNone/>
            </a:pPr>
            <a:r>
              <a:rPr lang="en-US" sz="2000" dirty="0" smtClean="0">
                <a:latin typeface="Calibri" panose="020F0502020204030204" pitchFamily="34" charset="0"/>
                <a:cs typeface="Calibri" panose="020F0502020204030204" pitchFamily="34" charset="0"/>
              </a:rPr>
              <a:t>If AX was 4000H and BL was 02H,</a:t>
            </a:r>
          </a:p>
          <a:p>
            <a:pPr marL="0" indent="0">
              <a:buNone/>
            </a:pPr>
            <a:r>
              <a:rPr lang="en-US" sz="2000" dirty="0" smtClean="0">
                <a:latin typeface="Calibri" panose="020F0502020204030204" pitchFamily="34" charset="0"/>
                <a:cs typeface="Calibri" panose="020F0502020204030204" pitchFamily="34" charset="0"/>
              </a:rPr>
              <a:t>The quotient is 2000H and reminder is 00H.</a:t>
            </a:r>
          </a:p>
          <a:p>
            <a:pPr marL="0" indent="0">
              <a:buNone/>
            </a:pPr>
            <a:endParaRPr lang="en-US" sz="2000" dirty="0" smtClean="0">
              <a:latin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cs typeface="Calibri" panose="020F0502020204030204" pitchFamily="34" charset="0"/>
              </a:rPr>
              <a:t>µP can put 00H in AH(reminder)</a:t>
            </a:r>
          </a:p>
          <a:p>
            <a:pPr marL="0" indent="0">
              <a:buNone/>
            </a:pPr>
            <a:r>
              <a:rPr lang="en-US" sz="2000" dirty="0" smtClean="0">
                <a:latin typeface="Calibri" panose="020F0502020204030204" pitchFamily="34" charset="0"/>
                <a:cs typeface="Calibri" panose="020F0502020204030204" pitchFamily="34" charset="0"/>
              </a:rPr>
              <a:t>But it cannot put 2000H in AL(quotient)</a:t>
            </a:r>
          </a:p>
          <a:p>
            <a:pPr marL="0" indent="0">
              <a:buNone/>
            </a:pPr>
            <a:endParaRPr lang="en-US" sz="2000" dirty="0" smtClean="0">
              <a:latin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cs typeface="Calibri" panose="020F0502020204030204" pitchFamily="34" charset="0"/>
              </a:rPr>
              <a:t>This condition is called divide error!</a:t>
            </a:r>
            <a:endParaRPr lang="en-US" sz="20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1576185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Single Step Interrupt- Type 1</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266700" y="1620097"/>
            <a:ext cx="8610600" cy="5134610"/>
          </a:xfrm>
        </p:spPr>
        <p:txBody>
          <a:bodyPr>
            <a:noAutofit/>
          </a:bodyPr>
          <a:lstStyle/>
          <a:p>
            <a:pPr algn="just"/>
            <a:r>
              <a:rPr lang="en-US" sz="2000" dirty="0" smtClean="0">
                <a:latin typeface="Calibri" panose="020F0502020204030204" pitchFamily="34" charset="0"/>
                <a:cs typeface="Calibri" panose="020F0502020204030204" pitchFamily="34" charset="0"/>
              </a:rPr>
              <a:t>In single step mode, a system will </a:t>
            </a:r>
            <a:r>
              <a:rPr lang="en-US" sz="2000" b="1" dirty="0" smtClean="0">
                <a:latin typeface="Calibri" panose="020F0502020204030204" pitchFamily="34" charset="0"/>
                <a:cs typeface="Calibri" panose="020F0502020204030204" pitchFamily="34" charset="0"/>
              </a:rPr>
              <a:t>stop after it executes each instructions </a:t>
            </a:r>
            <a:r>
              <a:rPr lang="en-US" sz="2000" dirty="0" smtClean="0">
                <a:latin typeface="Calibri" panose="020F0502020204030204" pitchFamily="34" charset="0"/>
                <a:cs typeface="Calibri" panose="020F0502020204030204" pitchFamily="34" charset="0"/>
              </a:rPr>
              <a:t>and wait for further direction</a:t>
            </a:r>
          </a:p>
          <a:p>
            <a:pPr algn="just"/>
            <a:r>
              <a:rPr lang="en-US" sz="2000" dirty="0" smtClean="0">
                <a:latin typeface="Calibri" panose="020F0502020204030204" pitchFamily="34" charset="0"/>
                <a:cs typeface="Calibri" panose="020F0502020204030204" pitchFamily="34" charset="0"/>
              </a:rPr>
              <a:t>If the 8086 </a:t>
            </a:r>
            <a:r>
              <a:rPr lang="en-US" sz="2000" b="1" dirty="0" smtClean="0">
                <a:latin typeface="Calibri" panose="020F0502020204030204" pitchFamily="34" charset="0"/>
                <a:cs typeface="Calibri" panose="020F0502020204030204" pitchFamily="34" charset="0"/>
              </a:rPr>
              <a:t>trap flag </a:t>
            </a:r>
            <a:r>
              <a:rPr lang="en-US" sz="2000" dirty="0" smtClean="0">
                <a:latin typeface="Calibri" panose="020F0502020204030204" pitchFamily="34" charset="0"/>
                <a:cs typeface="Calibri" panose="020F0502020204030204" pitchFamily="34" charset="0"/>
              </a:rPr>
              <a:t>is set, the 8086 will automatically do a type 1 interrupt after each instruction executes</a:t>
            </a:r>
          </a:p>
          <a:p>
            <a:pPr algn="just"/>
            <a:r>
              <a:rPr lang="en-US" sz="2000" dirty="0" smtClean="0">
                <a:latin typeface="Calibri" panose="020F0502020204030204" pitchFamily="34" charset="0"/>
                <a:cs typeface="Calibri" panose="020F0502020204030204" pitchFamily="34" charset="0"/>
              </a:rPr>
              <a:t>The trap flag is reset when the 8086 does a type 1 interrupt, so the single step mode will be disabled during the interrupt-service procedure</a:t>
            </a:r>
          </a:p>
          <a:p>
            <a:pPr algn="just"/>
            <a:r>
              <a:rPr lang="en-US" sz="2000" dirty="0" smtClean="0">
                <a:latin typeface="Calibri" panose="020F0502020204030204" pitchFamily="34" charset="0"/>
                <a:cs typeface="Calibri" panose="020F0502020204030204" pitchFamily="34" charset="0"/>
              </a:rPr>
              <a:t>Tasks for implementing single stepping:</a:t>
            </a:r>
          </a:p>
          <a:p>
            <a:pPr lvl="1" algn="just">
              <a:buFont typeface="Arial" panose="020B0604020202020204" pitchFamily="34" charset="0"/>
              <a:buChar char="•"/>
            </a:pPr>
            <a:r>
              <a:rPr lang="en-US" sz="2000" dirty="0" smtClean="0">
                <a:solidFill>
                  <a:schemeClr val="tx1"/>
                </a:solidFill>
                <a:latin typeface="Calibri" panose="020F0502020204030204" pitchFamily="34" charset="0"/>
                <a:cs typeface="Calibri" panose="020F0502020204030204" pitchFamily="34" charset="0"/>
              </a:rPr>
              <a:t>Set the trap flag</a:t>
            </a:r>
          </a:p>
          <a:p>
            <a:pPr lvl="1" algn="just">
              <a:buFont typeface="Arial" panose="020B0604020202020204" pitchFamily="34" charset="0"/>
              <a:buChar char="•"/>
            </a:pPr>
            <a:r>
              <a:rPr lang="en-US" sz="2000" dirty="0" smtClean="0">
                <a:solidFill>
                  <a:schemeClr val="tx1"/>
                </a:solidFill>
                <a:latin typeface="Calibri" panose="020F0502020204030204" pitchFamily="34" charset="0"/>
                <a:cs typeface="Calibri" panose="020F0502020204030204" pitchFamily="34" charset="0"/>
              </a:rPr>
              <a:t>Write an interrupt service procedure which saves all registers on the stack</a:t>
            </a:r>
          </a:p>
          <a:p>
            <a:pPr lvl="1" algn="just">
              <a:buFont typeface="Arial" panose="020B0604020202020204" pitchFamily="34" charset="0"/>
              <a:buChar char="•"/>
            </a:pPr>
            <a:r>
              <a:rPr lang="en-US" sz="2000" dirty="0" smtClean="0">
                <a:solidFill>
                  <a:schemeClr val="tx1"/>
                </a:solidFill>
                <a:latin typeface="Calibri" panose="020F0502020204030204" pitchFamily="34" charset="0"/>
                <a:cs typeface="Calibri" panose="020F0502020204030204" pitchFamily="34" charset="0"/>
              </a:rPr>
              <a:t>The stack where they can later be examined</a:t>
            </a:r>
          </a:p>
          <a:p>
            <a:pPr lvl="1" algn="just">
              <a:buFont typeface="Arial" panose="020B0604020202020204" pitchFamily="34" charset="0"/>
              <a:buChar char="•"/>
            </a:pPr>
            <a:r>
              <a:rPr lang="en-US" sz="2000" dirty="0" smtClean="0">
                <a:solidFill>
                  <a:schemeClr val="tx1"/>
                </a:solidFill>
                <a:latin typeface="Calibri" panose="020F0502020204030204" pitchFamily="34" charset="0"/>
                <a:cs typeface="Calibri" panose="020F0502020204030204" pitchFamily="34" charset="0"/>
              </a:rPr>
              <a:t>Load the starting address of the type 1 interrupt service procedure into address 00004H and 00006H </a:t>
            </a:r>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2464403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Non-</a:t>
            </a:r>
            <a:r>
              <a:rPr lang="en-US" dirty="0" err="1" smtClean="0">
                <a:solidFill>
                  <a:schemeClr val="tx1"/>
                </a:solidFill>
              </a:rPr>
              <a:t>maskable</a:t>
            </a:r>
            <a:r>
              <a:rPr lang="en-US" dirty="0" smtClean="0">
                <a:solidFill>
                  <a:schemeClr val="tx1"/>
                </a:solidFill>
              </a:rPr>
              <a:t> Interrupt- Type 2</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a:xfrm>
            <a:off x="266700" y="1620097"/>
            <a:ext cx="8610600" cy="5134610"/>
          </a:xfrm>
        </p:spPr>
        <p:txBody>
          <a:bodyPr>
            <a:noAutofit/>
          </a:bodyPr>
          <a:lstStyle/>
          <a:p>
            <a:pPr algn="just"/>
            <a:r>
              <a:rPr lang="en-US" sz="2000" dirty="0" smtClean="0">
                <a:solidFill>
                  <a:schemeClr val="tx1"/>
                </a:solidFill>
                <a:latin typeface="Calibri" panose="020F0502020204030204" pitchFamily="34" charset="0"/>
                <a:cs typeface="Calibri" panose="020F0502020204030204" pitchFamily="34" charset="0"/>
              </a:rPr>
              <a:t>The 8086 will automatically do a type 2 interrupt response when it receives a low to high transition on its NMI input pin</a:t>
            </a:r>
          </a:p>
          <a:p>
            <a:pPr algn="just"/>
            <a:r>
              <a:rPr lang="en-US" sz="2000" dirty="0" smtClean="0">
                <a:latin typeface="Calibri" panose="020F0502020204030204" pitchFamily="34" charset="0"/>
                <a:cs typeface="Calibri" panose="020F0502020204030204" pitchFamily="34" charset="0"/>
              </a:rPr>
              <a:t>The 8086 gets the CS value for the start of the type 2 interrupt service procedure from address 0000AH and the IP value for the start of the procedure from address 00008H</a:t>
            </a:r>
          </a:p>
          <a:p>
            <a:pPr algn="just"/>
            <a:r>
              <a:rPr lang="en-US" sz="2000" b="1" dirty="0" smtClean="0">
                <a:solidFill>
                  <a:schemeClr val="tx1"/>
                </a:solidFill>
                <a:latin typeface="Calibri" panose="020F0502020204030204" pitchFamily="34" charset="0"/>
                <a:cs typeface="Calibri" panose="020F0502020204030204" pitchFamily="34" charset="0"/>
              </a:rPr>
              <a:t>The type 2 interrupt response cannot be disabled </a:t>
            </a:r>
            <a:r>
              <a:rPr lang="en-US" sz="2000" dirty="0" smtClean="0">
                <a:solidFill>
                  <a:schemeClr val="tx1"/>
                </a:solidFill>
                <a:latin typeface="Calibri" panose="020F0502020204030204" pitchFamily="34" charset="0"/>
                <a:cs typeface="Calibri" panose="020F0502020204030204" pitchFamily="34" charset="0"/>
              </a:rPr>
              <a:t>by any program instruction that’s why we use it to signal the 8086 that some condition in an external system must be taken care of</a:t>
            </a:r>
          </a:p>
          <a:p>
            <a:pPr algn="just"/>
            <a:r>
              <a:rPr lang="en-US" sz="2000" b="1" dirty="0" smtClean="0">
                <a:latin typeface="Calibri" panose="020F0502020204030204" pitchFamily="34" charset="0"/>
                <a:cs typeface="Calibri" panose="020F0502020204030204" pitchFamily="34" charset="0"/>
              </a:rPr>
              <a:t>The type 2 interrupt is useful to save program data in case of a system power failure</a:t>
            </a: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292679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Breakpoint Interrupt- Type 3</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266700" y="1620097"/>
            <a:ext cx="8610600" cy="5134610"/>
          </a:xfrm>
        </p:spPr>
        <p:txBody>
          <a:bodyPr>
            <a:noAutofit/>
          </a:bodyPr>
          <a:lstStyle/>
          <a:p>
            <a:pPr algn="just"/>
            <a:r>
              <a:rPr lang="en-US" sz="2000" dirty="0" smtClean="0">
                <a:solidFill>
                  <a:schemeClr val="tx1"/>
                </a:solidFill>
                <a:latin typeface="Calibri" panose="020F0502020204030204" pitchFamily="34" charset="0"/>
                <a:cs typeface="Calibri" panose="020F0502020204030204" pitchFamily="34" charset="0"/>
              </a:rPr>
              <a:t>The main use of type 3 interrupt is </a:t>
            </a:r>
            <a:r>
              <a:rPr lang="en-US" sz="2000" b="1" dirty="0" smtClean="0">
                <a:solidFill>
                  <a:schemeClr val="tx1"/>
                </a:solidFill>
                <a:latin typeface="Calibri" panose="020F0502020204030204" pitchFamily="34" charset="0"/>
                <a:cs typeface="Calibri" panose="020F0502020204030204" pitchFamily="34" charset="0"/>
              </a:rPr>
              <a:t>to implement a breakpoint function </a:t>
            </a:r>
            <a:r>
              <a:rPr lang="en-US" sz="2000" dirty="0" smtClean="0">
                <a:solidFill>
                  <a:schemeClr val="tx1"/>
                </a:solidFill>
                <a:latin typeface="Calibri" panose="020F0502020204030204" pitchFamily="34" charset="0"/>
                <a:cs typeface="Calibri" panose="020F0502020204030204" pitchFamily="34" charset="0"/>
              </a:rPr>
              <a:t>in a system</a:t>
            </a:r>
          </a:p>
          <a:p>
            <a:pPr algn="just"/>
            <a:r>
              <a:rPr lang="en-US" sz="2000" dirty="0" smtClean="0">
                <a:latin typeface="Calibri" panose="020F0502020204030204" pitchFamily="34" charset="0"/>
                <a:cs typeface="Calibri" panose="020F0502020204030204" pitchFamily="34" charset="0"/>
              </a:rPr>
              <a:t>Unlike the single step feature, which stops execution after each instruction, the breakpoint feature </a:t>
            </a:r>
            <a:r>
              <a:rPr lang="en-US" sz="2000" b="1" dirty="0" smtClean="0">
                <a:latin typeface="Calibri" panose="020F0502020204030204" pitchFamily="34" charset="0"/>
                <a:cs typeface="Calibri" panose="020F0502020204030204" pitchFamily="34" charset="0"/>
              </a:rPr>
              <a:t>executes all the instruction up to the inserted breakpoint </a:t>
            </a:r>
            <a:r>
              <a:rPr lang="en-US" sz="2000" dirty="0" smtClean="0">
                <a:latin typeface="Calibri" panose="020F0502020204030204" pitchFamily="34" charset="0"/>
                <a:cs typeface="Calibri" panose="020F0502020204030204" pitchFamily="34" charset="0"/>
              </a:rPr>
              <a:t>and then stops execution</a:t>
            </a:r>
          </a:p>
          <a:p>
            <a:pPr algn="just"/>
            <a:r>
              <a:rPr lang="en-US" sz="2000" dirty="0">
                <a:latin typeface="Calibri" panose="020F0502020204030204" pitchFamily="34" charset="0"/>
                <a:cs typeface="Calibri" panose="020F0502020204030204" pitchFamily="34" charset="0"/>
              </a:rPr>
              <a:t>The </a:t>
            </a:r>
            <a:r>
              <a:rPr lang="en-US" sz="2000" dirty="0" smtClean="0">
                <a:latin typeface="Calibri" panose="020F0502020204030204" pitchFamily="34" charset="0"/>
                <a:cs typeface="Calibri" panose="020F0502020204030204" pitchFamily="34" charset="0"/>
              </a:rPr>
              <a:t>8086 gets </a:t>
            </a:r>
            <a:r>
              <a:rPr lang="en-US" sz="2000" dirty="0">
                <a:latin typeface="Calibri" panose="020F0502020204030204" pitchFamily="34" charset="0"/>
                <a:cs typeface="Calibri" panose="020F0502020204030204" pitchFamily="34" charset="0"/>
              </a:rPr>
              <a:t>the CS value for the start of the type </a:t>
            </a:r>
            <a:r>
              <a:rPr lang="en-US" sz="2000" dirty="0" smtClean="0">
                <a:latin typeface="Calibri" panose="020F0502020204030204" pitchFamily="34" charset="0"/>
                <a:cs typeface="Calibri" panose="020F0502020204030204" pitchFamily="34" charset="0"/>
              </a:rPr>
              <a:t>3 </a:t>
            </a:r>
            <a:r>
              <a:rPr lang="en-US" sz="2000" dirty="0">
                <a:latin typeface="Calibri" panose="020F0502020204030204" pitchFamily="34" charset="0"/>
                <a:cs typeface="Calibri" panose="020F0502020204030204" pitchFamily="34" charset="0"/>
              </a:rPr>
              <a:t>interrupt service procedure from address </a:t>
            </a:r>
            <a:r>
              <a:rPr lang="en-US" sz="2000" dirty="0" smtClean="0">
                <a:latin typeface="Calibri" panose="020F0502020204030204" pitchFamily="34" charset="0"/>
                <a:cs typeface="Calibri" panose="020F0502020204030204" pitchFamily="34" charset="0"/>
              </a:rPr>
              <a:t>0000EH </a:t>
            </a:r>
            <a:r>
              <a:rPr lang="en-US" sz="2000" dirty="0">
                <a:latin typeface="Calibri" panose="020F0502020204030204" pitchFamily="34" charset="0"/>
                <a:cs typeface="Calibri" panose="020F0502020204030204" pitchFamily="34" charset="0"/>
              </a:rPr>
              <a:t>and the IP value for the start of the procedure from address </a:t>
            </a:r>
            <a:r>
              <a:rPr lang="en-US" sz="2000" dirty="0" smtClean="0">
                <a:latin typeface="Calibri" panose="020F0502020204030204" pitchFamily="34" charset="0"/>
                <a:cs typeface="Calibri" panose="020F0502020204030204" pitchFamily="34" charset="0"/>
              </a:rPr>
              <a:t>0000CH</a:t>
            </a:r>
          </a:p>
          <a:p>
            <a:pPr algn="just"/>
            <a:r>
              <a:rPr lang="en-US" sz="2000" b="1" dirty="0" smtClean="0">
                <a:latin typeface="Calibri" panose="020F0502020204030204" pitchFamily="34" charset="0"/>
                <a:cs typeface="Calibri" panose="020F0502020204030204" pitchFamily="34" charset="0"/>
              </a:rPr>
              <a:t>It is useful in debugging large programs when single stepping is inefficient </a:t>
            </a:r>
            <a:endParaRPr lang="en-US" sz="2000" b="1" dirty="0">
              <a:latin typeface="Calibri" panose="020F0502020204030204" pitchFamily="34" charset="0"/>
              <a:cs typeface="Calibri" panose="020F0502020204030204" pitchFamily="34" charset="0"/>
            </a:endParaRPr>
          </a:p>
          <a:p>
            <a:pPr algn="just"/>
            <a:endParaRPr lang="en-US" sz="2000" dirty="0" smtClean="0">
              <a:latin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55959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Lecture References: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Book:</a:t>
            </a:r>
          </a:p>
          <a:p>
            <a:pPr lvl="1"/>
            <a:r>
              <a:rPr lang="en-GB" i="1" dirty="0">
                <a:solidFill>
                  <a:schemeClr val="tx1"/>
                </a:solidFill>
              </a:rPr>
              <a:t>Microprocessors and Interfacing: Programming and Hardware, </a:t>
            </a:r>
            <a:r>
              <a:rPr lang="en-GB" b="1" dirty="0">
                <a:solidFill>
                  <a:schemeClr val="tx1"/>
                </a:solidFill>
              </a:rPr>
              <a:t>Author: </a:t>
            </a:r>
            <a:r>
              <a:rPr lang="en-GB" dirty="0">
                <a:solidFill>
                  <a:schemeClr val="tx1"/>
                </a:solidFill>
              </a:rPr>
              <a:t>Douglas V. Hall</a:t>
            </a:r>
          </a:p>
          <a:p>
            <a:pPr lvl="1"/>
            <a:r>
              <a:rPr lang="en-US" i="1" dirty="0">
                <a:solidFill>
                  <a:schemeClr val="tx1"/>
                </a:solidFill>
              </a:rPr>
              <a:t>Microprocessor and Microcomputer – Based System Design</a:t>
            </a:r>
            <a:r>
              <a:rPr lang="en-US" dirty="0">
                <a:solidFill>
                  <a:schemeClr val="tx1"/>
                </a:solidFill>
              </a:rPr>
              <a:t>, </a:t>
            </a:r>
            <a:r>
              <a:rPr lang="en-US" b="1" dirty="0">
                <a:solidFill>
                  <a:schemeClr val="tx1"/>
                </a:solidFill>
              </a:rPr>
              <a:t>Author:</a:t>
            </a:r>
            <a:r>
              <a:rPr lang="en-US" dirty="0">
                <a:solidFill>
                  <a:schemeClr val="tx1"/>
                </a:solidFill>
              </a:rPr>
              <a:t> Mohamed </a:t>
            </a:r>
            <a:r>
              <a:rPr lang="en-US" dirty="0" err="1">
                <a:solidFill>
                  <a:schemeClr val="tx1"/>
                </a:solidFill>
              </a:rPr>
              <a:t>Rafiquzzaman</a:t>
            </a:r>
            <a:endParaRPr lang="en-US" sz="2100" dirty="0">
              <a:solidFill>
                <a:schemeClr val="tx1"/>
              </a:solidFill>
            </a:endParaRPr>
          </a:p>
          <a:p>
            <a:endParaRPr lang="en-US"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Overflow Interrupt- Type 4</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266700" y="1620097"/>
            <a:ext cx="8610600" cy="5134610"/>
          </a:xfrm>
        </p:spPr>
        <p:txBody>
          <a:bodyPr>
            <a:noAutofit/>
          </a:bodyPr>
          <a:lstStyle/>
          <a:p>
            <a:pPr algn="just"/>
            <a:r>
              <a:rPr lang="en-US" sz="2000" dirty="0" smtClean="0">
                <a:solidFill>
                  <a:schemeClr val="tx1"/>
                </a:solidFill>
                <a:latin typeface="Calibri" panose="020F0502020204030204" pitchFamily="34" charset="0"/>
                <a:cs typeface="Calibri" panose="020F0502020204030204" pitchFamily="34" charset="0"/>
              </a:rPr>
              <a:t>The 8086 </a:t>
            </a:r>
            <a:r>
              <a:rPr lang="en-US" sz="2000" b="1" dirty="0" smtClean="0">
                <a:solidFill>
                  <a:schemeClr val="tx1"/>
                </a:solidFill>
                <a:latin typeface="Calibri" panose="020F0502020204030204" pitchFamily="34" charset="0"/>
                <a:cs typeface="Calibri" panose="020F0502020204030204" pitchFamily="34" charset="0"/>
              </a:rPr>
              <a:t>overflow flag (OF) will be set if the signed result of an arithmetic operation on two signed numbers is too large to be represented or memory location</a:t>
            </a:r>
          </a:p>
          <a:p>
            <a:pPr algn="just"/>
            <a:r>
              <a:rPr lang="en-US" sz="2000" dirty="0">
                <a:latin typeface="Calibri" panose="020F0502020204030204" pitchFamily="34" charset="0"/>
                <a:cs typeface="Calibri" panose="020F0502020204030204" pitchFamily="34" charset="0"/>
              </a:rPr>
              <a:t>The 8086 will get the CS value for the start of the type </a:t>
            </a:r>
            <a:r>
              <a:rPr lang="en-US" sz="2000" dirty="0" smtClean="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interrupt service procedure from address </a:t>
            </a:r>
            <a:r>
              <a:rPr lang="en-US" sz="2000" dirty="0" smtClean="0">
                <a:latin typeface="Calibri" panose="020F0502020204030204" pitchFamily="34" charset="0"/>
                <a:cs typeface="Calibri" panose="020F0502020204030204" pitchFamily="34" charset="0"/>
              </a:rPr>
              <a:t>00012H </a:t>
            </a:r>
            <a:r>
              <a:rPr lang="en-US" sz="2000" dirty="0">
                <a:latin typeface="Calibri" panose="020F0502020204030204" pitchFamily="34" charset="0"/>
                <a:cs typeface="Calibri" panose="020F0502020204030204" pitchFamily="34" charset="0"/>
              </a:rPr>
              <a:t>and the IP value for the start of the procedure from address </a:t>
            </a:r>
            <a:r>
              <a:rPr lang="en-US" sz="2000" dirty="0" smtClean="0">
                <a:latin typeface="Calibri" panose="020F0502020204030204" pitchFamily="34" charset="0"/>
                <a:cs typeface="Calibri" panose="020F0502020204030204" pitchFamily="34" charset="0"/>
              </a:rPr>
              <a:t>00010H</a:t>
            </a:r>
          </a:p>
          <a:p>
            <a:pPr algn="just"/>
            <a:r>
              <a:rPr lang="en-US" sz="2000" dirty="0" smtClean="0">
                <a:latin typeface="Calibri" panose="020F0502020204030204" pitchFamily="34" charset="0"/>
                <a:cs typeface="Calibri" panose="020F0502020204030204" pitchFamily="34" charset="0"/>
              </a:rPr>
              <a:t>It is </a:t>
            </a:r>
            <a:r>
              <a:rPr lang="en-US" sz="2000" b="1" dirty="0" smtClean="0">
                <a:latin typeface="Calibri" panose="020F0502020204030204" pitchFamily="34" charset="0"/>
                <a:cs typeface="Calibri" panose="020F0502020204030204" pitchFamily="34" charset="0"/>
              </a:rPr>
              <a:t>useful to detect overflow error </a:t>
            </a:r>
            <a:r>
              <a:rPr lang="en-US" sz="2000" dirty="0" smtClean="0">
                <a:latin typeface="Calibri" panose="020F0502020204030204" pitchFamily="34" charset="0"/>
                <a:cs typeface="Calibri" panose="020F0502020204030204" pitchFamily="34" charset="0"/>
              </a:rPr>
              <a:t>in signed arithmetic operations</a:t>
            </a:r>
          </a:p>
          <a:p>
            <a:pPr algn="just"/>
            <a:r>
              <a:rPr lang="en-US" sz="2000" dirty="0" smtClean="0">
                <a:latin typeface="Calibri" panose="020F0502020204030204" pitchFamily="34" charset="0"/>
                <a:cs typeface="Calibri" panose="020F0502020204030204" pitchFamily="34" charset="0"/>
              </a:rPr>
              <a:t>There are </a:t>
            </a:r>
            <a:r>
              <a:rPr lang="en-US" sz="2000" b="1" dirty="0" smtClean="0">
                <a:latin typeface="Calibri" panose="020F0502020204030204" pitchFamily="34" charset="0"/>
                <a:cs typeface="Calibri" panose="020F0502020204030204" pitchFamily="34" charset="0"/>
              </a:rPr>
              <a:t>two ways to detect  and respond </a:t>
            </a:r>
            <a:r>
              <a:rPr lang="en-US" sz="2000" dirty="0" smtClean="0">
                <a:latin typeface="Calibri" panose="020F0502020204030204" pitchFamily="34" charset="0"/>
                <a:cs typeface="Calibri" panose="020F0502020204030204" pitchFamily="34" charset="0"/>
              </a:rPr>
              <a:t>to an overflow error in a program</a:t>
            </a:r>
          </a:p>
          <a:p>
            <a:pPr lvl="1" algn="just"/>
            <a:r>
              <a:rPr lang="en-US" sz="1800" b="1" dirty="0" smtClean="0">
                <a:solidFill>
                  <a:schemeClr val="tx1"/>
                </a:solidFill>
                <a:latin typeface="Calibri" panose="020F0502020204030204" pitchFamily="34" charset="0"/>
                <a:cs typeface="Calibri" panose="020F0502020204030204" pitchFamily="34" charset="0"/>
              </a:rPr>
              <a:t>Put the jump if overflow instruction (JO) </a:t>
            </a:r>
            <a:r>
              <a:rPr lang="en-US" sz="1800" dirty="0" smtClean="0">
                <a:solidFill>
                  <a:schemeClr val="tx1"/>
                </a:solidFill>
                <a:latin typeface="Calibri" panose="020F0502020204030204" pitchFamily="34" charset="0"/>
                <a:cs typeface="Calibri" panose="020F0502020204030204" pitchFamily="34" charset="0"/>
              </a:rPr>
              <a:t>immediately after the arithmetic instruction</a:t>
            </a:r>
          </a:p>
          <a:p>
            <a:pPr lvl="1" algn="just">
              <a:buClr>
                <a:srgbClr val="9FB8CD"/>
              </a:buClr>
            </a:pPr>
            <a:r>
              <a:rPr lang="en-US" sz="1800" b="1" dirty="0" smtClean="0">
                <a:solidFill>
                  <a:schemeClr val="tx1"/>
                </a:solidFill>
                <a:latin typeface="Calibri" panose="020F0502020204030204" pitchFamily="34" charset="0"/>
                <a:cs typeface="Calibri" panose="020F0502020204030204" pitchFamily="34" charset="0"/>
              </a:rPr>
              <a:t>Put the interrupt on overflow instruction (INTO) </a:t>
            </a:r>
            <a:r>
              <a:rPr lang="en-US" sz="1800" dirty="0">
                <a:solidFill>
                  <a:schemeClr val="tx1"/>
                </a:solidFill>
                <a:latin typeface="Calibri" panose="020F0502020204030204" pitchFamily="34" charset="0"/>
                <a:cs typeface="Calibri" panose="020F0502020204030204" pitchFamily="34" charset="0"/>
              </a:rPr>
              <a:t>immediately after the arithmetic </a:t>
            </a:r>
            <a:r>
              <a:rPr lang="en-US" sz="1800" dirty="0" smtClean="0">
                <a:solidFill>
                  <a:schemeClr val="tx1"/>
                </a:solidFill>
                <a:latin typeface="Calibri" panose="020F0502020204030204" pitchFamily="34" charset="0"/>
                <a:cs typeface="Calibri" panose="020F0502020204030204" pitchFamily="34" charset="0"/>
              </a:rPr>
              <a:t>instruction</a:t>
            </a:r>
          </a:p>
          <a:p>
            <a:pPr marL="274320" lvl="1" indent="0" algn="just">
              <a:buClr>
                <a:srgbClr val="9FB8CD"/>
              </a:buClr>
              <a:buNone/>
            </a:pPr>
            <a:endParaRPr lang="en-US" sz="1800" dirty="0" smtClean="0">
              <a:solidFill>
                <a:schemeClr val="tx1"/>
              </a:solidFill>
              <a:latin typeface="Calibri" panose="020F0502020204030204" pitchFamily="34" charset="0"/>
              <a:cs typeface="Calibri" panose="020F0502020204030204" pitchFamily="34" charset="0"/>
            </a:endParaRPr>
          </a:p>
          <a:p>
            <a:pPr lvl="1" algn="just">
              <a:buClr>
                <a:srgbClr val="9FB8CD"/>
              </a:buClr>
            </a:pPr>
            <a:endParaRPr lang="en-US" sz="1700" dirty="0">
              <a:solidFill>
                <a:srgbClr val="464653"/>
              </a:solidFill>
              <a:latin typeface="Calibri" panose="020F0502020204030204" pitchFamily="34" charset="0"/>
              <a:cs typeface="Calibri" panose="020F0502020204030204" pitchFamily="34" charset="0"/>
            </a:endParaRPr>
          </a:p>
          <a:p>
            <a:pPr lvl="1" algn="just"/>
            <a:endParaRPr lang="en-US" sz="800" dirty="0" smtClean="0">
              <a:latin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202100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Summary of 8086 Interrupt Function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lstStyle/>
          <a:p>
            <a:r>
              <a:rPr lang="en-US" b="1" dirty="0"/>
              <a:t>What happens if two or more interrupts occur at the same time?</a:t>
            </a:r>
          </a:p>
          <a:p>
            <a:pPr lvl="1"/>
            <a:r>
              <a:rPr lang="en-US" sz="2400" dirty="0">
                <a:solidFill>
                  <a:schemeClr val="tx1"/>
                </a:solidFill>
              </a:rPr>
              <a:t>Higher priority interrupts will be served first</a:t>
            </a:r>
          </a:p>
        </p:txBody>
      </p:sp>
      <p:graphicFrame>
        <p:nvGraphicFramePr>
          <p:cNvPr id="6" name="Group 21"/>
          <p:cNvGraphicFramePr>
            <a:graphicFrameLocks/>
          </p:cNvGraphicFramePr>
          <p:nvPr>
            <p:extLst>
              <p:ext uri="{D42A27DB-BD31-4B8C-83A1-F6EECF244321}">
                <p14:modId xmlns:p14="http://schemas.microsoft.com/office/powerpoint/2010/main" val="3943866044"/>
              </p:ext>
            </p:extLst>
          </p:nvPr>
        </p:nvGraphicFramePr>
        <p:xfrm>
          <a:off x="1828800" y="2971800"/>
          <a:ext cx="5562600" cy="2590800"/>
        </p:xfrm>
        <a:graphic>
          <a:graphicData uri="http://schemas.openxmlformats.org/drawingml/2006/table">
            <a:tbl>
              <a:tblPr/>
              <a:tblGrid>
                <a:gridCol w="3733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Interrupt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Priority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41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DIVIDE ERROR, </a:t>
                      </a:r>
                      <a:r>
                        <a:rPr kumimoji="0" lang="en-US" sz="2000" b="0" i="0" u="none" strike="noStrike" cap="none" normalizeH="0" baseline="0" dirty="0" err="1">
                          <a:ln>
                            <a:noFill/>
                          </a:ln>
                          <a:solidFill>
                            <a:schemeClr val="tx1"/>
                          </a:solidFill>
                          <a:effectLst/>
                          <a:latin typeface="Arial" charset="0"/>
                        </a:rPr>
                        <a:t>INTn</a:t>
                      </a:r>
                      <a:r>
                        <a:rPr kumimoji="0" lang="en-US" sz="2000" b="0" i="0" u="none" strike="noStrike" cap="none" normalizeH="0" baseline="0" dirty="0">
                          <a:ln>
                            <a:noFill/>
                          </a:ln>
                          <a:solidFill>
                            <a:schemeClr val="tx1"/>
                          </a:solidFill>
                          <a:effectLst/>
                          <a:latin typeface="Arial" charset="0"/>
                        </a:rPr>
                        <a:t>, INT0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NMI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SINGLE 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HIGHEST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LOWEST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6935211-BEC2-42F7-9808-8B1DCC340149}" type="slidenum">
              <a:rPr lang="en-US" altLang="en-US" sz="1293">
                <a:solidFill>
                  <a:srgbClr val="FF3300"/>
                </a:solidFill>
              </a:rPr>
              <a:pPr/>
              <a:t>22</a:t>
            </a:fld>
            <a:endParaRPr lang="en-US" altLang="en-US" sz="1293">
              <a:solidFill>
                <a:srgbClr val="FF3300"/>
              </a:solidFill>
            </a:endParaRPr>
          </a:p>
        </p:txBody>
      </p:sp>
      <p:sp>
        <p:nvSpPr>
          <p:cNvPr id="4100" name="Rectangle 2"/>
          <p:cNvSpPr>
            <a:spLocks noGrp="1" noChangeArrowheads="1"/>
          </p:cNvSpPr>
          <p:nvPr>
            <p:ph type="title"/>
          </p:nvPr>
        </p:nvSpPr>
        <p:spPr>
          <a:xfrm>
            <a:off x="221441" y="228600"/>
            <a:ext cx="8724766" cy="533400"/>
          </a:xfrm>
        </p:spPr>
        <p:txBody>
          <a:bodyPr>
            <a:normAutofit fontScale="90000"/>
          </a:bodyPr>
          <a:lstStyle/>
          <a:p>
            <a:r>
              <a:rPr lang="en-US" altLang="en-US" dirty="0"/>
              <a:t>The 8259A </a:t>
            </a:r>
            <a:r>
              <a:rPr lang="en-US" altLang="en-US" dirty="0" smtClean="0"/>
              <a:t>Priority </a:t>
            </a:r>
            <a:r>
              <a:rPr lang="en-US" altLang="en-US" dirty="0"/>
              <a:t>Interrupt Controller</a:t>
            </a:r>
            <a:endParaRPr lang="el-GR" altLang="en-US" dirty="0"/>
          </a:p>
        </p:txBody>
      </p:sp>
      <p:sp>
        <p:nvSpPr>
          <p:cNvPr id="4101" name="Rectangle 3"/>
          <p:cNvSpPr>
            <a:spLocks noGrp="1" noChangeArrowheads="1"/>
          </p:cNvSpPr>
          <p:nvPr>
            <p:ph type="body" sz="half" idx="1"/>
          </p:nvPr>
        </p:nvSpPr>
        <p:spPr>
          <a:xfrm>
            <a:off x="328449" y="1287802"/>
            <a:ext cx="8510751" cy="5417798"/>
          </a:xfrm>
        </p:spPr>
        <p:txBody>
          <a:bodyPr>
            <a:normAutofit fontScale="92500" lnSpcReduction="20000"/>
          </a:bodyPr>
          <a:lstStyle/>
          <a:p>
            <a:r>
              <a:rPr lang="en-US" altLang="en-US" dirty="0"/>
              <a:t>Adds 8 vectored priority encoded interrupts to the microprocessor</a:t>
            </a:r>
          </a:p>
          <a:p>
            <a:r>
              <a:rPr lang="en-US" altLang="en-US" dirty="0"/>
              <a:t>Can be expanded without additional hardware to accept up to 64 IRQ (one 8259A master, and one slave)</a:t>
            </a:r>
          </a:p>
          <a:p>
            <a:r>
              <a:rPr lang="en-US" altLang="en-US" dirty="0"/>
              <a:t>D0-D7: Bidirectional data connections</a:t>
            </a:r>
          </a:p>
          <a:p>
            <a:r>
              <a:rPr lang="en-US" altLang="en-US" dirty="0"/>
              <a:t>IR0-IR7: Interrupt request inputs</a:t>
            </a:r>
          </a:p>
          <a:p>
            <a:r>
              <a:rPr lang="en-US" altLang="en-US" dirty="0"/>
              <a:t>WR</a:t>
            </a:r>
            <a:r>
              <a:rPr lang="el-GR" altLang="en-US" dirty="0"/>
              <a:t>΄</a:t>
            </a:r>
            <a:r>
              <a:rPr lang="en-US" altLang="en-US" dirty="0"/>
              <a:t>: Write input strobe</a:t>
            </a:r>
          </a:p>
          <a:p>
            <a:r>
              <a:rPr lang="en-US" altLang="en-US" dirty="0"/>
              <a:t>RD</a:t>
            </a:r>
            <a:r>
              <a:rPr lang="el-GR" altLang="en-US" dirty="0"/>
              <a:t>΄</a:t>
            </a:r>
            <a:r>
              <a:rPr lang="en-US" altLang="en-US" dirty="0"/>
              <a:t>: Read input connects to the IORC</a:t>
            </a:r>
          </a:p>
          <a:p>
            <a:r>
              <a:rPr lang="en-US" altLang="en-US" dirty="0"/>
              <a:t>INT: Output, connects to </a:t>
            </a:r>
            <a:r>
              <a:rPr lang="el-GR" altLang="en-US" dirty="0"/>
              <a:t>μ</a:t>
            </a:r>
            <a:r>
              <a:rPr lang="en-US" altLang="en-US" dirty="0"/>
              <a:t>P INTR pin</a:t>
            </a:r>
          </a:p>
          <a:p>
            <a:r>
              <a:rPr lang="en-US" altLang="en-US" dirty="0"/>
              <a:t>INTA</a:t>
            </a:r>
            <a:r>
              <a:rPr lang="el-GR" altLang="en-US" dirty="0"/>
              <a:t>΄</a:t>
            </a:r>
            <a:r>
              <a:rPr lang="en-US" altLang="en-US" dirty="0"/>
              <a:t>: Input, connects to </a:t>
            </a:r>
            <a:r>
              <a:rPr lang="el-GR" altLang="en-US" dirty="0"/>
              <a:t>μ</a:t>
            </a:r>
            <a:r>
              <a:rPr lang="en-US" altLang="en-US" dirty="0"/>
              <a:t>P INTA</a:t>
            </a:r>
            <a:r>
              <a:rPr lang="el-GR" altLang="en-US" dirty="0"/>
              <a:t>΄</a:t>
            </a:r>
            <a:r>
              <a:rPr lang="en-US" altLang="en-US" dirty="0"/>
              <a:t> pin</a:t>
            </a:r>
          </a:p>
          <a:p>
            <a:r>
              <a:rPr lang="en-US" altLang="en-US" dirty="0"/>
              <a:t>A0: Command word select</a:t>
            </a:r>
          </a:p>
          <a:p>
            <a:r>
              <a:rPr lang="en-US" altLang="en-US" dirty="0"/>
              <a:t>CS</a:t>
            </a:r>
            <a:r>
              <a:rPr lang="el-GR" altLang="en-US" dirty="0"/>
              <a:t>΄</a:t>
            </a:r>
            <a:r>
              <a:rPr lang="en-US" altLang="en-US" dirty="0"/>
              <a:t>: Chip select input</a:t>
            </a:r>
          </a:p>
          <a:p>
            <a:r>
              <a:rPr lang="en-US" altLang="en-US" dirty="0"/>
              <a:t>SP/EN</a:t>
            </a:r>
            <a:r>
              <a:rPr lang="el-GR" altLang="en-US" dirty="0"/>
              <a:t>΄</a:t>
            </a:r>
            <a:r>
              <a:rPr lang="en-US" altLang="en-US" dirty="0"/>
              <a:t>: Slave program/enable buffer pin</a:t>
            </a:r>
          </a:p>
          <a:p>
            <a:r>
              <a:rPr lang="en-US" altLang="en-US" dirty="0"/>
              <a:t>CAS0-CAS2: Outputs from master to slave for cascading multiple 8259A chips</a:t>
            </a:r>
            <a:endParaRPr lang="el-GR" altLang="en-US" dirty="0"/>
          </a:p>
        </p:txBody>
      </p:sp>
      <p:graphicFrame>
        <p:nvGraphicFramePr>
          <p:cNvPr id="4098" name="Object 4"/>
          <p:cNvGraphicFramePr>
            <a:graphicFrameLocks noGrp="1" noChangeAspect="1"/>
          </p:cNvGraphicFramePr>
          <p:nvPr>
            <p:ph sz="half" idx="2"/>
            <p:extLst>
              <p:ext uri="{D42A27DB-BD31-4B8C-83A1-F6EECF244321}">
                <p14:modId xmlns:p14="http://schemas.microsoft.com/office/powerpoint/2010/main" val="2020793061"/>
              </p:ext>
            </p:extLst>
          </p:nvPr>
        </p:nvGraphicFramePr>
        <p:xfrm>
          <a:off x="5807862" y="2560555"/>
          <a:ext cx="2878938" cy="2925845"/>
        </p:xfrm>
        <a:graphic>
          <a:graphicData uri="http://schemas.openxmlformats.org/presentationml/2006/ole">
            <mc:AlternateContent xmlns:mc="http://schemas.openxmlformats.org/markup-compatibility/2006">
              <mc:Choice xmlns:v="urn:schemas-microsoft-com:vml" Requires="v">
                <p:oleObj spid="_x0000_s1064" name="Visio" r:id="rId3" imgW="2917583" imgH="2965512" progId="Visio.Drawing.11">
                  <p:embed/>
                </p:oleObj>
              </mc:Choice>
              <mc:Fallback>
                <p:oleObj name="Visio" r:id="rId3" imgW="2917583" imgH="2965512" progId="Visio.Drawing.11">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862" y="2560555"/>
                        <a:ext cx="2878938" cy="292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extLst>
      <p:ext uri="{BB962C8B-B14F-4D97-AF65-F5344CB8AC3E}">
        <p14:creationId xmlns:p14="http://schemas.microsoft.com/office/powerpoint/2010/main" val="2989726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06EDBD5-F970-455D-88AF-9ABFEFB2DBE0}" type="slidenum">
              <a:rPr lang="en-US" altLang="en-US" sz="1293">
                <a:solidFill>
                  <a:srgbClr val="FF3300"/>
                </a:solidFill>
              </a:rPr>
              <a:pPr/>
              <a:t>23</a:t>
            </a:fld>
            <a:endParaRPr lang="en-US" altLang="en-US" sz="1293">
              <a:solidFill>
                <a:srgbClr val="FF3300"/>
              </a:solidFill>
            </a:endParaRPr>
          </a:p>
        </p:txBody>
      </p:sp>
      <p:sp>
        <p:nvSpPr>
          <p:cNvPr id="5124" name="Rectangle 2"/>
          <p:cNvSpPr>
            <a:spLocks noGrp="1" noChangeArrowheads="1"/>
          </p:cNvSpPr>
          <p:nvPr>
            <p:ph type="title"/>
          </p:nvPr>
        </p:nvSpPr>
        <p:spPr/>
        <p:txBody>
          <a:bodyPr/>
          <a:lstStyle/>
          <a:p>
            <a:r>
              <a:rPr lang="en-US" altLang="en-US"/>
              <a:t>Connecting a single 8259A controller</a:t>
            </a:r>
            <a:endParaRPr lang="el-GR" altLang="en-US"/>
          </a:p>
        </p:txBody>
      </p:sp>
      <p:graphicFrame>
        <p:nvGraphicFramePr>
          <p:cNvPr id="5122" name="Object 4"/>
          <p:cNvGraphicFramePr>
            <a:graphicFrameLocks noGrp="1" noChangeAspect="1"/>
          </p:cNvGraphicFramePr>
          <p:nvPr>
            <p:ph idx="1"/>
            <p:extLst>
              <p:ext uri="{D42A27DB-BD31-4B8C-83A1-F6EECF244321}">
                <p14:modId xmlns:p14="http://schemas.microsoft.com/office/powerpoint/2010/main" val="1345986093"/>
              </p:ext>
            </p:extLst>
          </p:nvPr>
        </p:nvGraphicFramePr>
        <p:xfrm>
          <a:off x="1752600" y="1167618"/>
          <a:ext cx="5867399" cy="5494022"/>
        </p:xfrm>
        <a:graphic>
          <a:graphicData uri="http://schemas.openxmlformats.org/presentationml/2006/ole">
            <mc:AlternateContent xmlns:mc="http://schemas.openxmlformats.org/markup-compatibility/2006">
              <mc:Choice xmlns:v="urn:schemas-microsoft-com:vml" Requires="v">
                <p:oleObj spid="_x0000_s2086" name="Visio" r:id="rId3" imgW="6724442" imgH="7393619" progId="Visio.Drawing.11">
                  <p:embed/>
                </p:oleObj>
              </mc:Choice>
              <mc:Fallback>
                <p:oleObj name="Visio" r:id="rId3" imgW="6724442" imgH="7393619" progId="Visio.Drawing.11">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67618"/>
                        <a:ext cx="5867399" cy="5494022"/>
                      </a:xfrm>
                      <a:prstGeom prst="rect">
                        <a:avLst/>
                      </a:prstGeom>
                      <a:noFill/>
                      <a:ln>
                        <a:noFill/>
                      </a:ln>
                      <a:effectLst/>
                    </p:spPr>
                  </p:pic>
                </p:oleObj>
              </mc:Fallback>
            </mc:AlternateContent>
          </a:graphicData>
        </a:graphic>
      </p:graphicFrame>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extLst>
      <p:ext uri="{BB962C8B-B14F-4D97-AF65-F5344CB8AC3E}">
        <p14:creationId xmlns:p14="http://schemas.microsoft.com/office/powerpoint/2010/main" val="3639450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8259A Internal block diagram</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509075"/>
            <a:ext cx="8229600" cy="4357375"/>
          </a:xfrm>
        </p:spPr>
      </p:pic>
    </p:spTree>
    <p:extLst>
      <p:ext uri="{BB962C8B-B14F-4D97-AF65-F5344CB8AC3E}">
        <p14:creationId xmlns:p14="http://schemas.microsoft.com/office/powerpoint/2010/main" val="2949658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The 8259A </a:t>
            </a:r>
            <a:r>
              <a:rPr lang="en-US" altLang="en-US" dirty="0" smtClean="0">
                <a:solidFill>
                  <a:schemeClr val="tx1"/>
                </a:solidFill>
              </a:rPr>
              <a:t>System Connections</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266700" y="1620097"/>
            <a:ext cx="8610600" cy="5134610"/>
          </a:xfrm>
        </p:spPr>
        <p:txBody>
          <a:bodyPr>
            <a:noAutofit/>
          </a:bodyPr>
          <a:lstStyle/>
          <a:p>
            <a:pPr algn="just"/>
            <a:r>
              <a:rPr lang="en-US" sz="2000" dirty="0" smtClean="0">
                <a:solidFill>
                  <a:schemeClr val="tx1"/>
                </a:solidFill>
                <a:latin typeface="Calibri" panose="020F0502020204030204" pitchFamily="34" charset="0"/>
                <a:cs typeface="Calibri" panose="020F0502020204030204" pitchFamily="34" charset="0"/>
              </a:rPr>
              <a:t>The 8259A is used to increase the number of interrupts </a:t>
            </a:r>
          </a:p>
          <a:p>
            <a:pPr algn="just"/>
            <a:r>
              <a:rPr lang="en-US" sz="2000" dirty="0" smtClean="0">
                <a:solidFill>
                  <a:schemeClr val="tx1"/>
                </a:solidFill>
                <a:latin typeface="Calibri" panose="020F0502020204030204" pitchFamily="34" charset="0"/>
                <a:cs typeface="Calibri" panose="020F0502020204030204" pitchFamily="34" charset="0"/>
              </a:rPr>
              <a:t>The 8 bit data bus allows 8086 to send control words to the 8259A and read a status word from the 8259A and also allows to send interrupt types to the 8086</a:t>
            </a:r>
          </a:p>
          <a:p>
            <a:pPr algn="just"/>
            <a:r>
              <a:rPr lang="en-US" sz="2000" dirty="0" smtClean="0">
                <a:latin typeface="Calibri" panose="020F0502020204030204" pitchFamily="34" charset="0"/>
                <a:cs typeface="Calibri" panose="020F0502020204030204" pitchFamily="34" charset="0"/>
              </a:rPr>
              <a:t>The RD’ and WR’ inputs control the transfer</a:t>
            </a:r>
            <a:endParaRPr lang="en-US" sz="2000" dirty="0" smtClean="0">
              <a:solidFill>
                <a:schemeClr val="tx1"/>
              </a:solidFill>
              <a:latin typeface="Calibri" panose="020F0502020204030204" pitchFamily="34" charset="0"/>
              <a:cs typeface="Calibri" panose="020F0502020204030204" pitchFamily="34" charset="0"/>
            </a:endParaRPr>
          </a:p>
          <a:p>
            <a:pPr algn="just"/>
            <a:r>
              <a:rPr lang="en-US" sz="2000" dirty="0" smtClean="0">
                <a:solidFill>
                  <a:schemeClr val="tx1"/>
                </a:solidFill>
                <a:latin typeface="Calibri" panose="020F0502020204030204" pitchFamily="34" charset="0"/>
                <a:cs typeface="Calibri" panose="020F0502020204030204" pitchFamily="34" charset="0"/>
              </a:rPr>
              <a:t>When an interrupt occurs corresponding bit becomes 1 in (IR0-IR7), it checks IRR to know which interrupt has occurred, it checks IMR to know which interrupts are masked and it checks ISR to know which interrupts are in service</a:t>
            </a:r>
          </a:p>
          <a:p>
            <a:pPr algn="just"/>
            <a:r>
              <a:rPr lang="en-US" sz="2000" dirty="0" smtClean="0">
                <a:solidFill>
                  <a:schemeClr val="tx1"/>
                </a:solidFill>
                <a:latin typeface="Calibri" panose="020F0502020204030204" pitchFamily="34" charset="0"/>
                <a:cs typeface="Calibri" panose="020F0502020204030204" pitchFamily="34" charset="0"/>
              </a:rPr>
              <a:t>If the interrupt occurs is in higher priority, not masked and its in higher priority than the interrupt which was in service then its validate and it will be send to the </a:t>
            </a:r>
            <a:r>
              <a:rPr lang="en-US" sz="2000" dirty="0">
                <a:latin typeface="Calibri" panose="020F0502020204030204" pitchFamily="34" charset="0"/>
                <a:cs typeface="Calibri" panose="020F0502020204030204" pitchFamily="34" charset="0"/>
              </a:rPr>
              <a:t>µ</a:t>
            </a:r>
            <a:r>
              <a:rPr lang="en-US" sz="2000" dirty="0" smtClean="0">
                <a:solidFill>
                  <a:schemeClr val="tx1"/>
                </a:solidFill>
                <a:latin typeface="Calibri" panose="020F0502020204030204" pitchFamily="34" charset="0"/>
                <a:cs typeface="Calibri" panose="020F0502020204030204" pitchFamily="34" charset="0"/>
              </a:rPr>
              <a:t>p on INTR</a:t>
            </a: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2758131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4529C5E-2259-464C-8C21-6120F81DFF97}" type="slidenum">
              <a:rPr lang="en-US" altLang="en-US" sz="1293">
                <a:solidFill>
                  <a:srgbClr val="FF3300"/>
                </a:solidFill>
              </a:rPr>
              <a:pPr/>
              <a:t>26</a:t>
            </a:fld>
            <a:endParaRPr lang="en-US" altLang="en-US" sz="1293">
              <a:solidFill>
                <a:srgbClr val="FF3300"/>
              </a:solidFill>
            </a:endParaRPr>
          </a:p>
        </p:txBody>
      </p:sp>
      <p:sp>
        <p:nvSpPr>
          <p:cNvPr id="6148" name="Rectangle 2"/>
          <p:cNvSpPr>
            <a:spLocks noGrp="1" noChangeArrowheads="1"/>
          </p:cNvSpPr>
          <p:nvPr>
            <p:ph type="title"/>
          </p:nvPr>
        </p:nvSpPr>
        <p:spPr/>
        <p:txBody>
          <a:bodyPr>
            <a:normAutofit fontScale="90000"/>
          </a:bodyPr>
          <a:lstStyle/>
          <a:p>
            <a:r>
              <a:rPr lang="en-US" altLang="en-US"/>
              <a:t>Example - 82C55 Keyboard Interrupt Circuit</a:t>
            </a:r>
            <a:endParaRPr lang="el-GR" altLang="en-US"/>
          </a:p>
        </p:txBody>
      </p:sp>
      <p:graphicFrame>
        <p:nvGraphicFramePr>
          <p:cNvPr id="6146" name="Object 7"/>
          <p:cNvGraphicFramePr>
            <a:graphicFrameLocks noGrp="1" noChangeAspect="1"/>
          </p:cNvGraphicFramePr>
          <p:nvPr>
            <p:ph idx="1"/>
            <p:extLst>
              <p:ext uri="{D42A27DB-BD31-4B8C-83A1-F6EECF244321}">
                <p14:modId xmlns:p14="http://schemas.microsoft.com/office/powerpoint/2010/main" val="2692209915"/>
              </p:ext>
            </p:extLst>
          </p:nvPr>
        </p:nvGraphicFramePr>
        <p:xfrm>
          <a:off x="1447800" y="1144172"/>
          <a:ext cx="6324600" cy="5417798"/>
        </p:xfrm>
        <a:graphic>
          <a:graphicData uri="http://schemas.openxmlformats.org/presentationml/2006/ole">
            <mc:AlternateContent xmlns:mc="http://schemas.openxmlformats.org/markup-compatibility/2006">
              <mc:Choice xmlns:v="urn:schemas-microsoft-com:vml" Requires="v">
                <p:oleObj spid="_x0000_s3110" name="Visio" r:id="rId3" imgW="6413731" imgH="6679707" progId="Visio.Drawing.11">
                  <p:embed/>
                </p:oleObj>
              </mc:Choice>
              <mc:Fallback>
                <p:oleObj name="Visio" r:id="rId3" imgW="6413731" imgH="6679707" progId="Visio.Drawing.11">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44172"/>
                        <a:ext cx="6324600" cy="5417798"/>
                      </a:xfrm>
                      <a:prstGeom prst="rect">
                        <a:avLst/>
                      </a:prstGeom>
                      <a:noFill/>
                      <a:ln>
                        <a:noFill/>
                      </a:ln>
                      <a:effectLst/>
                    </p:spPr>
                  </p:pic>
                </p:oleObj>
              </mc:Fallback>
            </mc:AlternateContent>
          </a:graphicData>
        </a:graphic>
      </p:graphicFrame>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extLst>
      <p:ext uri="{BB962C8B-B14F-4D97-AF65-F5344CB8AC3E}">
        <p14:creationId xmlns:p14="http://schemas.microsoft.com/office/powerpoint/2010/main" val="3933588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Interrupt and Its Classifications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normAutofit lnSpcReduction="10000"/>
          </a:bodyPr>
          <a:lstStyle/>
          <a:p>
            <a:pPr>
              <a:lnSpc>
                <a:spcPct val="80000"/>
              </a:lnSpc>
            </a:pPr>
            <a:r>
              <a:rPr lang="en-US" sz="2800" dirty="0"/>
              <a:t>Interrupt is a process where a normal program execution to be interrupted by some external signal or by a special instruction in the program. </a:t>
            </a:r>
          </a:p>
          <a:p>
            <a:pPr>
              <a:lnSpc>
                <a:spcPct val="80000"/>
              </a:lnSpc>
            </a:pPr>
            <a:endParaRPr lang="en-US" sz="2800" dirty="0"/>
          </a:p>
          <a:p>
            <a:pPr>
              <a:lnSpc>
                <a:spcPct val="80000"/>
              </a:lnSpc>
            </a:pPr>
            <a:r>
              <a:rPr lang="en-US" sz="2800" dirty="0"/>
              <a:t>Microprocessor pay attention to the interrupt stopping the current execution.</a:t>
            </a:r>
          </a:p>
          <a:p>
            <a:pPr lvl="1">
              <a:lnSpc>
                <a:spcPct val="80000"/>
              </a:lnSpc>
            </a:pPr>
            <a:endParaRPr lang="en-US" sz="1000" dirty="0">
              <a:solidFill>
                <a:schemeClr val="tx1"/>
              </a:solidFill>
            </a:endParaRPr>
          </a:p>
          <a:p>
            <a:pPr>
              <a:lnSpc>
                <a:spcPct val="80000"/>
              </a:lnSpc>
            </a:pPr>
            <a:r>
              <a:rPr lang="en-US" sz="2800" u="sng" dirty="0"/>
              <a:t>Classification of Interrupts </a:t>
            </a:r>
          </a:p>
          <a:p>
            <a:pPr lvl="1">
              <a:lnSpc>
                <a:spcPct val="80000"/>
              </a:lnSpc>
            </a:pPr>
            <a:r>
              <a:rPr lang="en-US" sz="2800" dirty="0">
                <a:solidFill>
                  <a:schemeClr val="tx1"/>
                </a:solidFill>
              </a:rPr>
              <a:t>Interrupts can be classified into two types:</a:t>
            </a:r>
          </a:p>
          <a:p>
            <a:pPr lvl="2">
              <a:lnSpc>
                <a:spcPct val="80000"/>
              </a:lnSpc>
            </a:pPr>
            <a:r>
              <a:rPr lang="en-US" sz="2400" u="sng" dirty="0" err="1"/>
              <a:t>Maskable</a:t>
            </a:r>
            <a:r>
              <a:rPr lang="en-US" sz="2400" u="sng" dirty="0"/>
              <a:t> Interrupts</a:t>
            </a:r>
            <a:r>
              <a:rPr lang="en-US" sz="2400" dirty="0"/>
              <a:t> (Can be delayed or Rejected)</a:t>
            </a:r>
          </a:p>
          <a:p>
            <a:pPr lvl="3">
              <a:lnSpc>
                <a:spcPct val="80000"/>
              </a:lnSpc>
            </a:pPr>
            <a:r>
              <a:rPr lang="en-US" sz="2000" dirty="0"/>
              <a:t>User-defined interrupts</a:t>
            </a:r>
          </a:p>
          <a:p>
            <a:pPr lvl="2">
              <a:lnSpc>
                <a:spcPct val="80000"/>
              </a:lnSpc>
            </a:pPr>
            <a:endParaRPr lang="en-US" sz="2400" u="sng" dirty="0"/>
          </a:p>
          <a:p>
            <a:pPr lvl="2">
              <a:lnSpc>
                <a:spcPct val="80000"/>
              </a:lnSpc>
            </a:pPr>
            <a:r>
              <a:rPr lang="en-US" sz="2400" u="sng" dirty="0"/>
              <a:t>Non-</a:t>
            </a:r>
            <a:r>
              <a:rPr lang="en-US" sz="2400" u="sng" dirty="0" err="1"/>
              <a:t>Maskable</a:t>
            </a:r>
            <a:r>
              <a:rPr lang="en-US" sz="2400" u="sng" dirty="0"/>
              <a:t> Interrupts</a:t>
            </a:r>
            <a:r>
              <a:rPr lang="en-US" sz="2400" dirty="0"/>
              <a:t> (Can not be delayed or Rejected)</a:t>
            </a:r>
          </a:p>
          <a:p>
            <a:pPr lvl="3">
              <a:lnSpc>
                <a:spcPct val="80000"/>
              </a:lnSpc>
            </a:pPr>
            <a:r>
              <a:rPr lang="en-US" sz="2000" dirty="0"/>
              <a:t>System Interrupts</a:t>
            </a:r>
          </a:p>
          <a:p>
            <a:pPr>
              <a:lnSpc>
                <a:spcPct val="80000"/>
              </a:lnSpc>
            </a:pPr>
            <a:endParaRPr lang="en-US" sz="1000" dirty="0"/>
          </a:p>
          <a:p>
            <a:pPr>
              <a:lnSpc>
                <a:spcPct val="80000"/>
              </a:lnSpc>
            </a:pPr>
            <a:endParaRPr lang="en-US" sz="2800"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Interrupt &amp; Its Consequences over MP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Autofit/>
          </a:bodyPr>
          <a:lstStyle/>
          <a:p>
            <a:r>
              <a:rPr lang="en-US" sz="2400" dirty="0"/>
              <a:t>An interrupt is considered to be an emergency signal that may be serviced.</a:t>
            </a:r>
          </a:p>
          <a:p>
            <a:pPr lvl="1"/>
            <a:r>
              <a:rPr lang="en-US" sz="2200" dirty="0">
                <a:solidFill>
                  <a:schemeClr val="tx1"/>
                </a:solidFill>
              </a:rPr>
              <a:t>The Microprocessor may respond to it as soon as possible.</a:t>
            </a:r>
          </a:p>
          <a:p>
            <a:endParaRPr lang="en-US" sz="2400" b="1" dirty="0"/>
          </a:p>
          <a:p>
            <a:r>
              <a:rPr lang="en-US" sz="2400" b="1" dirty="0"/>
              <a:t>What happens when MP is interrupted ?</a:t>
            </a:r>
          </a:p>
          <a:p>
            <a:pPr lvl="1"/>
            <a:r>
              <a:rPr lang="en-US" sz="2200" dirty="0">
                <a:solidFill>
                  <a:schemeClr val="tx1"/>
                </a:solidFill>
              </a:rPr>
              <a:t>When the Microprocessor receives an interrupt signal, it suspends the currently executing program and jumps to an </a:t>
            </a:r>
            <a:r>
              <a:rPr lang="en-US" sz="2200" b="1" dirty="0">
                <a:solidFill>
                  <a:schemeClr val="tx1"/>
                </a:solidFill>
              </a:rPr>
              <a:t>Interrupt Service Routine </a:t>
            </a:r>
            <a:r>
              <a:rPr lang="en-US" sz="2200" dirty="0">
                <a:solidFill>
                  <a:schemeClr val="tx1"/>
                </a:solidFill>
              </a:rPr>
              <a:t>(ISR) to respond to the incoming interrupt.</a:t>
            </a:r>
          </a:p>
          <a:p>
            <a:pPr lvl="1"/>
            <a:r>
              <a:rPr lang="en-US" sz="2200" dirty="0">
                <a:solidFill>
                  <a:schemeClr val="tx1"/>
                </a:solidFill>
              </a:rPr>
              <a:t>Each interrupt will have its own ISR.</a:t>
            </a:r>
          </a:p>
          <a:p>
            <a:pPr lvl="1" algn="just"/>
            <a:r>
              <a:rPr lang="en-US" sz="2200" dirty="0">
                <a:solidFill>
                  <a:schemeClr val="tx1"/>
                </a:solidFill>
              </a:rPr>
              <a:t>After finishing the second program/interrupt, automatically return to the first program and start execution from where it was left</a:t>
            </a:r>
          </a:p>
          <a:p>
            <a:pPr lvl="1"/>
            <a:endParaRPr lang="en-US" sz="2000" dirty="0">
              <a:solidFill>
                <a:schemeClr val="tx1"/>
              </a:solidFill>
            </a:endParaRPr>
          </a:p>
          <a:p>
            <a:endParaRPr lang="en-US" sz="2400"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Why Interrupt is Necessary?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r>
              <a:rPr lang="en-US" dirty="0"/>
              <a:t>To understand this we will have to review how </a:t>
            </a:r>
            <a:r>
              <a:rPr lang="en-US" dirty="0">
                <a:cs typeface="Arial" charset="0"/>
              </a:rPr>
              <a:t>µP/µC communicate with the outside world.</a:t>
            </a:r>
          </a:p>
          <a:p>
            <a:endParaRPr lang="en-US" dirty="0">
              <a:cs typeface="Arial" charset="0"/>
            </a:endParaRPr>
          </a:p>
          <a:p>
            <a:endParaRPr lang="en-US" dirty="0">
              <a:cs typeface="Arial" charset="0"/>
            </a:endParaRPr>
          </a:p>
          <a:p>
            <a:endParaRPr lang="en-US" dirty="0">
              <a:cs typeface="Arial" charset="0"/>
            </a:endParaRPr>
          </a:p>
          <a:p>
            <a:endParaRPr lang="en-US" dirty="0">
              <a:cs typeface="Arial" charset="0"/>
            </a:endParaRPr>
          </a:p>
          <a:p>
            <a:endParaRPr lang="en-US" sz="1000" b="1" dirty="0">
              <a:cs typeface="Arial" charset="0"/>
            </a:endParaRPr>
          </a:p>
          <a:p>
            <a:endParaRPr lang="en-US" dirty="0"/>
          </a:p>
        </p:txBody>
      </p:sp>
      <p:grpSp>
        <p:nvGrpSpPr>
          <p:cNvPr id="6" name="Group 13"/>
          <p:cNvGrpSpPr>
            <a:grpSpLocks/>
          </p:cNvGrpSpPr>
          <p:nvPr/>
        </p:nvGrpSpPr>
        <p:grpSpPr bwMode="auto">
          <a:xfrm>
            <a:off x="1371600" y="2209800"/>
            <a:ext cx="6705600" cy="1752600"/>
            <a:chOff x="720" y="432"/>
            <a:chExt cx="4224" cy="1104"/>
          </a:xfrm>
        </p:grpSpPr>
        <p:sp>
          <p:nvSpPr>
            <p:cNvPr id="7" name="Rectangle 4"/>
            <p:cNvSpPr>
              <a:spLocks noChangeArrowheads="1"/>
            </p:cNvSpPr>
            <p:nvPr/>
          </p:nvSpPr>
          <p:spPr bwMode="auto">
            <a:xfrm>
              <a:off x="720" y="480"/>
              <a:ext cx="624" cy="672"/>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µP</a:t>
              </a:r>
            </a:p>
          </p:txBody>
        </p:sp>
        <p:sp>
          <p:nvSpPr>
            <p:cNvPr id="8" name="AutoShape 5"/>
            <p:cNvSpPr>
              <a:spLocks noChangeArrowheads="1"/>
            </p:cNvSpPr>
            <p:nvPr/>
          </p:nvSpPr>
          <p:spPr bwMode="auto">
            <a:xfrm>
              <a:off x="1347" y="720"/>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9" name="Rectangle 6"/>
            <p:cNvSpPr>
              <a:spLocks noChangeArrowheads="1"/>
            </p:cNvSpPr>
            <p:nvPr/>
          </p:nvSpPr>
          <p:spPr bwMode="auto">
            <a:xfrm>
              <a:off x="1794" y="1142"/>
              <a:ext cx="1086"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MEMORY</a:t>
              </a:r>
            </a:p>
          </p:txBody>
        </p:sp>
        <p:sp>
          <p:nvSpPr>
            <p:cNvPr id="10" name="Rectangle 8"/>
            <p:cNvSpPr>
              <a:spLocks noChangeArrowheads="1"/>
            </p:cNvSpPr>
            <p:nvPr/>
          </p:nvSpPr>
          <p:spPr bwMode="auto">
            <a:xfrm>
              <a:off x="3393" y="1142"/>
              <a:ext cx="975"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 </a:t>
              </a:r>
            </a:p>
            <a:p>
              <a:pPr algn="ctr"/>
              <a:r>
                <a:rPr lang="en-US" sz="2400" dirty="0"/>
                <a:t>DEVICES</a:t>
              </a:r>
            </a:p>
          </p:txBody>
        </p:sp>
        <p:sp>
          <p:nvSpPr>
            <p:cNvPr id="11" name="AutoShape 9"/>
            <p:cNvSpPr>
              <a:spLocks noChangeArrowheads="1"/>
            </p:cNvSpPr>
            <p:nvPr/>
          </p:nvSpPr>
          <p:spPr bwMode="auto">
            <a:xfrm>
              <a:off x="2257" y="874"/>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2" name="AutoShape 10"/>
            <p:cNvSpPr>
              <a:spLocks noChangeArrowheads="1"/>
            </p:cNvSpPr>
            <p:nvPr/>
          </p:nvSpPr>
          <p:spPr bwMode="auto">
            <a:xfrm>
              <a:off x="3817" y="874"/>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3" name="Text Box 12"/>
            <p:cNvSpPr txBox="1">
              <a:spLocks noChangeArrowheads="1"/>
            </p:cNvSpPr>
            <p:nvPr/>
          </p:nvSpPr>
          <p:spPr bwMode="auto">
            <a:xfrm>
              <a:off x="2688" y="432"/>
              <a:ext cx="768" cy="291"/>
            </a:xfrm>
            <a:prstGeom prst="rect">
              <a:avLst/>
            </a:prstGeom>
            <a:noFill/>
            <a:ln w="9525">
              <a:noFill/>
              <a:miter lim="800000"/>
              <a:headEnd/>
              <a:tailEnd/>
            </a:ln>
            <a:effectLst/>
          </p:spPr>
          <p:txBody>
            <a:bodyPr>
              <a:spAutoFit/>
            </a:bodyPr>
            <a:lstStyle/>
            <a:p>
              <a:pPr algn="ctr">
                <a:spcBef>
                  <a:spcPct val="50000"/>
                </a:spcBef>
              </a:pPr>
              <a:r>
                <a:rPr lang="en-US" sz="2400" dirty="0"/>
                <a:t>BUS</a:t>
              </a:r>
            </a:p>
          </p:txBody>
        </p:sp>
      </p:grpSp>
      <p:sp>
        <p:nvSpPr>
          <p:cNvPr id="14"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Why Interrupt is Necessary?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r>
              <a:rPr lang="en-US" b="1" dirty="0">
                <a:cs typeface="Arial" charset="0"/>
              </a:rPr>
              <a:t>First Type: </a:t>
            </a:r>
            <a:r>
              <a:rPr lang="en-US" dirty="0">
                <a:cs typeface="Arial" charset="0"/>
              </a:rPr>
              <a:t>DEDICATED communication between MP and I/O devices.</a:t>
            </a:r>
          </a:p>
          <a:p>
            <a:endParaRPr lang="en-US" dirty="0"/>
          </a:p>
          <a:p>
            <a:endParaRPr lang="en-US" dirty="0"/>
          </a:p>
          <a:p>
            <a:endParaRPr lang="en-US" dirty="0"/>
          </a:p>
          <a:p>
            <a:endParaRPr lang="en-US" dirty="0"/>
          </a:p>
        </p:txBody>
      </p:sp>
      <p:sp>
        <p:nvSpPr>
          <p:cNvPr id="6" name="Text Box 13"/>
          <p:cNvSpPr txBox="1">
            <a:spLocks noChangeArrowheads="1"/>
          </p:cNvSpPr>
          <p:nvPr/>
        </p:nvSpPr>
        <p:spPr bwMode="auto">
          <a:xfrm>
            <a:off x="1905000" y="3657600"/>
            <a:ext cx="3505200" cy="461665"/>
          </a:xfrm>
          <a:prstGeom prst="rect">
            <a:avLst/>
          </a:prstGeom>
          <a:noFill/>
          <a:ln w="9525">
            <a:noFill/>
            <a:miter lim="800000"/>
            <a:headEnd/>
            <a:tailEnd/>
          </a:ln>
          <a:effectLst/>
        </p:spPr>
        <p:txBody>
          <a:bodyPr>
            <a:spAutoFit/>
          </a:bodyPr>
          <a:lstStyle/>
          <a:p>
            <a:pPr algn="ctr">
              <a:spcBef>
                <a:spcPct val="50000"/>
              </a:spcBef>
            </a:pPr>
            <a:r>
              <a:rPr lang="en-US" sz="2400" dirty="0"/>
              <a:t>Single I/O device</a:t>
            </a:r>
          </a:p>
        </p:txBody>
      </p:sp>
      <p:grpSp>
        <p:nvGrpSpPr>
          <p:cNvPr id="7" name="Group 13"/>
          <p:cNvGrpSpPr>
            <a:grpSpLocks/>
          </p:cNvGrpSpPr>
          <p:nvPr/>
        </p:nvGrpSpPr>
        <p:grpSpPr bwMode="auto">
          <a:xfrm>
            <a:off x="1219200" y="2438400"/>
            <a:ext cx="6705600" cy="1676400"/>
            <a:chOff x="720" y="480"/>
            <a:chExt cx="4224" cy="1056"/>
          </a:xfrm>
        </p:grpSpPr>
        <p:sp>
          <p:nvSpPr>
            <p:cNvPr id="8" name="Rectangle 4"/>
            <p:cNvSpPr>
              <a:spLocks noChangeArrowheads="1"/>
            </p:cNvSpPr>
            <p:nvPr/>
          </p:nvSpPr>
          <p:spPr bwMode="auto">
            <a:xfrm>
              <a:off x="720" y="480"/>
              <a:ext cx="624" cy="672"/>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µP</a:t>
              </a:r>
            </a:p>
          </p:txBody>
        </p:sp>
        <p:sp>
          <p:nvSpPr>
            <p:cNvPr id="9" name="AutoShape 5"/>
            <p:cNvSpPr>
              <a:spLocks noChangeArrowheads="1"/>
            </p:cNvSpPr>
            <p:nvPr/>
          </p:nvSpPr>
          <p:spPr bwMode="auto">
            <a:xfrm>
              <a:off x="1347" y="720"/>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10" name="Rectangle 8"/>
            <p:cNvSpPr>
              <a:spLocks noChangeArrowheads="1"/>
            </p:cNvSpPr>
            <p:nvPr/>
          </p:nvSpPr>
          <p:spPr bwMode="auto">
            <a:xfrm>
              <a:off x="3393" y="1142"/>
              <a:ext cx="975"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 </a:t>
              </a:r>
            </a:p>
            <a:p>
              <a:pPr algn="ctr"/>
              <a:r>
                <a:rPr lang="en-US" sz="2400" dirty="0"/>
                <a:t>DEVICES</a:t>
              </a:r>
            </a:p>
          </p:txBody>
        </p:sp>
        <p:sp>
          <p:nvSpPr>
            <p:cNvPr id="11" name="AutoShape 10"/>
            <p:cNvSpPr>
              <a:spLocks noChangeArrowheads="1"/>
            </p:cNvSpPr>
            <p:nvPr/>
          </p:nvSpPr>
          <p:spPr bwMode="auto">
            <a:xfrm>
              <a:off x="3817" y="874"/>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2" name="Text Box 12"/>
            <p:cNvSpPr txBox="1">
              <a:spLocks noChangeArrowheads="1"/>
            </p:cNvSpPr>
            <p:nvPr/>
          </p:nvSpPr>
          <p:spPr bwMode="auto">
            <a:xfrm>
              <a:off x="2688" y="525"/>
              <a:ext cx="768" cy="291"/>
            </a:xfrm>
            <a:prstGeom prst="rect">
              <a:avLst/>
            </a:prstGeom>
            <a:noFill/>
            <a:ln w="9525">
              <a:noFill/>
              <a:miter lim="800000"/>
              <a:headEnd/>
              <a:tailEnd/>
            </a:ln>
            <a:effectLst/>
          </p:spPr>
          <p:txBody>
            <a:bodyPr>
              <a:spAutoFit/>
            </a:bodyPr>
            <a:lstStyle/>
            <a:p>
              <a:pPr algn="ctr">
                <a:spcBef>
                  <a:spcPct val="50000"/>
                </a:spcBef>
              </a:pPr>
              <a:r>
                <a:rPr lang="en-US" sz="2400" dirty="0"/>
                <a:t>BUS</a:t>
              </a:r>
            </a:p>
          </p:txBody>
        </p:sp>
      </p:grpSp>
      <p:sp>
        <p:nvSpPr>
          <p:cNvPr id="13"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Why Interrupt is Necessary?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r>
              <a:rPr lang="en-US" b="1" dirty="0">
                <a:cs typeface="Arial" charset="0"/>
              </a:rPr>
              <a:t>Second Type: </a:t>
            </a:r>
            <a:r>
              <a:rPr lang="en-US" sz="2400" dirty="0"/>
              <a:t>POLLED I/O  or PROGRAMMED I/O </a:t>
            </a:r>
            <a:r>
              <a:rPr lang="en-US" dirty="0">
                <a:cs typeface="Arial" charset="0"/>
              </a:rPr>
              <a:t>communication between MP and I/O devices.</a:t>
            </a:r>
          </a:p>
          <a:p>
            <a:endParaRPr lang="en-US" dirty="0"/>
          </a:p>
        </p:txBody>
      </p:sp>
      <p:grpSp>
        <p:nvGrpSpPr>
          <p:cNvPr id="6" name="Group 14"/>
          <p:cNvGrpSpPr>
            <a:grpSpLocks/>
          </p:cNvGrpSpPr>
          <p:nvPr/>
        </p:nvGrpSpPr>
        <p:grpSpPr bwMode="auto">
          <a:xfrm>
            <a:off x="1066800" y="2209800"/>
            <a:ext cx="7086600" cy="1616076"/>
            <a:chOff x="480" y="864"/>
            <a:chExt cx="4464" cy="1018"/>
          </a:xfrm>
        </p:grpSpPr>
        <p:sp>
          <p:nvSpPr>
            <p:cNvPr id="7" name="Rectangle 6"/>
            <p:cNvSpPr>
              <a:spLocks noChangeArrowheads="1"/>
            </p:cNvSpPr>
            <p:nvPr/>
          </p:nvSpPr>
          <p:spPr bwMode="auto">
            <a:xfrm>
              <a:off x="480" y="1152"/>
              <a:ext cx="672" cy="72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µP</a:t>
              </a:r>
            </a:p>
          </p:txBody>
        </p:sp>
        <p:sp>
          <p:nvSpPr>
            <p:cNvPr id="8" name="AutoShape 7"/>
            <p:cNvSpPr>
              <a:spLocks noChangeArrowheads="1"/>
            </p:cNvSpPr>
            <p:nvPr/>
          </p:nvSpPr>
          <p:spPr bwMode="auto">
            <a:xfrm>
              <a:off x="1347" y="1152"/>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9" name="Rectangle 8"/>
            <p:cNvSpPr>
              <a:spLocks noChangeArrowheads="1"/>
            </p:cNvSpPr>
            <p:nvPr/>
          </p:nvSpPr>
          <p:spPr bwMode="auto">
            <a:xfrm>
              <a:off x="1776" y="1488"/>
              <a:ext cx="1056"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a:t>
              </a:r>
            </a:p>
            <a:p>
              <a:pPr algn="ctr"/>
              <a:r>
                <a:rPr lang="en-US" sz="2400" dirty="0"/>
                <a:t>device1</a:t>
              </a:r>
            </a:p>
          </p:txBody>
        </p:sp>
        <p:sp>
          <p:nvSpPr>
            <p:cNvPr id="10" name="AutoShape 10"/>
            <p:cNvSpPr>
              <a:spLocks noChangeArrowheads="1"/>
            </p:cNvSpPr>
            <p:nvPr/>
          </p:nvSpPr>
          <p:spPr bwMode="auto">
            <a:xfrm>
              <a:off x="2257" y="1306"/>
              <a:ext cx="95" cy="182"/>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1" name="AutoShape 11"/>
            <p:cNvSpPr>
              <a:spLocks noChangeArrowheads="1"/>
            </p:cNvSpPr>
            <p:nvPr/>
          </p:nvSpPr>
          <p:spPr bwMode="auto">
            <a:xfrm>
              <a:off x="3817" y="1306"/>
              <a:ext cx="119" cy="182"/>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2" name="Text Box 12"/>
            <p:cNvSpPr txBox="1">
              <a:spLocks noChangeArrowheads="1"/>
            </p:cNvSpPr>
            <p:nvPr/>
          </p:nvSpPr>
          <p:spPr bwMode="auto">
            <a:xfrm>
              <a:off x="2688" y="864"/>
              <a:ext cx="768" cy="291"/>
            </a:xfrm>
            <a:prstGeom prst="rect">
              <a:avLst/>
            </a:prstGeom>
            <a:noFill/>
            <a:ln w="9525">
              <a:noFill/>
              <a:miter lim="800000"/>
              <a:headEnd/>
              <a:tailEnd/>
            </a:ln>
            <a:effectLst/>
          </p:spPr>
          <p:txBody>
            <a:bodyPr>
              <a:spAutoFit/>
            </a:bodyPr>
            <a:lstStyle/>
            <a:p>
              <a:pPr>
                <a:spcBef>
                  <a:spcPct val="50000"/>
                </a:spcBef>
              </a:pPr>
              <a:r>
                <a:rPr lang="en-US" sz="2400" dirty="0"/>
                <a:t>BUS</a:t>
              </a:r>
            </a:p>
          </p:txBody>
        </p:sp>
        <p:sp>
          <p:nvSpPr>
            <p:cNvPr id="13" name="Text Box 13"/>
            <p:cNvSpPr txBox="1">
              <a:spLocks noChangeArrowheads="1"/>
            </p:cNvSpPr>
            <p:nvPr/>
          </p:nvSpPr>
          <p:spPr bwMode="auto">
            <a:xfrm>
              <a:off x="2976" y="1536"/>
              <a:ext cx="336" cy="291"/>
            </a:xfrm>
            <a:prstGeom prst="rect">
              <a:avLst/>
            </a:prstGeom>
            <a:noFill/>
            <a:ln w="9525">
              <a:noFill/>
              <a:miter lim="800000"/>
              <a:headEnd/>
              <a:tailEnd/>
            </a:ln>
            <a:effectLst/>
          </p:spPr>
          <p:txBody>
            <a:bodyPr>
              <a:spAutoFit/>
            </a:bodyPr>
            <a:lstStyle/>
            <a:p>
              <a:pPr>
                <a:spcBef>
                  <a:spcPct val="50000"/>
                </a:spcBef>
              </a:pPr>
              <a:r>
                <a:rPr lang="en-US" sz="2400"/>
                <a:t>...</a:t>
              </a:r>
            </a:p>
          </p:txBody>
        </p:sp>
      </p:grpSp>
      <p:sp>
        <p:nvSpPr>
          <p:cNvPr id="14" name="Line 36"/>
          <p:cNvSpPr>
            <a:spLocks noChangeShapeType="1"/>
          </p:cNvSpPr>
          <p:nvPr/>
        </p:nvSpPr>
        <p:spPr bwMode="auto">
          <a:xfrm flipV="1">
            <a:off x="6781800" y="4038599"/>
            <a:ext cx="0" cy="533400"/>
          </a:xfrm>
          <a:prstGeom prst="line">
            <a:avLst/>
          </a:prstGeom>
          <a:noFill/>
          <a:ln w="9525">
            <a:solidFill>
              <a:schemeClr val="tx1"/>
            </a:solidFill>
            <a:round/>
            <a:headEnd/>
            <a:tailEnd type="triangle" w="med" len="med"/>
          </a:ln>
          <a:effectLst/>
        </p:spPr>
        <p:txBody>
          <a:bodyPr/>
          <a:lstStyle/>
          <a:p>
            <a:endParaRPr lang="en-US" sz="2400"/>
          </a:p>
        </p:txBody>
      </p:sp>
      <p:sp>
        <p:nvSpPr>
          <p:cNvPr id="15" name="Line 25"/>
          <p:cNvSpPr>
            <a:spLocks noChangeShapeType="1"/>
          </p:cNvSpPr>
          <p:nvPr/>
        </p:nvSpPr>
        <p:spPr bwMode="auto">
          <a:xfrm flipV="1">
            <a:off x="5181600" y="3962399"/>
            <a:ext cx="0" cy="381000"/>
          </a:xfrm>
          <a:prstGeom prst="line">
            <a:avLst/>
          </a:prstGeom>
          <a:noFill/>
          <a:ln w="9525">
            <a:solidFill>
              <a:schemeClr val="tx1"/>
            </a:solidFill>
            <a:round/>
            <a:headEnd/>
            <a:tailEnd type="triangle" w="med" len="med"/>
          </a:ln>
          <a:effectLst/>
        </p:spPr>
        <p:txBody>
          <a:bodyPr/>
          <a:lstStyle/>
          <a:p>
            <a:endParaRPr lang="en-US" sz="2400"/>
          </a:p>
        </p:txBody>
      </p:sp>
      <p:grpSp>
        <p:nvGrpSpPr>
          <p:cNvPr id="16" name="Group 40"/>
          <p:cNvGrpSpPr>
            <a:grpSpLocks/>
          </p:cNvGrpSpPr>
          <p:nvPr/>
        </p:nvGrpSpPr>
        <p:grpSpPr bwMode="auto">
          <a:xfrm>
            <a:off x="1295400" y="3962401"/>
            <a:ext cx="6324600" cy="614363"/>
            <a:chOff x="624" y="1824"/>
            <a:chExt cx="3984" cy="387"/>
          </a:xfrm>
        </p:grpSpPr>
        <p:grpSp>
          <p:nvGrpSpPr>
            <p:cNvPr id="17" name="Group 21"/>
            <p:cNvGrpSpPr>
              <a:grpSpLocks/>
            </p:cNvGrpSpPr>
            <p:nvPr/>
          </p:nvGrpSpPr>
          <p:grpSpPr bwMode="auto">
            <a:xfrm>
              <a:off x="912" y="1824"/>
              <a:ext cx="1680" cy="291"/>
              <a:chOff x="912" y="1872"/>
              <a:chExt cx="1680" cy="291"/>
            </a:xfrm>
          </p:grpSpPr>
          <p:grpSp>
            <p:nvGrpSpPr>
              <p:cNvPr id="24" name="Group 19"/>
              <p:cNvGrpSpPr>
                <a:grpSpLocks/>
              </p:cNvGrpSpPr>
              <p:nvPr/>
            </p:nvGrpSpPr>
            <p:grpSpPr bwMode="auto">
              <a:xfrm>
                <a:off x="912" y="1872"/>
                <a:ext cx="1200" cy="192"/>
                <a:chOff x="912" y="1872"/>
                <a:chExt cx="1200" cy="192"/>
              </a:xfrm>
            </p:grpSpPr>
            <p:sp>
              <p:nvSpPr>
                <p:cNvPr id="26" name="Line 16"/>
                <p:cNvSpPr>
                  <a:spLocks noChangeShapeType="1"/>
                </p:cNvSpPr>
                <p:nvPr/>
              </p:nvSpPr>
              <p:spPr bwMode="auto">
                <a:xfrm>
                  <a:off x="912" y="1872"/>
                  <a:ext cx="0" cy="192"/>
                </a:xfrm>
                <a:prstGeom prst="line">
                  <a:avLst/>
                </a:prstGeom>
                <a:noFill/>
                <a:ln w="9525">
                  <a:solidFill>
                    <a:schemeClr val="tx1"/>
                  </a:solidFill>
                  <a:round/>
                  <a:headEnd/>
                  <a:tailEnd/>
                </a:ln>
                <a:effectLst/>
              </p:spPr>
              <p:txBody>
                <a:bodyPr/>
                <a:lstStyle/>
                <a:p>
                  <a:endParaRPr lang="en-US" sz="2400"/>
                </a:p>
              </p:txBody>
            </p:sp>
            <p:sp>
              <p:nvSpPr>
                <p:cNvPr id="27" name="Line 17"/>
                <p:cNvSpPr>
                  <a:spLocks noChangeShapeType="1"/>
                </p:cNvSpPr>
                <p:nvPr/>
              </p:nvSpPr>
              <p:spPr bwMode="auto">
                <a:xfrm>
                  <a:off x="912" y="2064"/>
                  <a:ext cx="1200" cy="0"/>
                </a:xfrm>
                <a:prstGeom prst="line">
                  <a:avLst/>
                </a:prstGeom>
                <a:noFill/>
                <a:ln w="9525">
                  <a:solidFill>
                    <a:schemeClr val="tx1"/>
                  </a:solidFill>
                  <a:round/>
                  <a:headEnd/>
                  <a:tailEnd/>
                </a:ln>
                <a:effectLst/>
              </p:spPr>
              <p:txBody>
                <a:bodyPr/>
                <a:lstStyle/>
                <a:p>
                  <a:endParaRPr lang="en-US" sz="2400"/>
                </a:p>
              </p:txBody>
            </p:sp>
            <p:sp>
              <p:nvSpPr>
                <p:cNvPr id="28" name="Line 18"/>
                <p:cNvSpPr>
                  <a:spLocks noChangeShapeType="1"/>
                </p:cNvSpPr>
                <p:nvPr/>
              </p:nvSpPr>
              <p:spPr bwMode="auto">
                <a:xfrm flipV="1">
                  <a:off x="2112" y="1872"/>
                  <a:ext cx="0" cy="192"/>
                </a:xfrm>
                <a:prstGeom prst="line">
                  <a:avLst/>
                </a:prstGeom>
                <a:noFill/>
                <a:ln w="9525">
                  <a:solidFill>
                    <a:schemeClr val="tx1"/>
                  </a:solidFill>
                  <a:round/>
                  <a:headEnd/>
                  <a:tailEnd type="triangle" w="med" len="med"/>
                </a:ln>
                <a:effectLst/>
              </p:spPr>
              <p:txBody>
                <a:bodyPr/>
                <a:lstStyle/>
                <a:p>
                  <a:endParaRPr lang="en-US" sz="2400"/>
                </a:p>
              </p:txBody>
            </p:sp>
          </p:grpSp>
          <p:sp>
            <p:nvSpPr>
              <p:cNvPr id="25" name="Text Box 20"/>
              <p:cNvSpPr txBox="1">
                <a:spLocks noChangeArrowheads="1"/>
              </p:cNvSpPr>
              <p:nvPr/>
            </p:nvSpPr>
            <p:spPr bwMode="auto">
              <a:xfrm>
                <a:off x="2112" y="1872"/>
                <a:ext cx="480" cy="291"/>
              </a:xfrm>
              <a:prstGeom prst="rect">
                <a:avLst/>
              </a:prstGeom>
              <a:noFill/>
              <a:ln w="9525">
                <a:noFill/>
                <a:miter lim="800000"/>
                <a:headEnd/>
                <a:tailEnd/>
              </a:ln>
              <a:effectLst/>
            </p:spPr>
            <p:txBody>
              <a:bodyPr>
                <a:spAutoFit/>
              </a:bodyPr>
              <a:lstStyle/>
              <a:p>
                <a:pPr>
                  <a:spcBef>
                    <a:spcPct val="50000"/>
                  </a:spcBef>
                </a:pPr>
                <a:r>
                  <a:rPr lang="en-US" sz="2400"/>
                  <a:t>You?</a:t>
                </a:r>
              </a:p>
            </p:txBody>
          </p:sp>
        </p:grpSp>
        <p:sp>
          <p:nvSpPr>
            <p:cNvPr id="18" name="Line 23"/>
            <p:cNvSpPr>
              <a:spLocks noChangeShapeType="1"/>
            </p:cNvSpPr>
            <p:nvPr/>
          </p:nvSpPr>
          <p:spPr bwMode="auto">
            <a:xfrm>
              <a:off x="768" y="1824"/>
              <a:ext cx="0" cy="240"/>
            </a:xfrm>
            <a:prstGeom prst="line">
              <a:avLst/>
            </a:prstGeom>
            <a:noFill/>
            <a:ln w="9525">
              <a:solidFill>
                <a:schemeClr val="tx1"/>
              </a:solidFill>
              <a:round/>
              <a:headEnd/>
              <a:tailEnd/>
            </a:ln>
            <a:effectLst/>
          </p:spPr>
          <p:txBody>
            <a:bodyPr/>
            <a:lstStyle/>
            <a:p>
              <a:endParaRPr lang="en-US" sz="2400"/>
            </a:p>
          </p:txBody>
        </p:sp>
        <p:sp>
          <p:nvSpPr>
            <p:cNvPr id="19" name="Line 24"/>
            <p:cNvSpPr>
              <a:spLocks noChangeShapeType="1"/>
            </p:cNvSpPr>
            <p:nvPr/>
          </p:nvSpPr>
          <p:spPr bwMode="auto">
            <a:xfrm flipV="1">
              <a:off x="768" y="2064"/>
              <a:ext cx="2304" cy="0"/>
            </a:xfrm>
            <a:prstGeom prst="line">
              <a:avLst/>
            </a:prstGeom>
            <a:noFill/>
            <a:ln w="9525">
              <a:solidFill>
                <a:schemeClr val="tx1"/>
              </a:solidFill>
              <a:round/>
              <a:headEnd/>
              <a:tailEnd/>
            </a:ln>
            <a:effectLst/>
          </p:spPr>
          <p:txBody>
            <a:bodyPr/>
            <a:lstStyle/>
            <a:p>
              <a:endParaRPr lang="en-US" sz="2400"/>
            </a:p>
          </p:txBody>
        </p:sp>
        <p:sp>
          <p:nvSpPr>
            <p:cNvPr id="20" name="Line 34"/>
            <p:cNvSpPr>
              <a:spLocks noChangeShapeType="1"/>
            </p:cNvSpPr>
            <p:nvPr/>
          </p:nvSpPr>
          <p:spPr bwMode="auto">
            <a:xfrm>
              <a:off x="624" y="1824"/>
              <a:ext cx="0" cy="384"/>
            </a:xfrm>
            <a:prstGeom prst="line">
              <a:avLst/>
            </a:prstGeom>
            <a:noFill/>
            <a:ln w="9525">
              <a:solidFill>
                <a:schemeClr val="tx1"/>
              </a:solidFill>
              <a:round/>
              <a:headEnd/>
              <a:tailEnd/>
            </a:ln>
            <a:effectLst/>
          </p:spPr>
          <p:txBody>
            <a:bodyPr/>
            <a:lstStyle/>
            <a:p>
              <a:endParaRPr lang="en-US" sz="2400"/>
            </a:p>
          </p:txBody>
        </p:sp>
        <p:sp>
          <p:nvSpPr>
            <p:cNvPr id="21" name="Line 35"/>
            <p:cNvSpPr>
              <a:spLocks noChangeShapeType="1"/>
            </p:cNvSpPr>
            <p:nvPr/>
          </p:nvSpPr>
          <p:spPr bwMode="auto">
            <a:xfrm>
              <a:off x="624" y="2208"/>
              <a:ext cx="3456" cy="0"/>
            </a:xfrm>
            <a:prstGeom prst="line">
              <a:avLst/>
            </a:prstGeom>
            <a:noFill/>
            <a:ln w="9525">
              <a:solidFill>
                <a:schemeClr val="tx1"/>
              </a:solidFill>
              <a:round/>
              <a:headEnd/>
              <a:tailEnd/>
            </a:ln>
            <a:effectLst/>
          </p:spPr>
          <p:txBody>
            <a:bodyPr/>
            <a:lstStyle/>
            <a:p>
              <a:endParaRPr lang="en-US" sz="2400"/>
            </a:p>
          </p:txBody>
        </p:sp>
        <p:sp>
          <p:nvSpPr>
            <p:cNvPr id="22" name="Text Box 37"/>
            <p:cNvSpPr txBox="1">
              <a:spLocks noChangeArrowheads="1"/>
            </p:cNvSpPr>
            <p:nvPr/>
          </p:nvSpPr>
          <p:spPr bwMode="auto">
            <a:xfrm>
              <a:off x="3024" y="1833"/>
              <a:ext cx="528" cy="291"/>
            </a:xfrm>
            <a:prstGeom prst="rect">
              <a:avLst/>
            </a:prstGeom>
            <a:noFill/>
            <a:ln w="9525">
              <a:noFill/>
              <a:miter lim="800000"/>
              <a:headEnd/>
              <a:tailEnd/>
            </a:ln>
            <a:effectLst/>
          </p:spPr>
          <p:txBody>
            <a:bodyPr>
              <a:spAutoFit/>
            </a:bodyPr>
            <a:lstStyle/>
            <a:p>
              <a:pPr>
                <a:spcBef>
                  <a:spcPct val="50000"/>
                </a:spcBef>
              </a:pPr>
              <a:r>
                <a:rPr lang="en-US" sz="2400" dirty="0"/>
                <a:t>You?</a:t>
              </a:r>
            </a:p>
          </p:txBody>
        </p:sp>
        <p:sp>
          <p:nvSpPr>
            <p:cNvPr id="23" name="Text Box 38"/>
            <p:cNvSpPr txBox="1">
              <a:spLocks noChangeArrowheads="1"/>
            </p:cNvSpPr>
            <p:nvPr/>
          </p:nvSpPr>
          <p:spPr bwMode="auto">
            <a:xfrm>
              <a:off x="4032" y="1920"/>
              <a:ext cx="576" cy="291"/>
            </a:xfrm>
            <a:prstGeom prst="rect">
              <a:avLst/>
            </a:prstGeom>
            <a:noFill/>
            <a:ln w="9525">
              <a:noFill/>
              <a:miter lim="800000"/>
              <a:headEnd/>
              <a:tailEnd/>
            </a:ln>
            <a:effectLst/>
          </p:spPr>
          <p:txBody>
            <a:bodyPr>
              <a:spAutoFit/>
            </a:bodyPr>
            <a:lstStyle/>
            <a:p>
              <a:pPr>
                <a:spcBef>
                  <a:spcPct val="50000"/>
                </a:spcBef>
              </a:pPr>
              <a:r>
                <a:rPr lang="en-US" sz="2400"/>
                <a:t>You?</a:t>
              </a:r>
            </a:p>
          </p:txBody>
        </p:sp>
      </p:grpSp>
      <p:sp>
        <p:nvSpPr>
          <p:cNvPr id="29" name="Rectangle 9"/>
          <p:cNvSpPr>
            <a:spLocks noChangeArrowheads="1"/>
          </p:cNvSpPr>
          <p:nvPr/>
        </p:nvSpPr>
        <p:spPr bwMode="auto">
          <a:xfrm>
            <a:off x="5472112" y="3260725"/>
            <a:ext cx="1766888" cy="625475"/>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 </a:t>
            </a:r>
          </a:p>
          <a:p>
            <a:pPr algn="ctr"/>
            <a:r>
              <a:rPr lang="en-US" sz="2400" dirty="0"/>
              <a:t>device  n</a:t>
            </a:r>
          </a:p>
        </p:txBody>
      </p:sp>
      <p:sp>
        <p:nvSpPr>
          <p:cNvPr id="30" name="Rectangle 3"/>
          <p:cNvSpPr txBox="1">
            <a:spLocks noChangeArrowheads="1"/>
          </p:cNvSpPr>
          <p:nvPr/>
        </p:nvSpPr>
        <p:spPr>
          <a:xfrm>
            <a:off x="457200" y="4648200"/>
            <a:ext cx="8229600" cy="1600200"/>
          </a:xfrm>
          <a:prstGeom prst="rect">
            <a:avLst/>
          </a:prstGeom>
        </p:spPr>
        <p:txBody>
          <a:bodyPr vert="horz">
            <a:normAutofit lnSpcReduction="10000"/>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Tx/>
              <a:buNone/>
              <a:tabLst/>
              <a:defRPr/>
            </a:pPr>
            <a:endParaRPr kumimoji="0" lang="en-US" sz="2400" b="0" i="0" u="none" strike="noStrike" kern="1200" cap="none" spc="0" normalizeH="0" baseline="0" noProof="0" dirty="0">
              <a:ln>
                <a:noFill/>
              </a:ln>
              <a:effectLst/>
              <a:uLnTx/>
              <a:uFillTx/>
              <a:latin typeface="+mn-lt"/>
              <a:ea typeface="+mn-ea"/>
              <a:cs typeface="+mn-cs"/>
            </a:endParaRPr>
          </a:p>
          <a:p>
            <a:pPr marL="274320" marR="0" lvl="0" indent="-274320" defTabSz="914400" rtl="0" eaLnBrk="1" fontAlgn="auto" latinLnBrk="0" hangingPunct="1">
              <a:lnSpc>
                <a:spcPct val="90000"/>
              </a:lnSpc>
              <a:spcBef>
                <a:spcPts val="600"/>
              </a:spcBef>
              <a:spcAft>
                <a:spcPts val="0"/>
              </a:spcAft>
              <a:buClr>
                <a:schemeClr val="accent1"/>
              </a:buClr>
              <a:buSzPct val="76000"/>
              <a:buFontTx/>
              <a:buNone/>
              <a:tabLst/>
              <a:defRPr/>
            </a:pPr>
            <a:r>
              <a:rPr kumimoji="0" lang="en-US" sz="2400" b="1" i="0" u="none" strike="noStrike" kern="1200" cap="none" spc="0" normalizeH="0" baseline="0" noProof="0" dirty="0">
                <a:ln>
                  <a:noFill/>
                </a:ln>
                <a:effectLst/>
                <a:uLnTx/>
                <a:uFillTx/>
                <a:latin typeface="+mn-lt"/>
                <a:ea typeface="+mn-ea"/>
                <a:cs typeface="+mn-cs"/>
              </a:rPr>
              <a:t>Disadvantages of Second</a:t>
            </a:r>
            <a:r>
              <a:rPr kumimoji="0" lang="en-US" sz="2400" b="1" i="0" u="none" strike="noStrike" kern="1200" cap="none" spc="0" normalizeH="0" noProof="0" dirty="0">
                <a:ln>
                  <a:noFill/>
                </a:ln>
                <a:effectLst/>
                <a:uLnTx/>
                <a:uFillTx/>
                <a:latin typeface="+mn-lt"/>
                <a:ea typeface="+mn-ea"/>
                <a:cs typeface="+mn-cs"/>
              </a:rPr>
              <a:t> Type Communication</a:t>
            </a:r>
            <a:r>
              <a:rPr kumimoji="0" lang="en-US" sz="2400" b="1" i="0" u="none" strike="noStrike" kern="1200" cap="none" spc="0" normalizeH="0" baseline="0" noProof="0" dirty="0">
                <a:ln>
                  <a:noFill/>
                </a:ln>
                <a:effectLst/>
                <a:uLnTx/>
                <a:uFillTx/>
                <a:latin typeface="+mn-lt"/>
                <a:ea typeface="+mn-ea"/>
                <a:cs typeface="+mn-cs"/>
              </a:rPr>
              <a:t>:</a:t>
            </a:r>
          </a:p>
          <a:p>
            <a:pPr marL="548640" marR="0" lvl="1" indent="-274320"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400" b="0" i="0" u="none" strike="noStrike" kern="1200" cap="none" spc="0" normalizeH="0" baseline="0" noProof="0" dirty="0">
                <a:ln>
                  <a:noFill/>
                </a:ln>
                <a:effectLst/>
                <a:uLnTx/>
                <a:uFillTx/>
                <a:latin typeface="+mn-lt"/>
                <a:ea typeface="+mn-ea"/>
                <a:cs typeface="+mn-cs"/>
              </a:rPr>
              <a:t>not fast enough</a:t>
            </a:r>
          </a:p>
          <a:p>
            <a:pPr marL="548640" marR="0" lvl="1" indent="-274320"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400" b="0" i="0" u="none" strike="noStrike" kern="1200" cap="none" spc="0" normalizeH="0" baseline="0" noProof="0" dirty="0">
                <a:ln>
                  <a:noFill/>
                </a:ln>
                <a:effectLst/>
                <a:uLnTx/>
                <a:uFillTx/>
                <a:latin typeface="+mn-lt"/>
                <a:ea typeface="+mn-ea"/>
                <a:cs typeface="+mn-cs"/>
              </a:rPr>
              <a:t>waste too much microprocessor time</a:t>
            </a:r>
          </a:p>
        </p:txBody>
      </p:sp>
      <p:sp>
        <p:nvSpPr>
          <p:cNvPr id="31"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checkerboard(across)">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animEffect transition="in" filter="checkerboard(across)">
                                      <p:cBhvr>
                                        <p:cTn id="1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Why Interrupt is Necessary?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r>
              <a:rPr lang="en-US" b="1" dirty="0">
                <a:cs typeface="Arial" charset="0"/>
              </a:rPr>
              <a:t>Third Type: </a:t>
            </a:r>
            <a:r>
              <a:rPr lang="en-US" sz="2800" dirty="0"/>
              <a:t>INTERRUPTED I/O </a:t>
            </a:r>
            <a:r>
              <a:rPr lang="en-US" dirty="0">
                <a:cs typeface="Arial" charset="0"/>
              </a:rPr>
              <a:t>communication between MP and I/O devices.</a:t>
            </a:r>
            <a:endParaRPr lang="en-US" dirty="0"/>
          </a:p>
          <a:p>
            <a:endParaRPr lang="en-US" dirty="0"/>
          </a:p>
        </p:txBody>
      </p:sp>
      <p:sp>
        <p:nvSpPr>
          <p:cNvPr id="6" name="Text Box 18"/>
          <p:cNvSpPr txBox="1">
            <a:spLocks noChangeArrowheads="1"/>
          </p:cNvSpPr>
          <p:nvPr/>
        </p:nvSpPr>
        <p:spPr bwMode="auto">
          <a:xfrm>
            <a:off x="1371600" y="3124200"/>
            <a:ext cx="609600" cy="400110"/>
          </a:xfrm>
          <a:prstGeom prst="rect">
            <a:avLst/>
          </a:prstGeom>
          <a:noFill/>
          <a:ln w="9525">
            <a:noFill/>
            <a:miter lim="800000"/>
            <a:headEnd/>
            <a:tailEnd/>
          </a:ln>
          <a:effectLst/>
        </p:spPr>
        <p:txBody>
          <a:bodyPr>
            <a:spAutoFit/>
          </a:bodyPr>
          <a:lstStyle/>
          <a:p>
            <a:pPr>
              <a:spcBef>
                <a:spcPct val="50000"/>
              </a:spcBef>
            </a:pPr>
            <a:r>
              <a:rPr lang="en-US" sz="2000"/>
              <a:t>INT</a:t>
            </a:r>
          </a:p>
        </p:txBody>
      </p:sp>
      <p:grpSp>
        <p:nvGrpSpPr>
          <p:cNvPr id="7" name="Group 25"/>
          <p:cNvGrpSpPr>
            <a:grpSpLocks/>
          </p:cNvGrpSpPr>
          <p:nvPr/>
        </p:nvGrpSpPr>
        <p:grpSpPr bwMode="auto">
          <a:xfrm>
            <a:off x="1066800" y="2266950"/>
            <a:ext cx="7010400" cy="2228850"/>
            <a:chOff x="528" y="1668"/>
            <a:chExt cx="4416" cy="1404"/>
          </a:xfrm>
        </p:grpSpPr>
        <p:grpSp>
          <p:nvGrpSpPr>
            <p:cNvPr id="8" name="Group 4"/>
            <p:cNvGrpSpPr>
              <a:grpSpLocks/>
            </p:cNvGrpSpPr>
            <p:nvPr/>
          </p:nvGrpSpPr>
          <p:grpSpPr bwMode="auto">
            <a:xfrm>
              <a:off x="528" y="1668"/>
              <a:ext cx="4416" cy="972"/>
              <a:chOff x="528" y="996"/>
              <a:chExt cx="4416" cy="972"/>
            </a:xfrm>
          </p:grpSpPr>
          <p:sp>
            <p:nvSpPr>
              <p:cNvPr id="20" name="Rectangle 5"/>
              <p:cNvSpPr>
                <a:spLocks noChangeArrowheads="1"/>
              </p:cNvSpPr>
              <p:nvPr/>
            </p:nvSpPr>
            <p:spPr bwMode="auto">
              <a:xfrm>
                <a:off x="528" y="1104"/>
                <a:ext cx="672" cy="864"/>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µP</a:t>
                </a:r>
              </a:p>
              <a:p>
                <a:pPr algn="ctr"/>
                <a:endParaRPr lang="en-US" sz="2000"/>
              </a:p>
              <a:p>
                <a:pPr algn="ctr"/>
                <a:r>
                  <a:rPr lang="en-US" sz="2000"/>
                  <a:t>INT</a:t>
                </a:r>
              </a:p>
            </p:txBody>
          </p:sp>
          <p:sp>
            <p:nvSpPr>
              <p:cNvPr id="21" name="AutoShape 6"/>
              <p:cNvSpPr>
                <a:spLocks noChangeArrowheads="1"/>
              </p:cNvSpPr>
              <p:nvPr/>
            </p:nvSpPr>
            <p:spPr bwMode="auto">
              <a:xfrm>
                <a:off x="1347" y="1152"/>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000"/>
              </a:p>
            </p:txBody>
          </p:sp>
          <p:sp>
            <p:nvSpPr>
              <p:cNvPr id="22" name="Rectangle 7"/>
              <p:cNvSpPr>
                <a:spLocks noChangeArrowheads="1"/>
              </p:cNvSpPr>
              <p:nvPr/>
            </p:nvSpPr>
            <p:spPr bwMode="auto">
              <a:xfrm>
                <a:off x="1824" y="1574"/>
                <a:ext cx="1008" cy="34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I/O</a:t>
                </a:r>
              </a:p>
              <a:p>
                <a:pPr algn="ctr"/>
                <a:r>
                  <a:rPr lang="en-US" sz="2000"/>
                  <a:t>device1</a:t>
                </a:r>
              </a:p>
            </p:txBody>
          </p:sp>
          <p:sp>
            <p:nvSpPr>
              <p:cNvPr id="23" name="Rectangle 8"/>
              <p:cNvSpPr>
                <a:spLocks noChangeArrowheads="1"/>
              </p:cNvSpPr>
              <p:nvPr/>
            </p:nvSpPr>
            <p:spPr bwMode="auto">
              <a:xfrm>
                <a:off x="3351" y="1574"/>
                <a:ext cx="1113"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I/O </a:t>
                </a:r>
              </a:p>
              <a:p>
                <a:pPr algn="ctr"/>
                <a:r>
                  <a:rPr lang="en-US" sz="2000"/>
                  <a:t>device  n</a:t>
                </a:r>
              </a:p>
            </p:txBody>
          </p:sp>
          <p:sp>
            <p:nvSpPr>
              <p:cNvPr id="24" name="AutoShape 9"/>
              <p:cNvSpPr>
                <a:spLocks noChangeArrowheads="1"/>
              </p:cNvSpPr>
              <p:nvPr/>
            </p:nvSpPr>
            <p:spPr bwMode="auto">
              <a:xfrm>
                <a:off x="2257" y="1306"/>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000"/>
              </a:p>
            </p:txBody>
          </p:sp>
          <p:sp>
            <p:nvSpPr>
              <p:cNvPr id="25" name="AutoShape 10"/>
              <p:cNvSpPr>
                <a:spLocks noChangeArrowheads="1"/>
              </p:cNvSpPr>
              <p:nvPr/>
            </p:nvSpPr>
            <p:spPr bwMode="auto">
              <a:xfrm>
                <a:off x="3817" y="1306"/>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000"/>
              </a:p>
            </p:txBody>
          </p:sp>
          <p:sp>
            <p:nvSpPr>
              <p:cNvPr id="26" name="Text Box 11"/>
              <p:cNvSpPr txBox="1">
                <a:spLocks noChangeArrowheads="1"/>
              </p:cNvSpPr>
              <p:nvPr/>
            </p:nvSpPr>
            <p:spPr bwMode="auto">
              <a:xfrm>
                <a:off x="2736" y="996"/>
                <a:ext cx="768" cy="252"/>
              </a:xfrm>
              <a:prstGeom prst="rect">
                <a:avLst/>
              </a:prstGeom>
              <a:noFill/>
              <a:ln w="9525">
                <a:noFill/>
                <a:miter lim="800000"/>
                <a:headEnd/>
                <a:tailEnd/>
              </a:ln>
              <a:effectLst/>
            </p:spPr>
            <p:txBody>
              <a:bodyPr>
                <a:spAutoFit/>
              </a:bodyPr>
              <a:lstStyle/>
              <a:p>
                <a:pPr algn="ctr">
                  <a:spcBef>
                    <a:spcPct val="50000"/>
                  </a:spcBef>
                </a:pPr>
                <a:r>
                  <a:rPr lang="en-US" sz="2000" dirty="0"/>
                  <a:t>BUS</a:t>
                </a:r>
              </a:p>
            </p:txBody>
          </p:sp>
          <p:sp>
            <p:nvSpPr>
              <p:cNvPr id="27" name="Text Box 12"/>
              <p:cNvSpPr txBox="1">
                <a:spLocks noChangeArrowheads="1"/>
              </p:cNvSpPr>
              <p:nvPr/>
            </p:nvSpPr>
            <p:spPr bwMode="auto">
              <a:xfrm>
                <a:off x="2976" y="1536"/>
                <a:ext cx="336" cy="252"/>
              </a:xfrm>
              <a:prstGeom prst="rect">
                <a:avLst/>
              </a:prstGeom>
              <a:noFill/>
              <a:ln w="9525">
                <a:noFill/>
                <a:miter lim="800000"/>
                <a:headEnd/>
                <a:tailEnd/>
              </a:ln>
              <a:effectLst/>
            </p:spPr>
            <p:txBody>
              <a:bodyPr>
                <a:spAutoFit/>
              </a:bodyPr>
              <a:lstStyle/>
              <a:p>
                <a:pPr>
                  <a:spcBef>
                    <a:spcPct val="50000"/>
                  </a:spcBef>
                </a:pPr>
                <a:r>
                  <a:rPr lang="en-US" sz="2000"/>
                  <a:t>...</a:t>
                </a:r>
              </a:p>
            </p:txBody>
          </p:sp>
        </p:grpSp>
        <p:grpSp>
          <p:nvGrpSpPr>
            <p:cNvPr id="9" name="Group 24"/>
            <p:cNvGrpSpPr>
              <a:grpSpLocks/>
            </p:cNvGrpSpPr>
            <p:nvPr/>
          </p:nvGrpSpPr>
          <p:grpSpPr bwMode="auto">
            <a:xfrm>
              <a:off x="864" y="2640"/>
              <a:ext cx="3696" cy="432"/>
              <a:chOff x="864" y="2640"/>
              <a:chExt cx="3696" cy="432"/>
            </a:xfrm>
          </p:grpSpPr>
          <p:grpSp>
            <p:nvGrpSpPr>
              <p:cNvPr id="10" name="Group 23"/>
              <p:cNvGrpSpPr>
                <a:grpSpLocks/>
              </p:cNvGrpSpPr>
              <p:nvPr/>
            </p:nvGrpSpPr>
            <p:grpSpPr bwMode="auto">
              <a:xfrm>
                <a:off x="2112" y="2640"/>
                <a:ext cx="2064" cy="432"/>
                <a:chOff x="2112" y="1824"/>
                <a:chExt cx="2064" cy="432"/>
              </a:xfrm>
            </p:grpSpPr>
            <p:sp>
              <p:nvSpPr>
                <p:cNvPr id="17" name="Line 15"/>
                <p:cNvSpPr>
                  <a:spLocks noChangeShapeType="1"/>
                </p:cNvSpPr>
                <p:nvPr/>
              </p:nvSpPr>
              <p:spPr bwMode="auto">
                <a:xfrm>
                  <a:off x="4176"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8" name="Line 16"/>
                <p:cNvSpPr>
                  <a:spLocks noChangeShapeType="1"/>
                </p:cNvSpPr>
                <p:nvPr/>
              </p:nvSpPr>
              <p:spPr bwMode="auto">
                <a:xfrm>
                  <a:off x="2976"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9" name="Line 17"/>
                <p:cNvSpPr>
                  <a:spLocks noChangeShapeType="1"/>
                </p:cNvSpPr>
                <p:nvPr/>
              </p:nvSpPr>
              <p:spPr bwMode="auto">
                <a:xfrm>
                  <a:off x="2112" y="1824"/>
                  <a:ext cx="0" cy="432"/>
                </a:xfrm>
                <a:prstGeom prst="line">
                  <a:avLst/>
                </a:prstGeom>
                <a:noFill/>
                <a:ln w="9525">
                  <a:solidFill>
                    <a:schemeClr val="tx1"/>
                  </a:solidFill>
                  <a:round/>
                  <a:headEnd/>
                  <a:tailEnd type="triangle" w="med" len="med"/>
                </a:ln>
                <a:effectLst/>
              </p:spPr>
              <p:txBody>
                <a:bodyPr/>
                <a:lstStyle/>
                <a:p>
                  <a:endParaRPr lang="en-US" sz="2000"/>
                </a:p>
              </p:txBody>
            </p:sp>
          </p:grpSp>
          <p:grpSp>
            <p:nvGrpSpPr>
              <p:cNvPr id="11" name="Group 22"/>
              <p:cNvGrpSpPr>
                <a:grpSpLocks/>
              </p:cNvGrpSpPr>
              <p:nvPr/>
            </p:nvGrpSpPr>
            <p:grpSpPr bwMode="auto">
              <a:xfrm>
                <a:off x="864" y="2640"/>
                <a:ext cx="3696" cy="432"/>
                <a:chOff x="864" y="1824"/>
                <a:chExt cx="3696" cy="432"/>
              </a:xfrm>
            </p:grpSpPr>
            <p:sp>
              <p:nvSpPr>
                <p:cNvPr id="12" name="Line 13"/>
                <p:cNvSpPr>
                  <a:spLocks noChangeShapeType="1"/>
                </p:cNvSpPr>
                <p:nvPr/>
              </p:nvSpPr>
              <p:spPr bwMode="auto">
                <a:xfrm flipV="1">
                  <a:off x="864"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3" name="Line 14"/>
                <p:cNvSpPr>
                  <a:spLocks noChangeShapeType="1"/>
                </p:cNvSpPr>
                <p:nvPr/>
              </p:nvSpPr>
              <p:spPr bwMode="auto">
                <a:xfrm>
                  <a:off x="864" y="2256"/>
                  <a:ext cx="3312" cy="0"/>
                </a:xfrm>
                <a:prstGeom prst="line">
                  <a:avLst/>
                </a:prstGeom>
                <a:noFill/>
                <a:ln w="9525">
                  <a:solidFill>
                    <a:schemeClr val="tx1"/>
                  </a:solidFill>
                  <a:round/>
                  <a:headEnd/>
                  <a:tailEnd/>
                </a:ln>
                <a:effectLst/>
              </p:spPr>
              <p:txBody>
                <a:bodyPr/>
                <a:lstStyle/>
                <a:p>
                  <a:endParaRPr lang="en-US" sz="2000"/>
                </a:p>
              </p:txBody>
            </p:sp>
            <p:sp>
              <p:nvSpPr>
                <p:cNvPr id="14" name="Text Box 19"/>
                <p:cNvSpPr txBox="1">
                  <a:spLocks noChangeArrowheads="1"/>
                </p:cNvSpPr>
                <p:nvPr/>
              </p:nvSpPr>
              <p:spPr bwMode="auto">
                <a:xfrm>
                  <a:off x="4176"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sp>
              <p:nvSpPr>
                <p:cNvPr id="15" name="Text Box 20"/>
                <p:cNvSpPr txBox="1">
                  <a:spLocks noChangeArrowheads="1"/>
                </p:cNvSpPr>
                <p:nvPr/>
              </p:nvSpPr>
              <p:spPr bwMode="auto">
                <a:xfrm>
                  <a:off x="2976"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sp>
              <p:nvSpPr>
                <p:cNvPr id="16" name="Text Box 21"/>
                <p:cNvSpPr txBox="1">
                  <a:spLocks noChangeArrowheads="1"/>
                </p:cNvSpPr>
                <p:nvPr/>
              </p:nvSpPr>
              <p:spPr bwMode="auto">
                <a:xfrm>
                  <a:off x="2112"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grpSp>
        </p:grpSp>
      </p:grpSp>
      <p:sp>
        <p:nvSpPr>
          <p:cNvPr id="28" name="Text Box 26"/>
          <p:cNvSpPr txBox="1">
            <a:spLocks noChangeArrowheads="1"/>
          </p:cNvSpPr>
          <p:nvPr/>
        </p:nvSpPr>
        <p:spPr bwMode="auto">
          <a:xfrm>
            <a:off x="338796" y="5105400"/>
            <a:ext cx="8458200" cy="461665"/>
          </a:xfrm>
          <a:prstGeom prst="rect">
            <a:avLst/>
          </a:prstGeom>
          <a:noFill/>
          <a:ln w="9525">
            <a:noFill/>
            <a:miter lim="800000"/>
            <a:headEnd/>
            <a:tailEnd/>
          </a:ln>
          <a:effectLst/>
        </p:spPr>
        <p:txBody>
          <a:bodyPr>
            <a:spAutoFit/>
          </a:bodyPr>
          <a:lstStyle/>
          <a:p>
            <a:pPr algn="ctr">
              <a:spcBef>
                <a:spcPct val="50000"/>
              </a:spcBef>
            </a:pPr>
            <a:r>
              <a:rPr lang="en-US" sz="2400" dirty="0"/>
              <a:t>Interrupts are particularly useful when I/O devices are slow</a:t>
            </a:r>
          </a:p>
        </p:txBody>
      </p:sp>
      <p:sp>
        <p:nvSpPr>
          <p:cNvPr id="29"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Polling and Interrupt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normAutofit lnSpcReduction="10000"/>
          </a:bodyPr>
          <a:lstStyle/>
          <a:p>
            <a:r>
              <a:rPr lang="en-US" dirty="0"/>
              <a:t>Both are methods to notify processor that I/O device needs attention</a:t>
            </a:r>
          </a:p>
          <a:p>
            <a:r>
              <a:rPr lang="en-US" dirty="0"/>
              <a:t> </a:t>
            </a:r>
            <a:r>
              <a:rPr lang="en-US" b="1" dirty="0"/>
              <a:t>Polling</a:t>
            </a:r>
          </a:p>
          <a:p>
            <a:pPr lvl="1"/>
            <a:r>
              <a:rPr lang="en-US" dirty="0">
                <a:solidFill>
                  <a:schemeClr val="tx1"/>
                </a:solidFill>
              </a:rPr>
              <a:t>simple, but slow</a:t>
            </a:r>
          </a:p>
          <a:p>
            <a:pPr lvl="1"/>
            <a:r>
              <a:rPr lang="en-US" dirty="0">
                <a:solidFill>
                  <a:schemeClr val="tx1"/>
                </a:solidFill>
              </a:rPr>
              <a:t>processor check status of I/O device regularly to see if it needs attention</a:t>
            </a:r>
          </a:p>
          <a:p>
            <a:pPr lvl="1"/>
            <a:r>
              <a:rPr lang="en-US" i="1" dirty="0">
                <a:solidFill>
                  <a:schemeClr val="tx1"/>
                </a:solidFill>
              </a:rPr>
              <a:t>similar to checking a telephone without bells</a:t>
            </a:r>
            <a:r>
              <a:rPr lang="en-US" dirty="0">
                <a:solidFill>
                  <a:schemeClr val="tx1"/>
                </a:solidFill>
              </a:rPr>
              <a:t>!</a:t>
            </a:r>
          </a:p>
          <a:p>
            <a:r>
              <a:rPr lang="en-US" dirty="0"/>
              <a:t> </a:t>
            </a:r>
            <a:r>
              <a:rPr lang="en-US" b="1" dirty="0"/>
              <a:t>Interrupt</a:t>
            </a:r>
          </a:p>
          <a:p>
            <a:pPr lvl="1"/>
            <a:r>
              <a:rPr lang="en-US" dirty="0">
                <a:solidFill>
                  <a:schemeClr val="tx1"/>
                </a:solidFill>
              </a:rPr>
              <a:t>fast, but more complicated</a:t>
            </a:r>
          </a:p>
          <a:p>
            <a:pPr lvl="1"/>
            <a:r>
              <a:rPr lang="en-US" dirty="0">
                <a:solidFill>
                  <a:schemeClr val="tx1"/>
                </a:solidFill>
              </a:rPr>
              <a:t>processor is notified by I/O device (interrupted) when device needs attention</a:t>
            </a:r>
          </a:p>
          <a:p>
            <a:pPr lvl="1"/>
            <a:r>
              <a:rPr lang="en-US" i="1" dirty="0">
                <a:solidFill>
                  <a:schemeClr val="tx1"/>
                </a:solidFill>
              </a:rPr>
              <a:t>similar to a telephone with bells</a:t>
            </a:r>
          </a:p>
          <a:p>
            <a:endParaRPr lang="en-US" dirty="0"/>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CSE </a:t>
            </a:r>
            <a:r>
              <a:rPr lang="en-US" dirty="0"/>
              <a:t>– </a:t>
            </a:r>
            <a:r>
              <a:rPr lang="en-US" dirty="0" smtClean="0"/>
              <a:t>341 </a:t>
            </a:r>
            <a:r>
              <a:rPr lang="en-US" dirty="0"/>
              <a:t>: </a:t>
            </a:r>
            <a:r>
              <a:rPr lang="en-US" dirty="0" smtClean="0"/>
              <a:t>Microprocessors </a:t>
            </a:r>
            <a:endParaRPr lang="en-US" dirty="0"/>
          </a:p>
          <a:p>
            <a:pPr algn="ctr"/>
            <a:r>
              <a:rPr lang="en-US" dirty="0"/>
              <a:t>    </a:t>
            </a:r>
            <a:r>
              <a:rPr lang="en-US" dirty="0" smtClean="0"/>
              <a:t>BRAC University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2915</TotalTime>
  <Words>1943</Words>
  <Application>Microsoft Office PowerPoint</Application>
  <PresentationFormat>On-screen Show (4:3)</PresentationFormat>
  <Paragraphs>335</Paragraphs>
  <Slides>26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Bookman Old Style</vt:lpstr>
      <vt:lpstr>Calibri</vt:lpstr>
      <vt:lpstr>Cambria</vt:lpstr>
      <vt:lpstr>Gill Sans MT</vt:lpstr>
      <vt:lpstr>Times New Roman</vt:lpstr>
      <vt:lpstr>Wingdings</vt:lpstr>
      <vt:lpstr>Wingdings 3</vt:lpstr>
      <vt:lpstr>Origin</vt:lpstr>
      <vt:lpstr>Visio</vt:lpstr>
      <vt:lpstr>Course Teacher:  Md. Motaharul Islam, Ph.D. Associate Professor Department of Computer  Science and Engineering </vt:lpstr>
      <vt:lpstr>Lecture References:</vt:lpstr>
      <vt:lpstr>Interrupt and Its Classifications</vt:lpstr>
      <vt:lpstr>Interrupt &amp; Its Consequences over MP</vt:lpstr>
      <vt:lpstr>Why Interrupt is Necessary?</vt:lpstr>
      <vt:lpstr>Why Interrupt is Necessary?</vt:lpstr>
      <vt:lpstr>Why Interrupt is Necessary?</vt:lpstr>
      <vt:lpstr>Why Interrupt is Necessary?</vt:lpstr>
      <vt:lpstr>Polling and Interrupt</vt:lpstr>
      <vt:lpstr>Classifications of 8086 Interrupts</vt:lpstr>
      <vt:lpstr>Function of 8086 during Interrupts</vt:lpstr>
      <vt:lpstr>Function of 8086 during Interrupts</vt:lpstr>
      <vt:lpstr>Interrupt Vectors and Vector Table</vt:lpstr>
      <vt:lpstr>Interrupt Types based on ISR ID</vt:lpstr>
      <vt:lpstr>Interrupt Types based on ISR ID</vt:lpstr>
      <vt:lpstr>Divide by zero interrupt- Type 0</vt:lpstr>
      <vt:lpstr>Single Step Interrupt- Type 1</vt:lpstr>
      <vt:lpstr>Non-maskable Interrupt- Type 2</vt:lpstr>
      <vt:lpstr>Breakpoint Interrupt- Type 3</vt:lpstr>
      <vt:lpstr>Overflow Interrupt- Type 4</vt:lpstr>
      <vt:lpstr>Summary of 8086 Interrupt Function …</vt:lpstr>
      <vt:lpstr>The 8259A Priority Interrupt Controller</vt:lpstr>
      <vt:lpstr>Connecting a single 8259A controller</vt:lpstr>
      <vt:lpstr>8259A Internal block diagram</vt:lpstr>
      <vt:lpstr>The 8259A System Connections</vt:lpstr>
      <vt:lpstr>Example - 82C55 Keyboard Interrupt Circuit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Teacher:  Md. Obaidur Rahman, Ph.D. Assitant Professor, Department of CSE, DUET, Gazipur-1700.</dc:title>
  <dc:creator>Rupam</dc:creator>
  <cp:lastModifiedBy>Dr. Md. Motaharul Islam</cp:lastModifiedBy>
  <cp:revision>287</cp:revision>
  <dcterms:created xsi:type="dcterms:W3CDTF">2006-08-16T00:00:00Z</dcterms:created>
  <dcterms:modified xsi:type="dcterms:W3CDTF">2019-06-19T09:28:05Z</dcterms:modified>
</cp:coreProperties>
</file>