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6" r:id="rId2"/>
  </p:sldMasterIdLst>
  <p:notesMasterIdLst>
    <p:notesMasterId r:id="rId49"/>
  </p:notesMasterIdLst>
  <p:sldIdLst>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92" r:id="rId25"/>
    <p:sldId id="293" r:id="rId26"/>
    <p:sldId id="294" r:id="rId27"/>
    <p:sldId id="295" r:id="rId28"/>
    <p:sldId id="296" r:id="rId29"/>
    <p:sldId id="297" r:id="rId30"/>
    <p:sldId id="298" r:id="rId31"/>
    <p:sldId id="299" r:id="rId32"/>
    <p:sldId id="300" r:id="rId33"/>
    <p:sldId id="301" r:id="rId34"/>
    <p:sldId id="302" r:id="rId35"/>
    <p:sldId id="279" r:id="rId36"/>
    <p:sldId id="280" r:id="rId37"/>
    <p:sldId id="281" r:id="rId38"/>
    <p:sldId id="282" r:id="rId39"/>
    <p:sldId id="283" r:id="rId40"/>
    <p:sldId id="284" r:id="rId41"/>
    <p:sldId id="285" r:id="rId42"/>
    <p:sldId id="286" r:id="rId43"/>
    <p:sldId id="287" r:id="rId44"/>
    <p:sldId id="288" r:id="rId45"/>
    <p:sldId id="289" r:id="rId46"/>
    <p:sldId id="290" r:id="rId47"/>
    <p:sldId id="291" r:id="rId48"/>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CE85356A-992C-43C6-BBDB-7A39DB5F9157}" type="datetimeFigureOut">
              <a:rPr lang="en-US" smtClean="0"/>
              <a:t>3/10/2019</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B5D264CE-3156-40E3-8471-27BD3DBCA4CF}" type="slidenum">
              <a:rPr lang="en-US" smtClean="0"/>
              <a:t>‹#›</a:t>
            </a:fld>
            <a:endParaRPr lang="en-US"/>
          </a:p>
        </p:txBody>
      </p:sp>
    </p:spTree>
    <p:extLst>
      <p:ext uri="{BB962C8B-B14F-4D97-AF65-F5344CB8AC3E}">
        <p14:creationId xmlns:p14="http://schemas.microsoft.com/office/powerpoint/2010/main" val="2726260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cs typeface="Arial" panose="020B0604020202020204" pitchFamily="34" charset="0"/>
            </a:endParaRPr>
          </a:p>
        </p:txBody>
      </p:sp>
      <p:sp>
        <p:nvSpPr>
          <p:cNvPr id="1946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24B1DB2-D2FE-4FD4-97EC-FA2C7C660EEC}" type="slidenum">
              <a:rPr lang="en-US" altLang="en-US">
                <a:solidFill>
                  <a:srgbClr val="000000"/>
                </a:solidFill>
              </a:rPr>
              <a:pPr/>
              <a:t>23</a:t>
            </a:fld>
            <a:endParaRPr lang="en-US" altLang="en-US">
              <a:solidFill>
                <a:srgbClr val="000000"/>
              </a:solidFill>
            </a:endParaRPr>
          </a:p>
        </p:txBody>
      </p:sp>
    </p:spTree>
    <p:extLst>
      <p:ext uri="{BB962C8B-B14F-4D97-AF65-F5344CB8AC3E}">
        <p14:creationId xmlns:p14="http://schemas.microsoft.com/office/powerpoint/2010/main" val="1436851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92769A9E-B668-40FA-A552-01BF6A80777A}" type="slidenum">
              <a:rPr lang="en-US" altLang="en-US">
                <a:solidFill>
                  <a:srgbClr val="000000"/>
                </a:solidFill>
              </a:rPr>
              <a:pPr>
                <a:spcBef>
                  <a:spcPct val="0"/>
                </a:spcBef>
              </a:pPr>
              <a:t>26</a:t>
            </a:fld>
            <a:endParaRPr lang="en-US" altLang="en-US">
              <a:solidFill>
                <a:srgbClr val="000000"/>
              </a:solidFill>
            </a:endParaRPr>
          </a:p>
        </p:txBody>
      </p:sp>
      <p:sp>
        <p:nvSpPr>
          <p:cNvPr id="20483" name="Rectangle 2"/>
          <p:cNvSpPr>
            <a:spLocks noRot="1" noChangeArrowheads="1" noTextEdit="1"/>
          </p:cNvSpPr>
          <p:nvPr>
            <p:ph type="sldImg"/>
          </p:nvPr>
        </p:nvSpPr>
        <p:spPr>
          <a:ln/>
        </p:spPr>
      </p:sp>
      <p:sp>
        <p:nvSpPr>
          <p:cNvPr id="20484" name="Rectangle 3"/>
          <p:cNvSpPr>
            <a:spLocks noGrp="1" noChangeArrowheads="1"/>
          </p:cNvSpPr>
          <p:nvPr>
            <p:ph type="body" idx="1"/>
          </p:nvPr>
        </p:nvSpPr>
        <p:spPr>
          <a:xfrm>
            <a:off x="1316038" y="3198813"/>
            <a:ext cx="7234237" cy="3032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2758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E93B55C8-E6DA-4D3F-8AF0-1A2E900E8126}" type="slidenum">
              <a:rPr lang="en-US" altLang="en-US">
                <a:solidFill>
                  <a:srgbClr val="000000"/>
                </a:solidFill>
              </a:rPr>
              <a:pPr>
                <a:spcBef>
                  <a:spcPct val="0"/>
                </a:spcBef>
              </a:pPr>
              <a:t>27</a:t>
            </a:fld>
            <a:endParaRPr lang="en-US" altLang="en-US">
              <a:solidFill>
                <a:srgbClr val="000000"/>
              </a:solidFill>
            </a:endParaRPr>
          </a:p>
        </p:txBody>
      </p:sp>
      <p:sp>
        <p:nvSpPr>
          <p:cNvPr id="21507" name="Rectangle 2"/>
          <p:cNvSpPr>
            <a:spLocks noRot="1" noChangeArrowheads="1" noTextEdit="1"/>
          </p:cNvSpPr>
          <p:nvPr>
            <p:ph type="sldImg"/>
          </p:nvPr>
        </p:nvSpPr>
        <p:spPr>
          <a:ln/>
        </p:spPr>
      </p:sp>
      <p:sp>
        <p:nvSpPr>
          <p:cNvPr id="21508" name="Rectangle 3"/>
          <p:cNvSpPr>
            <a:spLocks noGrp="1" noChangeArrowheads="1"/>
          </p:cNvSpPr>
          <p:nvPr>
            <p:ph type="body" idx="1"/>
          </p:nvPr>
        </p:nvSpPr>
        <p:spPr>
          <a:xfrm>
            <a:off x="1316038" y="3198813"/>
            <a:ext cx="7234237" cy="3032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130254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ACFB5CFC-438A-43B7-AF26-D12E8C3B12FE}" type="slidenum">
              <a:rPr lang="en-US" altLang="en-US">
                <a:solidFill>
                  <a:srgbClr val="000000"/>
                </a:solidFill>
              </a:rPr>
              <a:pPr>
                <a:spcBef>
                  <a:spcPct val="0"/>
                </a:spcBef>
              </a:pPr>
              <a:t>28</a:t>
            </a:fld>
            <a:endParaRPr lang="en-US" altLang="en-US">
              <a:solidFill>
                <a:srgbClr val="000000"/>
              </a:solidFill>
            </a:endParaRPr>
          </a:p>
        </p:txBody>
      </p:sp>
      <p:sp>
        <p:nvSpPr>
          <p:cNvPr id="22531" name="Rectangle 2"/>
          <p:cNvSpPr>
            <a:spLocks noRot="1" noChangeArrowheads="1" noTextEdit="1"/>
          </p:cNvSpPr>
          <p:nvPr>
            <p:ph type="sldImg"/>
          </p:nvPr>
        </p:nvSpPr>
        <p:spPr>
          <a:ln/>
        </p:spPr>
      </p:sp>
      <p:sp>
        <p:nvSpPr>
          <p:cNvPr id="22532" name="Rectangle 3"/>
          <p:cNvSpPr>
            <a:spLocks noGrp="1" noChangeArrowheads="1"/>
          </p:cNvSpPr>
          <p:nvPr>
            <p:ph type="body" idx="1"/>
          </p:nvPr>
        </p:nvSpPr>
        <p:spPr>
          <a:xfrm>
            <a:off x="1316038" y="3198813"/>
            <a:ext cx="7234237" cy="3032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8333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D7B32CE4-C700-4FD9-8E32-25A092E949DF}" type="slidenum">
              <a:rPr lang="en-US" altLang="en-US">
                <a:solidFill>
                  <a:srgbClr val="000000"/>
                </a:solidFill>
              </a:rPr>
              <a:pPr>
                <a:spcBef>
                  <a:spcPct val="0"/>
                </a:spcBef>
              </a:pPr>
              <a:t>29</a:t>
            </a:fld>
            <a:endParaRPr lang="en-US" altLang="en-US">
              <a:solidFill>
                <a:srgbClr val="000000"/>
              </a:solidFill>
            </a:endParaRPr>
          </a:p>
        </p:txBody>
      </p:sp>
      <p:sp>
        <p:nvSpPr>
          <p:cNvPr id="23555" name="Rectangle 2"/>
          <p:cNvSpPr>
            <a:spLocks noRot="1" noChangeArrowheads="1" noTextEdit="1"/>
          </p:cNvSpPr>
          <p:nvPr>
            <p:ph type="sldImg"/>
          </p:nvPr>
        </p:nvSpPr>
        <p:spPr>
          <a:ln/>
        </p:spPr>
      </p:sp>
      <p:sp>
        <p:nvSpPr>
          <p:cNvPr id="23556" name="Rectangle 3"/>
          <p:cNvSpPr>
            <a:spLocks noGrp="1" noChangeArrowheads="1"/>
          </p:cNvSpPr>
          <p:nvPr>
            <p:ph type="body" idx="1"/>
          </p:nvPr>
        </p:nvSpPr>
        <p:spPr>
          <a:xfrm>
            <a:off x="1316038" y="3198813"/>
            <a:ext cx="7234237" cy="3032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33275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42B273A6-ED92-40C2-8B8D-09BF54D0095B}" type="slidenum">
              <a:rPr lang="en-US" altLang="en-US">
                <a:solidFill>
                  <a:srgbClr val="000000"/>
                </a:solidFill>
              </a:rPr>
              <a:pPr>
                <a:spcBef>
                  <a:spcPct val="0"/>
                </a:spcBef>
              </a:pPr>
              <a:t>30</a:t>
            </a:fld>
            <a:endParaRPr lang="en-US" altLang="en-US">
              <a:solidFill>
                <a:srgbClr val="000000"/>
              </a:solidFill>
            </a:endParaRPr>
          </a:p>
        </p:txBody>
      </p:sp>
      <p:sp>
        <p:nvSpPr>
          <p:cNvPr id="24579" name="Rectangle 2"/>
          <p:cNvSpPr>
            <a:spLocks noRot="1" noChangeArrowheads="1" noTextEdit="1"/>
          </p:cNvSpPr>
          <p:nvPr>
            <p:ph type="sldImg"/>
          </p:nvPr>
        </p:nvSpPr>
        <p:spPr>
          <a:ln/>
        </p:spPr>
      </p:sp>
      <p:sp>
        <p:nvSpPr>
          <p:cNvPr id="24580" name="Rectangle 3"/>
          <p:cNvSpPr>
            <a:spLocks noGrp="1" noChangeArrowheads="1"/>
          </p:cNvSpPr>
          <p:nvPr>
            <p:ph type="body" idx="1"/>
          </p:nvPr>
        </p:nvSpPr>
        <p:spPr>
          <a:xfrm>
            <a:off x="1316038" y="3198813"/>
            <a:ext cx="7234237" cy="3032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8640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5D402FF4-D46A-4EC3-93E5-5C0F13754791}" type="slidenum">
              <a:rPr lang="en-US" altLang="en-US">
                <a:solidFill>
                  <a:srgbClr val="000000"/>
                </a:solidFill>
              </a:rPr>
              <a:pPr>
                <a:spcBef>
                  <a:spcPct val="0"/>
                </a:spcBef>
              </a:pPr>
              <a:t>33</a:t>
            </a:fld>
            <a:endParaRPr lang="en-US" altLang="en-US">
              <a:solidFill>
                <a:srgbClr val="000000"/>
              </a:solidFill>
            </a:endParaRPr>
          </a:p>
        </p:txBody>
      </p:sp>
      <p:sp>
        <p:nvSpPr>
          <p:cNvPr id="25603" name="Rectangle 2"/>
          <p:cNvSpPr>
            <a:spLocks noRot="1" noChangeArrowheads="1" noTextEdit="1"/>
          </p:cNvSpPr>
          <p:nvPr>
            <p:ph type="sldImg"/>
          </p:nvPr>
        </p:nvSpPr>
        <p:spPr>
          <a:ln/>
        </p:spPr>
      </p:sp>
      <p:sp>
        <p:nvSpPr>
          <p:cNvPr id="25604" name="Rectangle 3"/>
          <p:cNvSpPr>
            <a:spLocks noGrp="1" noChangeArrowheads="1"/>
          </p:cNvSpPr>
          <p:nvPr>
            <p:ph type="body" idx="1"/>
          </p:nvPr>
        </p:nvSpPr>
        <p:spPr>
          <a:xfrm>
            <a:off x="1316038" y="3198813"/>
            <a:ext cx="7234237" cy="3032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951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3/10/2019</a:t>
            </a:fld>
            <a:endParaRPr lang="en-US"/>
          </a:p>
        </p:txBody>
      </p:sp>
      <p:sp>
        <p:nvSpPr>
          <p:cNvPr id="6" name="Holder 6"/>
          <p:cNvSpPr>
            <a:spLocks noGrp="1"/>
          </p:cNvSpPr>
          <p:nvPr>
            <p:ph type="sldNum" sz="quarter" idx="7"/>
          </p:nvPr>
        </p:nvSpPr>
        <p:spPr/>
        <p:txBody>
          <a:bodyPr lIns="0" tIns="0" rIns="0" bIns="0"/>
          <a:lstStyle>
            <a:lvl1pPr>
              <a:defRPr sz="1400" b="0" i="0">
                <a:solidFill>
                  <a:srgbClr val="464652"/>
                </a:solidFill>
                <a:latin typeface="Trebuchet MS"/>
                <a:cs typeface="Trebuchet MS"/>
              </a:defRPr>
            </a:lvl1pPr>
          </a:lstStyle>
          <a:p>
            <a:pPr marL="25400">
              <a:lnSpc>
                <a:spcPct val="100000"/>
              </a:lnSpc>
              <a:spcBef>
                <a:spcPts val="5"/>
              </a:spcBef>
            </a:pPr>
            <a:fld id="{81D60167-4931-47E6-BA6A-407CBD079E47}" type="slidenum">
              <a:rPr spc="-35" dirty="0"/>
              <a:t>‹#›</a:t>
            </a:fld>
            <a:endParaRPr spc="-35"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Dr. Jia Uddin, CSE, BRAC University</a:t>
            </a:r>
          </a:p>
        </p:txBody>
      </p:sp>
      <p:sp>
        <p:nvSpPr>
          <p:cNvPr id="9" name="Slide Number Placeholder 5"/>
          <p:cNvSpPr>
            <a:spLocks noGrp="1"/>
          </p:cNvSpPr>
          <p:nvPr>
            <p:ph type="sldNum" sz="quarter" idx="12"/>
          </p:nvPr>
        </p:nvSpPr>
        <p:spPr/>
        <p:txBody>
          <a:bodyPr/>
          <a:lstStyle>
            <a:lvl1pPr>
              <a:defRPr/>
            </a:lvl1pPr>
          </a:lstStyle>
          <a:p>
            <a:fld id="{83DDAEE2-A28C-4FE2-A7A0-395FD3D41C3F}" type="slidenum">
              <a:rPr lang="en-US" altLang="en-US"/>
              <a:pPr/>
              <a:t>‹#›</a:t>
            </a:fld>
            <a:endParaRPr lang="en-US" altLang="en-US"/>
          </a:p>
        </p:txBody>
      </p:sp>
    </p:spTree>
    <p:extLst>
      <p:ext uri="{BB962C8B-B14F-4D97-AF65-F5344CB8AC3E}">
        <p14:creationId xmlns:p14="http://schemas.microsoft.com/office/powerpoint/2010/main" val="3253767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Dr. Jia Uddin, CSE, BRAC University</a:t>
            </a:r>
          </a:p>
        </p:txBody>
      </p:sp>
      <p:sp>
        <p:nvSpPr>
          <p:cNvPr id="5" name="Slide Number Placeholder 5"/>
          <p:cNvSpPr>
            <a:spLocks noGrp="1"/>
          </p:cNvSpPr>
          <p:nvPr>
            <p:ph type="sldNum" sz="quarter" idx="12"/>
          </p:nvPr>
        </p:nvSpPr>
        <p:spPr/>
        <p:txBody>
          <a:bodyPr/>
          <a:lstStyle>
            <a:lvl1pPr>
              <a:defRPr/>
            </a:lvl1pPr>
          </a:lstStyle>
          <a:p>
            <a:fld id="{26EA3A69-5641-438C-9723-7C1895123E4D}" type="slidenum">
              <a:rPr lang="en-US" altLang="en-US"/>
              <a:pPr/>
              <a:t>‹#›</a:t>
            </a:fld>
            <a:endParaRPr lang="en-US" altLang="en-US"/>
          </a:p>
        </p:txBody>
      </p:sp>
    </p:spTree>
    <p:extLst>
      <p:ext uri="{BB962C8B-B14F-4D97-AF65-F5344CB8AC3E}">
        <p14:creationId xmlns:p14="http://schemas.microsoft.com/office/powerpoint/2010/main" val="25517154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Dr. Jia Uddin, CSE, BRAC University</a:t>
            </a:r>
          </a:p>
        </p:txBody>
      </p:sp>
      <p:sp>
        <p:nvSpPr>
          <p:cNvPr id="4" name="Slide Number Placeholder 5"/>
          <p:cNvSpPr>
            <a:spLocks noGrp="1"/>
          </p:cNvSpPr>
          <p:nvPr>
            <p:ph type="sldNum" sz="quarter" idx="12"/>
          </p:nvPr>
        </p:nvSpPr>
        <p:spPr/>
        <p:txBody>
          <a:bodyPr/>
          <a:lstStyle>
            <a:lvl1pPr>
              <a:defRPr/>
            </a:lvl1pPr>
          </a:lstStyle>
          <a:p>
            <a:fld id="{1A54B61C-5408-4CC5-B504-87133CDCDE2F}" type="slidenum">
              <a:rPr lang="en-US" altLang="en-US"/>
              <a:pPr/>
              <a:t>‹#›</a:t>
            </a:fld>
            <a:endParaRPr lang="en-US" altLang="en-US"/>
          </a:p>
        </p:txBody>
      </p:sp>
    </p:spTree>
    <p:extLst>
      <p:ext uri="{BB962C8B-B14F-4D97-AF65-F5344CB8AC3E}">
        <p14:creationId xmlns:p14="http://schemas.microsoft.com/office/powerpoint/2010/main" val="15013533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Dr. Jia Uddin, CSE, BRAC University</a:t>
            </a:r>
          </a:p>
        </p:txBody>
      </p:sp>
      <p:sp>
        <p:nvSpPr>
          <p:cNvPr id="7" name="Slide Number Placeholder 5"/>
          <p:cNvSpPr>
            <a:spLocks noGrp="1"/>
          </p:cNvSpPr>
          <p:nvPr>
            <p:ph type="sldNum" sz="quarter" idx="12"/>
          </p:nvPr>
        </p:nvSpPr>
        <p:spPr/>
        <p:txBody>
          <a:bodyPr/>
          <a:lstStyle>
            <a:lvl1pPr>
              <a:defRPr/>
            </a:lvl1pPr>
          </a:lstStyle>
          <a:p>
            <a:fld id="{98C4FC61-9174-4903-AE11-E9FF575EF276}" type="slidenum">
              <a:rPr lang="en-US" altLang="en-US"/>
              <a:pPr/>
              <a:t>‹#›</a:t>
            </a:fld>
            <a:endParaRPr lang="en-US" altLang="en-US"/>
          </a:p>
        </p:txBody>
      </p:sp>
    </p:spTree>
    <p:extLst>
      <p:ext uri="{BB962C8B-B14F-4D97-AF65-F5344CB8AC3E}">
        <p14:creationId xmlns:p14="http://schemas.microsoft.com/office/powerpoint/2010/main" val="7835078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smtClean="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Dr. Jia Uddin, CSE, BRAC University</a:t>
            </a:r>
          </a:p>
        </p:txBody>
      </p:sp>
      <p:sp>
        <p:nvSpPr>
          <p:cNvPr id="7" name="Slide Number Placeholder 5"/>
          <p:cNvSpPr>
            <a:spLocks noGrp="1"/>
          </p:cNvSpPr>
          <p:nvPr>
            <p:ph type="sldNum" sz="quarter" idx="12"/>
          </p:nvPr>
        </p:nvSpPr>
        <p:spPr/>
        <p:txBody>
          <a:bodyPr/>
          <a:lstStyle>
            <a:lvl1pPr>
              <a:defRPr/>
            </a:lvl1pPr>
          </a:lstStyle>
          <a:p>
            <a:fld id="{BB686C08-D6F4-4266-B560-3F81B1DF20A2}" type="slidenum">
              <a:rPr lang="en-US" altLang="en-US"/>
              <a:pPr/>
              <a:t>‹#›</a:t>
            </a:fld>
            <a:endParaRPr lang="en-US" altLang="en-US"/>
          </a:p>
        </p:txBody>
      </p:sp>
    </p:spTree>
    <p:extLst>
      <p:ext uri="{BB962C8B-B14F-4D97-AF65-F5344CB8AC3E}">
        <p14:creationId xmlns:p14="http://schemas.microsoft.com/office/powerpoint/2010/main" val="29236227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Dr. Jia Uddin, CSE, BRAC University</a:t>
            </a:r>
          </a:p>
        </p:txBody>
      </p:sp>
      <p:sp>
        <p:nvSpPr>
          <p:cNvPr id="6" name="Slide Number Placeholder 5"/>
          <p:cNvSpPr>
            <a:spLocks noGrp="1"/>
          </p:cNvSpPr>
          <p:nvPr>
            <p:ph type="sldNum" sz="quarter" idx="12"/>
          </p:nvPr>
        </p:nvSpPr>
        <p:spPr/>
        <p:txBody>
          <a:bodyPr/>
          <a:lstStyle>
            <a:lvl1pPr>
              <a:defRPr/>
            </a:lvl1pPr>
          </a:lstStyle>
          <a:p>
            <a:fld id="{B82F7A41-F0DE-4798-8018-CBE361590217}" type="slidenum">
              <a:rPr lang="en-US" altLang="en-US"/>
              <a:pPr/>
              <a:t>‹#›</a:t>
            </a:fld>
            <a:endParaRPr lang="en-US" altLang="en-US"/>
          </a:p>
        </p:txBody>
      </p:sp>
    </p:spTree>
    <p:extLst>
      <p:ext uri="{BB962C8B-B14F-4D97-AF65-F5344CB8AC3E}">
        <p14:creationId xmlns:p14="http://schemas.microsoft.com/office/powerpoint/2010/main" val="23810027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Dr. Jia Uddin, CSE, BRAC University</a:t>
            </a:r>
          </a:p>
        </p:txBody>
      </p:sp>
      <p:sp>
        <p:nvSpPr>
          <p:cNvPr id="6" name="Slide Number Placeholder 5"/>
          <p:cNvSpPr>
            <a:spLocks noGrp="1"/>
          </p:cNvSpPr>
          <p:nvPr>
            <p:ph type="sldNum" sz="quarter" idx="12"/>
          </p:nvPr>
        </p:nvSpPr>
        <p:spPr/>
        <p:txBody>
          <a:bodyPr/>
          <a:lstStyle>
            <a:lvl1pPr>
              <a:defRPr/>
            </a:lvl1pPr>
          </a:lstStyle>
          <a:p>
            <a:fld id="{D0C52425-B192-434E-BD0C-90FF0DF26C73}" type="slidenum">
              <a:rPr lang="en-US" altLang="en-US"/>
              <a:pPr/>
              <a:t>‹#›</a:t>
            </a:fld>
            <a:endParaRPr lang="en-US" altLang="en-US"/>
          </a:p>
        </p:txBody>
      </p:sp>
    </p:spTree>
    <p:extLst>
      <p:ext uri="{BB962C8B-B14F-4D97-AF65-F5344CB8AC3E}">
        <p14:creationId xmlns:p14="http://schemas.microsoft.com/office/powerpoint/2010/main" val="3315259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tx1"/>
                </a:solidFill>
                <a:latin typeface="Georgia"/>
                <a:cs typeface="Georgia"/>
              </a:defRPr>
            </a:lvl1pPr>
          </a:lstStyle>
          <a:p>
            <a:endParaRPr/>
          </a:p>
        </p:txBody>
      </p:sp>
      <p:sp>
        <p:nvSpPr>
          <p:cNvPr id="3" name="Holder 3"/>
          <p:cNvSpPr>
            <a:spLocks noGrp="1"/>
          </p:cNvSpPr>
          <p:nvPr>
            <p:ph type="body" idx="1"/>
          </p:nvPr>
        </p:nvSpPr>
        <p:spPr/>
        <p:txBody>
          <a:bodyPr lIns="0" tIns="0" rIns="0" bIns="0"/>
          <a:lstStyle>
            <a:lvl1pPr>
              <a:defRPr sz="25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3/10/2019</a:t>
            </a:fld>
            <a:endParaRPr lang="en-US"/>
          </a:p>
        </p:txBody>
      </p:sp>
      <p:sp>
        <p:nvSpPr>
          <p:cNvPr id="6" name="Holder 6"/>
          <p:cNvSpPr>
            <a:spLocks noGrp="1"/>
          </p:cNvSpPr>
          <p:nvPr>
            <p:ph type="sldNum" sz="quarter" idx="7"/>
          </p:nvPr>
        </p:nvSpPr>
        <p:spPr/>
        <p:txBody>
          <a:bodyPr lIns="0" tIns="0" rIns="0" bIns="0"/>
          <a:lstStyle>
            <a:lvl1pPr>
              <a:defRPr sz="1400" b="0" i="0">
                <a:solidFill>
                  <a:srgbClr val="464652"/>
                </a:solidFill>
                <a:latin typeface="Trebuchet MS"/>
                <a:cs typeface="Trebuchet MS"/>
              </a:defRPr>
            </a:lvl1pPr>
          </a:lstStyle>
          <a:p>
            <a:pPr marL="25400">
              <a:lnSpc>
                <a:spcPct val="100000"/>
              </a:lnSpc>
              <a:spcBef>
                <a:spcPts val="5"/>
              </a:spcBef>
            </a:pPr>
            <a:fld id="{81D60167-4931-47E6-BA6A-407CBD079E47}" type="slidenum">
              <a:rPr spc="-35" dirty="0"/>
              <a:t>‹#›</a:t>
            </a:fld>
            <a:endParaRPr spc="-3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tx1"/>
                </a:solidFill>
                <a:latin typeface="Georgia"/>
                <a:cs typeface="Georgia"/>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3/10/2019</a:t>
            </a:fld>
            <a:endParaRPr lang="en-US"/>
          </a:p>
        </p:txBody>
      </p:sp>
      <p:sp>
        <p:nvSpPr>
          <p:cNvPr id="7" name="Holder 7"/>
          <p:cNvSpPr>
            <a:spLocks noGrp="1"/>
          </p:cNvSpPr>
          <p:nvPr>
            <p:ph type="sldNum" sz="quarter" idx="7"/>
          </p:nvPr>
        </p:nvSpPr>
        <p:spPr/>
        <p:txBody>
          <a:bodyPr lIns="0" tIns="0" rIns="0" bIns="0"/>
          <a:lstStyle>
            <a:lvl1pPr>
              <a:defRPr sz="1400" b="0" i="0">
                <a:solidFill>
                  <a:srgbClr val="464652"/>
                </a:solidFill>
                <a:latin typeface="Trebuchet MS"/>
                <a:cs typeface="Trebuchet MS"/>
              </a:defRPr>
            </a:lvl1pPr>
          </a:lstStyle>
          <a:p>
            <a:pPr marL="25400">
              <a:lnSpc>
                <a:spcPct val="100000"/>
              </a:lnSpc>
              <a:spcBef>
                <a:spcPts val="5"/>
              </a:spcBef>
            </a:pPr>
            <a:fld id="{81D60167-4931-47E6-BA6A-407CBD079E47}" type="slidenum">
              <a:rPr spc="-35" dirty="0"/>
              <a:t>‹#›</a:t>
            </a:fld>
            <a:endParaRPr spc="-3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tx1"/>
                </a:solidFill>
                <a:latin typeface="Georgia"/>
                <a:cs typeface="Georg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3/10/2019</a:t>
            </a:fld>
            <a:endParaRPr lang="en-US"/>
          </a:p>
        </p:txBody>
      </p:sp>
      <p:sp>
        <p:nvSpPr>
          <p:cNvPr id="5" name="Holder 5"/>
          <p:cNvSpPr>
            <a:spLocks noGrp="1"/>
          </p:cNvSpPr>
          <p:nvPr>
            <p:ph type="sldNum" sz="quarter" idx="7"/>
          </p:nvPr>
        </p:nvSpPr>
        <p:spPr/>
        <p:txBody>
          <a:bodyPr lIns="0" tIns="0" rIns="0" bIns="0"/>
          <a:lstStyle>
            <a:lvl1pPr>
              <a:defRPr sz="1400" b="0" i="0">
                <a:solidFill>
                  <a:srgbClr val="464652"/>
                </a:solidFill>
                <a:latin typeface="Trebuchet MS"/>
                <a:cs typeface="Trebuchet MS"/>
              </a:defRPr>
            </a:lvl1pPr>
          </a:lstStyle>
          <a:p>
            <a:pPr marL="25400">
              <a:lnSpc>
                <a:spcPct val="100000"/>
              </a:lnSpc>
              <a:spcBef>
                <a:spcPts val="5"/>
              </a:spcBef>
            </a:pPr>
            <a:fld id="{81D60167-4931-47E6-BA6A-407CBD079E47}" type="slidenum">
              <a:rPr spc="-35" dirty="0"/>
              <a:t>‹#›</a:t>
            </a:fld>
            <a:endParaRPr spc="-3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57200" y="6353555"/>
            <a:ext cx="8229600" cy="0"/>
          </a:xfrm>
          <a:custGeom>
            <a:avLst/>
            <a:gdLst/>
            <a:ahLst/>
            <a:cxnLst/>
            <a:rect l="l" t="t" r="r" b="b"/>
            <a:pathLst>
              <a:path w="8229600">
                <a:moveTo>
                  <a:pt x="0" y="0"/>
                </a:moveTo>
                <a:lnTo>
                  <a:pt x="8229600" y="0"/>
                </a:lnTo>
              </a:path>
            </a:pathLst>
          </a:custGeom>
          <a:ln w="9144">
            <a:solidFill>
              <a:srgbClr val="9FB8CD"/>
            </a:solidFill>
            <a:prstDash val="sysDash"/>
          </a:ln>
        </p:spPr>
        <p:txBody>
          <a:bodyPr wrap="square" lIns="0" tIns="0" rIns="0" bIns="0" rtlCol="0"/>
          <a:lstStyle/>
          <a:p>
            <a:endParaRPr/>
          </a:p>
        </p:txBody>
      </p:sp>
      <p:sp>
        <p:nvSpPr>
          <p:cNvPr id="17" name="bk object 17"/>
          <p:cNvSpPr/>
          <p:nvPr/>
        </p:nvSpPr>
        <p:spPr>
          <a:xfrm>
            <a:off x="457200" y="1143000"/>
            <a:ext cx="8229600" cy="0"/>
          </a:xfrm>
          <a:custGeom>
            <a:avLst/>
            <a:gdLst/>
            <a:ahLst/>
            <a:cxnLst/>
            <a:rect l="l" t="t" r="r" b="b"/>
            <a:pathLst>
              <a:path w="8229600">
                <a:moveTo>
                  <a:pt x="0" y="0"/>
                </a:moveTo>
                <a:lnTo>
                  <a:pt x="8229600" y="0"/>
                </a:lnTo>
              </a:path>
            </a:pathLst>
          </a:custGeom>
          <a:ln w="9144">
            <a:solidFill>
              <a:srgbClr val="9FB8CD"/>
            </a:solidFill>
            <a:prstDash val="sysDash"/>
          </a:ln>
        </p:spPr>
        <p:txBody>
          <a:bodyPr wrap="square" lIns="0" tIns="0" rIns="0" bIns="0" rtlCol="0"/>
          <a:lstStyle/>
          <a:p>
            <a:endParaRPr/>
          </a:p>
        </p:txBody>
      </p:sp>
      <p:sp>
        <p:nvSpPr>
          <p:cNvPr id="18" name="bk object 18"/>
          <p:cNvSpPr/>
          <p:nvPr/>
        </p:nvSpPr>
        <p:spPr>
          <a:xfrm>
            <a:off x="454151" y="6432803"/>
            <a:ext cx="120650" cy="190500"/>
          </a:xfrm>
          <a:custGeom>
            <a:avLst/>
            <a:gdLst/>
            <a:ahLst/>
            <a:cxnLst/>
            <a:rect l="l" t="t" r="r" b="b"/>
            <a:pathLst>
              <a:path w="120650" h="190500">
                <a:moveTo>
                  <a:pt x="0" y="0"/>
                </a:moveTo>
                <a:lnTo>
                  <a:pt x="0" y="190500"/>
                </a:lnTo>
                <a:lnTo>
                  <a:pt x="120396" y="95250"/>
                </a:lnTo>
                <a:lnTo>
                  <a:pt x="0" y="0"/>
                </a:lnTo>
                <a:close/>
              </a:path>
            </a:pathLst>
          </a:custGeom>
          <a:solidFill>
            <a:srgbClr val="9FB8CD"/>
          </a:solidFill>
        </p:spPr>
        <p:txBody>
          <a:bodyPr wrap="square" lIns="0" tIns="0" rIns="0" bIns="0" rtlCol="0"/>
          <a:lstStyle/>
          <a:p>
            <a:endParaRPr/>
          </a:p>
        </p:txBody>
      </p:sp>
      <p:sp>
        <p:nvSpPr>
          <p:cNvPr id="19" name="bk object 19"/>
          <p:cNvSpPr/>
          <p:nvPr/>
        </p:nvSpPr>
        <p:spPr>
          <a:xfrm>
            <a:off x="1676400" y="76200"/>
            <a:ext cx="7086600" cy="5192268"/>
          </a:xfrm>
          <a:prstGeom prst="rect">
            <a:avLst/>
          </a:prstGeom>
          <a:blipFill>
            <a:blip r:embed="rId2" cstate="print"/>
            <a:stretch>
              <a:fillRect/>
            </a:stretch>
          </a:blipFill>
        </p:spPr>
        <p:txBody>
          <a:bodyPr wrap="square" lIns="0" tIns="0" rIns="0" bIns="0" rtlCol="0"/>
          <a:lstStyle/>
          <a:p>
            <a:endParaRPr/>
          </a:p>
        </p:txBody>
      </p:sp>
      <p:sp>
        <p:nvSpPr>
          <p:cNvPr id="20" name="bk object 20"/>
          <p:cNvSpPr/>
          <p:nvPr/>
        </p:nvSpPr>
        <p:spPr>
          <a:xfrm>
            <a:off x="1454658" y="1791461"/>
            <a:ext cx="0" cy="723900"/>
          </a:xfrm>
          <a:custGeom>
            <a:avLst/>
            <a:gdLst/>
            <a:ahLst/>
            <a:cxnLst/>
            <a:rect l="l" t="t" r="r" b="b"/>
            <a:pathLst>
              <a:path h="723900">
                <a:moveTo>
                  <a:pt x="0" y="0"/>
                </a:moveTo>
                <a:lnTo>
                  <a:pt x="0" y="723900"/>
                </a:lnTo>
              </a:path>
            </a:pathLst>
          </a:custGeom>
          <a:ln w="38100">
            <a:solidFill>
              <a:srgbClr val="FF0000"/>
            </a:solidFill>
          </a:ln>
        </p:spPr>
        <p:txBody>
          <a:bodyPr wrap="square" lIns="0" tIns="0" rIns="0" bIns="0" rtlCol="0"/>
          <a:lstStyle/>
          <a:p>
            <a:endParaRPr/>
          </a:p>
        </p:txBody>
      </p:sp>
      <p:sp>
        <p:nvSpPr>
          <p:cNvPr id="21" name="bk object 21"/>
          <p:cNvSpPr/>
          <p:nvPr/>
        </p:nvSpPr>
        <p:spPr>
          <a:xfrm>
            <a:off x="1454658" y="1786763"/>
            <a:ext cx="246379" cy="119380"/>
          </a:xfrm>
          <a:custGeom>
            <a:avLst/>
            <a:gdLst/>
            <a:ahLst/>
            <a:cxnLst/>
            <a:rect l="l" t="t" r="r" b="b"/>
            <a:pathLst>
              <a:path w="246380" h="119380">
                <a:moveTo>
                  <a:pt x="0" y="118999"/>
                </a:moveTo>
                <a:lnTo>
                  <a:pt x="120522" y="118999"/>
                </a:lnTo>
                <a:lnTo>
                  <a:pt x="245998" y="0"/>
                </a:lnTo>
              </a:path>
            </a:pathLst>
          </a:custGeom>
          <a:ln w="38099">
            <a:solidFill>
              <a:srgbClr val="FF0000"/>
            </a:solidFill>
          </a:ln>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3/10/2019</a:t>
            </a:fld>
            <a:endParaRPr lang="en-US"/>
          </a:p>
        </p:txBody>
      </p:sp>
      <p:sp>
        <p:nvSpPr>
          <p:cNvPr id="4" name="Holder 4"/>
          <p:cNvSpPr>
            <a:spLocks noGrp="1"/>
          </p:cNvSpPr>
          <p:nvPr>
            <p:ph type="sldNum" sz="quarter" idx="7"/>
          </p:nvPr>
        </p:nvSpPr>
        <p:spPr/>
        <p:txBody>
          <a:bodyPr lIns="0" tIns="0" rIns="0" bIns="0"/>
          <a:lstStyle>
            <a:lvl1pPr>
              <a:defRPr sz="1400" b="0" i="0">
                <a:solidFill>
                  <a:srgbClr val="464652"/>
                </a:solidFill>
                <a:latin typeface="Trebuchet MS"/>
                <a:cs typeface="Trebuchet MS"/>
              </a:defRPr>
            </a:lvl1pPr>
          </a:lstStyle>
          <a:p>
            <a:pPr marL="25400">
              <a:lnSpc>
                <a:spcPct val="100000"/>
              </a:lnSpc>
              <a:spcBef>
                <a:spcPts val="5"/>
              </a:spcBef>
            </a:pPr>
            <a:fld id="{81D60167-4931-47E6-BA6A-407CBD079E47}" type="slidenum">
              <a:rPr spc="-35" dirty="0"/>
              <a:t>‹#›</a:t>
            </a:fld>
            <a:endParaRPr spc="-35"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Dr. Jia Uddin, CSE, BRAC University</a:t>
            </a:r>
          </a:p>
        </p:txBody>
      </p:sp>
      <p:sp>
        <p:nvSpPr>
          <p:cNvPr id="6" name="Slide Number Placeholder 5"/>
          <p:cNvSpPr>
            <a:spLocks noGrp="1"/>
          </p:cNvSpPr>
          <p:nvPr>
            <p:ph type="sldNum" sz="quarter" idx="12"/>
          </p:nvPr>
        </p:nvSpPr>
        <p:spPr/>
        <p:txBody>
          <a:bodyPr/>
          <a:lstStyle>
            <a:lvl1pPr>
              <a:defRPr/>
            </a:lvl1pPr>
          </a:lstStyle>
          <a:p>
            <a:fld id="{4E2B9CD8-F771-46E6-B1F4-5DF8710CD4C9}" type="slidenum">
              <a:rPr lang="en-US" altLang="en-US"/>
              <a:pPr/>
              <a:t>‹#›</a:t>
            </a:fld>
            <a:endParaRPr lang="en-US" altLang="en-US"/>
          </a:p>
        </p:txBody>
      </p:sp>
    </p:spTree>
    <p:extLst>
      <p:ext uri="{BB962C8B-B14F-4D97-AF65-F5344CB8AC3E}">
        <p14:creationId xmlns:p14="http://schemas.microsoft.com/office/powerpoint/2010/main" val="1851464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Dr. Jia Uddin, CSE, BRAC University</a:t>
            </a:r>
          </a:p>
        </p:txBody>
      </p:sp>
      <p:sp>
        <p:nvSpPr>
          <p:cNvPr id="6" name="Slide Number Placeholder 5"/>
          <p:cNvSpPr>
            <a:spLocks noGrp="1"/>
          </p:cNvSpPr>
          <p:nvPr>
            <p:ph type="sldNum" sz="quarter" idx="12"/>
          </p:nvPr>
        </p:nvSpPr>
        <p:spPr/>
        <p:txBody>
          <a:bodyPr/>
          <a:lstStyle>
            <a:lvl1pPr>
              <a:defRPr/>
            </a:lvl1pPr>
          </a:lstStyle>
          <a:p>
            <a:fld id="{20F947BD-D80F-4467-8DCF-558E21CB0DC8}" type="slidenum">
              <a:rPr lang="en-US" altLang="en-US"/>
              <a:pPr/>
              <a:t>‹#›</a:t>
            </a:fld>
            <a:endParaRPr lang="en-US" altLang="en-US"/>
          </a:p>
        </p:txBody>
      </p:sp>
    </p:spTree>
    <p:extLst>
      <p:ext uri="{BB962C8B-B14F-4D97-AF65-F5344CB8AC3E}">
        <p14:creationId xmlns:p14="http://schemas.microsoft.com/office/powerpoint/2010/main" val="2204388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Dr. Jia Uddin, CSE, BRAC University</a:t>
            </a:r>
          </a:p>
        </p:txBody>
      </p:sp>
      <p:sp>
        <p:nvSpPr>
          <p:cNvPr id="6" name="Slide Number Placeholder 5"/>
          <p:cNvSpPr>
            <a:spLocks noGrp="1"/>
          </p:cNvSpPr>
          <p:nvPr>
            <p:ph type="sldNum" sz="quarter" idx="12"/>
          </p:nvPr>
        </p:nvSpPr>
        <p:spPr/>
        <p:txBody>
          <a:bodyPr/>
          <a:lstStyle>
            <a:lvl1pPr>
              <a:defRPr/>
            </a:lvl1pPr>
          </a:lstStyle>
          <a:p>
            <a:fld id="{8917838A-6377-4CE9-BF17-11C452F32BFB}" type="slidenum">
              <a:rPr lang="en-US" altLang="en-US"/>
              <a:pPr/>
              <a:t>‹#›</a:t>
            </a:fld>
            <a:endParaRPr lang="en-US" altLang="en-US"/>
          </a:p>
        </p:txBody>
      </p:sp>
    </p:spTree>
    <p:extLst>
      <p:ext uri="{BB962C8B-B14F-4D97-AF65-F5344CB8AC3E}">
        <p14:creationId xmlns:p14="http://schemas.microsoft.com/office/powerpoint/2010/main" val="1671745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Dr. Jia Uddin, CSE, BRAC University</a:t>
            </a:r>
          </a:p>
        </p:txBody>
      </p:sp>
      <p:sp>
        <p:nvSpPr>
          <p:cNvPr id="7" name="Slide Number Placeholder 5"/>
          <p:cNvSpPr>
            <a:spLocks noGrp="1"/>
          </p:cNvSpPr>
          <p:nvPr>
            <p:ph type="sldNum" sz="quarter" idx="12"/>
          </p:nvPr>
        </p:nvSpPr>
        <p:spPr/>
        <p:txBody>
          <a:bodyPr/>
          <a:lstStyle>
            <a:lvl1pPr>
              <a:defRPr/>
            </a:lvl1pPr>
          </a:lstStyle>
          <a:p>
            <a:fld id="{C555795D-054E-470E-B492-E318D9BD86C6}" type="slidenum">
              <a:rPr lang="en-US" altLang="en-US"/>
              <a:pPr/>
              <a:t>‹#›</a:t>
            </a:fld>
            <a:endParaRPr lang="en-US" altLang="en-US"/>
          </a:p>
        </p:txBody>
      </p:sp>
    </p:spTree>
    <p:extLst>
      <p:ext uri="{BB962C8B-B14F-4D97-AF65-F5344CB8AC3E}">
        <p14:creationId xmlns:p14="http://schemas.microsoft.com/office/powerpoint/2010/main" val="32767349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57200" y="6353555"/>
            <a:ext cx="8229600" cy="0"/>
          </a:xfrm>
          <a:custGeom>
            <a:avLst/>
            <a:gdLst/>
            <a:ahLst/>
            <a:cxnLst/>
            <a:rect l="l" t="t" r="r" b="b"/>
            <a:pathLst>
              <a:path w="8229600">
                <a:moveTo>
                  <a:pt x="0" y="0"/>
                </a:moveTo>
                <a:lnTo>
                  <a:pt x="8229600" y="0"/>
                </a:lnTo>
              </a:path>
            </a:pathLst>
          </a:custGeom>
          <a:ln w="9144">
            <a:solidFill>
              <a:srgbClr val="9FB8CD"/>
            </a:solidFill>
            <a:prstDash val="sysDash"/>
          </a:ln>
        </p:spPr>
        <p:txBody>
          <a:bodyPr wrap="square" lIns="0" tIns="0" rIns="0" bIns="0" rtlCol="0"/>
          <a:lstStyle/>
          <a:p>
            <a:endParaRPr/>
          </a:p>
        </p:txBody>
      </p:sp>
      <p:sp>
        <p:nvSpPr>
          <p:cNvPr id="17" name="bk object 17"/>
          <p:cNvSpPr/>
          <p:nvPr/>
        </p:nvSpPr>
        <p:spPr>
          <a:xfrm>
            <a:off x="457200" y="1143000"/>
            <a:ext cx="8229600" cy="0"/>
          </a:xfrm>
          <a:custGeom>
            <a:avLst/>
            <a:gdLst/>
            <a:ahLst/>
            <a:cxnLst/>
            <a:rect l="l" t="t" r="r" b="b"/>
            <a:pathLst>
              <a:path w="8229600">
                <a:moveTo>
                  <a:pt x="0" y="0"/>
                </a:moveTo>
                <a:lnTo>
                  <a:pt x="8229600" y="0"/>
                </a:lnTo>
              </a:path>
            </a:pathLst>
          </a:custGeom>
          <a:ln w="9144">
            <a:solidFill>
              <a:srgbClr val="9FB8CD"/>
            </a:solidFill>
            <a:prstDash val="sysDash"/>
          </a:ln>
        </p:spPr>
        <p:txBody>
          <a:bodyPr wrap="square" lIns="0" tIns="0" rIns="0" bIns="0" rtlCol="0"/>
          <a:lstStyle/>
          <a:p>
            <a:endParaRPr/>
          </a:p>
        </p:txBody>
      </p:sp>
      <p:sp>
        <p:nvSpPr>
          <p:cNvPr id="18" name="bk object 18"/>
          <p:cNvSpPr/>
          <p:nvPr/>
        </p:nvSpPr>
        <p:spPr>
          <a:xfrm>
            <a:off x="454151" y="6432803"/>
            <a:ext cx="120650" cy="190500"/>
          </a:xfrm>
          <a:custGeom>
            <a:avLst/>
            <a:gdLst/>
            <a:ahLst/>
            <a:cxnLst/>
            <a:rect l="l" t="t" r="r" b="b"/>
            <a:pathLst>
              <a:path w="120650" h="190500">
                <a:moveTo>
                  <a:pt x="0" y="0"/>
                </a:moveTo>
                <a:lnTo>
                  <a:pt x="0" y="190500"/>
                </a:lnTo>
                <a:lnTo>
                  <a:pt x="120396" y="95250"/>
                </a:lnTo>
                <a:lnTo>
                  <a:pt x="0" y="0"/>
                </a:lnTo>
                <a:close/>
              </a:path>
            </a:pathLst>
          </a:custGeom>
          <a:solidFill>
            <a:srgbClr val="9FB8CD"/>
          </a:solidFill>
        </p:spPr>
        <p:txBody>
          <a:bodyPr wrap="square" lIns="0" tIns="0" rIns="0" bIns="0" rtlCol="0"/>
          <a:lstStyle/>
          <a:p>
            <a:endParaRPr/>
          </a:p>
        </p:txBody>
      </p:sp>
      <p:sp>
        <p:nvSpPr>
          <p:cNvPr id="2" name="Holder 2"/>
          <p:cNvSpPr>
            <a:spLocks noGrp="1"/>
          </p:cNvSpPr>
          <p:nvPr>
            <p:ph type="title"/>
          </p:nvPr>
        </p:nvSpPr>
        <p:spPr>
          <a:xfrm>
            <a:off x="535940" y="577341"/>
            <a:ext cx="4313555" cy="513715"/>
          </a:xfrm>
          <a:prstGeom prst="rect">
            <a:avLst/>
          </a:prstGeom>
        </p:spPr>
        <p:txBody>
          <a:bodyPr wrap="square" lIns="0" tIns="0" rIns="0" bIns="0">
            <a:spAutoFit/>
          </a:bodyPr>
          <a:lstStyle>
            <a:lvl1pPr>
              <a:defRPr sz="3200" b="0" i="0">
                <a:solidFill>
                  <a:schemeClr val="tx1"/>
                </a:solidFill>
                <a:latin typeface="Georgia"/>
                <a:cs typeface="Georgia"/>
              </a:defRPr>
            </a:lvl1pPr>
          </a:lstStyle>
          <a:p>
            <a:endParaRPr/>
          </a:p>
        </p:txBody>
      </p:sp>
      <p:sp>
        <p:nvSpPr>
          <p:cNvPr id="3" name="Holder 3"/>
          <p:cNvSpPr>
            <a:spLocks noGrp="1"/>
          </p:cNvSpPr>
          <p:nvPr>
            <p:ph type="body" idx="1"/>
          </p:nvPr>
        </p:nvSpPr>
        <p:spPr>
          <a:xfrm>
            <a:off x="694055" y="1239977"/>
            <a:ext cx="7755889" cy="4751070"/>
          </a:xfrm>
          <a:prstGeom prst="rect">
            <a:avLst/>
          </a:prstGeom>
        </p:spPr>
        <p:txBody>
          <a:bodyPr wrap="square" lIns="0" tIns="0" rIns="0" bIns="0">
            <a:spAutoFit/>
          </a:bodyPr>
          <a:lstStyle>
            <a:lvl1pPr>
              <a:defRPr sz="25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3/10/2019</a:t>
            </a:fld>
            <a:endParaRPr lang="en-US"/>
          </a:p>
        </p:txBody>
      </p:sp>
      <p:sp>
        <p:nvSpPr>
          <p:cNvPr id="6" name="Holder 6"/>
          <p:cNvSpPr>
            <a:spLocks noGrp="1"/>
          </p:cNvSpPr>
          <p:nvPr>
            <p:ph type="sldNum" sz="quarter" idx="7"/>
          </p:nvPr>
        </p:nvSpPr>
        <p:spPr>
          <a:xfrm>
            <a:off x="678687" y="6396152"/>
            <a:ext cx="231140" cy="232409"/>
          </a:xfrm>
          <a:prstGeom prst="rect">
            <a:avLst/>
          </a:prstGeom>
        </p:spPr>
        <p:txBody>
          <a:bodyPr wrap="square" lIns="0" tIns="0" rIns="0" bIns="0">
            <a:spAutoFit/>
          </a:bodyPr>
          <a:lstStyle>
            <a:lvl1pPr>
              <a:defRPr sz="1400" b="0" i="0">
                <a:solidFill>
                  <a:srgbClr val="464652"/>
                </a:solidFill>
                <a:latin typeface="Trebuchet MS"/>
                <a:cs typeface="Trebuchet MS"/>
              </a:defRPr>
            </a:lvl1pPr>
          </a:lstStyle>
          <a:p>
            <a:pPr marL="25400">
              <a:lnSpc>
                <a:spcPct val="100000"/>
              </a:lnSpc>
              <a:spcBef>
                <a:spcPts val="5"/>
              </a:spcBef>
            </a:pPr>
            <a:fld id="{81D60167-4931-47E6-BA6A-407CBD079E47}" type="slidenum">
              <a:rPr spc="-35" dirty="0"/>
              <a:t>‹#›</a:t>
            </a:fld>
            <a:endParaRPr spc="-3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900">
                <a:solidFill>
                  <a:schemeClr val="tx1">
                    <a:tint val="75000"/>
                  </a:schemeClr>
                </a:solidFill>
                <a:latin typeface="Arial" panose="020B0604020202020204" pitchFamily="34" charset="0"/>
                <a:cs typeface="Arial" panose="020B0604020202020204" pitchFamily="34" charset="0"/>
              </a:defRPr>
            </a:lvl1pPr>
          </a:lstStyle>
          <a:p>
            <a:pPr eaLnBrk="0" fontAlgn="base" hangingPunct="0">
              <a:spcBef>
                <a:spcPct val="0"/>
              </a:spcBef>
              <a:spcAft>
                <a:spcPct val="0"/>
              </a:spcAft>
              <a:defRPr/>
            </a:pPr>
            <a:endParaRPr lang="en-US">
              <a:solidFill>
                <a:prstClr val="black">
                  <a:tint val="75000"/>
                </a:prstClr>
              </a:solidFill>
            </a:endParaRPr>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900">
                <a:solidFill>
                  <a:schemeClr val="tx1">
                    <a:tint val="75000"/>
                  </a:schemeClr>
                </a:solidFill>
                <a:latin typeface="Arial" panose="020B0604020202020204" pitchFamily="34" charset="0"/>
                <a:cs typeface="Arial" panose="020B0604020202020204" pitchFamily="34" charset="0"/>
              </a:defRPr>
            </a:lvl1pPr>
          </a:lstStyle>
          <a:p>
            <a:pPr eaLnBrk="0" fontAlgn="base" hangingPunct="0">
              <a:spcBef>
                <a:spcPct val="0"/>
              </a:spcBef>
              <a:spcAft>
                <a:spcPct val="0"/>
              </a:spcAft>
              <a:defRPr/>
            </a:pPr>
            <a:r>
              <a:rPr lang="en-US">
                <a:solidFill>
                  <a:prstClr val="black">
                    <a:tint val="75000"/>
                  </a:prstClr>
                </a:solidFill>
              </a:rPr>
              <a:t>Dr. Jia Uddin, CSE, BRAC University</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900">
                <a:solidFill>
                  <a:srgbClr val="898989"/>
                </a:solidFill>
              </a:defRPr>
            </a:lvl1pPr>
          </a:lstStyle>
          <a:p>
            <a:pPr eaLnBrk="0" fontAlgn="base" hangingPunct="0">
              <a:spcBef>
                <a:spcPct val="0"/>
              </a:spcBef>
              <a:spcAft>
                <a:spcPct val="0"/>
              </a:spcAft>
            </a:pPr>
            <a:fld id="{D96AE1A6-A50A-45BD-8F53-B650E18B71B4}" type="slidenum">
              <a:rPr lang="en-US" altLang="en-US">
                <a:latin typeface="Arial" panose="020B0604020202020204" pitchFamily="34" charset="0"/>
                <a:cs typeface="Arial" panose="020B0604020202020204" pitchFamily="34" charset="0"/>
              </a:rPr>
              <a:pPr eaLnBrk="0" fontAlgn="base" hangingPunct="0">
                <a:spcBef>
                  <a:spcPct val="0"/>
                </a:spcBef>
                <a:spcAft>
                  <a:spcPct val="0"/>
                </a:spcAft>
              </a:pPr>
              <a:t>‹#›</a:t>
            </a:fld>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2722198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hf sldNum="0" hd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10.wmf"/><Relationship Id="rId4" Type="http://schemas.openxmlformats.org/officeDocument/2006/relationships/image" Target="../media/image9.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05255" y="3648455"/>
            <a:ext cx="7315200" cy="1280160"/>
          </a:xfrm>
          <a:custGeom>
            <a:avLst/>
            <a:gdLst/>
            <a:ahLst/>
            <a:cxnLst/>
            <a:rect l="l" t="t" r="r" b="b"/>
            <a:pathLst>
              <a:path w="7315200" h="1280160">
                <a:moveTo>
                  <a:pt x="0" y="1280159"/>
                </a:moveTo>
                <a:lnTo>
                  <a:pt x="7315200" y="1280159"/>
                </a:lnTo>
                <a:lnTo>
                  <a:pt x="7315200" y="0"/>
                </a:lnTo>
                <a:lnTo>
                  <a:pt x="0" y="0"/>
                </a:lnTo>
                <a:lnTo>
                  <a:pt x="0" y="1280159"/>
                </a:lnTo>
                <a:close/>
              </a:path>
            </a:pathLst>
          </a:custGeom>
          <a:ln w="6096">
            <a:solidFill>
              <a:srgbClr val="717BA2"/>
            </a:solidFill>
          </a:ln>
        </p:spPr>
        <p:txBody>
          <a:bodyPr wrap="square" lIns="0" tIns="0" rIns="0" bIns="0" rtlCol="0"/>
          <a:lstStyle/>
          <a:p>
            <a:endParaRPr/>
          </a:p>
        </p:txBody>
      </p:sp>
      <p:sp>
        <p:nvSpPr>
          <p:cNvPr id="3" name="object 3"/>
          <p:cNvSpPr/>
          <p:nvPr/>
        </p:nvSpPr>
        <p:spPr>
          <a:xfrm>
            <a:off x="914400" y="5049011"/>
            <a:ext cx="7315200" cy="685800"/>
          </a:xfrm>
          <a:custGeom>
            <a:avLst/>
            <a:gdLst/>
            <a:ahLst/>
            <a:cxnLst/>
            <a:rect l="l" t="t" r="r" b="b"/>
            <a:pathLst>
              <a:path w="7315200" h="685800">
                <a:moveTo>
                  <a:pt x="0" y="685800"/>
                </a:moveTo>
                <a:lnTo>
                  <a:pt x="7315200" y="685800"/>
                </a:lnTo>
                <a:lnTo>
                  <a:pt x="7315200" y="0"/>
                </a:lnTo>
                <a:lnTo>
                  <a:pt x="0" y="0"/>
                </a:lnTo>
                <a:lnTo>
                  <a:pt x="0" y="685800"/>
                </a:lnTo>
                <a:close/>
              </a:path>
            </a:pathLst>
          </a:custGeom>
          <a:ln w="6096">
            <a:solidFill>
              <a:srgbClr val="9FB8CD"/>
            </a:solidFill>
          </a:ln>
        </p:spPr>
        <p:txBody>
          <a:bodyPr wrap="square" lIns="0" tIns="0" rIns="0" bIns="0" rtlCol="0"/>
          <a:lstStyle/>
          <a:p>
            <a:endParaRPr/>
          </a:p>
        </p:txBody>
      </p:sp>
      <p:sp>
        <p:nvSpPr>
          <p:cNvPr id="4" name="object 4"/>
          <p:cNvSpPr txBox="1"/>
          <p:nvPr/>
        </p:nvSpPr>
        <p:spPr>
          <a:xfrm>
            <a:off x="1133855" y="3511833"/>
            <a:ext cx="7096125" cy="2203167"/>
          </a:xfrm>
          <a:prstGeom prst="rect">
            <a:avLst/>
          </a:prstGeom>
        </p:spPr>
        <p:txBody>
          <a:bodyPr vert="horz" wrap="square" lIns="0" tIns="134620" rIns="0" bIns="0" rtlCol="0">
            <a:spAutoFit/>
          </a:bodyPr>
          <a:lstStyle/>
          <a:p>
            <a:pPr marR="159385" algn="ctr">
              <a:lnSpc>
                <a:spcPct val="100000"/>
              </a:lnSpc>
              <a:spcBef>
                <a:spcPts val="1060"/>
              </a:spcBef>
            </a:pPr>
            <a:r>
              <a:rPr sz="1800" b="1" i="1" u="heavy" spc="-25" dirty="0">
                <a:uFill>
                  <a:solidFill>
                    <a:srgbClr val="000000"/>
                  </a:solidFill>
                </a:uFill>
                <a:latin typeface="Georgia"/>
                <a:cs typeface="Georgia"/>
              </a:rPr>
              <a:t>Course</a:t>
            </a:r>
            <a:r>
              <a:rPr sz="1800" b="1" i="1" u="heavy" spc="160" dirty="0">
                <a:uFill>
                  <a:solidFill>
                    <a:srgbClr val="000000"/>
                  </a:solidFill>
                </a:uFill>
                <a:latin typeface="Georgia"/>
                <a:cs typeface="Georgia"/>
              </a:rPr>
              <a:t> </a:t>
            </a:r>
            <a:r>
              <a:rPr sz="1800" b="1" i="1" u="heavy" dirty="0">
                <a:uFill>
                  <a:solidFill>
                    <a:srgbClr val="000000"/>
                  </a:solidFill>
                </a:uFill>
                <a:latin typeface="Georgia"/>
                <a:cs typeface="Georgia"/>
              </a:rPr>
              <a:t>Teacher:</a:t>
            </a:r>
            <a:endParaRPr sz="1800" dirty="0">
              <a:latin typeface="Georgia"/>
              <a:cs typeface="Georgia"/>
            </a:endParaRPr>
          </a:p>
          <a:p>
            <a:pPr marR="160655" algn="ctr">
              <a:lnSpc>
                <a:spcPct val="100000"/>
              </a:lnSpc>
              <a:spcBef>
                <a:spcPts val="965"/>
              </a:spcBef>
            </a:pPr>
            <a:r>
              <a:rPr sz="1800" b="1" spc="-65" dirty="0">
                <a:latin typeface="Georgia"/>
                <a:cs typeface="Georgia"/>
              </a:rPr>
              <a:t>Md. </a:t>
            </a:r>
            <a:r>
              <a:rPr sz="1800" b="1" spc="-40" dirty="0">
                <a:latin typeface="Georgia"/>
                <a:cs typeface="Georgia"/>
              </a:rPr>
              <a:t>Motaharul </a:t>
            </a:r>
            <a:r>
              <a:rPr sz="1800" b="1" spc="-20" dirty="0">
                <a:latin typeface="Georgia"/>
                <a:cs typeface="Georgia"/>
              </a:rPr>
              <a:t>Islam,</a:t>
            </a:r>
            <a:r>
              <a:rPr sz="1800" b="1" spc="-215" dirty="0">
                <a:latin typeface="Georgia"/>
                <a:cs typeface="Georgia"/>
              </a:rPr>
              <a:t> </a:t>
            </a:r>
            <a:r>
              <a:rPr sz="1800" b="1" spc="-35" dirty="0">
                <a:latin typeface="Georgia"/>
                <a:cs typeface="Georgia"/>
              </a:rPr>
              <a:t>Ph.D.</a:t>
            </a:r>
            <a:endParaRPr sz="1800" dirty="0">
              <a:latin typeface="Georgia"/>
              <a:cs typeface="Georgia"/>
            </a:endParaRPr>
          </a:p>
          <a:p>
            <a:pPr marR="161925" algn="ctr">
              <a:lnSpc>
                <a:spcPct val="100000"/>
              </a:lnSpc>
              <a:spcBef>
                <a:spcPts val="5"/>
              </a:spcBef>
            </a:pPr>
            <a:r>
              <a:rPr sz="1600" spc="80" dirty="0" smtClean="0">
                <a:latin typeface="Georgia"/>
                <a:cs typeface="Georgia"/>
              </a:rPr>
              <a:t>Ass</a:t>
            </a:r>
            <a:r>
              <a:rPr lang="en-US" sz="1600" spc="80" dirty="0" smtClean="0">
                <a:latin typeface="Georgia"/>
                <a:cs typeface="Georgia"/>
              </a:rPr>
              <a:t>ociate</a:t>
            </a:r>
            <a:r>
              <a:rPr sz="1600" spc="165" dirty="0" smtClean="0">
                <a:latin typeface="Georgia"/>
                <a:cs typeface="Georgia"/>
              </a:rPr>
              <a:t> </a:t>
            </a:r>
            <a:r>
              <a:rPr sz="1600" spc="50" dirty="0" smtClean="0">
                <a:latin typeface="Georgia"/>
                <a:cs typeface="Georgia"/>
              </a:rPr>
              <a:t>Professor</a:t>
            </a:r>
            <a:endParaRPr lang="en-US" sz="1600" spc="50" dirty="0" smtClean="0">
              <a:latin typeface="Georgia"/>
              <a:cs typeface="Georgia"/>
            </a:endParaRPr>
          </a:p>
          <a:p>
            <a:pPr marR="161925" algn="ctr">
              <a:lnSpc>
                <a:spcPct val="100000"/>
              </a:lnSpc>
              <a:spcBef>
                <a:spcPts val="5"/>
              </a:spcBef>
            </a:pPr>
            <a:r>
              <a:rPr lang="en-US" sz="1600" spc="50" dirty="0" smtClean="0">
                <a:latin typeface="Georgia"/>
                <a:cs typeface="Georgia"/>
              </a:rPr>
              <a:t>CSE Dept., BRAC University</a:t>
            </a:r>
            <a:endParaRPr sz="1600" dirty="0">
              <a:latin typeface="Georgia"/>
              <a:cs typeface="Georgia"/>
            </a:endParaRPr>
          </a:p>
          <a:p>
            <a:pPr>
              <a:lnSpc>
                <a:spcPct val="100000"/>
              </a:lnSpc>
              <a:spcBef>
                <a:spcPts val="10"/>
              </a:spcBef>
            </a:pPr>
            <a:endParaRPr sz="2600" dirty="0">
              <a:latin typeface="Times New Roman"/>
              <a:cs typeface="Times New Roman"/>
            </a:endParaRPr>
          </a:p>
          <a:p>
            <a:pPr marR="210185" algn="ctr">
              <a:lnSpc>
                <a:spcPct val="100000"/>
              </a:lnSpc>
              <a:spcBef>
                <a:spcPts val="5"/>
              </a:spcBef>
            </a:pPr>
            <a:r>
              <a:rPr sz="1600" b="1" spc="-25" dirty="0">
                <a:latin typeface="Georgia"/>
                <a:cs typeface="Georgia"/>
              </a:rPr>
              <a:t>Course  </a:t>
            </a:r>
            <a:r>
              <a:rPr sz="1600" b="1" spc="-70" dirty="0">
                <a:latin typeface="Georgia"/>
                <a:cs typeface="Georgia"/>
              </a:rPr>
              <a:t>ID:  </a:t>
            </a:r>
            <a:r>
              <a:rPr sz="1600" spc="114" dirty="0" smtClean="0">
                <a:latin typeface="Georgia"/>
                <a:cs typeface="Georgia"/>
              </a:rPr>
              <a:t>C</a:t>
            </a:r>
            <a:r>
              <a:rPr lang="en-US" sz="1600" spc="114" dirty="0" smtClean="0">
                <a:latin typeface="Georgia"/>
                <a:cs typeface="Georgia"/>
              </a:rPr>
              <a:t>SE </a:t>
            </a:r>
            <a:r>
              <a:rPr sz="1600" spc="35" dirty="0" smtClean="0">
                <a:latin typeface="Georgia"/>
                <a:cs typeface="Georgia"/>
              </a:rPr>
              <a:t>-</a:t>
            </a:r>
            <a:r>
              <a:rPr sz="1600" spc="-180" dirty="0" smtClean="0">
                <a:latin typeface="Georgia"/>
                <a:cs typeface="Georgia"/>
              </a:rPr>
              <a:t> </a:t>
            </a:r>
            <a:r>
              <a:rPr sz="1600" spc="120" dirty="0" smtClean="0">
                <a:latin typeface="Georgia"/>
                <a:cs typeface="Georgia"/>
              </a:rPr>
              <a:t>3</a:t>
            </a:r>
            <a:r>
              <a:rPr lang="en-US" sz="1600" spc="120" dirty="0" smtClean="0">
                <a:latin typeface="Georgia"/>
                <a:cs typeface="Georgia"/>
              </a:rPr>
              <a:t>41</a:t>
            </a:r>
            <a:endParaRPr sz="1600" dirty="0">
              <a:latin typeface="Georgia"/>
              <a:cs typeface="Georgia"/>
            </a:endParaRPr>
          </a:p>
          <a:p>
            <a:pPr marR="212090" algn="ctr">
              <a:lnSpc>
                <a:spcPct val="100000"/>
              </a:lnSpc>
            </a:pPr>
            <a:r>
              <a:rPr sz="1600" b="1" spc="-25" dirty="0">
                <a:latin typeface="Georgia"/>
                <a:cs typeface="Georgia"/>
              </a:rPr>
              <a:t>Course </a:t>
            </a:r>
            <a:r>
              <a:rPr sz="1600" b="1" spc="10" dirty="0">
                <a:latin typeface="Georgia"/>
                <a:cs typeface="Georgia"/>
              </a:rPr>
              <a:t>Title:</a:t>
            </a:r>
            <a:r>
              <a:rPr sz="1600" b="1" spc="-45" dirty="0">
                <a:latin typeface="Georgia"/>
                <a:cs typeface="Georgia"/>
              </a:rPr>
              <a:t> </a:t>
            </a:r>
            <a:r>
              <a:rPr sz="1600" spc="60" dirty="0">
                <a:latin typeface="Georgia"/>
                <a:cs typeface="Georgia"/>
              </a:rPr>
              <a:t>Microprocessors</a:t>
            </a:r>
            <a:endParaRPr sz="1600" dirty="0">
              <a:latin typeface="Georgia"/>
              <a:cs typeface="Georgia"/>
            </a:endParaRPr>
          </a:p>
        </p:txBody>
      </p:sp>
      <p:sp>
        <p:nvSpPr>
          <p:cNvPr id="5" name="object 5"/>
          <p:cNvSpPr txBox="1">
            <a:spLocks noGrp="1"/>
          </p:cNvSpPr>
          <p:nvPr>
            <p:ph type="title"/>
          </p:nvPr>
        </p:nvSpPr>
        <p:spPr>
          <a:xfrm>
            <a:off x="2557652" y="1413128"/>
            <a:ext cx="4029075" cy="513715"/>
          </a:xfrm>
          <a:prstGeom prst="rect">
            <a:avLst/>
          </a:prstGeom>
        </p:spPr>
        <p:txBody>
          <a:bodyPr vert="horz" wrap="square" lIns="0" tIns="13335" rIns="0" bIns="0" rtlCol="0">
            <a:spAutoFit/>
          </a:bodyPr>
          <a:lstStyle/>
          <a:p>
            <a:pPr marL="12700">
              <a:lnSpc>
                <a:spcPct val="100000"/>
              </a:lnSpc>
              <a:spcBef>
                <a:spcPts val="105"/>
              </a:spcBef>
            </a:pPr>
            <a:r>
              <a:rPr spc="-155" dirty="0">
                <a:latin typeface="Trebuchet MS"/>
                <a:cs typeface="Trebuchet MS"/>
              </a:rPr>
              <a:t>Basic </a:t>
            </a:r>
            <a:r>
              <a:rPr spc="-130" dirty="0">
                <a:latin typeface="Trebuchet MS"/>
                <a:cs typeface="Trebuchet MS"/>
              </a:rPr>
              <a:t>I/O </a:t>
            </a:r>
            <a:r>
              <a:rPr spc="-160" dirty="0">
                <a:latin typeface="Trebuchet MS"/>
                <a:cs typeface="Trebuchet MS"/>
              </a:rPr>
              <a:t>System</a:t>
            </a:r>
            <a:r>
              <a:rPr dirty="0">
                <a:latin typeface="Trebuchet MS"/>
                <a:cs typeface="Trebuchet MS"/>
              </a:rPr>
              <a:t> </a:t>
            </a:r>
            <a:r>
              <a:rPr spc="-75" dirty="0">
                <a:latin typeface="Trebuchet MS"/>
                <a:cs typeface="Trebuchet MS"/>
              </a:rPr>
              <a:t>Design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45" dirty="0"/>
              <a:t>I/O </a:t>
            </a:r>
            <a:r>
              <a:rPr spc="155" dirty="0"/>
              <a:t>Address</a:t>
            </a:r>
            <a:r>
              <a:rPr spc="260" dirty="0"/>
              <a:t> </a:t>
            </a:r>
            <a:r>
              <a:rPr spc="125" dirty="0"/>
              <a:t>Mapping</a:t>
            </a:r>
          </a:p>
        </p:txBody>
      </p:sp>
      <p:sp>
        <p:nvSpPr>
          <p:cNvPr id="15" name="object 15"/>
          <p:cNvSpPr txBox="1">
            <a:spLocks noGrp="1"/>
          </p:cNvSpPr>
          <p:nvPr>
            <p:ph type="sldNum" sz="quarter" idx="7"/>
          </p:nvPr>
        </p:nvSpPr>
        <p:spPr>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spc="-35" dirty="0"/>
              <a:t>10</a:t>
            </a:fld>
            <a:endParaRPr spc="-35" dirty="0"/>
          </a:p>
        </p:txBody>
      </p:sp>
      <p:sp>
        <p:nvSpPr>
          <p:cNvPr id="3" name="object 3"/>
          <p:cNvSpPr txBox="1"/>
          <p:nvPr/>
        </p:nvSpPr>
        <p:spPr>
          <a:xfrm>
            <a:off x="535940" y="989050"/>
            <a:ext cx="4690110" cy="4876800"/>
          </a:xfrm>
          <a:prstGeom prst="rect">
            <a:avLst/>
          </a:prstGeom>
        </p:spPr>
        <p:txBody>
          <a:bodyPr vert="horz" wrap="square" lIns="0" tIns="183515" rIns="0" bIns="0" rtlCol="0">
            <a:spAutoFit/>
          </a:bodyPr>
          <a:lstStyle/>
          <a:p>
            <a:pPr marL="12700">
              <a:lnSpc>
                <a:spcPct val="100000"/>
              </a:lnSpc>
              <a:spcBef>
                <a:spcPts val="1445"/>
              </a:spcBef>
              <a:tabLst>
                <a:tab pos="286385" algn="l"/>
              </a:tabLst>
            </a:pPr>
            <a:r>
              <a:rPr sz="1950" spc="-555" dirty="0">
                <a:solidFill>
                  <a:srgbClr val="717BA2"/>
                </a:solidFill>
                <a:latin typeface="Arial"/>
                <a:cs typeface="Arial"/>
              </a:rPr>
              <a:t>	</a:t>
            </a:r>
            <a:r>
              <a:rPr sz="2600" b="1" spc="114" dirty="0">
                <a:latin typeface="Trebuchet MS"/>
                <a:cs typeface="Trebuchet MS"/>
              </a:rPr>
              <a:t>Memory </a:t>
            </a:r>
            <a:r>
              <a:rPr sz="2600" b="1" spc="50" dirty="0">
                <a:latin typeface="Trebuchet MS"/>
                <a:cs typeface="Trebuchet MS"/>
              </a:rPr>
              <a:t>Mapped</a:t>
            </a:r>
            <a:r>
              <a:rPr sz="2600" b="1" spc="-254" dirty="0">
                <a:latin typeface="Trebuchet MS"/>
                <a:cs typeface="Trebuchet MS"/>
              </a:rPr>
              <a:t> </a:t>
            </a:r>
            <a:r>
              <a:rPr sz="2600" b="1" spc="100" dirty="0">
                <a:latin typeface="Trebuchet MS"/>
                <a:cs typeface="Trebuchet MS"/>
              </a:rPr>
              <a:t>I/O</a:t>
            </a:r>
            <a:endParaRPr sz="2600">
              <a:latin typeface="Trebuchet MS"/>
              <a:cs typeface="Trebuchet MS"/>
            </a:endParaRPr>
          </a:p>
          <a:p>
            <a:pPr marL="561340" marR="17145" indent="-274955">
              <a:lnSpc>
                <a:spcPct val="80000"/>
              </a:lnSpc>
              <a:spcBef>
                <a:spcPts val="1970"/>
              </a:spcBef>
              <a:tabLst>
                <a:tab pos="561340" algn="l"/>
              </a:tabLst>
            </a:pPr>
            <a:r>
              <a:rPr sz="1950" spc="-555" dirty="0">
                <a:solidFill>
                  <a:srgbClr val="9FB8CD"/>
                </a:solidFill>
                <a:latin typeface="Arial"/>
                <a:cs typeface="Arial"/>
              </a:rPr>
              <a:t>	</a:t>
            </a:r>
            <a:r>
              <a:rPr sz="2600" spc="200" dirty="0">
                <a:latin typeface="Trebuchet MS"/>
                <a:cs typeface="Trebuchet MS"/>
              </a:rPr>
              <a:t>A </a:t>
            </a:r>
            <a:r>
              <a:rPr sz="2600" spc="-160" dirty="0">
                <a:latin typeface="Trebuchet MS"/>
                <a:cs typeface="Trebuchet MS"/>
              </a:rPr>
              <a:t>device </a:t>
            </a:r>
            <a:r>
              <a:rPr sz="2600" spc="-114" dirty="0">
                <a:latin typeface="Trebuchet MS"/>
                <a:cs typeface="Trebuchet MS"/>
              </a:rPr>
              <a:t>is </a:t>
            </a:r>
            <a:r>
              <a:rPr sz="2600" spc="-170" dirty="0">
                <a:latin typeface="Trebuchet MS"/>
                <a:cs typeface="Trebuchet MS"/>
              </a:rPr>
              <a:t>mapped </a:t>
            </a:r>
            <a:r>
              <a:rPr sz="2600" spc="-65" dirty="0">
                <a:latin typeface="Trebuchet MS"/>
                <a:cs typeface="Trebuchet MS"/>
              </a:rPr>
              <a:t>to </a:t>
            </a:r>
            <a:r>
              <a:rPr sz="2600" spc="-254" dirty="0">
                <a:latin typeface="Trebuchet MS"/>
                <a:cs typeface="Trebuchet MS"/>
              </a:rPr>
              <a:t>a  </a:t>
            </a:r>
            <a:r>
              <a:rPr sz="2600" spc="-85" dirty="0">
                <a:latin typeface="Trebuchet MS"/>
                <a:cs typeface="Trebuchet MS"/>
              </a:rPr>
              <a:t>memory </a:t>
            </a:r>
            <a:r>
              <a:rPr sz="2600" spc="-155" dirty="0">
                <a:latin typeface="Trebuchet MS"/>
                <a:cs typeface="Trebuchet MS"/>
              </a:rPr>
              <a:t>location. </a:t>
            </a:r>
            <a:r>
              <a:rPr sz="2600" spc="-135" dirty="0">
                <a:latin typeface="Trebuchet MS"/>
                <a:cs typeface="Trebuchet MS"/>
              </a:rPr>
              <a:t>Sending</a:t>
            </a:r>
            <a:r>
              <a:rPr sz="2600" spc="-270" dirty="0">
                <a:latin typeface="Trebuchet MS"/>
                <a:cs typeface="Trebuchet MS"/>
              </a:rPr>
              <a:t> </a:t>
            </a:r>
            <a:r>
              <a:rPr sz="2600" spc="-200" dirty="0">
                <a:latin typeface="Trebuchet MS"/>
                <a:cs typeface="Trebuchet MS"/>
              </a:rPr>
              <a:t>data  </a:t>
            </a:r>
            <a:r>
              <a:rPr sz="2600" spc="-65" dirty="0">
                <a:latin typeface="Trebuchet MS"/>
                <a:cs typeface="Trebuchet MS"/>
              </a:rPr>
              <a:t>to </a:t>
            </a:r>
            <a:r>
              <a:rPr sz="2600" spc="-155" dirty="0">
                <a:latin typeface="Trebuchet MS"/>
                <a:cs typeface="Trebuchet MS"/>
              </a:rPr>
              <a:t>the </a:t>
            </a:r>
            <a:r>
              <a:rPr sz="2600" spc="-140" dirty="0">
                <a:latin typeface="Trebuchet MS"/>
                <a:cs typeface="Trebuchet MS"/>
              </a:rPr>
              <a:t>particular </a:t>
            </a:r>
            <a:r>
              <a:rPr sz="2600" spc="-125" dirty="0">
                <a:latin typeface="Trebuchet MS"/>
                <a:cs typeface="Trebuchet MS"/>
              </a:rPr>
              <a:t>location  </a:t>
            </a:r>
            <a:r>
              <a:rPr sz="2600" spc="-135" dirty="0">
                <a:latin typeface="Trebuchet MS"/>
                <a:cs typeface="Trebuchet MS"/>
              </a:rPr>
              <a:t>causes interaction with </a:t>
            </a:r>
            <a:r>
              <a:rPr sz="2600" spc="-150" dirty="0">
                <a:latin typeface="Trebuchet MS"/>
                <a:cs typeface="Trebuchet MS"/>
              </a:rPr>
              <a:t>the  </a:t>
            </a:r>
            <a:r>
              <a:rPr sz="2600" spc="-185" dirty="0">
                <a:latin typeface="Trebuchet MS"/>
                <a:cs typeface="Trebuchet MS"/>
              </a:rPr>
              <a:t>device.</a:t>
            </a:r>
            <a:endParaRPr sz="2600">
              <a:latin typeface="Trebuchet MS"/>
              <a:cs typeface="Trebuchet MS"/>
            </a:endParaRPr>
          </a:p>
          <a:p>
            <a:pPr marL="561340" marR="5080" indent="-274955">
              <a:lnSpc>
                <a:spcPct val="80000"/>
              </a:lnSpc>
              <a:spcBef>
                <a:spcPts val="600"/>
              </a:spcBef>
              <a:tabLst>
                <a:tab pos="561340" algn="l"/>
              </a:tabLst>
            </a:pPr>
            <a:r>
              <a:rPr sz="1950" spc="-555" dirty="0">
                <a:solidFill>
                  <a:srgbClr val="9FB8CD"/>
                </a:solidFill>
                <a:latin typeface="Arial"/>
                <a:cs typeface="Arial"/>
              </a:rPr>
              <a:t>	</a:t>
            </a:r>
            <a:r>
              <a:rPr sz="2600" spc="-140" dirty="0">
                <a:latin typeface="Trebuchet MS"/>
                <a:cs typeface="Trebuchet MS"/>
              </a:rPr>
              <a:t>Reading </a:t>
            </a:r>
            <a:r>
              <a:rPr sz="2600" spc="-165" dirty="0">
                <a:latin typeface="Trebuchet MS"/>
                <a:cs typeface="Trebuchet MS"/>
              </a:rPr>
              <a:t>and </a:t>
            </a:r>
            <a:r>
              <a:rPr sz="2600" spc="-130" dirty="0">
                <a:latin typeface="Trebuchet MS"/>
                <a:cs typeface="Trebuchet MS"/>
              </a:rPr>
              <a:t>writing </a:t>
            </a:r>
            <a:r>
              <a:rPr sz="2600" spc="-150" dirty="0">
                <a:latin typeface="Trebuchet MS"/>
                <a:cs typeface="Trebuchet MS"/>
              </a:rPr>
              <a:t>are </a:t>
            </a:r>
            <a:r>
              <a:rPr sz="2600" spc="-140" dirty="0">
                <a:latin typeface="Trebuchet MS"/>
                <a:cs typeface="Trebuchet MS"/>
              </a:rPr>
              <a:t>similar  </a:t>
            </a:r>
            <a:r>
              <a:rPr sz="2600" spc="-60" dirty="0">
                <a:latin typeface="Trebuchet MS"/>
                <a:cs typeface="Trebuchet MS"/>
              </a:rPr>
              <a:t>to </a:t>
            </a:r>
            <a:r>
              <a:rPr sz="2600" spc="-85" dirty="0">
                <a:latin typeface="Trebuchet MS"/>
                <a:cs typeface="Trebuchet MS"/>
              </a:rPr>
              <a:t>memory </a:t>
            </a:r>
            <a:r>
              <a:rPr sz="2600" spc="-175" dirty="0">
                <a:latin typeface="Trebuchet MS"/>
                <a:cs typeface="Trebuchet MS"/>
              </a:rPr>
              <a:t>read/write </a:t>
            </a:r>
            <a:r>
              <a:rPr sz="2600" spc="-135" dirty="0">
                <a:latin typeface="Trebuchet MS"/>
                <a:cs typeface="Trebuchet MS"/>
              </a:rPr>
              <a:t>with  </a:t>
            </a:r>
            <a:r>
              <a:rPr sz="2600" spc="-160" dirty="0">
                <a:latin typeface="Trebuchet MS"/>
                <a:cs typeface="Trebuchet MS"/>
              </a:rPr>
              <a:t>same </a:t>
            </a:r>
            <a:r>
              <a:rPr sz="2600" spc="-120" dirty="0">
                <a:latin typeface="Trebuchet MS"/>
                <a:cs typeface="Trebuchet MS"/>
              </a:rPr>
              <a:t>address</a:t>
            </a:r>
            <a:r>
              <a:rPr sz="2600" spc="-5" dirty="0">
                <a:latin typeface="Trebuchet MS"/>
                <a:cs typeface="Trebuchet MS"/>
              </a:rPr>
              <a:t> </a:t>
            </a:r>
            <a:r>
              <a:rPr sz="2600" spc="-105" dirty="0">
                <a:latin typeface="Trebuchet MS"/>
                <a:cs typeface="Trebuchet MS"/>
              </a:rPr>
              <a:t>bus</a:t>
            </a:r>
            <a:endParaRPr sz="2600">
              <a:latin typeface="Trebuchet MS"/>
              <a:cs typeface="Trebuchet MS"/>
            </a:endParaRPr>
          </a:p>
          <a:p>
            <a:pPr marL="561340" marR="223520" indent="-274955">
              <a:lnSpc>
                <a:spcPct val="80000"/>
              </a:lnSpc>
              <a:spcBef>
                <a:spcPts val="600"/>
              </a:spcBef>
              <a:tabLst>
                <a:tab pos="561340" algn="l"/>
              </a:tabLst>
            </a:pPr>
            <a:r>
              <a:rPr sz="1950" spc="-555" dirty="0">
                <a:solidFill>
                  <a:srgbClr val="9FB8CD"/>
                </a:solidFill>
                <a:latin typeface="Arial"/>
                <a:cs typeface="Arial"/>
              </a:rPr>
              <a:t>	</a:t>
            </a:r>
            <a:r>
              <a:rPr sz="2600" spc="-30" dirty="0">
                <a:latin typeface="Trebuchet MS"/>
                <a:cs typeface="Trebuchet MS"/>
              </a:rPr>
              <a:t>Uses </a:t>
            </a:r>
            <a:r>
              <a:rPr sz="2600" spc="-160" dirty="0">
                <a:latin typeface="Trebuchet MS"/>
                <a:cs typeface="Trebuchet MS"/>
              </a:rPr>
              <a:t>same </a:t>
            </a:r>
            <a:r>
              <a:rPr sz="2600" spc="-85" dirty="0">
                <a:latin typeface="Trebuchet MS"/>
                <a:cs typeface="Trebuchet MS"/>
              </a:rPr>
              <a:t>memory </a:t>
            </a:r>
            <a:r>
              <a:rPr sz="2600" spc="-145" dirty="0">
                <a:latin typeface="Trebuchet MS"/>
                <a:cs typeface="Trebuchet MS"/>
              </a:rPr>
              <a:t>read </a:t>
            </a:r>
            <a:r>
              <a:rPr sz="2600" spc="-165" dirty="0">
                <a:latin typeface="Trebuchet MS"/>
                <a:cs typeface="Trebuchet MS"/>
              </a:rPr>
              <a:t>and  </a:t>
            </a:r>
            <a:r>
              <a:rPr sz="2600" spc="-114" dirty="0">
                <a:latin typeface="Trebuchet MS"/>
                <a:cs typeface="Trebuchet MS"/>
              </a:rPr>
              <a:t>write</a:t>
            </a:r>
            <a:r>
              <a:rPr sz="2600" spc="-70" dirty="0">
                <a:latin typeface="Trebuchet MS"/>
                <a:cs typeface="Trebuchet MS"/>
              </a:rPr>
              <a:t> </a:t>
            </a:r>
            <a:r>
              <a:rPr sz="2600" spc="-150" dirty="0">
                <a:latin typeface="Trebuchet MS"/>
                <a:cs typeface="Trebuchet MS"/>
              </a:rPr>
              <a:t>signals</a:t>
            </a:r>
            <a:endParaRPr sz="2600">
              <a:latin typeface="Trebuchet MS"/>
              <a:cs typeface="Trebuchet MS"/>
            </a:endParaRPr>
          </a:p>
          <a:p>
            <a:pPr marL="561340" marR="234950" indent="-274955">
              <a:lnSpc>
                <a:spcPts val="2500"/>
              </a:lnSpc>
              <a:spcBef>
                <a:spcPts val="575"/>
              </a:spcBef>
              <a:tabLst>
                <a:tab pos="561340" algn="l"/>
              </a:tabLst>
            </a:pPr>
            <a:r>
              <a:rPr sz="1950" spc="-550" dirty="0">
                <a:solidFill>
                  <a:srgbClr val="9FB8CD"/>
                </a:solidFill>
                <a:latin typeface="Arial"/>
                <a:cs typeface="Arial"/>
              </a:rPr>
              <a:t>	</a:t>
            </a:r>
            <a:r>
              <a:rPr sz="2600" dirty="0">
                <a:latin typeface="Trebuchet MS"/>
                <a:cs typeface="Trebuchet MS"/>
              </a:rPr>
              <a:t>Most </a:t>
            </a:r>
            <a:r>
              <a:rPr sz="2600" spc="-55" dirty="0">
                <a:latin typeface="Trebuchet MS"/>
                <a:cs typeface="Trebuchet MS"/>
              </a:rPr>
              <a:t>processors </a:t>
            </a:r>
            <a:r>
              <a:rPr sz="2600" spc="-114" dirty="0">
                <a:latin typeface="Trebuchet MS"/>
                <a:cs typeface="Trebuchet MS"/>
              </a:rPr>
              <a:t>use </a:t>
            </a:r>
            <a:r>
              <a:rPr sz="2600" spc="-130" dirty="0">
                <a:latin typeface="Trebuchet MS"/>
                <a:cs typeface="Trebuchet MS"/>
              </a:rPr>
              <a:t>this</a:t>
            </a:r>
            <a:r>
              <a:rPr sz="2600" spc="-195" dirty="0">
                <a:latin typeface="Trebuchet MS"/>
                <a:cs typeface="Trebuchet MS"/>
              </a:rPr>
              <a:t> </a:t>
            </a:r>
            <a:r>
              <a:rPr sz="2600" spc="-105" dirty="0">
                <a:latin typeface="Trebuchet MS"/>
                <a:cs typeface="Trebuchet MS"/>
              </a:rPr>
              <a:t>I/O  </a:t>
            </a:r>
            <a:r>
              <a:rPr sz="2600" spc="-175" dirty="0">
                <a:latin typeface="Trebuchet MS"/>
                <a:cs typeface="Trebuchet MS"/>
              </a:rPr>
              <a:t>mapping</a:t>
            </a:r>
            <a:endParaRPr sz="2600">
              <a:latin typeface="Trebuchet MS"/>
              <a:cs typeface="Trebuchet MS"/>
            </a:endParaRPr>
          </a:p>
        </p:txBody>
      </p:sp>
      <p:sp>
        <p:nvSpPr>
          <p:cNvPr id="4" name="object 4"/>
          <p:cNvSpPr txBox="1"/>
          <p:nvPr/>
        </p:nvSpPr>
        <p:spPr>
          <a:xfrm>
            <a:off x="6248400" y="1339596"/>
            <a:ext cx="1143000" cy="1676400"/>
          </a:xfrm>
          <a:prstGeom prst="rect">
            <a:avLst/>
          </a:prstGeom>
          <a:ln w="9144">
            <a:solidFill>
              <a:srgbClr val="000000"/>
            </a:solidFill>
          </a:ln>
        </p:spPr>
        <p:txBody>
          <a:bodyPr vert="horz" wrap="square" lIns="0" tIns="1905" rIns="0" bIns="0" rtlCol="0">
            <a:spAutoFit/>
          </a:bodyPr>
          <a:lstStyle/>
          <a:p>
            <a:pPr>
              <a:lnSpc>
                <a:spcPct val="100000"/>
              </a:lnSpc>
              <a:spcBef>
                <a:spcPts val="15"/>
              </a:spcBef>
            </a:pPr>
            <a:endParaRPr sz="2850">
              <a:latin typeface="Times New Roman"/>
              <a:cs typeface="Times New Roman"/>
            </a:endParaRPr>
          </a:p>
          <a:p>
            <a:pPr marL="92075" marR="81915">
              <a:lnSpc>
                <a:spcPct val="100000"/>
              </a:lnSpc>
            </a:pPr>
            <a:r>
              <a:rPr sz="1800" spc="-20" dirty="0">
                <a:latin typeface="Trebuchet MS"/>
                <a:cs typeface="Trebuchet MS"/>
              </a:rPr>
              <a:t>Memory  </a:t>
            </a:r>
            <a:r>
              <a:rPr sz="1800" spc="-130" dirty="0">
                <a:latin typeface="Trebuchet MS"/>
                <a:cs typeface="Trebuchet MS"/>
              </a:rPr>
              <a:t>a</a:t>
            </a:r>
            <a:r>
              <a:rPr sz="1800" spc="-160" dirty="0">
                <a:latin typeface="Trebuchet MS"/>
                <a:cs typeface="Trebuchet MS"/>
              </a:rPr>
              <a:t>d</a:t>
            </a:r>
            <a:r>
              <a:rPr sz="1800" spc="-95" dirty="0">
                <a:latin typeface="Trebuchet MS"/>
                <a:cs typeface="Trebuchet MS"/>
              </a:rPr>
              <a:t>d</a:t>
            </a:r>
            <a:r>
              <a:rPr sz="1800" spc="-35" dirty="0">
                <a:latin typeface="Trebuchet MS"/>
                <a:cs typeface="Trebuchet MS"/>
              </a:rPr>
              <a:t>r</a:t>
            </a:r>
            <a:r>
              <a:rPr sz="1800" spc="-70" dirty="0">
                <a:latin typeface="Trebuchet MS"/>
                <a:cs typeface="Trebuchet MS"/>
              </a:rPr>
              <a:t>es</a:t>
            </a:r>
            <a:r>
              <a:rPr sz="1800" spc="-55" dirty="0">
                <a:latin typeface="Trebuchet MS"/>
                <a:cs typeface="Trebuchet MS"/>
              </a:rPr>
              <a:t>s</a:t>
            </a:r>
            <a:r>
              <a:rPr sz="1800" spc="-105" dirty="0">
                <a:latin typeface="Trebuchet MS"/>
                <a:cs typeface="Trebuchet MS"/>
              </a:rPr>
              <a:t>ing  </a:t>
            </a:r>
            <a:r>
              <a:rPr sz="1800" spc="-110" dirty="0">
                <a:latin typeface="Trebuchet MS"/>
                <a:cs typeface="Trebuchet MS"/>
              </a:rPr>
              <a:t>space</a:t>
            </a:r>
            <a:endParaRPr sz="1800">
              <a:latin typeface="Trebuchet MS"/>
              <a:cs typeface="Trebuchet MS"/>
            </a:endParaRPr>
          </a:p>
        </p:txBody>
      </p:sp>
      <p:sp>
        <p:nvSpPr>
          <p:cNvPr id="5" name="object 5"/>
          <p:cNvSpPr txBox="1"/>
          <p:nvPr/>
        </p:nvSpPr>
        <p:spPr>
          <a:xfrm>
            <a:off x="8011668" y="2253995"/>
            <a:ext cx="990600" cy="762000"/>
          </a:xfrm>
          <a:prstGeom prst="rect">
            <a:avLst/>
          </a:prstGeom>
          <a:ln w="9144">
            <a:solidFill>
              <a:srgbClr val="000000"/>
            </a:solidFill>
          </a:ln>
        </p:spPr>
        <p:txBody>
          <a:bodyPr vert="horz" wrap="square" lIns="0" tIns="38100" rIns="0" bIns="0" rtlCol="0">
            <a:spAutoFit/>
          </a:bodyPr>
          <a:lstStyle/>
          <a:p>
            <a:pPr marL="92710" marR="35560">
              <a:lnSpc>
                <a:spcPct val="100000"/>
              </a:lnSpc>
              <a:spcBef>
                <a:spcPts val="300"/>
              </a:spcBef>
            </a:pPr>
            <a:r>
              <a:rPr sz="1600" spc="-75" dirty="0">
                <a:latin typeface="Trebuchet MS"/>
                <a:cs typeface="Trebuchet MS"/>
              </a:rPr>
              <a:t>I/O  </a:t>
            </a:r>
            <a:r>
              <a:rPr sz="1600" spc="-120" dirty="0">
                <a:latin typeface="Trebuchet MS"/>
                <a:cs typeface="Trebuchet MS"/>
              </a:rPr>
              <a:t>a</a:t>
            </a:r>
            <a:r>
              <a:rPr sz="1600" spc="-135" dirty="0">
                <a:latin typeface="Trebuchet MS"/>
                <a:cs typeface="Trebuchet MS"/>
              </a:rPr>
              <a:t>d</a:t>
            </a:r>
            <a:r>
              <a:rPr sz="1600" spc="-40" dirty="0">
                <a:latin typeface="Trebuchet MS"/>
                <a:cs typeface="Trebuchet MS"/>
              </a:rPr>
              <a:t>d</a:t>
            </a:r>
            <a:r>
              <a:rPr sz="1600" spc="-60" dirty="0">
                <a:latin typeface="Trebuchet MS"/>
                <a:cs typeface="Trebuchet MS"/>
              </a:rPr>
              <a:t>r</a:t>
            </a:r>
            <a:r>
              <a:rPr sz="1600" spc="-75" dirty="0">
                <a:latin typeface="Trebuchet MS"/>
                <a:cs typeface="Trebuchet MS"/>
              </a:rPr>
              <a:t>essing  </a:t>
            </a:r>
            <a:r>
              <a:rPr sz="1600" spc="-100" dirty="0">
                <a:latin typeface="Trebuchet MS"/>
                <a:cs typeface="Trebuchet MS"/>
              </a:rPr>
              <a:t>space</a:t>
            </a:r>
            <a:endParaRPr sz="1600">
              <a:latin typeface="Trebuchet MS"/>
              <a:cs typeface="Trebuchet MS"/>
            </a:endParaRPr>
          </a:p>
        </p:txBody>
      </p:sp>
      <p:graphicFrame>
        <p:nvGraphicFramePr>
          <p:cNvPr id="6" name="object 6"/>
          <p:cNvGraphicFramePr>
            <a:graphicFrameLocks noGrp="1"/>
          </p:cNvGraphicFramePr>
          <p:nvPr/>
        </p:nvGraphicFramePr>
        <p:xfrm>
          <a:off x="6036564" y="3805428"/>
          <a:ext cx="1143000" cy="1676400"/>
        </p:xfrm>
        <a:graphic>
          <a:graphicData uri="http://schemas.openxmlformats.org/drawingml/2006/table">
            <a:tbl>
              <a:tblPr firstRow="1" bandRow="1">
                <a:tableStyleId>{2D5ABB26-0587-4C30-8999-92F81FD0307C}</a:tableStyleId>
              </a:tblPr>
              <a:tblGrid>
                <a:gridCol w="1143000"/>
              </a:tblGrid>
              <a:tr h="533400">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457200">
                <a:tc>
                  <a:txBody>
                    <a:bodyPr/>
                    <a:lstStyle/>
                    <a:p>
                      <a:pPr marR="22860" algn="ctr">
                        <a:lnSpc>
                          <a:spcPct val="100000"/>
                        </a:lnSpc>
                        <a:spcBef>
                          <a:spcPts val="894"/>
                        </a:spcBef>
                      </a:pPr>
                      <a:r>
                        <a:rPr sz="1800" spc="-75" dirty="0">
                          <a:latin typeface="Trebuchet MS"/>
                          <a:cs typeface="Trebuchet MS"/>
                        </a:rPr>
                        <a:t>I/O</a:t>
                      </a:r>
                      <a:endParaRPr sz="1800">
                        <a:latin typeface="Trebuchet MS"/>
                        <a:cs typeface="Trebuchet MS"/>
                      </a:endParaRPr>
                    </a:p>
                  </a:txBody>
                  <a:tcPr marL="0" marR="0" marT="113664"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685800">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bl>
          </a:graphicData>
        </a:graphic>
      </p:graphicFrame>
      <p:sp>
        <p:nvSpPr>
          <p:cNvPr id="7" name="object 7"/>
          <p:cNvSpPr txBox="1"/>
          <p:nvPr/>
        </p:nvSpPr>
        <p:spPr>
          <a:xfrm>
            <a:off x="7263130" y="4978145"/>
            <a:ext cx="1837689" cy="574675"/>
          </a:xfrm>
          <a:prstGeom prst="rect">
            <a:avLst/>
          </a:prstGeom>
        </p:spPr>
        <p:txBody>
          <a:bodyPr vert="horz" wrap="square" lIns="0" tIns="12700" rIns="0" bIns="0" rtlCol="0">
            <a:spAutoFit/>
          </a:bodyPr>
          <a:lstStyle/>
          <a:p>
            <a:pPr marL="12700">
              <a:lnSpc>
                <a:spcPct val="100000"/>
              </a:lnSpc>
              <a:spcBef>
                <a:spcPts val="100"/>
              </a:spcBef>
            </a:pPr>
            <a:r>
              <a:rPr sz="1800" spc="-20" dirty="0">
                <a:latin typeface="Trebuchet MS"/>
                <a:cs typeface="Trebuchet MS"/>
              </a:rPr>
              <a:t>Memory</a:t>
            </a:r>
            <a:r>
              <a:rPr sz="1800" spc="-114" dirty="0">
                <a:latin typeface="Trebuchet MS"/>
                <a:cs typeface="Trebuchet MS"/>
              </a:rPr>
              <a:t> </a:t>
            </a:r>
            <a:r>
              <a:rPr sz="1800" spc="-95" dirty="0">
                <a:latin typeface="Trebuchet MS"/>
                <a:cs typeface="Trebuchet MS"/>
              </a:rPr>
              <a:t>addressing</a:t>
            </a:r>
            <a:endParaRPr sz="1800">
              <a:latin typeface="Trebuchet MS"/>
              <a:cs typeface="Trebuchet MS"/>
            </a:endParaRPr>
          </a:p>
          <a:p>
            <a:pPr marL="12700">
              <a:lnSpc>
                <a:spcPct val="100000"/>
              </a:lnSpc>
            </a:pPr>
            <a:r>
              <a:rPr sz="1800" spc="-110" dirty="0">
                <a:latin typeface="Trebuchet MS"/>
                <a:cs typeface="Trebuchet MS"/>
              </a:rPr>
              <a:t>space</a:t>
            </a:r>
            <a:endParaRPr sz="1800">
              <a:latin typeface="Trebuchet MS"/>
              <a:cs typeface="Trebuchet MS"/>
            </a:endParaRPr>
          </a:p>
        </p:txBody>
      </p:sp>
      <p:sp>
        <p:nvSpPr>
          <p:cNvPr id="8" name="object 8"/>
          <p:cNvSpPr txBox="1"/>
          <p:nvPr/>
        </p:nvSpPr>
        <p:spPr>
          <a:xfrm>
            <a:off x="5642228" y="2812160"/>
            <a:ext cx="596900" cy="299720"/>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00000</a:t>
            </a:r>
            <a:endParaRPr sz="1800">
              <a:latin typeface="Trebuchet MS"/>
              <a:cs typeface="Trebuchet MS"/>
            </a:endParaRPr>
          </a:p>
        </p:txBody>
      </p:sp>
      <p:sp>
        <p:nvSpPr>
          <p:cNvPr id="9" name="object 9"/>
          <p:cNvSpPr txBox="1"/>
          <p:nvPr/>
        </p:nvSpPr>
        <p:spPr>
          <a:xfrm>
            <a:off x="5656579" y="1287907"/>
            <a:ext cx="558800" cy="299720"/>
          </a:xfrm>
          <a:prstGeom prst="rect">
            <a:avLst/>
          </a:prstGeom>
        </p:spPr>
        <p:txBody>
          <a:bodyPr vert="horz" wrap="square" lIns="0" tIns="12700" rIns="0" bIns="0" rtlCol="0">
            <a:spAutoFit/>
          </a:bodyPr>
          <a:lstStyle/>
          <a:p>
            <a:pPr marL="12700">
              <a:lnSpc>
                <a:spcPct val="100000"/>
              </a:lnSpc>
              <a:spcBef>
                <a:spcPts val="100"/>
              </a:spcBef>
            </a:pPr>
            <a:r>
              <a:rPr sz="1800" spc="-110" dirty="0">
                <a:latin typeface="Trebuchet MS"/>
                <a:cs typeface="Trebuchet MS"/>
              </a:rPr>
              <a:t>FFFFF</a:t>
            </a:r>
            <a:endParaRPr sz="1800">
              <a:latin typeface="Trebuchet MS"/>
              <a:cs typeface="Trebuchet MS"/>
            </a:endParaRPr>
          </a:p>
        </p:txBody>
      </p:sp>
      <p:sp>
        <p:nvSpPr>
          <p:cNvPr id="10" name="object 10"/>
          <p:cNvSpPr txBox="1"/>
          <p:nvPr/>
        </p:nvSpPr>
        <p:spPr>
          <a:xfrm>
            <a:off x="7524368" y="2856738"/>
            <a:ext cx="482600" cy="299720"/>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0000</a:t>
            </a:r>
            <a:endParaRPr sz="1800">
              <a:latin typeface="Trebuchet MS"/>
              <a:cs typeface="Trebuchet MS"/>
            </a:endParaRPr>
          </a:p>
        </p:txBody>
      </p:sp>
      <p:sp>
        <p:nvSpPr>
          <p:cNvPr id="11" name="object 11"/>
          <p:cNvSpPr txBox="1"/>
          <p:nvPr/>
        </p:nvSpPr>
        <p:spPr>
          <a:xfrm>
            <a:off x="7522209" y="2202560"/>
            <a:ext cx="452120" cy="299720"/>
          </a:xfrm>
          <a:prstGeom prst="rect">
            <a:avLst/>
          </a:prstGeom>
        </p:spPr>
        <p:txBody>
          <a:bodyPr vert="horz" wrap="square" lIns="0" tIns="12700" rIns="0" bIns="0" rtlCol="0">
            <a:spAutoFit/>
          </a:bodyPr>
          <a:lstStyle/>
          <a:p>
            <a:pPr marL="12700">
              <a:lnSpc>
                <a:spcPct val="100000"/>
              </a:lnSpc>
              <a:spcBef>
                <a:spcPts val="100"/>
              </a:spcBef>
            </a:pPr>
            <a:r>
              <a:rPr sz="1800" spc="-110" dirty="0">
                <a:latin typeface="Trebuchet MS"/>
                <a:cs typeface="Trebuchet MS"/>
              </a:rPr>
              <a:t>FFFF</a:t>
            </a:r>
            <a:endParaRPr sz="1800">
              <a:latin typeface="Trebuchet MS"/>
              <a:cs typeface="Trebuchet MS"/>
            </a:endParaRPr>
          </a:p>
        </p:txBody>
      </p:sp>
      <p:sp>
        <p:nvSpPr>
          <p:cNvPr id="12" name="object 12"/>
          <p:cNvSpPr txBox="1"/>
          <p:nvPr/>
        </p:nvSpPr>
        <p:spPr>
          <a:xfrm>
            <a:off x="5434329" y="5282641"/>
            <a:ext cx="596900" cy="300355"/>
          </a:xfrm>
          <a:prstGeom prst="rect">
            <a:avLst/>
          </a:prstGeom>
        </p:spPr>
        <p:txBody>
          <a:bodyPr vert="horz" wrap="square" lIns="0" tIns="12700" rIns="0" bIns="0" rtlCol="0">
            <a:spAutoFit/>
          </a:bodyPr>
          <a:lstStyle/>
          <a:p>
            <a:pPr marL="12700">
              <a:lnSpc>
                <a:spcPct val="100000"/>
              </a:lnSpc>
              <a:spcBef>
                <a:spcPts val="100"/>
              </a:spcBef>
            </a:pPr>
            <a:r>
              <a:rPr sz="1800" spc="-50" dirty="0">
                <a:latin typeface="Trebuchet MS"/>
                <a:cs typeface="Trebuchet MS"/>
              </a:rPr>
              <a:t>00000</a:t>
            </a:r>
            <a:endParaRPr sz="1800">
              <a:latin typeface="Trebuchet MS"/>
              <a:cs typeface="Trebuchet MS"/>
            </a:endParaRPr>
          </a:p>
        </p:txBody>
      </p:sp>
      <p:sp>
        <p:nvSpPr>
          <p:cNvPr id="13" name="object 13"/>
          <p:cNvSpPr txBox="1"/>
          <p:nvPr/>
        </p:nvSpPr>
        <p:spPr>
          <a:xfrm>
            <a:off x="5434329" y="3758565"/>
            <a:ext cx="558800" cy="299720"/>
          </a:xfrm>
          <a:prstGeom prst="rect">
            <a:avLst/>
          </a:prstGeom>
        </p:spPr>
        <p:txBody>
          <a:bodyPr vert="horz" wrap="square" lIns="0" tIns="12700" rIns="0" bIns="0" rtlCol="0">
            <a:spAutoFit/>
          </a:bodyPr>
          <a:lstStyle/>
          <a:p>
            <a:pPr marL="12700">
              <a:lnSpc>
                <a:spcPct val="100000"/>
              </a:lnSpc>
              <a:spcBef>
                <a:spcPts val="100"/>
              </a:spcBef>
            </a:pPr>
            <a:r>
              <a:rPr sz="1800" spc="-110" dirty="0">
                <a:latin typeface="Trebuchet MS"/>
                <a:cs typeface="Trebuchet MS"/>
              </a:rPr>
              <a:t>FFFFF</a:t>
            </a:r>
            <a:endParaRPr sz="1800">
              <a:latin typeface="Trebuchet MS"/>
              <a:cs typeface="Trebuchet MS"/>
            </a:endParaRPr>
          </a:p>
        </p:txBody>
      </p:sp>
      <p:sp>
        <p:nvSpPr>
          <p:cNvPr id="14" name="object 14"/>
          <p:cNvSpPr txBox="1"/>
          <p:nvPr/>
        </p:nvSpPr>
        <p:spPr>
          <a:xfrm>
            <a:off x="6209157" y="5664200"/>
            <a:ext cx="2277110" cy="299720"/>
          </a:xfrm>
          <a:prstGeom prst="rect">
            <a:avLst/>
          </a:prstGeom>
        </p:spPr>
        <p:txBody>
          <a:bodyPr vert="horz" wrap="square" lIns="0" tIns="12700" rIns="0" bIns="0" rtlCol="0">
            <a:spAutoFit/>
          </a:bodyPr>
          <a:lstStyle/>
          <a:p>
            <a:pPr marL="12700">
              <a:lnSpc>
                <a:spcPct val="100000"/>
              </a:lnSpc>
              <a:spcBef>
                <a:spcPts val="100"/>
              </a:spcBef>
            </a:pPr>
            <a:r>
              <a:rPr sz="1800" b="1" spc="40" dirty="0">
                <a:latin typeface="Trebuchet MS"/>
                <a:cs typeface="Trebuchet MS"/>
              </a:rPr>
              <a:t>Memory-mapped</a:t>
            </a:r>
            <a:r>
              <a:rPr sz="1800" b="1" spc="-130" dirty="0">
                <a:latin typeface="Trebuchet MS"/>
                <a:cs typeface="Trebuchet MS"/>
              </a:rPr>
              <a:t> </a:t>
            </a:r>
            <a:r>
              <a:rPr sz="1800" b="1" spc="70" dirty="0">
                <a:latin typeface="Trebuchet MS"/>
                <a:cs typeface="Trebuchet MS"/>
              </a:rPr>
              <a:t>I/O</a:t>
            </a:r>
            <a:endParaRPr sz="1800">
              <a:latin typeface="Trebuchet MS"/>
              <a:cs typeface="Trebuchet M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45" dirty="0"/>
              <a:t>I/O </a:t>
            </a:r>
            <a:r>
              <a:rPr spc="155" dirty="0"/>
              <a:t>Address</a:t>
            </a:r>
            <a:r>
              <a:rPr spc="260" dirty="0"/>
              <a:t> </a:t>
            </a:r>
            <a:r>
              <a:rPr spc="125" dirty="0"/>
              <a:t>Mapping</a:t>
            </a:r>
          </a:p>
        </p:txBody>
      </p:sp>
      <p:sp>
        <p:nvSpPr>
          <p:cNvPr id="4" name="object 4"/>
          <p:cNvSpPr txBox="1">
            <a:spLocks noGrp="1"/>
          </p:cNvSpPr>
          <p:nvPr>
            <p:ph type="sldNum" sz="quarter" idx="7"/>
          </p:nvPr>
        </p:nvSpPr>
        <p:spPr>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spc="-35" dirty="0"/>
              <a:t>11</a:t>
            </a:fld>
            <a:endParaRPr spc="-35" dirty="0"/>
          </a:p>
        </p:txBody>
      </p:sp>
      <p:sp>
        <p:nvSpPr>
          <p:cNvPr id="3" name="object 3"/>
          <p:cNvSpPr txBox="1"/>
          <p:nvPr/>
        </p:nvSpPr>
        <p:spPr>
          <a:xfrm>
            <a:off x="535940" y="989050"/>
            <a:ext cx="7922259" cy="4838700"/>
          </a:xfrm>
          <a:prstGeom prst="rect">
            <a:avLst/>
          </a:prstGeom>
        </p:spPr>
        <p:txBody>
          <a:bodyPr vert="horz" wrap="square" lIns="0" tIns="183515" rIns="0" bIns="0" rtlCol="0">
            <a:spAutoFit/>
          </a:bodyPr>
          <a:lstStyle/>
          <a:p>
            <a:pPr marL="12700">
              <a:lnSpc>
                <a:spcPct val="100000"/>
              </a:lnSpc>
              <a:spcBef>
                <a:spcPts val="1445"/>
              </a:spcBef>
              <a:tabLst>
                <a:tab pos="286385" algn="l"/>
              </a:tabLst>
            </a:pPr>
            <a:r>
              <a:rPr sz="1950" spc="-555" dirty="0">
                <a:solidFill>
                  <a:srgbClr val="717BA2"/>
                </a:solidFill>
                <a:latin typeface="Arial"/>
                <a:cs typeface="Arial"/>
              </a:rPr>
              <a:t>	</a:t>
            </a:r>
            <a:r>
              <a:rPr sz="2600" b="1" spc="114" dirty="0">
                <a:latin typeface="Trebuchet MS"/>
                <a:cs typeface="Trebuchet MS"/>
              </a:rPr>
              <a:t>Memory </a:t>
            </a:r>
            <a:r>
              <a:rPr sz="2600" b="1" spc="50" dirty="0">
                <a:latin typeface="Trebuchet MS"/>
                <a:cs typeface="Trebuchet MS"/>
              </a:rPr>
              <a:t>Mapped</a:t>
            </a:r>
            <a:r>
              <a:rPr sz="2600" b="1" spc="-250" dirty="0">
                <a:latin typeface="Trebuchet MS"/>
                <a:cs typeface="Trebuchet MS"/>
              </a:rPr>
              <a:t> </a:t>
            </a:r>
            <a:r>
              <a:rPr sz="2600" b="1" spc="100" dirty="0">
                <a:latin typeface="Trebuchet MS"/>
                <a:cs typeface="Trebuchet MS"/>
              </a:rPr>
              <a:t>I/O</a:t>
            </a:r>
            <a:endParaRPr sz="2600">
              <a:latin typeface="Trebuchet MS"/>
              <a:cs typeface="Trebuchet MS"/>
            </a:endParaRPr>
          </a:p>
          <a:p>
            <a:pPr marL="286385">
              <a:lnSpc>
                <a:spcPts val="3055"/>
              </a:lnSpc>
              <a:spcBef>
                <a:spcPts val="1345"/>
              </a:spcBef>
              <a:tabLst>
                <a:tab pos="561340" algn="l"/>
              </a:tabLst>
            </a:pPr>
            <a:r>
              <a:rPr sz="1950" spc="-555" dirty="0">
                <a:solidFill>
                  <a:srgbClr val="9FB8CD"/>
                </a:solidFill>
                <a:latin typeface="Arial"/>
                <a:cs typeface="Arial"/>
              </a:rPr>
              <a:t>	</a:t>
            </a:r>
            <a:r>
              <a:rPr sz="2600" b="1" spc="5" dirty="0">
                <a:latin typeface="Trebuchet MS"/>
                <a:cs typeface="Trebuchet MS"/>
              </a:rPr>
              <a:t>Advantages:</a:t>
            </a:r>
            <a:endParaRPr sz="2600">
              <a:latin typeface="Trebuchet MS"/>
              <a:cs typeface="Trebuchet MS"/>
            </a:endParaRPr>
          </a:p>
          <a:p>
            <a:pPr marL="607060">
              <a:lnSpc>
                <a:spcPts val="2995"/>
              </a:lnSpc>
            </a:pPr>
            <a:r>
              <a:rPr sz="1950" spc="-555" dirty="0">
                <a:solidFill>
                  <a:srgbClr val="BBBBBB"/>
                </a:solidFill>
                <a:latin typeface="Arial"/>
                <a:cs typeface="Arial"/>
              </a:rPr>
              <a:t></a:t>
            </a:r>
            <a:r>
              <a:rPr sz="1950" spc="200" dirty="0">
                <a:solidFill>
                  <a:srgbClr val="BBBBBB"/>
                </a:solidFill>
                <a:latin typeface="Arial"/>
                <a:cs typeface="Arial"/>
              </a:rPr>
              <a:t> </a:t>
            </a:r>
            <a:r>
              <a:rPr sz="2600" spc="-85" dirty="0">
                <a:latin typeface="Trebuchet MS"/>
                <a:cs typeface="Trebuchet MS"/>
              </a:rPr>
              <a:t>Less</a:t>
            </a:r>
            <a:r>
              <a:rPr sz="2600" spc="-60" dirty="0">
                <a:latin typeface="Trebuchet MS"/>
                <a:cs typeface="Trebuchet MS"/>
              </a:rPr>
              <a:t> </a:t>
            </a:r>
            <a:r>
              <a:rPr sz="2600" spc="-155" dirty="0">
                <a:latin typeface="Trebuchet MS"/>
                <a:cs typeface="Trebuchet MS"/>
              </a:rPr>
              <a:t>complication,</a:t>
            </a:r>
            <a:endParaRPr sz="2600">
              <a:latin typeface="Trebuchet MS"/>
              <a:cs typeface="Trebuchet MS"/>
            </a:endParaRPr>
          </a:p>
          <a:p>
            <a:pPr marL="607060">
              <a:lnSpc>
                <a:spcPts val="3000"/>
              </a:lnSpc>
            </a:pPr>
            <a:r>
              <a:rPr sz="1950" spc="-550" dirty="0">
                <a:solidFill>
                  <a:srgbClr val="BBBBBB"/>
                </a:solidFill>
                <a:latin typeface="Arial"/>
                <a:cs typeface="Arial"/>
              </a:rPr>
              <a:t></a:t>
            </a:r>
            <a:r>
              <a:rPr sz="1950" spc="200" dirty="0">
                <a:solidFill>
                  <a:srgbClr val="BBBBBB"/>
                </a:solidFill>
                <a:latin typeface="Arial"/>
                <a:cs typeface="Arial"/>
              </a:rPr>
              <a:t> </a:t>
            </a:r>
            <a:r>
              <a:rPr sz="2600" spc="-85" dirty="0">
                <a:latin typeface="Trebuchet MS"/>
                <a:cs typeface="Trebuchet MS"/>
              </a:rPr>
              <a:t>Less</a:t>
            </a:r>
            <a:r>
              <a:rPr sz="2600" spc="-60" dirty="0">
                <a:latin typeface="Trebuchet MS"/>
                <a:cs typeface="Trebuchet MS"/>
              </a:rPr>
              <a:t> </a:t>
            </a:r>
            <a:r>
              <a:rPr sz="2600" spc="-114" dirty="0">
                <a:latin typeface="Trebuchet MS"/>
                <a:cs typeface="Trebuchet MS"/>
              </a:rPr>
              <a:t>circuitry</a:t>
            </a:r>
            <a:endParaRPr sz="2600">
              <a:latin typeface="Trebuchet MS"/>
              <a:cs typeface="Trebuchet MS"/>
            </a:endParaRPr>
          </a:p>
          <a:p>
            <a:pPr marL="607060">
              <a:lnSpc>
                <a:spcPts val="2995"/>
              </a:lnSpc>
            </a:pPr>
            <a:r>
              <a:rPr sz="1950" spc="-555" dirty="0">
                <a:solidFill>
                  <a:srgbClr val="BBBBBB"/>
                </a:solidFill>
                <a:latin typeface="Arial"/>
                <a:cs typeface="Arial"/>
              </a:rPr>
              <a:t></a:t>
            </a:r>
            <a:r>
              <a:rPr sz="1950" spc="200" dirty="0">
                <a:solidFill>
                  <a:srgbClr val="BBBBBB"/>
                </a:solidFill>
                <a:latin typeface="Arial"/>
                <a:cs typeface="Arial"/>
              </a:rPr>
              <a:t> </a:t>
            </a:r>
            <a:r>
              <a:rPr sz="2600" spc="-85" dirty="0">
                <a:latin typeface="Trebuchet MS"/>
                <a:cs typeface="Trebuchet MS"/>
              </a:rPr>
              <a:t>Less</a:t>
            </a:r>
            <a:r>
              <a:rPr sz="2600" spc="-60" dirty="0">
                <a:latin typeface="Trebuchet MS"/>
                <a:cs typeface="Trebuchet MS"/>
              </a:rPr>
              <a:t> </a:t>
            </a:r>
            <a:r>
              <a:rPr sz="2600" spc="-125" dirty="0">
                <a:latin typeface="Trebuchet MS"/>
                <a:cs typeface="Trebuchet MS"/>
              </a:rPr>
              <a:t>decoding</a:t>
            </a:r>
            <a:endParaRPr sz="2600">
              <a:latin typeface="Trebuchet MS"/>
              <a:cs typeface="Trebuchet MS"/>
            </a:endParaRPr>
          </a:p>
          <a:p>
            <a:pPr marL="607060">
              <a:lnSpc>
                <a:spcPts val="2995"/>
              </a:lnSpc>
            </a:pPr>
            <a:r>
              <a:rPr sz="1950" spc="-555" dirty="0">
                <a:solidFill>
                  <a:srgbClr val="BBBBBB"/>
                </a:solidFill>
                <a:latin typeface="Arial"/>
                <a:cs typeface="Arial"/>
              </a:rPr>
              <a:t></a:t>
            </a:r>
            <a:r>
              <a:rPr sz="1950" spc="200" dirty="0">
                <a:solidFill>
                  <a:srgbClr val="BBBBBB"/>
                </a:solidFill>
                <a:latin typeface="Arial"/>
                <a:cs typeface="Arial"/>
              </a:rPr>
              <a:t> </a:t>
            </a:r>
            <a:r>
              <a:rPr sz="2600" spc="204" dirty="0">
                <a:latin typeface="Trebuchet MS"/>
                <a:cs typeface="Trebuchet MS"/>
              </a:rPr>
              <a:t>No </a:t>
            </a:r>
            <a:r>
              <a:rPr sz="2600" spc="-150" dirty="0">
                <a:latin typeface="Trebuchet MS"/>
                <a:cs typeface="Trebuchet MS"/>
              </a:rPr>
              <a:t>need </a:t>
            </a:r>
            <a:r>
              <a:rPr sz="2600" spc="-65" dirty="0">
                <a:latin typeface="Trebuchet MS"/>
                <a:cs typeface="Trebuchet MS"/>
              </a:rPr>
              <a:t>to </a:t>
            </a:r>
            <a:r>
              <a:rPr sz="2600" spc="-110" dirty="0">
                <a:latin typeface="Trebuchet MS"/>
                <a:cs typeface="Trebuchet MS"/>
              </a:rPr>
              <a:t>use </a:t>
            </a:r>
            <a:r>
              <a:rPr sz="2600" spc="-165" dirty="0">
                <a:latin typeface="Trebuchet MS"/>
                <a:cs typeface="Trebuchet MS"/>
              </a:rPr>
              <a:t>special</a:t>
            </a:r>
            <a:r>
              <a:rPr sz="2600" spc="-215" dirty="0">
                <a:latin typeface="Trebuchet MS"/>
                <a:cs typeface="Trebuchet MS"/>
              </a:rPr>
              <a:t> </a:t>
            </a:r>
            <a:r>
              <a:rPr sz="2600" spc="-165" dirty="0">
                <a:latin typeface="Trebuchet MS"/>
                <a:cs typeface="Trebuchet MS"/>
              </a:rPr>
              <a:t>signal</a:t>
            </a:r>
            <a:endParaRPr sz="2600">
              <a:latin typeface="Trebuchet MS"/>
              <a:cs typeface="Trebuchet MS"/>
            </a:endParaRPr>
          </a:p>
          <a:p>
            <a:pPr marL="607060">
              <a:lnSpc>
                <a:spcPts val="2750"/>
              </a:lnSpc>
            </a:pPr>
            <a:r>
              <a:rPr sz="1950" spc="-555" dirty="0">
                <a:solidFill>
                  <a:srgbClr val="BBBBBB"/>
                </a:solidFill>
                <a:latin typeface="Arial"/>
                <a:cs typeface="Arial"/>
              </a:rPr>
              <a:t></a:t>
            </a:r>
            <a:r>
              <a:rPr sz="1950" spc="204" dirty="0">
                <a:solidFill>
                  <a:srgbClr val="BBBBBB"/>
                </a:solidFill>
                <a:latin typeface="Arial"/>
                <a:cs typeface="Arial"/>
              </a:rPr>
              <a:t> </a:t>
            </a:r>
            <a:r>
              <a:rPr sz="2600" b="1" spc="300" dirty="0">
                <a:latin typeface="Trebuchet MS"/>
                <a:cs typeface="Trebuchet MS"/>
              </a:rPr>
              <a:t>MOV </a:t>
            </a:r>
            <a:r>
              <a:rPr sz="2600" spc="-100" dirty="0">
                <a:latin typeface="Trebuchet MS"/>
                <a:cs typeface="Trebuchet MS"/>
              </a:rPr>
              <a:t>Instruction </a:t>
            </a:r>
            <a:r>
              <a:rPr sz="2600" spc="-175" dirty="0">
                <a:latin typeface="Trebuchet MS"/>
                <a:cs typeface="Trebuchet MS"/>
              </a:rPr>
              <a:t>can </a:t>
            </a:r>
            <a:r>
              <a:rPr sz="2600" spc="-114" dirty="0">
                <a:latin typeface="Trebuchet MS"/>
                <a:cs typeface="Trebuchet MS"/>
              </a:rPr>
              <a:t>also </a:t>
            </a:r>
            <a:r>
              <a:rPr sz="2600" spc="-160" dirty="0">
                <a:latin typeface="Trebuchet MS"/>
                <a:cs typeface="Trebuchet MS"/>
              </a:rPr>
              <a:t>be </a:t>
            </a:r>
            <a:r>
              <a:rPr sz="2600" spc="-120" dirty="0">
                <a:latin typeface="Trebuchet MS"/>
                <a:cs typeface="Trebuchet MS"/>
              </a:rPr>
              <a:t>used </a:t>
            </a:r>
            <a:r>
              <a:rPr sz="2600" spc="-155" dirty="0">
                <a:latin typeface="Trebuchet MS"/>
                <a:cs typeface="Trebuchet MS"/>
              </a:rPr>
              <a:t>instead </a:t>
            </a:r>
            <a:r>
              <a:rPr sz="2600" spc="-135" dirty="0">
                <a:latin typeface="Trebuchet MS"/>
                <a:cs typeface="Trebuchet MS"/>
              </a:rPr>
              <a:t>of </a:t>
            </a:r>
            <a:r>
              <a:rPr sz="2600" b="1" spc="300" dirty="0">
                <a:latin typeface="Trebuchet MS"/>
                <a:cs typeface="Trebuchet MS"/>
              </a:rPr>
              <a:t>IN</a:t>
            </a:r>
            <a:r>
              <a:rPr sz="2600" b="1" spc="95" dirty="0">
                <a:latin typeface="Trebuchet MS"/>
                <a:cs typeface="Trebuchet MS"/>
              </a:rPr>
              <a:t> </a:t>
            </a:r>
            <a:r>
              <a:rPr sz="2600" spc="-250" dirty="0">
                <a:latin typeface="Trebuchet MS"/>
                <a:cs typeface="Trebuchet MS"/>
              </a:rPr>
              <a:t>and</a:t>
            </a:r>
            <a:endParaRPr sz="2600">
              <a:latin typeface="Trebuchet MS"/>
              <a:cs typeface="Trebuchet MS"/>
            </a:endParaRPr>
          </a:p>
          <a:p>
            <a:pPr marL="835660">
              <a:lnSpc>
                <a:spcPts val="2810"/>
              </a:lnSpc>
            </a:pPr>
            <a:r>
              <a:rPr sz="2600" b="1" spc="370" dirty="0">
                <a:latin typeface="Trebuchet MS"/>
                <a:cs typeface="Trebuchet MS"/>
              </a:rPr>
              <a:t>OUT</a:t>
            </a:r>
            <a:endParaRPr sz="2600">
              <a:latin typeface="Trebuchet MS"/>
              <a:cs typeface="Trebuchet MS"/>
            </a:endParaRPr>
          </a:p>
          <a:p>
            <a:pPr>
              <a:lnSpc>
                <a:spcPct val="100000"/>
              </a:lnSpc>
              <a:spcBef>
                <a:spcPts val="55"/>
              </a:spcBef>
            </a:pPr>
            <a:endParaRPr sz="2450">
              <a:latin typeface="Times New Roman"/>
              <a:cs typeface="Times New Roman"/>
            </a:endParaRPr>
          </a:p>
          <a:p>
            <a:pPr marL="286385">
              <a:lnSpc>
                <a:spcPts val="3060"/>
              </a:lnSpc>
              <a:tabLst>
                <a:tab pos="561340" algn="l"/>
              </a:tabLst>
            </a:pPr>
            <a:r>
              <a:rPr sz="1950" spc="-555" dirty="0">
                <a:solidFill>
                  <a:srgbClr val="9FB8CD"/>
                </a:solidFill>
                <a:latin typeface="Arial"/>
                <a:cs typeface="Arial"/>
              </a:rPr>
              <a:t>	</a:t>
            </a:r>
            <a:r>
              <a:rPr sz="2600" b="1" spc="-15" dirty="0">
                <a:latin typeface="Trebuchet MS"/>
                <a:cs typeface="Trebuchet MS"/>
              </a:rPr>
              <a:t>Disadvantage</a:t>
            </a:r>
            <a:r>
              <a:rPr sz="2600" spc="-15" dirty="0">
                <a:latin typeface="Trebuchet MS"/>
                <a:cs typeface="Trebuchet MS"/>
              </a:rPr>
              <a:t>:</a:t>
            </a:r>
            <a:endParaRPr sz="2600">
              <a:latin typeface="Trebuchet MS"/>
              <a:cs typeface="Trebuchet MS"/>
            </a:endParaRPr>
          </a:p>
          <a:p>
            <a:pPr marL="835660" marR="200660" indent="-228600">
              <a:lnSpc>
                <a:spcPts val="2500"/>
              </a:lnSpc>
              <a:spcBef>
                <a:spcPts val="540"/>
              </a:spcBef>
            </a:pPr>
            <a:r>
              <a:rPr sz="1950" spc="-550" dirty="0">
                <a:solidFill>
                  <a:srgbClr val="BBBBBB"/>
                </a:solidFill>
                <a:latin typeface="Arial"/>
                <a:cs typeface="Arial"/>
              </a:rPr>
              <a:t></a:t>
            </a:r>
            <a:r>
              <a:rPr sz="1950" spc="200" dirty="0">
                <a:solidFill>
                  <a:srgbClr val="BBBBBB"/>
                </a:solidFill>
                <a:latin typeface="Arial"/>
                <a:cs typeface="Arial"/>
              </a:rPr>
              <a:t> </a:t>
            </a:r>
            <a:r>
              <a:rPr sz="2600" spc="200" dirty="0">
                <a:latin typeface="Trebuchet MS"/>
                <a:cs typeface="Trebuchet MS"/>
              </a:rPr>
              <a:t>A </a:t>
            </a:r>
            <a:r>
              <a:rPr sz="2600" spc="-65" dirty="0">
                <a:latin typeface="Trebuchet MS"/>
                <a:cs typeface="Trebuchet MS"/>
              </a:rPr>
              <a:t>portion </a:t>
            </a:r>
            <a:r>
              <a:rPr sz="2600" spc="-135" dirty="0">
                <a:latin typeface="Trebuchet MS"/>
                <a:cs typeface="Trebuchet MS"/>
              </a:rPr>
              <a:t>of </a:t>
            </a:r>
            <a:r>
              <a:rPr sz="2600" spc="-150" dirty="0">
                <a:latin typeface="Trebuchet MS"/>
                <a:cs typeface="Trebuchet MS"/>
              </a:rPr>
              <a:t>the </a:t>
            </a:r>
            <a:r>
              <a:rPr sz="2600" spc="-85" dirty="0">
                <a:latin typeface="Trebuchet MS"/>
                <a:cs typeface="Trebuchet MS"/>
              </a:rPr>
              <a:t>memory </a:t>
            </a:r>
            <a:r>
              <a:rPr sz="2600" spc="-125" dirty="0">
                <a:latin typeface="Trebuchet MS"/>
                <a:cs typeface="Trebuchet MS"/>
              </a:rPr>
              <a:t>system </a:t>
            </a:r>
            <a:r>
              <a:rPr sz="2600" spc="-114" dirty="0">
                <a:latin typeface="Trebuchet MS"/>
                <a:cs typeface="Trebuchet MS"/>
              </a:rPr>
              <a:t>is </a:t>
            </a:r>
            <a:r>
              <a:rPr sz="2600" spc="-120" dirty="0">
                <a:latin typeface="Trebuchet MS"/>
                <a:cs typeface="Trebuchet MS"/>
              </a:rPr>
              <a:t>used </a:t>
            </a:r>
            <a:r>
              <a:rPr sz="2600" spc="-155" dirty="0">
                <a:latin typeface="Trebuchet MS"/>
                <a:cs typeface="Trebuchet MS"/>
              </a:rPr>
              <a:t>as </a:t>
            </a:r>
            <a:r>
              <a:rPr sz="2600" spc="-150" dirty="0">
                <a:latin typeface="Trebuchet MS"/>
                <a:cs typeface="Trebuchet MS"/>
              </a:rPr>
              <a:t>the </a:t>
            </a:r>
            <a:r>
              <a:rPr sz="2600" spc="-225" dirty="0">
                <a:latin typeface="Trebuchet MS"/>
                <a:cs typeface="Trebuchet MS"/>
              </a:rPr>
              <a:t>I/O  </a:t>
            </a:r>
            <a:r>
              <a:rPr sz="2600" spc="-85" dirty="0">
                <a:latin typeface="Trebuchet MS"/>
                <a:cs typeface="Trebuchet MS"/>
              </a:rPr>
              <a:t>Map</a:t>
            </a:r>
            <a:endParaRPr sz="2600">
              <a:latin typeface="Trebuchet MS"/>
              <a:cs typeface="Trebuchet M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45" dirty="0"/>
              <a:t>I/O </a:t>
            </a:r>
            <a:r>
              <a:rPr spc="155" dirty="0"/>
              <a:t>Address</a:t>
            </a:r>
            <a:r>
              <a:rPr spc="260" dirty="0"/>
              <a:t> </a:t>
            </a:r>
            <a:r>
              <a:rPr spc="125" dirty="0"/>
              <a:t>Mapping</a:t>
            </a:r>
          </a:p>
        </p:txBody>
      </p:sp>
      <p:sp>
        <p:nvSpPr>
          <p:cNvPr id="3" name="object 3"/>
          <p:cNvSpPr txBox="1"/>
          <p:nvPr/>
        </p:nvSpPr>
        <p:spPr>
          <a:xfrm>
            <a:off x="535940" y="989050"/>
            <a:ext cx="3810000" cy="2571750"/>
          </a:xfrm>
          <a:prstGeom prst="rect">
            <a:avLst/>
          </a:prstGeom>
        </p:spPr>
        <p:txBody>
          <a:bodyPr vert="horz" wrap="square" lIns="0" tIns="183515" rIns="0" bIns="0" rtlCol="0">
            <a:spAutoFit/>
          </a:bodyPr>
          <a:lstStyle/>
          <a:p>
            <a:pPr marL="12700">
              <a:lnSpc>
                <a:spcPct val="100000"/>
              </a:lnSpc>
              <a:spcBef>
                <a:spcPts val="1445"/>
              </a:spcBef>
              <a:tabLst>
                <a:tab pos="286385" algn="l"/>
              </a:tabLst>
            </a:pPr>
            <a:r>
              <a:rPr sz="1950" spc="-555" dirty="0">
                <a:solidFill>
                  <a:srgbClr val="717BA2"/>
                </a:solidFill>
                <a:latin typeface="Arial"/>
                <a:cs typeface="Arial"/>
              </a:rPr>
              <a:t>	</a:t>
            </a:r>
            <a:r>
              <a:rPr sz="2600" b="1" spc="15" dirty="0">
                <a:latin typeface="Trebuchet MS"/>
                <a:cs typeface="Trebuchet MS"/>
              </a:rPr>
              <a:t>Isolated</a:t>
            </a:r>
            <a:r>
              <a:rPr sz="2600" b="1" spc="-95" dirty="0">
                <a:latin typeface="Trebuchet MS"/>
                <a:cs typeface="Trebuchet MS"/>
              </a:rPr>
              <a:t> </a:t>
            </a:r>
            <a:r>
              <a:rPr sz="2600" b="1" spc="100" dirty="0">
                <a:latin typeface="Trebuchet MS"/>
                <a:cs typeface="Trebuchet MS"/>
              </a:rPr>
              <a:t>I/O</a:t>
            </a:r>
            <a:endParaRPr sz="2600">
              <a:latin typeface="Trebuchet MS"/>
              <a:cs typeface="Trebuchet MS"/>
            </a:endParaRPr>
          </a:p>
          <a:p>
            <a:pPr marL="561340" marR="439420" indent="-274955">
              <a:lnSpc>
                <a:spcPct val="80000"/>
              </a:lnSpc>
              <a:spcBef>
                <a:spcPts val="1970"/>
              </a:spcBef>
              <a:tabLst>
                <a:tab pos="561340" algn="l"/>
              </a:tabLst>
            </a:pPr>
            <a:r>
              <a:rPr sz="1950" spc="-555" dirty="0">
                <a:solidFill>
                  <a:srgbClr val="9FB8CD"/>
                </a:solidFill>
                <a:latin typeface="Arial"/>
                <a:cs typeface="Arial"/>
              </a:rPr>
              <a:t>	</a:t>
            </a:r>
            <a:r>
              <a:rPr sz="2600" spc="-150" dirty="0">
                <a:latin typeface="Trebuchet MS"/>
                <a:cs typeface="Trebuchet MS"/>
              </a:rPr>
              <a:t>Separate </a:t>
            </a:r>
            <a:r>
              <a:rPr sz="2600" spc="-105" dirty="0">
                <a:latin typeface="Trebuchet MS"/>
                <a:cs typeface="Trebuchet MS"/>
              </a:rPr>
              <a:t>I/O </a:t>
            </a:r>
            <a:r>
              <a:rPr sz="2600" spc="-120" dirty="0">
                <a:latin typeface="Trebuchet MS"/>
                <a:cs typeface="Trebuchet MS"/>
              </a:rPr>
              <a:t>address  </a:t>
            </a:r>
            <a:r>
              <a:rPr sz="2600" spc="-155" dirty="0">
                <a:latin typeface="Trebuchet MS"/>
                <a:cs typeface="Trebuchet MS"/>
              </a:rPr>
              <a:t>space</a:t>
            </a:r>
            <a:endParaRPr sz="2600">
              <a:latin typeface="Trebuchet MS"/>
              <a:cs typeface="Trebuchet MS"/>
            </a:endParaRPr>
          </a:p>
          <a:p>
            <a:pPr marL="561340" marR="5080" indent="-274955">
              <a:lnSpc>
                <a:spcPts val="2500"/>
              </a:lnSpc>
              <a:spcBef>
                <a:spcPts val="575"/>
              </a:spcBef>
              <a:tabLst>
                <a:tab pos="561340" algn="l"/>
              </a:tabLst>
            </a:pPr>
            <a:r>
              <a:rPr sz="1950" spc="-555" dirty="0">
                <a:solidFill>
                  <a:srgbClr val="9FB8CD"/>
                </a:solidFill>
                <a:latin typeface="Arial"/>
                <a:cs typeface="Arial"/>
              </a:rPr>
              <a:t>	</a:t>
            </a:r>
            <a:r>
              <a:rPr sz="2600" spc="-150" dirty="0">
                <a:latin typeface="Trebuchet MS"/>
                <a:cs typeface="Trebuchet MS"/>
              </a:rPr>
              <a:t>Separate </a:t>
            </a:r>
            <a:r>
              <a:rPr sz="2600" spc="-105" dirty="0">
                <a:latin typeface="Trebuchet MS"/>
                <a:cs typeface="Trebuchet MS"/>
              </a:rPr>
              <a:t>I/O </a:t>
            </a:r>
            <a:r>
              <a:rPr sz="2600" spc="-145" dirty="0">
                <a:latin typeface="Trebuchet MS"/>
                <a:cs typeface="Trebuchet MS"/>
              </a:rPr>
              <a:t>read </a:t>
            </a:r>
            <a:r>
              <a:rPr sz="2600" spc="-165" dirty="0">
                <a:latin typeface="Trebuchet MS"/>
                <a:cs typeface="Trebuchet MS"/>
              </a:rPr>
              <a:t>and  </a:t>
            </a:r>
            <a:r>
              <a:rPr sz="2600" spc="-114" dirty="0">
                <a:latin typeface="Trebuchet MS"/>
                <a:cs typeface="Trebuchet MS"/>
              </a:rPr>
              <a:t>write </a:t>
            </a:r>
            <a:r>
              <a:rPr sz="2600" spc="-150" dirty="0">
                <a:latin typeface="Trebuchet MS"/>
                <a:cs typeface="Trebuchet MS"/>
              </a:rPr>
              <a:t>signals are</a:t>
            </a:r>
            <a:r>
              <a:rPr sz="2600" spc="-10" dirty="0">
                <a:latin typeface="Trebuchet MS"/>
                <a:cs typeface="Trebuchet MS"/>
              </a:rPr>
              <a:t> </a:t>
            </a:r>
            <a:r>
              <a:rPr sz="2600" spc="-145" dirty="0">
                <a:latin typeface="Trebuchet MS"/>
                <a:cs typeface="Trebuchet MS"/>
              </a:rPr>
              <a:t>needed</a:t>
            </a:r>
            <a:endParaRPr sz="2600">
              <a:latin typeface="Trebuchet MS"/>
              <a:cs typeface="Trebuchet MS"/>
            </a:endParaRPr>
          </a:p>
          <a:p>
            <a:pPr marL="607060">
              <a:lnSpc>
                <a:spcPct val="100000"/>
              </a:lnSpc>
              <a:spcBef>
                <a:spcPts val="645"/>
              </a:spcBef>
            </a:pPr>
            <a:r>
              <a:rPr sz="1500" spc="-425" dirty="0">
                <a:solidFill>
                  <a:srgbClr val="BBBBBB"/>
                </a:solidFill>
                <a:latin typeface="Arial"/>
                <a:cs typeface="Arial"/>
              </a:rPr>
              <a:t></a:t>
            </a:r>
            <a:r>
              <a:rPr sz="1500" spc="565" dirty="0">
                <a:solidFill>
                  <a:srgbClr val="BBBBBB"/>
                </a:solidFill>
                <a:latin typeface="Arial"/>
                <a:cs typeface="Arial"/>
              </a:rPr>
              <a:t> </a:t>
            </a:r>
            <a:r>
              <a:rPr sz="2000" spc="-80" dirty="0">
                <a:latin typeface="Trebuchet MS"/>
                <a:cs typeface="Trebuchet MS"/>
              </a:rPr>
              <a:t>I/O </a:t>
            </a:r>
            <a:r>
              <a:rPr sz="2000" spc="-114" dirty="0">
                <a:latin typeface="Trebuchet MS"/>
                <a:cs typeface="Trebuchet MS"/>
              </a:rPr>
              <a:t>read </a:t>
            </a:r>
            <a:r>
              <a:rPr sz="2000" spc="265" dirty="0">
                <a:latin typeface="Trebuchet MS"/>
                <a:cs typeface="Trebuchet MS"/>
              </a:rPr>
              <a:t>–</a:t>
            </a:r>
            <a:r>
              <a:rPr sz="2000" spc="15" dirty="0">
                <a:latin typeface="Trebuchet MS"/>
                <a:cs typeface="Trebuchet MS"/>
              </a:rPr>
              <a:t> </a:t>
            </a:r>
            <a:r>
              <a:rPr sz="2000" spc="125" dirty="0">
                <a:latin typeface="Trebuchet MS"/>
                <a:cs typeface="Trebuchet MS"/>
              </a:rPr>
              <a:t>IORC</a:t>
            </a:r>
            <a:endParaRPr sz="2000">
              <a:latin typeface="Trebuchet MS"/>
              <a:cs typeface="Trebuchet MS"/>
            </a:endParaRPr>
          </a:p>
        </p:txBody>
      </p:sp>
      <p:sp>
        <p:nvSpPr>
          <p:cNvPr id="4" name="object 4"/>
          <p:cNvSpPr txBox="1"/>
          <p:nvPr/>
        </p:nvSpPr>
        <p:spPr>
          <a:xfrm>
            <a:off x="810259" y="3491884"/>
            <a:ext cx="3780154" cy="2805430"/>
          </a:xfrm>
          <a:prstGeom prst="rect">
            <a:avLst/>
          </a:prstGeom>
        </p:spPr>
        <p:txBody>
          <a:bodyPr vert="horz" wrap="square" lIns="0" tIns="55879" rIns="0" bIns="0" rtlCol="0">
            <a:spAutoFit/>
          </a:bodyPr>
          <a:lstStyle/>
          <a:p>
            <a:pPr marL="332740">
              <a:lnSpc>
                <a:spcPct val="100000"/>
              </a:lnSpc>
              <a:spcBef>
                <a:spcPts val="439"/>
              </a:spcBef>
            </a:pPr>
            <a:r>
              <a:rPr sz="1500" spc="-425" dirty="0">
                <a:solidFill>
                  <a:srgbClr val="BBBBBB"/>
                </a:solidFill>
                <a:latin typeface="Arial"/>
                <a:cs typeface="Arial"/>
              </a:rPr>
              <a:t></a:t>
            </a:r>
            <a:r>
              <a:rPr sz="1500" spc="565" dirty="0">
                <a:solidFill>
                  <a:srgbClr val="BBBBBB"/>
                </a:solidFill>
                <a:latin typeface="Arial"/>
                <a:cs typeface="Arial"/>
              </a:rPr>
              <a:t> </a:t>
            </a:r>
            <a:r>
              <a:rPr sz="2000" spc="-80" dirty="0">
                <a:latin typeface="Trebuchet MS"/>
                <a:cs typeface="Trebuchet MS"/>
              </a:rPr>
              <a:t>I/O </a:t>
            </a:r>
            <a:r>
              <a:rPr sz="2000" spc="-90" dirty="0">
                <a:latin typeface="Trebuchet MS"/>
                <a:cs typeface="Trebuchet MS"/>
              </a:rPr>
              <a:t>write </a:t>
            </a:r>
            <a:r>
              <a:rPr sz="2000" spc="265" dirty="0">
                <a:latin typeface="Trebuchet MS"/>
                <a:cs typeface="Trebuchet MS"/>
              </a:rPr>
              <a:t>–</a:t>
            </a:r>
            <a:r>
              <a:rPr sz="2000" spc="-30" dirty="0">
                <a:latin typeface="Trebuchet MS"/>
                <a:cs typeface="Trebuchet MS"/>
              </a:rPr>
              <a:t> </a:t>
            </a:r>
            <a:r>
              <a:rPr sz="2000" spc="190" dirty="0">
                <a:latin typeface="Trebuchet MS"/>
                <a:cs typeface="Trebuchet MS"/>
              </a:rPr>
              <a:t>IOWC</a:t>
            </a:r>
            <a:endParaRPr sz="2000">
              <a:latin typeface="Trebuchet MS"/>
              <a:cs typeface="Trebuchet MS"/>
            </a:endParaRPr>
          </a:p>
          <a:p>
            <a:pPr marL="287020" marR="59055" indent="-274955">
              <a:lnSpc>
                <a:spcPct val="80000"/>
              </a:lnSpc>
              <a:spcBef>
                <a:spcPts val="1065"/>
              </a:spcBef>
              <a:tabLst>
                <a:tab pos="287020" algn="l"/>
              </a:tabLst>
            </a:pPr>
            <a:r>
              <a:rPr sz="1950" spc="-550" dirty="0">
                <a:solidFill>
                  <a:srgbClr val="9FB8CD"/>
                </a:solidFill>
                <a:latin typeface="Arial"/>
                <a:cs typeface="Arial"/>
              </a:rPr>
              <a:t>	</a:t>
            </a:r>
            <a:r>
              <a:rPr sz="2600" spc="-70" dirty="0">
                <a:latin typeface="Trebuchet MS"/>
                <a:cs typeface="Trebuchet MS"/>
              </a:rPr>
              <a:t>This </a:t>
            </a:r>
            <a:r>
              <a:rPr sz="2600" spc="-114" dirty="0">
                <a:latin typeface="Trebuchet MS"/>
                <a:cs typeface="Trebuchet MS"/>
              </a:rPr>
              <a:t>is </a:t>
            </a:r>
            <a:r>
              <a:rPr sz="2600" spc="-150" dirty="0">
                <a:latin typeface="Trebuchet MS"/>
                <a:cs typeface="Trebuchet MS"/>
              </a:rPr>
              <a:t>the </a:t>
            </a:r>
            <a:r>
              <a:rPr sz="2600" spc="-85" dirty="0">
                <a:latin typeface="Trebuchet MS"/>
                <a:cs typeface="Trebuchet MS"/>
              </a:rPr>
              <a:t>most common  </a:t>
            </a:r>
            <a:r>
              <a:rPr sz="2600" spc="-110" dirty="0">
                <a:latin typeface="Trebuchet MS"/>
                <a:cs typeface="Trebuchet MS"/>
              </a:rPr>
              <a:t>form </a:t>
            </a:r>
            <a:r>
              <a:rPr sz="2600" spc="-135" dirty="0">
                <a:latin typeface="Trebuchet MS"/>
                <a:cs typeface="Trebuchet MS"/>
              </a:rPr>
              <a:t>of </a:t>
            </a:r>
            <a:r>
              <a:rPr sz="2600" spc="-105" dirty="0">
                <a:latin typeface="Trebuchet MS"/>
                <a:cs typeface="Trebuchet MS"/>
              </a:rPr>
              <a:t>I/O </a:t>
            </a:r>
            <a:r>
              <a:rPr sz="2600" spc="-135" dirty="0">
                <a:latin typeface="Trebuchet MS"/>
                <a:cs typeface="Trebuchet MS"/>
              </a:rPr>
              <a:t>transfer  </a:t>
            </a:r>
            <a:r>
              <a:rPr sz="2600" spc="-150" dirty="0">
                <a:latin typeface="Trebuchet MS"/>
                <a:cs typeface="Trebuchet MS"/>
              </a:rPr>
              <a:t>technique </a:t>
            </a:r>
            <a:r>
              <a:rPr sz="2600" spc="-120" dirty="0">
                <a:latin typeface="Trebuchet MS"/>
                <a:cs typeface="Trebuchet MS"/>
              </a:rPr>
              <a:t>used </a:t>
            </a:r>
            <a:r>
              <a:rPr sz="2600" spc="-135" dirty="0">
                <a:latin typeface="Trebuchet MS"/>
                <a:cs typeface="Trebuchet MS"/>
              </a:rPr>
              <a:t>with </a:t>
            </a:r>
            <a:r>
              <a:rPr sz="2600" spc="-145" dirty="0">
                <a:latin typeface="Trebuchet MS"/>
                <a:cs typeface="Trebuchet MS"/>
              </a:rPr>
              <a:t>Intel  </a:t>
            </a:r>
            <a:r>
              <a:rPr sz="2600" spc="-90" dirty="0">
                <a:latin typeface="Trebuchet MS"/>
                <a:cs typeface="Trebuchet MS"/>
              </a:rPr>
              <a:t>processors.</a:t>
            </a:r>
            <a:endParaRPr sz="2600">
              <a:latin typeface="Trebuchet MS"/>
              <a:cs typeface="Trebuchet MS"/>
            </a:endParaRPr>
          </a:p>
          <a:p>
            <a:pPr marL="287020" marR="5080" indent="-274955">
              <a:lnSpc>
                <a:spcPct val="80000"/>
              </a:lnSpc>
              <a:spcBef>
                <a:spcPts val="605"/>
              </a:spcBef>
              <a:tabLst>
                <a:tab pos="287020" algn="l"/>
              </a:tabLst>
            </a:pPr>
            <a:r>
              <a:rPr sz="1950" spc="-555" dirty="0">
                <a:solidFill>
                  <a:srgbClr val="9FB8CD"/>
                </a:solidFill>
                <a:latin typeface="Arial"/>
                <a:cs typeface="Arial"/>
              </a:rPr>
              <a:t>	</a:t>
            </a:r>
            <a:r>
              <a:rPr sz="2600" spc="-155" dirty="0">
                <a:latin typeface="Trebuchet MS"/>
                <a:cs typeface="Trebuchet MS"/>
              </a:rPr>
              <a:t>Pentium </a:t>
            </a:r>
            <a:r>
              <a:rPr sz="2600" spc="-70" dirty="0">
                <a:latin typeface="Trebuchet MS"/>
                <a:cs typeface="Trebuchet MS"/>
              </a:rPr>
              <a:t>supports </a:t>
            </a:r>
            <a:r>
              <a:rPr sz="2600" spc="-140" dirty="0">
                <a:latin typeface="Trebuchet MS"/>
                <a:cs typeface="Trebuchet MS"/>
              </a:rPr>
              <a:t>isolated  </a:t>
            </a:r>
            <a:r>
              <a:rPr sz="2600" spc="-105" dirty="0">
                <a:latin typeface="Trebuchet MS"/>
                <a:cs typeface="Trebuchet MS"/>
              </a:rPr>
              <a:t>I/O </a:t>
            </a:r>
            <a:r>
              <a:rPr sz="2600" spc="-135" dirty="0">
                <a:latin typeface="Trebuchet MS"/>
                <a:cs typeface="Trebuchet MS"/>
              </a:rPr>
              <a:t>of </a:t>
            </a:r>
            <a:r>
              <a:rPr sz="2600" spc="-65" dirty="0">
                <a:latin typeface="Trebuchet MS"/>
                <a:cs typeface="Trebuchet MS"/>
              </a:rPr>
              <a:t>64 </a:t>
            </a:r>
            <a:r>
              <a:rPr sz="2600" spc="100" dirty="0">
                <a:latin typeface="Trebuchet MS"/>
                <a:cs typeface="Trebuchet MS"/>
              </a:rPr>
              <a:t>KB </a:t>
            </a:r>
            <a:r>
              <a:rPr sz="2600" spc="-120" dirty="0">
                <a:latin typeface="Trebuchet MS"/>
                <a:cs typeface="Trebuchet MS"/>
              </a:rPr>
              <a:t>address  </a:t>
            </a:r>
            <a:r>
              <a:rPr sz="2600" spc="-185" dirty="0">
                <a:latin typeface="Trebuchet MS"/>
                <a:cs typeface="Trebuchet MS"/>
              </a:rPr>
              <a:t>space.</a:t>
            </a:r>
            <a:endParaRPr sz="2600">
              <a:latin typeface="Trebuchet MS"/>
              <a:cs typeface="Trebuchet MS"/>
            </a:endParaRPr>
          </a:p>
        </p:txBody>
      </p:sp>
      <p:sp>
        <p:nvSpPr>
          <p:cNvPr id="5" name="object 5"/>
          <p:cNvSpPr/>
          <p:nvPr/>
        </p:nvSpPr>
        <p:spPr>
          <a:xfrm>
            <a:off x="5181600" y="1839976"/>
            <a:ext cx="0" cy="4498975"/>
          </a:xfrm>
          <a:custGeom>
            <a:avLst/>
            <a:gdLst/>
            <a:ahLst/>
            <a:cxnLst/>
            <a:rect l="l" t="t" r="r" b="b"/>
            <a:pathLst>
              <a:path h="4498975">
                <a:moveTo>
                  <a:pt x="0" y="0"/>
                </a:moveTo>
                <a:lnTo>
                  <a:pt x="0" y="4498911"/>
                </a:lnTo>
              </a:path>
            </a:pathLst>
          </a:custGeom>
          <a:ln w="28575">
            <a:solidFill>
              <a:srgbClr val="000000"/>
            </a:solidFill>
          </a:ln>
        </p:spPr>
        <p:txBody>
          <a:bodyPr wrap="square" lIns="0" tIns="0" rIns="0" bIns="0" rtlCol="0"/>
          <a:lstStyle/>
          <a:p>
            <a:endParaRPr/>
          </a:p>
        </p:txBody>
      </p:sp>
      <p:sp>
        <p:nvSpPr>
          <p:cNvPr id="6" name="object 6"/>
          <p:cNvSpPr/>
          <p:nvPr/>
        </p:nvSpPr>
        <p:spPr>
          <a:xfrm>
            <a:off x="6781800" y="1839976"/>
            <a:ext cx="0" cy="4498975"/>
          </a:xfrm>
          <a:custGeom>
            <a:avLst/>
            <a:gdLst/>
            <a:ahLst/>
            <a:cxnLst/>
            <a:rect l="l" t="t" r="r" b="b"/>
            <a:pathLst>
              <a:path h="4498975">
                <a:moveTo>
                  <a:pt x="0" y="0"/>
                </a:moveTo>
                <a:lnTo>
                  <a:pt x="0" y="4498911"/>
                </a:lnTo>
              </a:path>
            </a:pathLst>
          </a:custGeom>
          <a:ln w="28575">
            <a:solidFill>
              <a:srgbClr val="000000"/>
            </a:solidFill>
          </a:ln>
        </p:spPr>
        <p:txBody>
          <a:bodyPr wrap="square" lIns="0" tIns="0" rIns="0" bIns="0" rtlCol="0"/>
          <a:lstStyle/>
          <a:p>
            <a:endParaRPr/>
          </a:p>
        </p:txBody>
      </p:sp>
      <p:sp>
        <p:nvSpPr>
          <p:cNvPr id="7" name="object 7"/>
          <p:cNvSpPr/>
          <p:nvPr/>
        </p:nvSpPr>
        <p:spPr>
          <a:xfrm>
            <a:off x="5167376" y="1854200"/>
            <a:ext cx="1628775" cy="0"/>
          </a:xfrm>
          <a:custGeom>
            <a:avLst/>
            <a:gdLst/>
            <a:ahLst/>
            <a:cxnLst/>
            <a:rect l="l" t="t" r="r" b="b"/>
            <a:pathLst>
              <a:path w="1628775">
                <a:moveTo>
                  <a:pt x="0" y="0"/>
                </a:moveTo>
                <a:lnTo>
                  <a:pt x="1628648" y="0"/>
                </a:lnTo>
              </a:path>
            </a:pathLst>
          </a:custGeom>
          <a:ln w="28575">
            <a:solidFill>
              <a:srgbClr val="000000"/>
            </a:solidFill>
          </a:ln>
        </p:spPr>
        <p:txBody>
          <a:bodyPr wrap="square" lIns="0" tIns="0" rIns="0" bIns="0" rtlCol="0"/>
          <a:lstStyle/>
          <a:p>
            <a:endParaRPr/>
          </a:p>
        </p:txBody>
      </p:sp>
      <p:sp>
        <p:nvSpPr>
          <p:cNvPr id="8" name="object 8"/>
          <p:cNvSpPr/>
          <p:nvPr/>
        </p:nvSpPr>
        <p:spPr>
          <a:xfrm>
            <a:off x="5167376" y="6324600"/>
            <a:ext cx="1628775" cy="0"/>
          </a:xfrm>
          <a:custGeom>
            <a:avLst/>
            <a:gdLst/>
            <a:ahLst/>
            <a:cxnLst/>
            <a:rect l="l" t="t" r="r" b="b"/>
            <a:pathLst>
              <a:path w="1628775">
                <a:moveTo>
                  <a:pt x="0" y="0"/>
                </a:moveTo>
                <a:lnTo>
                  <a:pt x="1628648" y="0"/>
                </a:lnTo>
              </a:path>
            </a:pathLst>
          </a:custGeom>
          <a:ln w="28575">
            <a:solidFill>
              <a:srgbClr val="000000"/>
            </a:solidFill>
          </a:ln>
        </p:spPr>
        <p:txBody>
          <a:bodyPr wrap="square" lIns="0" tIns="0" rIns="0" bIns="0" rtlCol="0"/>
          <a:lstStyle/>
          <a:p>
            <a:endParaRPr/>
          </a:p>
        </p:txBody>
      </p:sp>
      <p:sp>
        <p:nvSpPr>
          <p:cNvPr id="9" name="object 9"/>
          <p:cNvSpPr txBox="1"/>
          <p:nvPr/>
        </p:nvSpPr>
        <p:spPr>
          <a:xfrm>
            <a:off x="5415153" y="3924427"/>
            <a:ext cx="1130300"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Times New Roman"/>
                <a:cs typeface="Times New Roman"/>
              </a:rPr>
              <a:t>1M X</a:t>
            </a:r>
            <a:r>
              <a:rPr sz="2800" spc="-90" dirty="0">
                <a:latin typeface="Times New Roman"/>
                <a:cs typeface="Times New Roman"/>
              </a:rPr>
              <a:t> </a:t>
            </a:r>
            <a:r>
              <a:rPr sz="2800" spc="-5" dirty="0">
                <a:latin typeface="Times New Roman"/>
                <a:cs typeface="Times New Roman"/>
              </a:rPr>
              <a:t>8</a:t>
            </a:r>
            <a:endParaRPr sz="2800">
              <a:latin typeface="Times New Roman"/>
              <a:cs typeface="Times New Roman"/>
            </a:endParaRPr>
          </a:p>
        </p:txBody>
      </p:sp>
      <p:sp>
        <p:nvSpPr>
          <p:cNvPr id="10" name="object 10"/>
          <p:cNvSpPr txBox="1"/>
          <p:nvPr/>
        </p:nvSpPr>
        <p:spPr>
          <a:xfrm>
            <a:off x="4651375" y="1864867"/>
            <a:ext cx="558800" cy="299720"/>
          </a:xfrm>
          <a:prstGeom prst="rect">
            <a:avLst/>
          </a:prstGeom>
        </p:spPr>
        <p:txBody>
          <a:bodyPr vert="horz" wrap="square" lIns="0" tIns="12700" rIns="0" bIns="0" rtlCol="0">
            <a:spAutoFit/>
          </a:bodyPr>
          <a:lstStyle/>
          <a:p>
            <a:pPr marL="12700">
              <a:lnSpc>
                <a:spcPct val="100000"/>
              </a:lnSpc>
              <a:spcBef>
                <a:spcPts val="100"/>
              </a:spcBef>
            </a:pPr>
            <a:r>
              <a:rPr sz="1800" spc="-110" dirty="0">
                <a:latin typeface="Trebuchet MS"/>
                <a:cs typeface="Trebuchet MS"/>
              </a:rPr>
              <a:t>FFFFF</a:t>
            </a:r>
            <a:endParaRPr sz="1800">
              <a:latin typeface="Trebuchet MS"/>
              <a:cs typeface="Trebuchet MS"/>
            </a:endParaRPr>
          </a:p>
        </p:txBody>
      </p:sp>
      <p:sp>
        <p:nvSpPr>
          <p:cNvPr id="11" name="object 11"/>
          <p:cNvSpPr txBox="1"/>
          <p:nvPr/>
        </p:nvSpPr>
        <p:spPr>
          <a:xfrm>
            <a:off x="4575175" y="6045200"/>
            <a:ext cx="596900" cy="299720"/>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00000</a:t>
            </a:r>
            <a:endParaRPr sz="1800">
              <a:latin typeface="Trebuchet MS"/>
              <a:cs typeface="Trebuchet MS"/>
            </a:endParaRPr>
          </a:p>
        </p:txBody>
      </p:sp>
      <p:sp>
        <p:nvSpPr>
          <p:cNvPr id="12" name="object 12"/>
          <p:cNvSpPr txBox="1"/>
          <p:nvPr/>
        </p:nvSpPr>
        <p:spPr>
          <a:xfrm>
            <a:off x="5337428" y="1395729"/>
            <a:ext cx="812800" cy="299720"/>
          </a:xfrm>
          <a:prstGeom prst="rect">
            <a:avLst/>
          </a:prstGeom>
        </p:spPr>
        <p:txBody>
          <a:bodyPr vert="horz" wrap="square" lIns="0" tIns="12700" rIns="0" bIns="0" rtlCol="0">
            <a:spAutoFit/>
          </a:bodyPr>
          <a:lstStyle/>
          <a:p>
            <a:pPr marL="12700">
              <a:lnSpc>
                <a:spcPct val="100000"/>
              </a:lnSpc>
              <a:spcBef>
                <a:spcPts val="100"/>
              </a:spcBef>
            </a:pPr>
            <a:r>
              <a:rPr sz="1800" spc="-20" dirty="0">
                <a:latin typeface="Trebuchet MS"/>
                <a:cs typeface="Trebuchet MS"/>
              </a:rPr>
              <a:t>Mem</a:t>
            </a:r>
            <a:r>
              <a:rPr sz="1800" spc="-10" dirty="0">
                <a:latin typeface="Trebuchet MS"/>
                <a:cs typeface="Trebuchet MS"/>
              </a:rPr>
              <a:t>o</a:t>
            </a:r>
            <a:r>
              <a:rPr sz="1800" spc="50" dirty="0">
                <a:latin typeface="Trebuchet MS"/>
                <a:cs typeface="Trebuchet MS"/>
              </a:rPr>
              <a:t>r</a:t>
            </a:r>
            <a:r>
              <a:rPr sz="1800" spc="-100" dirty="0">
                <a:latin typeface="Trebuchet MS"/>
                <a:cs typeface="Trebuchet MS"/>
              </a:rPr>
              <a:t>y</a:t>
            </a:r>
            <a:endParaRPr sz="1800">
              <a:latin typeface="Trebuchet MS"/>
              <a:cs typeface="Trebuchet MS"/>
            </a:endParaRPr>
          </a:p>
        </p:txBody>
      </p:sp>
      <p:sp>
        <p:nvSpPr>
          <p:cNvPr id="13" name="object 13"/>
          <p:cNvSpPr txBox="1"/>
          <p:nvPr/>
        </p:nvSpPr>
        <p:spPr>
          <a:xfrm>
            <a:off x="7315200" y="2362200"/>
            <a:ext cx="1752600" cy="1371600"/>
          </a:xfrm>
          <a:prstGeom prst="rect">
            <a:avLst/>
          </a:prstGeom>
          <a:ln w="28575">
            <a:solidFill>
              <a:srgbClr val="000000"/>
            </a:solidFill>
          </a:ln>
        </p:spPr>
        <p:txBody>
          <a:bodyPr vert="horz" wrap="square" lIns="0" tIns="5080" rIns="0" bIns="0" rtlCol="0">
            <a:spAutoFit/>
          </a:bodyPr>
          <a:lstStyle/>
          <a:p>
            <a:pPr>
              <a:lnSpc>
                <a:spcPct val="100000"/>
              </a:lnSpc>
              <a:spcBef>
                <a:spcPts val="40"/>
              </a:spcBef>
            </a:pPr>
            <a:endParaRPr sz="3700">
              <a:latin typeface="Times New Roman"/>
              <a:cs typeface="Times New Roman"/>
            </a:endParaRPr>
          </a:p>
          <a:p>
            <a:pPr marL="262890">
              <a:lnSpc>
                <a:spcPct val="100000"/>
              </a:lnSpc>
              <a:spcBef>
                <a:spcPts val="5"/>
              </a:spcBef>
            </a:pPr>
            <a:r>
              <a:rPr sz="2800" spc="-5" dirty="0">
                <a:latin typeface="Times New Roman"/>
                <a:cs typeface="Times New Roman"/>
              </a:rPr>
              <a:t>64K X</a:t>
            </a:r>
            <a:r>
              <a:rPr sz="2800" spc="-40" dirty="0">
                <a:latin typeface="Times New Roman"/>
                <a:cs typeface="Times New Roman"/>
              </a:rPr>
              <a:t> </a:t>
            </a:r>
            <a:r>
              <a:rPr sz="2800" spc="-5" dirty="0">
                <a:latin typeface="Times New Roman"/>
                <a:cs typeface="Times New Roman"/>
              </a:rPr>
              <a:t>8</a:t>
            </a:r>
            <a:endParaRPr sz="2800">
              <a:latin typeface="Times New Roman"/>
              <a:cs typeface="Times New Roman"/>
            </a:endParaRPr>
          </a:p>
        </p:txBody>
      </p:sp>
      <p:sp>
        <p:nvSpPr>
          <p:cNvPr id="14" name="object 14"/>
          <p:cNvSpPr txBox="1"/>
          <p:nvPr/>
        </p:nvSpPr>
        <p:spPr>
          <a:xfrm>
            <a:off x="6816597" y="3529965"/>
            <a:ext cx="482600" cy="299720"/>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0000</a:t>
            </a:r>
            <a:endParaRPr sz="1800">
              <a:latin typeface="Trebuchet MS"/>
              <a:cs typeface="Trebuchet MS"/>
            </a:endParaRPr>
          </a:p>
        </p:txBody>
      </p:sp>
      <p:sp>
        <p:nvSpPr>
          <p:cNvPr id="15" name="object 15"/>
          <p:cNvSpPr txBox="1"/>
          <p:nvPr/>
        </p:nvSpPr>
        <p:spPr>
          <a:xfrm>
            <a:off x="6861809" y="2386710"/>
            <a:ext cx="452120" cy="299720"/>
          </a:xfrm>
          <a:prstGeom prst="rect">
            <a:avLst/>
          </a:prstGeom>
        </p:spPr>
        <p:txBody>
          <a:bodyPr vert="horz" wrap="square" lIns="0" tIns="12700" rIns="0" bIns="0" rtlCol="0">
            <a:spAutoFit/>
          </a:bodyPr>
          <a:lstStyle/>
          <a:p>
            <a:pPr marL="12700">
              <a:lnSpc>
                <a:spcPct val="100000"/>
              </a:lnSpc>
              <a:spcBef>
                <a:spcPts val="100"/>
              </a:spcBef>
            </a:pPr>
            <a:r>
              <a:rPr sz="1800" spc="-110" dirty="0">
                <a:latin typeface="Trebuchet MS"/>
                <a:cs typeface="Trebuchet MS"/>
              </a:rPr>
              <a:t>FFFF</a:t>
            </a:r>
            <a:endParaRPr sz="1800">
              <a:latin typeface="Trebuchet MS"/>
              <a:cs typeface="Trebuchet MS"/>
            </a:endParaRPr>
          </a:p>
        </p:txBody>
      </p:sp>
      <p:sp>
        <p:nvSpPr>
          <p:cNvPr id="16" name="object 16"/>
          <p:cNvSpPr txBox="1"/>
          <p:nvPr/>
        </p:nvSpPr>
        <p:spPr>
          <a:xfrm>
            <a:off x="8025130" y="1929510"/>
            <a:ext cx="335915" cy="299720"/>
          </a:xfrm>
          <a:prstGeom prst="rect">
            <a:avLst/>
          </a:prstGeom>
        </p:spPr>
        <p:txBody>
          <a:bodyPr vert="horz" wrap="square" lIns="0" tIns="12700" rIns="0" bIns="0" rtlCol="0">
            <a:spAutoFit/>
          </a:bodyPr>
          <a:lstStyle/>
          <a:p>
            <a:pPr marL="12700">
              <a:lnSpc>
                <a:spcPct val="100000"/>
              </a:lnSpc>
              <a:spcBef>
                <a:spcPts val="100"/>
              </a:spcBef>
            </a:pPr>
            <a:r>
              <a:rPr sz="1800" spc="-55" dirty="0">
                <a:latin typeface="Trebuchet MS"/>
                <a:cs typeface="Trebuchet MS"/>
              </a:rPr>
              <a:t>I</a:t>
            </a:r>
            <a:r>
              <a:rPr sz="1800" spc="-85" dirty="0">
                <a:latin typeface="Trebuchet MS"/>
                <a:cs typeface="Trebuchet MS"/>
              </a:rPr>
              <a:t>/O</a:t>
            </a:r>
            <a:endParaRPr sz="1800">
              <a:latin typeface="Trebuchet MS"/>
              <a:cs typeface="Trebuchet MS"/>
            </a:endParaRPr>
          </a:p>
        </p:txBody>
      </p:sp>
      <p:sp>
        <p:nvSpPr>
          <p:cNvPr id="17" name="object 17"/>
          <p:cNvSpPr/>
          <p:nvPr/>
        </p:nvSpPr>
        <p:spPr>
          <a:xfrm>
            <a:off x="2515361" y="3277361"/>
            <a:ext cx="685800" cy="0"/>
          </a:xfrm>
          <a:custGeom>
            <a:avLst/>
            <a:gdLst/>
            <a:ahLst/>
            <a:cxnLst/>
            <a:rect l="l" t="t" r="r" b="b"/>
            <a:pathLst>
              <a:path w="685800">
                <a:moveTo>
                  <a:pt x="0" y="0"/>
                </a:moveTo>
                <a:lnTo>
                  <a:pt x="685800" y="0"/>
                </a:lnTo>
              </a:path>
            </a:pathLst>
          </a:custGeom>
          <a:ln w="25908">
            <a:solidFill>
              <a:srgbClr val="000000"/>
            </a:solidFill>
          </a:ln>
        </p:spPr>
        <p:txBody>
          <a:bodyPr wrap="square" lIns="0" tIns="0" rIns="0" bIns="0" rtlCol="0"/>
          <a:lstStyle/>
          <a:p>
            <a:endParaRPr/>
          </a:p>
        </p:txBody>
      </p:sp>
      <p:sp>
        <p:nvSpPr>
          <p:cNvPr id="18" name="object 18"/>
          <p:cNvSpPr/>
          <p:nvPr/>
        </p:nvSpPr>
        <p:spPr>
          <a:xfrm>
            <a:off x="2591561" y="3582161"/>
            <a:ext cx="762000" cy="0"/>
          </a:xfrm>
          <a:custGeom>
            <a:avLst/>
            <a:gdLst/>
            <a:ahLst/>
            <a:cxnLst/>
            <a:rect l="l" t="t" r="r" b="b"/>
            <a:pathLst>
              <a:path w="762000">
                <a:moveTo>
                  <a:pt x="0" y="0"/>
                </a:moveTo>
                <a:lnTo>
                  <a:pt x="762000" y="0"/>
                </a:lnTo>
              </a:path>
            </a:pathLst>
          </a:custGeom>
          <a:ln w="25908">
            <a:solidFill>
              <a:srgbClr val="000000"/>
            </a:solidFill>
          </a:ln>
        </p:spPr>
        <p:txBody>
          <a:bodyPr wrap="square" lIns="0" tIns="0" rIns="0" bIns="0" rtlCol="0"/>
          <a:lstStyle/>
          <a:p>
            <a:endParaRPr/>
          </a:p>
        </p:txBody>
      </p:sp>
      <p:sp>
        <p:nvSpPr>
          <p:cNvPr id="19" name="object 19"/>
          <p:cNvSpPr txBox="1">
            <a:spLocks noGrp="1"/>
          </p:cNvSpPr>
          <p:nvPr>
            <p:ph type="sldNum" sz="quarter" idx="7"/>
          </p:nvPr>
        </p:nvSpPr>
        <p:spPr>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spc="-35" dirty="0"/>
              <a:t>12</a:t>
            </a:fld>
            <a:endParaRPr spc="-35"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45" dirty="0"/>
              <a:t>I/O </a:t>
            </a:r>
            <a:r>
              <a:rPr spc="155" dirty="0"/>
              <a:t>Address</a:t>
            </a:r>
            <a:r>
              <a:rPr spc="260" dirty="0"/>
              <a:t> </a:t>
            </a:r>
            <a:r>
              <a:rPr spc="125" dirty="0"/>
              <a:t>Mapping</a:t>
            </a:r>
          </a:p>
        </p:txBody>
      </p:sp>
      <p:sp>
        <p:nvSpPr>
          <p:cNvPr id="4" name="object 4"/>
          <p:cNvSpPr txBox="1">
            <a:spLocks noGrp="1"/>
          </p:cNvSpPr>
          <p:nvPr>
            <p:ph type="sldNum" sz="quarter" idx="7"/>
          </p:nvPr>
        </p:nvSpPr>
        <p:spPr>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spc="-35" dirty="0"/>
              <a:t>13</a:t>
            </a:fld>
            <a:endParaRPr spc="-35" dirty="0"/>
          </a:p>
        </p:txBody>
      </p:sp>
      <p:sp>
        <p:nvSpPr>
          <p:cNvPr id="3" name="object 3"/>
          <p:cNvSpPr txBox="1"/>
          <p:nvPr/>
        </p:nvSpPr>
        <p:spPr>
          <a:xfrm>
            <a:off x="535940" y="961618"/>
            <a:ext cx="8072120" cy="3196590"/>
          </a:xfrm>
          <a:prstGeom prst="rect">
            <a:avLst/>
          </a:prstGeom>
        </p:spPr>
        <p:txBody>
          <a:bodyPr vert="horz" wrap="square" lIns="0" tIns="210820" rIns="0" bIns="0" rtlCol="0">
            <a:spAutoFit/>
          </a:bodyPr>
          <a:lstStyle/>
          <a:p>
            <a:pPr marL="12700">
              <a:lnSpc>
                <a:spcPct val="100000"/>
              </a:lnSpc>
              <a:spcBef>
                <a:spcPts val="1660"/>
              </a:spcBef>
              <a:tabLst>
                <a:tab pos="286385" algn="l"/>
              </a:tabLst>
            </a:pPr>
            <a:r>
              <a:rPr sz="1950" spc="-555" dirty="0">
                <a:solidFill>
                  <a:srgbClr val="717BA2"/>
                </a:solidFill>
                <a:latin typeface="Arial"/>
                <a:cs typeface="Arial"/>
              </a:rPr>
              <a:t>	</a:t>
            </a:r>
            <a:r>
              <a:rPr sz="2600" b="1" spc="15" dirty="0">
                <a:latin typeface="Trebuchet MS"/>
                <a:cs typeface="Trebuchet MS"/>
              </a:rPr>
              <a:t>Isolated</a:t>
            </a:r>
            <a:r>
              <a:rPr sz="2600" b="1" spc="-95" dirty="0">
                <a:latin typeface="Trebuchet MS"/>
                <a:cs typeface="Trebuchet MS"/>
              </a:rPr>
              <a:t> </a:t>
            </a:r>
            <a:r>
              <a:rPr sz="2600" b="1" spc="100" dirty="0">
                <a:latin typeface="Trebuchet MS"/>
                <a:cs typeface="Trebuchet MS"/>
              </a:rPr>
              <a:t>I/O</a:t>
            </a:r>
            <a:endParaRPr sz="2600">
              <a:latin typeface="Trebuchet MS"/>
              <a:cs typeface="Trebuchet MS"/>
            </a:endParaRPr>
          </a:p>
          <a:p>
            <a:pPr marL="286385">
              <a:lnSpc>
                <a:spcPct val="100000"/>
              </a:lnSpc>
              <a:spcBef>
                <a:spcPts val="1565"/>
              </a:spcBef>
              <a:tabLst>
                <a:tab pos="561340" algn="l"/>
              </a:tabLst>
            </a:pPr>
            <a:r>
              <a:rPr sz="1950" spc="-555" dirty="0">
                <a:solidFill>
                  <a:srgbClr val="9FB8CD"/>
                </a:solidFill>
                <a:latin typeface="Arial"/>
                <a:cs typeface="Arial"/>
              </a:rPr>
              <a:t>	</a:t>
            </a:r>
            <a:r>
              <a:rPr sz="2600" spc="135" dirty="0">
                <a:latin typeface="Trebuchet MS"/>
                <a:cs typeface="Trebuchet MS"/>
              </a:rPr>
              <a:t>On </a:t>
            </a:r>
            <a:r>
              <a:rPr sz="2600" spc="-114" dirty="0">
                <a:latin typeface="Trebuchet MS"/>
                <a:cs typeface="Trebuchet MS"/>
              </a:rPr>
              <a:t>Personal </a:t>
            </a:r>
            <a:r>
              <a:rPr sz="2600" spc="-100" dirty="0">
                <a:latin typeface="Trebuchet MS"/>
                <a:cs typeface="Trebuchet MS"/>
              </a:rPr>
              <a:t>computers </a:t>
            </a:r>
            <a:r>
              <a:rPr sz="2600" b="1" spc="15" dirty="0">
                <a:latin typeface="Trebuchet MS"/>
                <a:cs typeface="Trebuchet MS"/>
              </a:rPr>
              <a:t>Isolated </a:t>
            </a:r>
            <a:r>
              <a:rPr sz="2600" b="1" spc="100" dirty="0">
                <a:latin typeface="Trebuchet MS"/>
                <a:cs typeface="Trebuchet MS"/>
              </a:rPr>
              <a:t>I/O </a:t>
            </a:r>
            <a:r>
              <a:rPr sz="2600" spc="-110" dirty="0">
                <a:latin typeface="Trebuchet MS"/>
                <a:cs typeface="Trebuchet MS"/>
              </a:rPr>
              <a:t>is</a:t>
            </a:r>
            <a:r>
              <a:rPr sz="2600" spc="-505" dirty="0">
                <a:latin typeface="Trebuchet MS"/>
                <a:cs typeface="Trebuchet MS"/>
              </a:rPr>
              <a:t> </a:t>
            </a:r>
            <a:r>
              <a:rPr sz="2600" spc="-170" dirty="0">
                <a:latin typeface="Trebuchet MS"/>
                <a:cs typeface="Trebuchet MS"/>
              </a:rPr>
              <a:t>used.</a:t>
            </a:r>
            <a:endParaRPr sz="2600">
              <a:latin typeface="Trebuchet MS"/>
              <a:cs typeface="Trebuchet MS"/>
            </a:endParaRPr>
          </a:p>
          <a:p>
            <a:pPr marL="561340" marR="5080" indent="-274955">
              <a:lnSpc>
                <a:spcPct val="100000"/>
              </a:lnSpc>
              <a:spcBef>
                <a:spcPts val="1560"/>
              </a:spcBef>
              <a:tabLst>
                <a:tab pos="561340" algn="l"/>
              </a:tabLst>
            </a:pPr>
            <a:r>
              <a:rPr sz="1950" spc="-555" dirty="0">
                <a:solidFill>
                  <a:srgbClr val="9FB8CD"/>
                </a:solidFill>
                <a:latin typeface="Arial"/>
                <a:cs typeface="Arial"/>
              </a:rPr>
              <a:t>	</a:t>
            </a:r>
            <a:r>
              <a:rPr sz="2600" spc="-65" dirty="0">
                <a:latin typeface="Trebuchet MS"/>
                <a:cs typeface="Trebuchet MS"/>
              </a:rPr>
              <a:t>8 </a:t>
            </a:r>
            <a:r>
              <a:rPr sz="2600" spc="-160" dirty="0">
                <a:latin typeface="Trebuchet MS"/>
                <a:cs typeface="Trebuchet MS"/>
              </a:rPr>
              <a:t>bit </a:t>
            </a:r>
            <a:r>
              <a:rPr sz="2600" spc="-55" dirty="0">
                <a:latin typeface="Trebuchet MS"/>
                <a:cs typeface="Trebuchet MS"/>
              </a:rPr>
              <a:t>port </a:t>
            </a:r>
            <a:r>
              <a:rPr sz="2600" spc="-120" dirty="0">
                <a:latin typeface="Trebuchet MS"/>
                <a:cs typeface="Trebuchet MS"/>
              </a:rPr>
              <a:t>addresses </a:t>
            </a:r>
            <a:r>
              <a:rPr sz="2600" spc="-150" dirty="0">
                <a:latin typeface="Trebuchet MS"/>
                <a:cs typeface="Trebuchet MS"/>
              </a:rPr>
              <a:t>are </a:t>
            </a:r>
            <a:r>
              <a:rPr sz="2600" spc="-120" dirty="0">
                <a:latin typeface="Trebuchet MS"/>
                <a:cs typeface="Trebuchet MS"/>
              </a:rPr>
              <a:t>used </a:t>
            </a:r>
            <a:r>
              <a:rPr sz="2600" spc="-65" dirty="0">
                <a:latin typeface="Trebuchet MS"/>
                <a:cs typeface="Trebuchet MS"/>
              </a:rPr>
              <a:t>to </a:t>
            </a:r>
            <a:r>
              <a:rPr sz="2600" spc="-140" dirty="0">
                <a:latin typeface="Trebuchet MS"/>
                <a:cs typeface="Trebuchet MS"/>
              </a:rPr>
              <a:t>access </a:t>
            </a:r>
            <a:r>
              <a:rPr sz="2600" spc="-145" dirty="0">
                <a:latin typeface="Trebuchet MS"/>
                <a:cs typeface="Trebuchet MS"/>
              </a:rPr>
              <a:t>devices </a:t>
            </a:r>
            <a:r>
              <a:rPr sz="2600" spc="-150" dirty="0">
                <a:latin typeface="Trebuchet MS"/>
                <a:cs typeface="Trebuchet MS"/>
              </a:rPr>
              <a:t>located  </a:t>
            </a:r>
            <a:r>
              <a:rPr sz="2600" spc="-40" dirty="0">
                <a:latin typeface="Trebuchet MS"/>
                <a:cs typeface="Trebuchet MS"/>
              </a:rPr>
              <a:t>on </a:t>
            </a:r>
            <a:r>
              <a:rPr sz="2600" spc="-125" dirty="0">
                <a:latin typeface="Trebuchet MS"/>
                <a:cs typeface="Trebuchet MS"/>
              </a:rPr>
              <a:t>system</a:t>
            </a:r>
            <a:r>
              <a:rPr sz="2600" spc="-100" dirty="0">
                <a:latin typeface="Trebuchet MS"/>
                <a:cs typeface="Trebuchet MS"/>
              </a:rPr>
              <a:t> </a:t>
            </a:r>
            <a:r>
              <a:rPr sz="2600" spc="-145" dirty="0">
                <a:latin typeface="Trebuchet MS"/>
                <a:cs typeface="Trebuchet MS"/>
              </a:rPr>
              <a:t>board.</a:t>
            </a:r>
            <a:endParaRPr sz="2600">
              <a:latin typeface="Trebuchet MS"/>
              <a:cs typeface="Trebuchet MS"/>
            </a:endParaRPr>
          </a:p>
          <a:p>
            <a:pPr marL="561340" marR="5080" indent="-274955">
              <a:lnSpc>
                <a:spcPct val="100000"/>
              </a:lnSpc>
              <a:spcBef>
                <a:spcPts val="1560"/>
              </a:spcBef>
              <a:tabLst>
                <a:tab pos="561340" algn="l"/>
                <a:tab pos="1097915" algn="l"/>
                <a:tab pos="1652270" algn="l"/>
                <a:tab pos="2453005" algn="l"/>
                <a:tab pos="3669029" algn="l"/>
                <a:tab pos="4300220" algn="l"/>
                <a:tab pos="5124450" algn="l"/>
                <a:tab pos="5622925" algn="l"/>
                <a:tab pos="6673215" algn="l"/>
                <a:tab pos="7583170" algn="l"/>
              </a:tabLst>
            </a:pPr>
            <a:r>
              <a:rPr sz="1950" spc="-555" dirty="0">
                <a:solidFill>
                  <a:srgbClr val="9FB8CD"/>
                </a:solidFill>
                <a:latin typeface="Arial"/>
                <a:cs typeface="Arial"/>
              </a:rPr>
              <a:t>	</a:t>
            </a:r>
            <a:r>
              <a:rPr sz="2600" spc="-60" dirty="0">
                <a:latin typeface="Trebuchet MS"/>
                <a:cs typeface="Trebuchet MS"/>
              </a:rPr>
              <a:t>1</a:t>
            </a:r>
            <a:r>
              <a:rPr sz="2600" spc="-65" dirty="0">
                <a:latin typeface="Trebuchet MS"/>
                <a:cs typeface="Trebuchet MS"/>
              </a:rPr>
              <a:t>6</a:t>
            </a:r>
            <a:r>
              <a:rPr sz="2600" dirty="0">
                <a:latin typeface="Trebuchet MS"/>
                <a:cs typeface="Trebuchet MS"/>
              </a:rPr>
              <a:t>	</a:t>
            </a:r>
            <a:r>
              <a:rPr sz="2600" spc="-160" dirty="0">
                <a:latin typeface="Trebuchet MS"/>
                <a:cs typeface="Trebuchet MS"/>
              </a:rPr>
              <a:t>bi</a:t>
            </a:r>
            <a:r>
              <a:rPr sz="2600" spc="-155" dirty="0">
                <a:latin typeface="Trebuchet MS"/>
                <a:cs typeface="Trebuchet MS"/>
              </a:rPr>
              <a:t>t</a:t>
            </a:r>
            <a:r>
              <a:rPr sz="2600" dirty="0">
                <a:latin typeface="Trebuchet MS"/>
                <a:cs typeface="Trebuchet MS"/>
              </a:rPr>
              <a:t>	</a:t>
            </a:r>
            <a:r>
              <a:rPr sz="2600" spc="-35" dirty="0">
                <a:latin typeface="Trebuchet MS"/>
                <a:cs typeface="Trebuchet MS"/>
              </a:rPr>
              <a:t>po</a:t>
            </a:r>
            <a:r>
              <a:rPr sz="2600" spc="15" dirty="0">
                <a:latin typeface="Trebuchet MS"/>
                <a:cs typeface="Trebuchet MS"/>
              </a:rPr>
              <a:t>r</a:t>
            </a:r>
            <a:r>
              <a:rPr sz="2600" spc="-165" dirty="0">
                <a:latin typeface="Trebuchet MS"/>
                <a:cs typeface="Trebuchet MS"/>
              </a:rPr>
              <a:t>t</a:t>
            </a:r>
            <a:r>
              <a:rPr sz="2600" dirty="0">
                <a:latin typeface="Trebuchet MS"/>
                <a:cs typeface="Trebuchet MS"/>
              </a:rPr>
              <a:t>	</a:t>
            </a:r>
            <a:r>
              <a:rPr sz="2600" spc="-185" dirty="0">
                <a:latin typeface="Trebuchet MS"/>
                <a:cs typeface="Trebuchet MS"/>
              </a:rPr>
              <a:t>a</a:t>
            </a:r>
            <a:r>
              <a:rPr sz="2600" spc="-210" dirty="0">
                <a:latin typeface="Trebuchet MS"/>
                <a:cs typeface="Trebuchet MS"/>
              </a:rPr>
              <a:t>d</a:t>
            </a:r>
            <a:r>
              <a:rPr sz="2600" spc="-135" dirty="0">
                <a:latin typeface="Trebuchet MS"/>
                <a:cs typeface="Trebuchet MS"/>
              </a:rPr>
              <a:t>d</a:t>
            </a:r>
            <a:r>
              <a:rPr sz="2600" spc="-30" dirty="0">
                <a:latin typeface="Trebuchet MS"/>
                <a:cs typeface="Trebuchet MS"/>
              </a:rPr>
              <a:t>r</a:t>
            </a:r>
            <a:r>
              <a:rPr sz="2600" spc="-95" dirty="0">
                <a:latin typeface="Trebuchet MS"/>
                <a:cs typeface="Trebuchet MS"/>
              </a:rPr>
              <a:t>ess</a:t>
            </a:r>
            <a:r>
              <a:rPr sz="2600" dirty="0">
                <a:latin typeface="Trebuchet MS"/>
                <a:cs typeface="Trebuchet MS"/>
              </a:rPr>
              <a:t>	</a:t>
            </a:r>
            <a:r>
              <a:rPr sz="2600" spc="-135" dirty="0">
                <a:latin typeface="Trebuchet MS"/>
                <a:cs typeface="Trebuchet MS"/>
              </a:rPr>
              <a:t>a</a:t>
            </a:r>
            <a:r>
              <a:rPr sz="2600" spc="-145" dirty="0">
                <a:latin typeface="Trebuchet MS"/>
                <a:cs typeface="Trebuchet MS"/>
              </a:rPr>
              <a:t>r</a:t>
            </a:r>
            <a:r>
              <a:rPr sz="2600" spc="-175" dirty="0">
                <a:latin typeface="Trebuchet MS"/>
                <a:cs typeface="Trebuchet MS"/>
              </a:rPr>
              <a:t>e</a:t>
            </a:r>
            <a:r>
              <a:rPr sz="2600" dirty="0">
                <a:latin typeface="Trebuchet MS"/>
                <a:cs typeface="Trebuchet MS"/>
              </a:rPr>
              <a:t>	</a:t>
            </a:r>
            <a:r>
              <a:rPr sz="2600" spc="-114" dirty="0">
                <a:latin typeface="Trebuchet MS"/>
                <a:cs typeface="Trebuchet MS"/>
              </a:rPr>
              <a:t>used</a:t>
            </a:r>
            <a:r>
              <a:rPr sz="2600" dirty="0">
                <a:latin typeface="Trebuchet MS"/>
                <a:cs typeface="Trebuchet MS"/>
              </a:rPr>
              <a:t>	</a:t>
            </a:r>
            <a:r>
              <a:rPr sz="2600" spc="-60" dirty="0">
                <a:latin typeface="Trebuchet MS"/>
                <a:cs typeface="Trebuchet MS"/>
              </a:rPr>
              <a:t>t</a:t>
            </a:r>
            <a:r>
              <a:rPr sz="2600" spc="-75" dirty="0">
                <a:latin typeface="Trebuchet MS"/>
                <a:cs typeface="Trebuchet MS"/>
              </a:rPr>
              <a:t>o</a:t>
            </a:r>
            <a:r>
              <a:rPr sz="2600" dirty="0">
                <a:latin typeface="Trebuchet MS"/>
                <a:cs typeface="Trebuchet MS"/>
              </a:rPr>
              <a:t>	</a:t>
            </a:r>
            <a:r>
              <a:rPr sz="2600" spc="-140" dirty="0">
                <a:latin typeface="Trebuchet MS"/>
                <a:cs typeface="Trebuchet MS"/>
              </a:rPr>
              <a:t>access</a:t>
            </a:r>
            <a:r>
              <a:rPr sz="2600" dirty="0">
                <a:latin typeface="Trebuchet MS"/>
                <a:cs typeface="Trebuchet MS"/>
              </a:rPr>
              <a:t>	</a:t>
            </a:r>
            <a:r>
              <a:rPr sz="2600" spc="-140" dirty="0">
                <a:latin typeface="Trebuchet MS"/>
                <a:cs typeface="Trebuchet MS"/>
              </a:rPr>
              <a:t>serial</a:t>
            </a:r>
            <a:r>
              <a:rPr sz="2600" dirty="0">
                <a:latin typeface="Trebuchet MS"/>
                <a:cs typeface="Trebuchet MS"/>
              </a:rPr>
              <a:t>	</a:t>
            </a:r>
            <a:r>
              <a:rPr sz="2600" spc="-140" dirty="0">
                <a:latin typeface="Trebuchet MS"/>
                <a:cs typeface="Trebuchet MS"/>
              </a:rPr>
              <a:t>and  </a:t>
            </a:r>
            <a:r>
              <a:rPr sz="2600" spc="-175" dirty="0">
                <a:latin typeface="Trebuchet MS"/>
                <a:cs typeface="Trebuchet MS"/>
              </a:rPr>
              <a:t>parallel </a:t>
            </a:r>
            <a:r>
              <a:rPr sz="2600" spc="-50" dirty="0">
                <a:latin typeface="Trebuchet MS"/>
                <a:cs typeface="Trebuchet MS"/>
              </a:rPr>
              <a:t>ports </a:t>
            </a:r>
            <a:r>
              <a:rPr sz="2600" spc="-155" dirty="0">
                <a:latin typeface="Trebuchet MS"/>
                <a:cs typeface="Trebuchet MS"/>
              </a:rPr>
              <a:t>as </a:t>
            </a:r>
            <a:r>
              <a:rPr sz="2600" spc="-170" dirty="0">
                <a:latin typeface="Trebuchet MS"/>
                <a:cs typeface="Trebuchet MS"/>
              </a:rPr>
              <a:t>well </a:t>
            </a:r>
            <a:r>
              <a:rPr sz="2600" spc="-155" dirty="0">
                <a:latin typeface="Trebuchet MS"/>
                <a:cs typeface="Trebuchet MS"/>
              </a:rPr>
              <a:t>as </a:t>
            </a:r>
            <a:r>
              <a:rPr sz="2600" spc="-110" dirty="0">
                <a:latin typeface="Trebuchet MS"/>
                <a:cs typeface="Trebuchet MS"/>
              </a:rPr>
              <a:t>video </a:t>
            </a:r>
            <a:r>
              <a:rPr sz="2600" spc="-165" dirty="0">
                <a:latin typeface="Trebuchet MS"/>
                <a:cs typeface="Trebuchet MS"/>
              </a:rPr>
              <a:t>and </a:t>
            </a:r>
            <a:r>
              <a:rPr sz="2600" spc="-100" dirty="0">
                <a:latin typeface="Trebuchet MS"/>
                <a:cs typeface="Trebuchet MS"/>
              </a:rPr>
              <a:t>disk </a:t>
            </a:r>
            <a:r>
              <a:rPr sz="2600" spc="-125" dirty="0">
                <a:latin typeface="Trebuchet MS"/>
                <a:cs typeface="Trebuchet MS"/>
              </a:rPr>
              <a:t>drive</a:t>
            </a:r>
            <a:r>
              <a:rPr sz="2600" spc="440" dirty="0">
                <a:latin typeface="Trebuchet MS"/>
                <a:cs typeface="Trebuchet MS"/>
              </a:rPr>
              <a:t> </a:t>
            </a:r>
            <a:r>
              <a:rPr sz="2600" spc="-150" dirty="0">
                <a:latin typeface="Trebuchet MS"/>
                <a:cs typeface="Trebuchet MS"/>
              </a:rPr>
              <a:t>systems.</a:t>
            </a:r>
            <a:endParaRPr sz="2600">
              <a:latin typeface="Trebuchet MS"/>
              <a:cs typeface="Trebuchet M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45" dirty="0"/>
              <a:t>I/O </a:t>
            </a:r>
            <a:r>
              <a:rPr spc="155" dirty="0"/>
              <a:t>Address</a:t>
            </a:r>
            <a:r>
              <a:rPr spc="260" dirty="0"/>
              <a:t> </a:t>
            </a:r>
            <a:r>
              <a:rPr spc="125" dirty="0"/>
              <a:t>Mapping</a:t>
            </a:r>
          </a:p>
        </p:txBody>
      </p:sp>
      <p:sp>
        <p:nvSpPr>
          <p:cNvPr id="4" name="object 4"/>
          <p:cNvSpPr txBox="1">
            <a:spLocks noGrp="1"/>
          </p:cNvSpPr>
          <p:nvPr>
            <p:ph type="sldNum" sz="quarter" idx="7"/>
          </p:nvPr>
        </p:nvSpPr>
        <p:spPr>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spc="-35" dirty="0"/>
              <a:t>14</a:t>
            </a:fld>
            <a:endParaRPr spc="-35" dirty="0"/>
          </a:p>
        </p:txBody>
      </p:sp>
      <p:sp>
        <p:nvSpPr>
          <p:cNvPr id="3" name="object 3"/>
          <p:cNvSpPr txBox="1"/>
          <p:nvPr/>
        </p:nvSpPr>
        <p:spPr>
          <a:xfrm>
            <a:off x="535940" y="981344"/>
            <a:ext cx="7802245" cy="3979545"/>
          </a:xfrm>
          <a:prstGeom prst="rect">
            <a:avLst/>
          </a:prstGeom>
        </p:spPr>
        <p:txBody>
          <a:bodyPr vert="horz" wrap="square" lIns="0" tIns="184150" rIns="0" bIns="0" rtlCol="0">
            <a:spAutoFit/>
          </a:bodyPr>
          <a:lstStyle/>
          <a:p>
            <a:pPr marL="12700">
              <a:lnSpc>
                <a:spcPct val="100000"/>
              </a:lnSpc>
              <a:spcBef>
                <a:spcPts val="1450"/>
              </a:spcBef>
              <a:tabLst>
                <a:tab pos="286385" algn="l"/>
              </a:tabLst>
            </a:pPr>
            <a:r>
              <a:rPr sz="2100" spc="-600" dirty="0">
                <a:solidFill>
                  <a:srgbClr val="717BA2"/>
                </a:solidFill>
                <a:latin typeface="Arial"/>
                <a:cs typeface="Arial"/>
              </a:rPr>
              <a:t>	</a:t>
            </a:r>
            <a:r>
              <a:rPr sz="2800" b="1" spc="10" dirty="0">
                <a:latin typeface="Trebuchet MS"/>
                <a:cs typeface="Trebuchet MS"/>
              </a:rPr>
              <a:t>Isolated</a:t>
            </a:r>
            <a:r>
              <a:rPr sz="2800" b="1" spc="-50" dirty="0">
                <a:latin typeface="Trebuchet MS"/>
                <a:cs typeface="Trebuchet MS"/>
              </a:rPr>
              <a:t> </a:t>
            </a:r>
            <a:r>
              <a:rPr sz="2800" b="1" spc="105" dirty="0">
                <a:latin typeface="Trebuchet MS"/>
                <a:cs typeface="Trebuchet MS"/>
              </a:rPr>
              <a:t>I/O</a:t>
            </a:r>
            <a:endParaRPr sz="2800">
              <a:latin typeface="Trebuchet MS"/>
              <a:cs typeface="Trebuchet MS"/>
            </a:endParaRPr>
          </a:p>
          <a:p>
            <a:pPr marL="286385">
              <a:lnSpc>
                <a:spcPts val="3325"/>
              </a:lnSpc>
              <a:spcBef>
                <a:spcPts val="1345"/>
              </a:spcBef>
              <a:tabLst>
                <a:tab pos="561340" algn="l"/>
              </a:tabLst>
            </a:pPr>
            <a:r>
              <a:rPr sz="2100" spc="-600" dirty="0">
                <a:solidFill>
                  <a:srgbClr val="9FB8CD"/>
                </a:solidFill>
                <a:latin typeface="Arial"/>
                <a:cs typeface="Arial"/>
              </a:rPr>
              <a:t>	</a:t>
            </a:r>
            <a:r>
              <a:rPr sz="2800" b="1" dirty="0">
                <a:latin typeface="Trebuchet MS"/>
                <a:cs typeface="Trebuchet MS"/>
              </a:rPr>
              <a:t>Advantages:</a:t>
            </a:r>
            <a:endParaRPr sz="2800">
              <a:latin typeface="Trebuchet MS"/>
              <a:cs typeface="Trebuchet MS"/>
            </a:endParaRPr>
          </a:p>
          <a:p>
            <a:pPr marL="607060">
              <a:lnSpc>
                <a:spcPts val="2845"/>
              </a:lnSpc>
            </a:pPr>
            <a:r>
              <a:rPr sz="1800" spc="-515" dirty="0">
                <a:solidFill>
                  <a:srgbClr val="BBBBBB"/>
                </a:solidFill>
                <a:latin typeface="Arial"/>
                <a:cs typeface="Arial"/>
              </a:rPr>
              <a:t></a:t>
            </a:r>
            <a:r>
              <a:rPr sz="1800" spc="325" dirty="0">
                <a:solidFill>
                  <a:srgbClr val="BBBBBB"/>
                </a:solidFill>
                <a:latin typeface="Arial"/>
                <a:cs typeface="Arial"/>
              </a:rPr>
              <a:t> </a:t>
            </a:r>
            <a:r>
              <a:rPr sz="2400" spc="-90" dirty="0">
                <a:latin typeface="Trebuchet MS"/>
                <a:cs typeface="Trebuchet MS"/>
              </a:rPr>
              <a:t>In </a:t>
            </a:r>
            <a:r>
              <a:rPr sz="2400" spc="-120" dirty="0">
                <a:latin typeface="Trebuchet MS"/>
                <a:cs typeface="Trebuchet MS"/>
              </a:rPr>
              <a:t>this </a:t>
            </a:r>
            <a:r>
              <a:rPr sz="2400" spc="-114" dirty="0">
                <a:latin typeface="Trebuchet MS"/>
                <a:cs typeface="Trebuchet MS"/>
              </a:rPr>
              <a:t>system </a:t>
            </a:r>
            <a:r>
              <a:rPr sz="2400" spc="-40" dirty="0">
                <a:latin typeface="Trebuchet MS"/>
                <a:cs typeface="Trebuchet MS"/>
              </a:rPr>
              <a:t>no </a:t>
            </a:r>
            <a:r>
              <a:rPr sz="2400" spc="-80" dirty="0">
                <a:latin typeface="Trebuchet MS"/>
                <a:cs typeface="Trebuchet MS"/>
              </a:rPr>
              <a:t>memory </a:t>
            </a:r>
            <a:r>
              <a:rPr sz="2400" spc="-110" dirty="0">
                <a:latin typeface="Trebuchet MS"/>
                <a:cs typeface="Trebuchet MS"/>
              </a:rPr>
              <a:t>is </a:t>
            </a:r>
            <a:r>
              <a:rPr sz="2400" spc="-130" dirty="0">
                <a:latin typeface="Trebuchet MS"/>
                <a:cs typeface="Trebuchet MS"/>
              </a:rPr>
              <a:t>wasted </a:t>
            </a:r>
            <a:r>
              <a:rPr sz="2400" spc="-90" dirty="0">
                <a:latin typeface="Trebuchet MS"/>
                <a:cs typeface="Trebuchet MS"/>
              </a:rPr>
              <a:t>for </a:t>
            </a:r>
            <a:r>
              <a:rPr sz="2400" spc="-100" dirty="0">
                <a:latin typeface="Trebuchet MS"/>
                <a:cs typeface="Trebuchet MS"/>
              </a:rPr>
              <a:t>I/O</a:t>
            </a:r>
            <a:r>
              <a:rPr sz="2400" spc="200" dirty="0">
                <a:latin typeface="Trebuchet MS"/>
                <a:cs typeface="Trebuchet MS"/>
              </a:rPr>
              <a:t> </a:t>
            </a:r>
            <a:r>
              <a:rPr sz="2400" spc="-190" dirty="0">
                <a:latin typeface="Trebuchet MS"/>
                <a:cs typeface="Trebuchet MS"/>
              </a:rPr>
              <a:t>mapping.</a:t>
            </a:r>
            <a:endParaRPr sz="2400">
              <a:latin typeface="Trebuchet MS"/>
              <a:cs typeface="Trebuchet MS"/>
            </a:endParaRPr>
          </a:p>
          <a:p>
            <a:pPr>
              <a:lnSpc>
                <a:spcPct val="100000"/>
              </a:lnSpc>
              <a:spcBef>
                <a:spcPts val="20"/>
              </a:spcBef>
            </a:pPr>
            <a:endParaRPr sz="2600">
              <a:latin typeface="Times New Roman"/>
              <a:cs typeface="Times New Roman"/>
            </a:endParaRPr>
          </a:p>
          <a:p>
            <a:pPr marL="286385">
              <a:lnSpc>
                <a:spcPts val="3325"/>
              </a:lnSpc>
              <a:tabLst>
                <a:tab pos="561340" algn="l"/>
              </a:tabLst>
            </a:pPr>
            <a:r>
              <a:rPr sz="2100" spc="-600" dirty="0">
                <a:solidFill>
                  <a:srgbClr val="9FB8CD"/>
                </a:solidFill>
                <a:latin typeface="Arial"/>
                <a:cs typeface="Arial"/>
              </a:rPr>
              <a:t>	</a:t>
            </a:r>
            <a:r>
              <a:rPr sz="2800" b="1" spc="-15" dirty="0">
                <a:latin typeface="Trebuchet MS"/>
                <a:cs typeface="Trebuchet MS"/>
              </a:rPr>
              <a:t>Disadvantage</a:t>
            </a:r>
            <a:r>
              <a:rPr sz="2800" spc="-15" dirty="0">
                <a:latin typeface="Trebuchet MS"/>
                <a:cs typeface="Trebuchet MS"/>
              </a:rPr>
              <a:t>:</a:t>
            </a:r>
            <a:endParaRPr sz="2800">
              <a:latin typeface="Trebuchet MS"/>
              <a:cs typeface="Trebuchet MS"/>
            </a:endParaRPr>
          </a:p>
          <a:p>
            <a:pPr marL="835660" marR="180975" indent="-228600">
              <a:lnSpc>
                <a:spcPts val="2300"/>
              </a:lnSpc>
              <a:spcBef>
                <a:spcPts val="530"/>
              </a:spcBef>
            </a:pPr>
            <a:r>
              <a:rPr sz="1800" spc="-515" dirty="0">
                <a:solidFill>
                  <a:srgbClr val="BBBBBB"/>
                </a:solidFill>
                <a:latin typeface="Arial"/>
                <a:cs typeface="Arial"/>
              </a:rPr>
              <a:t></a:t>
            </a:r>
            <a:r>
              <a:rPr sz="1800" spc="330" dirty="0">
                <a:solidFill>
                  <a:srgbClr val="BBBBBB"/>
                </a:solidFill>
                <a:latin typeface="Arial"/>
                <a:cs typeface="Arial"/>
              </a:rPr>
              <a:t> </a:t>
            </a:r>
            <a:r>
              <a:rPr sz="2400" spc="-90" dirty="0">
                <a:latin typeface="Trebuchet MS"/>
                <a:cs typeface="Trebuchet MS"/>
              </a:rPr>
              <a:t>Instructions </a:t>
            </a:r>
            <a:r>
              <a:rPr sz="2400" b="1" spc="275" dirty="0">
                <a:latin typeface="Trebuchet MS"/>
                <a:cs typeface="Trebuchet MS"/>
              </a:rPr>
              <a:t>IN </a:t>
            </a:r>
            <a:r>
              <a:rPr sz="2400" spc="-155" dirty="0">
                <a:latin typeface="Trebuchet MS"/>
                <a:cs typeface="Trebuchet MS"/>
              </a:rPr>
              <a:t>and </a:t>
            </a:r>
            <a:r>
              <a:rPr sz="2400" b="1" spc="335" dirty="0">
                <a:latin typeface="Trebuchet MS"/>
                <a:cs typeface="Trebuchet MS"/>
              </a:rPr>
              <a:t>OUT </a:t>
            </a:r>
            <a:r>
              <a:rPr sz="2400" spc="-140" dirty="0">
                <a:latin typeface="Trebuchet MS"/>
                <a:cs typeface="Trebuchet MS"/>
              </a:rPr>
              <a:t>need </a:t>
            </a:r>
            <a:r>
              <a:rPr sz="2400" spc="-60" dirty="0">
                <a:latin typeface="Trebuchet MS"/>
                <a:cs typeface="Trebuchet MS"/>
              </a:rPr>
              <a:t>to </a:t>
            </a:r>
            <a:r>
              <a:rPr sz="2400" spc="-150" dirty="0">
                <a:latin typeface="Trebuchet MS"/>
                <a:cs typeface="Trebuchet MS"/>
              </a:rPr>
              <a:t>be </a:t>
            </a:r>
            <a:r>
              <a:rPr sz="2400" spc="-110" dirty="0">
                <a:latin typeface="Trebuchet MS"/>
                <a:cs typeface="Trebuchet MS"/>
              </a:rPr>
              <a:t>used </a:t>
            </a:r>
            <a:r>
              <a:rPr sz="2400" spc="-60" dirty="0">
                <a:latin typeface="Trebuchet MS"/>
                <a:cs typeface="Trebuchet MS"/>
              </a:rPr>
              <a:t>to  </a:t>
            </a:r>
            <a:r>
              <a:rPr sz="2400" spc="-130" dirty="0">
                <a:latin typeface="Trebuchet MS"/>
                <a:cs typeface="Trebuchet MS"/>
              </a:rPr>
              <a:t>perform </a:t>
            </a:r>
            <a:r>
              <a:rPr sz="2400" spc="-185" dirty="0">
                <a:latin typeface="Trebuchet MS"/>
                <a:cs typeface="Trebuchet MS"/>
              </a:rPr>
              <a:t>data</a:t>
            </a:r>
            <a:r>
              <a:rPr sz="2400" spc="55" dirty="0">
                <a:latin typeface="Trebuchet MS"/>
                <a:cs typeface="Trebuchet MS"/>
              </a:rPr>
              <a:t> </a:t>
            </a:r>
            <a:r>
              <a:rPr sz="2400" spc="-180" dirty="0">
                <a:latin typeface="Trebuchet MS"/>
                <a:cs typeface="Trebuchet MS"/>
              </a:rPr>
              <a:t>transfer.</a:t>
            </a:r>
            <a:endParaRPr sz="2400">
              <a:latin typeface="Trebuchet MS"/>
              <a:cs typeface="Trebuchet MS"/>
            </a:endParaRPr>
          </a:p>
          <a:p>
            <a:pPr marL="835660" marR="5080" indent="-228600">
              <a:lnSpc>
                <a:spcPts val="2300"/>
              </a:lnSpc>
              <a:spcBef>
                <a:spcPts val="515"/>
              </a:spcBef>
            </a:pPr>
            <a:r>
              <a:rPr sz="1800" spc="-515" dirty="0">
                <a:solidFill>
                  <a:srgbClr val="BBBBBB"/>
                </a:solidFill>
                <a:latin typeface="Arial"/>
                <a:cs typeface="Arial"/>
              </a:rPr>
              <a:t></a:t>
            </a:r>
            <a:r>
              <a:rPr sz="1800" spc="330" dirty="0">
                <a:solidFill>
                  <a:srgbClr val="BBBBBB"/>
                </a:solidFill>
                <a:latin typeface="Arial"/>
                <a:cs typeface="Arial"/>
              </a:rPr>
              <a:t> </a:t>
            </a:r>
            <a:r>
              <a:rPr sz="2400" spc="-145" dirty="0">
                <a:latin typeface="Trebuchet MS"/>
                <a:cs typeface="Trebuchet MS"/>
              </a:rPr>
              <a:t>Separate </a:t>
            </a:r>
            <a:r>
              <a:rPr sz="2400" spc="-140" dirty="0">
                <a:latin typeface="Trebuchet MS"/>
                <a:cs typeface="Trebuchet MS"/>
              </a:rPr>
              <a:t>signals </a:t>
            </a:r>
            <a:r>
              <a:rPr sz="2400" spc="-145" dirty="0">
                <a:latin typeface="Trebuchet MS"/>
                <a:cs typeface="Trebuchet MS"/>
              </a:rPr>
              <a:t>are </a:t>
            </a:r>
            <a:r>
              <a:rPr sz="2400" spc="-110" dirty="0">
                <a:latin typeface="Trebuchet MS"/>
                <a:cs typeface="Trebuchet MS"/>
              </a:rPr>
              <a:t>also </a:t>
            </a:r>
            <a:r>
              <a:rPr sz="2400" spc="-140" dirty="0">
                <a:latin typeface="Trebuchet MS"/>
                <a:cs typeface="Trebuchet MS"/>
              </a:rPr>
              <a:t>needed </a:t>
            </a:r>
            <a:r>
              <a:rPr sz="2400" spc="-60" dirty="0">
                <a:latin typeface="Trebuchet MS"/>
                <a:cs typeface="Trebuchet MS"/>
              </a:rPr>
              <a:t>to </a:t>
            </a:r>
            <a:r>
              <a:rPr sz="2400" spc="-140" dirty="0">
                <a:latin typeface="Trebuchet MS"/>
                <a:cs typeface="Trebuchet MS"/>
              </a:rPr>
              <a:t>interact </a:t>
            </a:r>
            <a:r>
              <a:rPr sz="2400" spc="-125" dirty="0">
                <a:latin typeface="Trebuchet MS"/>
                <a:cs typeface="Trebuchet MS"/>
              </a:rPr>
              <a:t>with </a:t>
            </a:r>
            <a:r>
              <a:rPr sz="2400" spc="-145" dirty="0">
                <a:latin typeface="Trebuchet MS"/>
                <a:cs typeface="Trebuchet MS"/>
              </a:rPr>
              <a:t>the  </a:t>
            </a:r>
            <a:r>
              <a:rPr sz="2400" spc="-165" dirty="0">
                <a:latin typeface="Trebuchet MS"/>
                <a:cs typeface="Trebuchet MS"/>
              </a:rPr>
              <a:t>I/O </a:t>
            </a:r>
            <a:r>
              <a:rPr sz="2400" spc="-135" dirty="0">
                <a:latin typeface="Trebuchet MS"/>
                <a:cs typeface="Trebuchet MS"/>
              </a:rPr>
              <a:t>devices </a:t>
            </a:r>
            <a:r>
              <a:rPr sz="2400" spc="-120" dirty="0">
                <a:latin typeface="Trebuchet MS"/>
                <a:cs typeface="Trebuchet MS"/>
              </a:rPr>
              <a:t>which </a:t>
            </a:r>
            <a:r>
              <a:rPr sz="2400" spc="-145" dirty="0">
                <a:latin typeface="Trebuchet MS"/>
                <a:cs typeface="Trebuchet MS"/>
              </a:rPr>
              <a:t>separate </a:t>
            </a:r>
            <a:r>
              <a:rPr sz="2400" spc="-160" dirty="0">
                <a:latin typeface="Trebuchet MS"/>
                <a:cs typeface="Trebuchet MS"/>
              </a:rPr>
              <a:t>it </a:t>
            </a:r>
            <a:r>
              <a:rPr sz="2400" spc="-110" dirty="0">
                <a:latin typeface="Trebuchet MS"/>
                <a:cs typeface="Trebuchet MS"/>
              </a:rPr>
              <a:t>from </a:t>
            </a:r>
            <a:r>
              <a:rPr sz="2400" spc="-105" dirty="0">
                <a:latin typeface="Trebuchet MS"/>
                <a:cs typeface="Trebuchet MS"/>
              </a:rPr>
              <a:t>normal </a:t>
            </a:r>
            <a:r>
              <a:rPr sz="2400" spc="-80" dirty="0">
                <a:latin typeface="Trebuchet MS"/>
                <a:cs typeface="Trebuchet MS"/>
              </a:rPr>
              <a:t>memory  </a:t>
            </a:r>
            <a:r>
              <a:rPr sz="2400" spc="-130" dirty="0">
                <a:latin typeface="Trebuchet MS"/>
                <a:cs typeface="Trebuchet MS"/>
              </a:rPr>
              <a:t>access</a:t>
            </a:r>
            <a:r>
              <a:rPr sz="2400" spc="-40" dirty="0">
                <a:latin typeface="Trebuchet MS"/>
                <a:cs typeface="Trebuchet MS"/>
              </a:rPr>
              <a:t> </a:t>
            </a:r>
            <a:r>
              <a:rPr sz="2400" spc="-120" dirty="0">
                <a:latin typeface="Trebuchet MS"/>
                <a:cs typeface="Trebuchet MS"/>
              </a:rPr>
              <a:t>instructions.</a:t>
            </a:r>
            <a:endParaRPr sz="2400">
              <a:latin typeface="Trebuchet MS"/>
              <a:cs typeface="Trebuchet M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77341"/>
            <a:ext cx="5618480" cy="513715"/>
          </a:xfrm>
          <a:prstGeom prst="rect">
            <a:avLst/>
          </a:prstGeom>
        </p:spPr>
        <p:txBody>
          <a:bodyPr vert="horz" wrap="square" lIns="0" tIns="13335" rIns="0" bIns="0" rtlCol="0">
            <a:spAutoFit/>
          </a:bodyPr>
          <a:lstStyle/>
          <a:p>
            <a:pPr marL="12700">
              <a:lnSpc>
                <a:spcPct val="100000"/>
              </a:lnSpc>
              <a:spcBef>
                <a:spcPts val="105"/>
              </a:spcBef>
            </a:pPr>
            <a:r>
              <a:rPr spc="160" dirty="0"/>
              <a:t>Accessing </a:t>
            </a:r>
            <a:r>
              <a:rPr spc="145" dirty="0"/>
              <a:t>I/O </a:t>
            </a:r>
            <a:r>
              <a:rPr spc="114" dirty="0"/>
              <a:t>Ports </a:t>
            </a:r>
            <a:r>
              <a:rPr spc="120" dirty="0"/>
              <a:t>in</a:t>
            </a:r>
            <a:r>
              <a:rPr spc="480" dirty="0"/>
              <a:t> </a:t>
            </a:r>
            <a:r>
              <a:rPr spc="85" dirty="0"/>
              <a:t>8086</a:t>
            </a:r>
          </a:p>
        </p:txBody>
      </p:sp>
      <p:sp>
        <p:nvSpPr>
          <p:cNvPr id="4" name="object 4"/>
          <p:cNvSpPr txBox="1">
            <a:spLocks noGrp="1"/>
          </p:cNvSpPr>
          <p:nvPr>
            <p:ph type="sldNum" sz="quarter" idx="7"/>
          </p:nvPr>
        </p:nvSpPr>
        <p:spPr>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spc="-35" dirty="0"/>
              <a:t>15</a:t>
            </a:fld>
            <a:endParaRPr spc="-35" dirty="0"/>
          </a:p>
        </p:txBody>
      </p:sp>
      <p:sp>
        <p:nvSpPr>
          <p:cNvPr id="3" name="object 3"/>
          <p:cNvSpPr txBox="1"/>
          <p:nvPr/>
        </p:nvSpPr>
        <p:spPr>
          <a:xfrm>
            <a:off x="535940" y="1238452"/>
            <a:ext cx="7958455" cy="4211320"/>
          </a:xfrm>
          <a:prstGeom prst="rect">
            <a:avLst/>
          </a:prstGeom>
        </p:spPr>
        <p:txBody>
          <a:bodyPr vert="horz" wrap="square" lIns="0" tIns="13335" rIns="0" bIns="0" rtlCol="0">
            <a:spAutoFit/>
          </a:bodyPr>
          <a:lstStyle/>
          <a:p>
            <a:pPr marL="12700">
              <a:lnSpc>
                <a:spcPct val="100000"/>
              </a:lnSpc>
              <a:spcBef>
                <a:spcPts val="105"/>
              </a:spcBef>
              <a:tabLst>
                <a:tab pos="286385" algn="l"/>
              </a:tabLst>
            </a:pPr>
            <a:r>
              <a:rPr sz="1950" spc="-555" dirty="0">
                <a:solidFill>
                  <a:srgbClr val="717BA2"/>
                </a:solidFill>
                <a:latin typeface="Arial"/>
                <a:cs typeface="Arial"/>
              </a:rPr>
              <a:t>	</a:t>
            </a:r>
            <a:r>
              <a:rPr sz="2600" spc="-105" dirty="0">
                <a:latin typeface="Trebuchet MS"/>
                <a:cs typeface="Trebuchet MS"/>
              </a:rPr>
              <a:t>Register I/O</a:t>
            </a:r>
            <a:r>
              <a:rPr sz="2600" spc="-35" dirty="0">
                <a:latin typeface="Trebuchet MS"/>
                <a:cs typeface="Trebuchet MS"/>
              </a:rPr>
              <a:t> </a:t>
            </a:r>
            <a:r>
              <a:rPr sz="2600" spc="-100" dirty="0">
                <a:latin typeface="Trebuchet MS"/>
                <a:cs typeface="Trebuchet MS"/>
              </a:rPr>
              <a:t>instructions</a:t>
            </a:r>
            <a:endParaRPr sz="2600">
              <a:latin typeface="Trebuchet MS"/>
              <a:cs typeface="Trebuchet MS"/>
            </a:endParaRPr>
          </a:p>
          <a:p>
            <a:pPr marL="607060">
              <a:lnSpc>
                <a:spcPct val="100000"/>
              </a:lnSpc>
              <a:spcBef>
                <a:spcPts val="1995"/>
              </a:spcBef>
              <a:tabLst>
                <a:tab pos="1597660" algn="l"/>
              </a:tabLst>
            </a:pPr>
            <a:r>
              <a:rPr sz="2600" b="1" spc="-5" dirty="0">
                <a:latin typeface="Courier New"/>
                <a:cs typeface="Courier New"/>
              </a:rPr>
              <a:t>IN	accumulator, port8</a:t>
            </a:r>
            <a:r>
              <a:rPr sz="2600" spc="-5" dirty="0">
                <a:latin typeface="Courier New"/>
                <a:cs typeface="Courier New"/>
              </a:rPr>
              <a:t>;direct</a:t>
            </a:r>
            <a:r>
              <a:rPr sz="2600" spc="-25" dirty="0">
                <a:latin typeface="Courier New"/>
                <a:cs typeface="Courier New"/>
              </a:rPr>
              <a:t> </a:t>
            </a:r>
            <a:r>
              <a:rPr sz="2600" spc="-5" dirty="0">
                <a:latin typeface="Courier New"/>
                <a:cs typeface="Courier New"/>
              </a:rPr>
              <a:t>format</a:t>
            </a:r>
            <a:endParaRPr sz="2600">
              <a:latin typeface="Courier New"/>
              <a:cs typeface="Courier New"/>
            </a:endParaRPr>
          </a:p>
          <a:p>
            <a:pPr marL="1201420" indent="-320040">
              <a:lnSpc>
                <a:spcPct val="100000"/>
              </a:lnSpc>
              <a:spcBef>
                <a:spcPts val="610"/>
              </a:spcBef>
              <a:buClr>
                <a:srgbClr val="8AA1B4"/>
              </a:buClr>
              <a:buSzPct val="69230"/>
              <a:buFont typeface="Wingdings"/>
              <a:buChar char=""/>
              <a:tabLst>
                <a:tab pos="1202055" algn="l"/>
              </a:tabLst>
            </a:pPr>
            <a:r>
              <a:rPr sz="2600" spc="-114" dirty="0">
                <a:latin typeface="Trebuchet MS"/>
                <a:cs typeface="Trebuchet MS"/>
              </a:rPr>
              <a:t>Useful </a:t>
            </a:r>
            <a:r>
              <a:rPr sz="2600" spc="-65" dirty="0">
                <a:latin typeface="Trebuchet MS"/>
                <a:cs typeface="Trebuchet MS"/>
              </a:rPr>
              <a:t>to </a:t>
            </a:r>
            <a:r>
              <a:rPr sz="2600" spc="-140" dirty="0">
                <a:latin typeface="Trebuchet MS"/>
                <a:cs typeface="Trebuchet MS"/>
              </a:rPr>
              <a:t>access </a:t>
            </a:r>
            <a:r>
              <a:rPr sz="2600" spc="-135" dirty="0">
                <a:latin typeface="Trebuchet MS"/>
                <a:cs typeface="Trebuchet MS"/>
              </a:rPr>
              <a:t>first </a:t>
            </a:r>
            <a:r>
              <a:rPr sz="2600" spc="-60" dirty="0">
                <a:latin typeface="Trebuchet MS"/>
                <a:cs typeface="Trebuchet MS"/>
              </a:rPr>
              <a:t>256</a:t>
            </a:r>
            <a:r>
              <a:rPr sz="2600" spc="105" dirty="0">
                <a:latin typeface="Trebuchet MS"/>
                <a:cs typeface="Trebuchet MS"/>
              </a:rPr>
              <a:t> </a:t>
            </a:r>
            <a:r>
              <a:rPr sz="2600" spc="-50" dirty="0">
                <a:latin typeface="Trebuchet MS"/>
                <a:cs typeface="Trebuchet MS"/>
              </a:rPr>
              <a:t>ports</a:t>
            </a:r>
            <a:endParaRPr sz="2600">
              <a:latin typeface="Trebuchet MS"/>
              <a:cs typeface="Trebuchet MS"/>
            </a:endParaRPr>
          </a:p>
          <a:p>
            <a:pPr>
              <a:lnSpc>
                <a:spcPct val="100000"/>
              </a:lnSpc>
              <a:spcBef>
                <a:spcPts val="5"/>
              </a:spcBef>
              <a:buClr>
                <a:srgbClr val="8AA1B4"/>
              </a:buClr>
              <a:buFont typeface="Wingdings"/>
              <a:buChar char=""/>
            </a:pPr>
            <a:endParaRPr sz="3400">
              <a:latin typeface="Times New Roman"/>
              <a:cs typeface="Times New Roman"/>
            </a:endParaRPr>
          </a:p>
          <a:p>
            <a:pPr marL="607060">
              <a:lnSpc>
                <a:spcPct val="100000"/>
              </a:lnSpc>
              <a:tabLst>
                <a:tab pos="1597660" algn="l"/>
              </a:tabLst>
            </a:pPr>
            <a:r>
              <a:rPr sz="2600" b="1" spc="-5" dirty="0">
                <a:latin typeface="Courier New"/>
                <a:cs typeface="Courier New"/>
              </a:rPr>
              <a:t>IN	accumulator,DX ;</a:t>
            </a:r>
            <a:r>
              <a:rPr sz="2600" spc="-5" dirty="0">
                <a:latin typeface="Courier New"/>
                <a:cs typeface="Courier New"/>
              </a:rPr>
              <a:t>indirect</a:t>
            </a:r>
            <a:r>
              <a:rPr sz="2600" spc="-15" dirty="0">
                <a:latin typeface="Courier New"/>
                <a:cs typeface="Courier New"/>
              </a:rPr>
              <a:t> </a:t>
            </a:r>
            <a:r>
              <a:rPr sz="2600" spc="-5" dirty="0">
                <a:latin typeface="Courier New"/>
                <a:cs typeface="Courier New"/>
              </a:rPr>
              <a:t>format</a:t>
            </a:r>
            <a:endParaRPr sz="2600">
              <a:latin typeface="Courier New"/>
              <a:cs typeface="Courier New"/>
            </a:endParaRPr>
          </a:p>
          <a:p>
            <a:pPr marL="1201420" indent="-320040">
              <a:lnSpc>
                <a:spcPct val="100000"/>
              </a:lnSpc>
              <a:spcBef>
                <a:spcPts val="615"/>
              </a:spcBef>
              <a:buClr>
                <a:srgbClr val="8AA1B4"/>
              </a:buClr>
              <a:buSzPct val="69230"/>
              <a:buFont typeface="Wingdings"/>
              <a:buChar char=""/>
              <a:tabLst>
                <a:tab pos="1202055" algn="l"/>
              </a:tabLst>
            </a:pPr>
            <a:r>
              <a:rPr sz="2600" spc="375" dirty="0">
                <a:latin typeface="Trebuchet MS"/>
                <a:cs typeface="Trebuchet MS"/>
              </a:rPr>
              <a:t>DX </a:t>
            </a:r>
            <a:r>
              <a:rPr sz="2600" spc="-155" dirty="0">
                <a:latin typeface="Trebuchet MS"/>
                <a:cs typeface="Trebuchet MS"/>
              </a:rPr>
              <a:t>gives the </a:t>
            </a:r>
            <a:r>
              <a:rPr sz="2600" spc="-50" dirty="0">
                <a:latin typeface="Trebuchet MS"/>
                <a:cs typeface="Trebuchet MS"/>
              </a:rPr>
              <a:t>port</a:t>
            </a:r>
            <a:r>
              <a:rPr sz="2600" spc="-355" dirty="0">
                <a:latin typeface="Trebuchet MS"/>
                <a:cs typeface="Trebuchet MS"/>
              </a:rPr>
              <a:t> </a:t>
            </a:r>
            <a:r>
              <a:rPr sz="2600" spc="-120" dirty="0">
                <a:latin typeface="Trebuchet MS"/>
                <a:cs typeface="Trebuchet MS"/>
              </a:rPr>
              <a:t>address</a:t>
            </a:r>
            <a:endParaRPr sz="2600">
              <a:latin typeface="Trebuchet MS"/>
              <a:cs typeface="Trebuchet MS"/>
            </a:endParaRPr>
          </a:p>
          <a:p>
            <a:pPr>
              <a:lnSpc>
                <a:spcPct val="100000"/>
              </a:lnSpc>
              <a:spcBef>
                <a:spcPts val="5"/>
              </a:spcBef>
            </a:pPr>
            <a:endParaRPr sz="3450">
              <a:latin typeface="Times New Roman"/>
              <a:cs typeface="Times New Roman"/>
            </a:endParaRPr>
          </a:p>
          <a:p>
            <a:pPr marL="286385" marR="376555" indent="-274320">
              <a:lnSpc>
                <a:spcPct val="100000"/>
              </a:lnSpc>
              <a:tabLst>
                <a:tab pos="286385" algn="l"/>
              </a:tabLst>
            </a:pPr>
            <a:r>
              <a:rPr sz="1950" spc="-555" dirty="0">
                <a:solidFill>
                  <a:srgbClr val="717BA2"/>
                </a:solidFill>
                <a:latin typeface="Arial"/>
                <a:cs typeface="Arial"/>
              </a:rPr>
              <a:t>	</a:t>
            </a:r>
            <a:r>
              <a:rPr sz="2600" spc="-150" dirty="0">
                <a:latin typeface="Trebuchet MS"/>
                <a:cs typeface="Trebuchet MS"/>
              </a:rPr>
              <a:t>Simple </a:t>
            </a:r>
            <a:r>
              <a:rPr sz="2600" spc="170" dirty="0">
                <a:latin typeface="Trebuchet MS"/>
                <a:cs typeface="Trebuchet MS"/>
              </a:rPr>
              <a:t>MOV </a:t>
            </a:r>
            <a:r>
              <a:rPr sz="2600" spc="-105" dirty="0">
                <a:latin typeface="Trebuchet MS"/>
                <a:cs typeface="Trebuchet MS"/>
              </a:rPr>
              <a:t>instruction </a:t>
            </a:r>
            <a:r>
              <a:rPr sz="2600" spc="-175" dirty="0">
                <a:latin typeface="Trebuchet MS"/>
                <a:cs typeface="Trebuchet MS"/>
              </a:rPr>
              <a:t>can </a:t>
            </a:r>
            <a:r>
              <a:rPr sz="2600" spc="-160" dirty="0">
                <a:latin typeface="Trebuchet MS"/>
                <a:cs typeface="Trebuchet MS"/>
              </a:rPr>
              <a:t>be </a:t>
            </a:r>
            <a:r>
              <a:rPr sz="2600" spc="-120" dirty="0">
                <a:latin typeface="Trebuchet MS"/>
                <a:cs typeface="Trebuchet MS"/>
              </a:rPr>
              <a:t>used </a:t>
            </a:r>
            <a:r>
              <a:rPr sz="2600" spc="-150" dirty="0">
                <a:latin typeface="Trebuchet MS"/>
                <a:cs typeface="Trebuchet MS"/>
              </a:rPr>
              <a:t>instead </a:t>
            </a:r>
            <a:r>
              <a:rPr sz="2600" spc="-135" dirty="0">
                <a:latin typeface="Trebuchet MS"/>
                <a:cs typeface="Trebuchet MS"/>
              </a:rPr>
              <a:t>of </a:t>
            </a:r>
            <a:r>
              <a:rPr sz="2600" spc="145" dirty="0">
                <a:latin typeface="Trebuchet MS"/>
                <a:cs typeface="Trebuchet MS"/>
              </a:rPr>
              <a:t>IN </a:t>
            </a:r>
            <a:r>
              <a:rPr sz="2600" spc="-165" dirty="0">
                <a:latin typeface="Trebuchet MS"/>
                <a:cs typeface="Trebuchet MS"/>
              </a:rPr>
              <a:t>and  </a:t>
            </a:r>
            <a:r>
              <a:rPr sz="2600" spc="-25" dirty="0">
                <a:latin typeface="Trebuchet MS"/>
                <a:cs typeface="Trebuchet MS"/>
              </a:rPr>
              <a:t>OUT.</a:t>
            </a:r>
            <a:endParaRPr sz="2600">
              <a:latin typeface="Trebuchet MS"/>
              <a:cs typeface="Trebuchet M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77341"/>
            <a:ext cx="5618480" cy="513715"/>
          </a:xfrm>
          <a:prstGeom prst="rect">
            <a:avLst/>
          </a:prstGeom>
        </p:spPr>
        <p:txBody>
          <a:bodyPr vert="horz" wrap="square" lIns="0" tIns="13335" rIns="0" bIns="0" rtlCol="0">
            <a:spAutoFit/>
          </a:bodyPr>
          <a:lstStyle/>
          <a:p>
            <a:pPr marL="12700">
              <a:lnSpc>
                <a:spcPct val="100000"/>
              </a:lnSpc>
              <a:spcBef>
                <a:spcPts val="105"/>
              </a:spcBef>
            </a:pPr>
            <a:r>
              <a:rPr spc="160" dirty="0"/>
              <a:t>Accessing </a:t>
            </a:r>
            <a:r>
              <a:rPr spc="145" dirty="0"/>
              <a:t>I/O </a:t>
            </a:r>
            <a:r>
              <a:rPr spc="114" dirty="0"/>
              <a:t>Ports </a:t>
            </a:r>
            <a:r>
              <a:rPr spc="120" dirty="0"/>
              <a:t>in</a:t>
            </a:r>
            <a:r>
              <a:rPr spc="480" dirty="0"/>
              <a:t> </a:t>
            </a:r>
            <a:r>
              <a:rPr spc="85" dirty="0"/>
              <a:t>8086</a:t>
            </a:r>
          </a:p>
        </p:txBody>
      </p:sp>
      <p:sp>
        <p:nvSpPr>
          <p:cNvPr id="3" name="object 3"/>
          <p:cNvSpPr txBox="1"/>
          <p:nvPr/>
        </p:nvSpPr>
        <p:spPr>
          <a:xfrm>
            <a:off x="535940" y="1238453"/>
            <a:ext cx="2863215" cy="452120"/>
          </a:xfrm>
          <a:prstGeom prst="rect">
            <a:avLst/>
          </a:prstGeom>
        </p:spPr>
        <p:txBody>
          <a:bodyPr vert="horz" wrap="square" lIns="0" tIns="12065" rIns="0" bIns="0" rtlCol="0">
            <a:spAutoFit/>
          </a:bodyPr>
          <a:lstStyle/>
          <a:p>
            <a:pPr marL="12700">
              <a:lnSpc>
                <a:spcPct val="100000"/>
              </a:lnSpc>
              <a:spcBef>
                <a:spcPts val="95"/>
              </a:spcBef>
              <a:tabLst>
                <a:tab pos="349250" algn="l"/>
              </a:tabLst>
            </a:pPr>
            <a:r>
              <a:rPr sz="2100" spc="-600" dirty="0">
                <a:solidFill>
                  <a:srgbClr val="717BA2"/>
                </a:solidFill>
                <a:latin typeface="Arial"/>
                <a:cs typeface="Arial"/>
              </a:rPr>
              <a:t>	</a:t>
            </a:r>
            <a:r>
              <a:rPr sz="2800" spc="-95" dirty="0">
                <a:latin typeface="Trebuchet MS"/>
                <a:cs typeface="Trebuchet MS"/>
              </a:rPr>
              <a:t>Addressing</a:t>
            </a:r>
            <a:r>
              <a:rPr sz="2800" spc="-140" dirty="0">
                <a:latin typeface="Trebuchet MS"/>
                <a:cs typeface="Trebuchet MS"/>
              </a:rPr>
              <a:t> </a:t>
            </a:r>
            <a:r>
              <a:rPr sz="2800" spc="-170" dirty="0">
                <a:latin typeface="Trebuchet MS"/>
                <a:cs typeface="Trebuchet MS"/>
              </a:rPr>
              <a:t>Space</a:t>
            </a:r>
            <a:endParaRPr sz="2800">
              <a:latin typeface="Trebuchet MS"/>
              <a:cs typeface="Trebuchet MS"/>
            </a:endParaRPr>
          </a:p>
        </p:txBody>
      </p:sp>
      <p:graphicFrame>
        <p:nvGraphicFramePr>
          <p:cNvPr id="4" name="object 4"/>
          <p:cNvGraphicFramePr>
            <a:graphicFrameLocks noGrp="1"/>
          </p:cNvGraphicFramePr>
          <p:nvPr/>
        </p:nvGraphicFramePr>
        <p:xfrm>
          <a:off x="1214627" y="2510027"/>
          <a:ext cx="990600" cy="3276600"/>
        </p:xfrm>
        <a:graphic>
          <a:graphicData uri="http://schemas.openxmlformats.org/drawingml/2006/table">
            <a:tbl>
              <a:tblPr firstRow="1" bandRow="1">
                <a:tableStyleId>{2D5ABB26-0587-4C30-8999-92F81FD0307C}</a:tableStyleId>
              </a:tblPr>
              <a:tblGrid>
                <a:gridCol w="990600"/>
              </a:tblGrid>
              <a:tr h="2057400">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457200">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762000">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bl>
          </a:graphicData>
        </a:graphic>
      </p:graphicFrame>
      <p:sp>
        <p:nvSpPr>
          <p:cNvPr id="5" name="object 5"/>
          <p:cNvSpPr txBox="1"/>
          <p:nvPr/>
        </p:nvSpPr>
        <p:spPr>
          <a:xfrm>
            <a:off x="688340" y="2386710"/>
            <a:ext cx="452120" cy="299720"/>
          </a:xfrm>
          <a:prstGeom prst="rect">
            <a:avLst/>
          </a:prstGeom>
        </p:spPr>
        <p:txBody>
          <a:bodyPr vert="horz" wrap="square" lIns="0" tIns="12700" rIns="0" bIns="0" rtlCol="0">
            <a:spAutoFit/>
          </a:bodyPr>
          <a:lstStyle/>
          <a:p>
            <a:pPr marL="12700">
              <a:lnSpc>
                <a:spcPct val="100000"/>
              </a:lnSpc>
              <a:spcBef>
                <a:spcPts val="100"/>
              </a:spcBef>
            </a:pPr>
            <a:r>
              <a:rPr sz="1800" spc="-110" dirty="0">
                <a:latin typeface="Trebuchet MS"/>
                <a:cs typeface="Trebuchet MS"/>
              </a:rPr>
              <a:t>FFFF</a:t>
            </a:r>
            <a:endParaRPr sz="1800">
              <a:latin typeface="Trebuchet MS"/>
              <a:cs typeface="Trebuchet MS"/>
            </a:endParaRPr>
          </a:p>
        </p:txBody>
      </p:sp>
      <p:sp>
        <p:nvSpPr>
          <p:cNvPr id="6" name="object 6"/>
          <p:cNvSpPr txBox="1"/>
          <p:nvPr/>
        </p:nvSpPr>
        <p:spPr>
          <a:xfrm>
            <a:off x="688340" y="5588000"/>
            <a:ext cx="482600" cy="299720"/>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0000</a:t>
            </a:r>
            <a:endParaRPr sz="1800">
              <a:latin typeface="Trebuchet MS"/>
              <a:cs typeface="Trebuchet MS"/>
            </a:endParaRPr>
          </a:p>
        </p:txBody>
      </p:sp>
      <p:sp>
        <p:nvSpPr>
          <p:cNvPr id="7" name="object 7"/>
          <p:cNvSpPr txBox="1"/>
          <p:nvPr/>
        </p:nvSpPr>
        <p:spPr>
          <a:xfrm>
            <a:off x="688340" y="4444745"/>
            <a:ext cx="488315" cy="756920"/>
          </a:xfrm>
          <a:prstGeom prst="rect">
            <a:avLst/>
          </a:prstGeom>
        </p:spPr>
        <p:txBody>
          <a:bodyPr vert="horz" wrap="square" lIns="0" tIns="12700" rIns="0" bIns="0" rtlCol="0">
            <a:spAutoFit/>
          </a:bodyPr>
          <a:lstStyle/>
          <a:p>
            <a:pPr marL="31750">
              <a:lnSpc>
                <a:spcPct val="100000"/>
              </a:lnSpc>
              <a:spcBef>
                <a:spcPts val="100"/>
              </a:spcBef>
            </a:pPr>
            <a:r>
              <a:rPr sz="1800" spc="-75" dirty="0">
                <a:latin typeface="Trebuchet MS"/>
                <a:cs typeface="Trebuchet MS"/>
              </a:rPr>
              <a:t>00FF</a:t>
            </a:r>
            <a:endParaRPr sz="1800">
              <a:latin typeface="Trebuchet MS"/>
              <a:cs typeface="Trebuchet MS"/>
            </a:endParaRPr>
          </a:p>
          <a:p>
            <a:pPr marL="12700">
              <a:lnSpc>
                <a:spcPct val="100000"/>
              </a:lnSpc>
              <a:spcBef>
                <a:spcPts val="1440"/>
              </a:spcBef>
            </a:pPr>
            <a:r>
              <a:rPr sz="1800" spc="-60" dirty="0">
                <a:latin typeface="Trebuchet MS"/>
                <a:cs typeface="Trebuchet MS"/>
              </a:rPr>
              <a:t>00F8</a:t>
            </a:r>
            <a:endParaRPr sz="1800">
              <a:latin typeface="Trebuchet MS"/>
              <a:cs typeface="Trebuchet MS"/>
            </a:endParaRPr>
          </a:p>
        </p:txBody>
      </p:sp>
      <p:sp>
        <p:nvSpPr>
          <p:cNvPr id="8" name="object 8"/>
          <p:cNvSpPr/>
          <p:nvPr/>
        </p:nvSpPr>
        <p:spPr>
          <a:xfrm>
            <a:off x="2286000" y="4572000"/>
            <a:ext cx="228600" cy="1219200"/>
          </a:xfrm>
          <a:custGeom>
            <a:avLst/>
            <a:gdLst/>
            <a:ahLst/>
            <a:cxnLst/>
            <a:rect l="l" t="t" r="r" b="b"/>
            <a:pathLst>
              <a:path w="228600" h="1219200">
                <a:moveTo>
                  <a:pt x="0" y="0"/>
                </a:moveTo>
                <a:lnTo>
                  <a:pt x="44487" y="7981"/>
                </a:lnTo>
                <a:lnTo>
                  <a:pt x="80819" y="29749"/>
                </a:lnTo>
                <a:lnTo>
                  <a:pt x="105316" y="62043"/>
                </a:lnTo>
                <a:lnTo>
                  <a:pt x="114300" y="101600"/>
                </a:lnTo>
                <a:lnTo>
                  <a:pt x="114300" y="508000"/>
                </a:lnTo>
                <a:lnTo>
                  <a:pt x="123283" y="547556"/>
                </a:lnTo>
                <a:lnTo>
                  <a:pt x="147780" y="579850"/>
                </a:lnTo>
                <a:lnTo>
                  <a:pt x="184112" y="601618"/>
                </a:lnTo>
                <a:lnTo>
                  <a:pt x="228600" y="609600"/>
                </a:lnTo>
                <a:lnTo>
                  <a:pt x="184112" y="617581"/>
                </a:lnTo>
                <a:lnTo>
                  <a:pt x="147780" y="639349"/>
                </a:lnTo>
                <a:lnTo>
                  <a:pt x="123283" y="671643"/>
                </a:lnTo>
                <a:lnTo>
                  <a:pt x="114300" y="711200"/>
                </a:lnTo>
                <a:lnTo>
                  <a:pt x="114300" y="1117600"/>
                </a:lnTo>
                <a:lnTo>
                  <a:pt x="105316" y="1157145"/>
                </a:lnTo>
                <a:lnTo>
                  <a:pt x="80819" y="1189440"/>
                </a:lnTo>
                <a:lnTo>
                  <a:pt x="44487" y="1211215"/>
                </a:lnTo>
                <a:lnTo>
                  <a:pt x="0" y="1219200"/>
                </a:lnTo>
              </a:path>
            </a:pathLst>
          </a:custGeom>
          <a:ln w="9144">
            <a:solidFill>
              <a:srgbClr val="000000"/>
            </a:solidFill>
          </a:ln>
        </p:spPr>
        <p:txBody>
          <a:bodyPr wrap="square" lIns="0" tIns="0" rIns="0" bIns="0" rtlCol="0"/>
          <a:lstStyle/>
          <a:p>
            <a:endParaRPr/>
          </a:p>
        </p:txBody>
      </p:sp>
      <p:sp>
        <p:nvSpPr>
          <p:cNvPr id="9" name="object 9"/>
          <p:cNvSpPr txBox="1"/>
          <p:nvPr/>
        </p:nvSpPr>
        <p:spPr>
          <a:xfrm>
            <a:off x="2517394" y="4825745"/>
            <a:ext cx="1113790" cy="848994"/>
          </a:xfrm>
          <a:prstGeom prst="rect">
            <a:avLst/>
          </a:prstGeom>
        </p:spPr>
        <p:txBody>
          <a:bodyPr vert="horz" wrap="square" lIns="0" tIns="12700" rIns="0" bIns="0" rtlCol="0">
            <a:spAutoFit/>
          </a:bodyPr>
          <a:lstStyle/>
          <a:p>
            <a:pPr marL="12700" marR="5080">
              <a:lnSpc>
                <a:spcPct val="100000"/>
              </a:lnSpc>
              <a:spcBef>
                <a:spcPts val="100"/>
              </a:spcBef>
            </a:pPr>
            <a:r>
              <a:rPr sz="1800" spc="-60" dirty="0">
                <a:latin typeface="Trebuchet MS"/>
                <a:cs typeface="Trebuchet MS"/>
              </a:rPr>
              <a:t>Accessed  </a:t>
            </a:r>
            <a:r>
              <a:rPr sz="1800" spc="-105" dirty="0">
                <a:latin typeface="Trebuchet MS"/>
                <a:cs typeface="Trebuchet MS"/>
              </a:rPr>
              <a:t>directly </a:t>
            </a:r>
            <a:r>
              <a:rPr sz="1800" spc="-114" dirty="0">
                <a:latin typeface="Trebuchet MS"/>
                <a:cs typeface="Trebuchet MS"/>
              </a:rPr>
              <a:t>by  </a:t>
            </a:r>
            <a:r>
              <a:rPr sz="1800" spc="-95" dirty="0">
                <a:latin typeface="Trebuchet MS"/>
                <a:cs typeface="Trebuchet MS"/>
              </a:rPr>
              <a:t>ins</a:t>
            </a:r>
            <a:r>
              <a:rPr sz="1800" spc="-90" dirty="0">
                <a:latin typeface="Trebuchet MS"/>
                <a:cs typeface="Trebuchet MS"/>
              </a:rPr>
              <a:t>t</a:t>
            </a:r>
            <a:r>
              <a:rPr sz="1800" spc="-65" dirty="0">
                <a:latin typeface="Trebuchet MS"/>
                <a:cs typeface="Trebuchet MS"/>
              </a:rPr>
              <a:t>ructions</a:t>
            </a:r>
            <a:endParaRPr sz="1800">
              <a:latin typeface="Trebuchet MS"/>
              <a:cs typeface="Trebuchet MS"/>
            </a:endParaRPr>
          </a:p>
        </p:txBody>
      </p:sp>
      <p:sp>
        <p:nvSpPr>
          <p:cNvPr id="10" name="object 10"/>
          <p:cNvSpPr/>
          <p:nvPr/>
        </p:nvSpPr>
        <p:spPr>
          <a:xfrm>
            <a:off x="3657600" y="2514600"/>
            <a:ext cx="228600" cy="3200400"/>
          </a:xfrm>
          <a:custGeom>
            <a:avLst/>
            <a:gdLst/>
            <a:ahLst/>
            <a:cxnLst/>
            <a:rect l="l" t="t" r="r" b="b"/>
            <a:pathLst>
              <a:path w="228600" h="3200400">
                <a:moveTo>
                  <a:pt x="0" y="0"/>
                </a:moveTo>
                <a:lnTo>
                  <a:pt x="67501" y="31853"/>
                </a:lnTo>
                <a:lnTo>
                  <a:pt x="92244" y="67592"/>
                </a:lnTo>
                <a:lnTo>
                  <a:pt x="108472" y="112914"/>
                </a:lnTo>
                <a:lnTo>
                  <a:pt x="114300" y="165100"/>
                </a:lnTo>
                <a:lnTo>
                  <a:pt x="114300" y="1435100"/>
                </a:lnTo>
                <a:lnTo>
                  <a:pt x="120127" y="1487285"/>
                </a:lnTo>
                <a:lnTo>
                  <a:pt x="136355" y="1532607"/>
                </a:lnTo>
                <a:lnTo>
                  <a:pt x="161098" y="1568346"/>
                </a:lnTo>
                <a:lnTo>
                  <a:pt x="192475" y="1591783"/>
                </a:lnTo>
                <a:lnTo>
                  <a:pt x="228600" y="1600200"/>
                </a:lnTo>
                <a:lnTo>
                  <a:pt x="192475" y="1608616"/>
                </a:lnTo>
                <a:lnTo>
                  <a:pt x="161098" y="1632053"/>
                </a:lnTo>
                <a:lnTo>
                  <a:pt x="136355" y="1667792"/>
                </a:lnTo>
                <a:lnTo>
                  <a:pt x="120127" y="1713114"/>
                </a:lnTo>
                <a:lnTo>
                  <a:pt x="114300" y="1765300"/>
                </a:lnTo>
                <a:lnTo>
                  <a:pt x="114300" y="3035300"/>
                </a:lnTo>
                <a:lnTo>
                  <a:pt x="108472" y="3087490"/>
                </a:lnTo>
                <a:lnTo>
                  <a:pt x="92244" y="3132813"/>
                </a:lnTo>
                <a:lnTo>
                  <a:pt x="67501" y="3168550"/>
                </a:lnTo>
                <a:lnTo>
                  <a:pt x="36124" y="3191984"/>
                </a:lnTo>
                <a:lnTo>
                  <a:pt x="0" y="3200400"/>
                </a:lnTo>
              </a:path>
            </a:pathLst>
          </a:custGeom>
          <a:ln w="9144">
            <a:solidFill>
              <a:srgbClr val="000000"/>
            </a:solidFill>
          </a:ln>
        </p:spPr>
        <p:txBody>
          <a:bodyPr wrap="square" lIns="0" tIns="0" rIns="0" bIns="0" rtlCol="0"/>
          <a:lstStyle/>
          <a:p>
            <a:endParaRPr/>
          </a:p>
        </p:txBody>
      </p:sp>
      <p:sp>
        <p:nvSpPr>
          <p:cNvPr id="11" name="object 11"/>
          <p:cNvSpPr txBox="1"/>
          <p:nvPr/>
        </p:nvSpPr>
        <p:spPr>
          <a:xfrm>
            <a:off x="3889375" y="3834765"/>
            <a:ext cx="891540" cy="848994"/>
          </a:xfrm>
          <a:prstGeom prst="rect">
            <a:avLst/>
          </a:prstGeom>
        </p:spPr>
        <p:txBody>
          <a:bodyPr vert="horz" wrap="square" lIns="0" tIns="12700" rIns="0" bIns="0" rtlCol="0">
            <a:spAutoFit/>
          </a:bodyPr>
          <a:lstStyle/>
          <a:p>
            <a:pPr marL="12700" marR="5080">
              <a:lnSpc>
                <a:spcPct val="100000"/>
              </a:lnSpc>
              <a:spcBef>
                <a:spcPts val="100"/>
              </a:spcBef>
            </a:pPr>
            <a:r>
              <a:rPr sz="1800" spc="-25" dirty="0">
                <a:latin typeface="Trebuchet MS"/>
                <a:cs typeface="Trebuchet MS"/>
              </a:rPr>
              <a:t>Ac</a:t>
            </a:r>
            <a:r>
              <a:rPr sz="1800" spc="-20" dirty="0">
                <a:latin typeface="Trebuchet MS"/>
                <a:cs typeface="Trebuchet MS"/>
              </a:rPr>
              <a:t>c</a:t>
            </a:r>
            <a:r>
              <a:rPr sz="1800" spc="-70" dirty="0">
                <a:latin typeface="Trebuchet MS"/>
                <a:cs typeface="Trebuchet MS"/>
              </a:rPr>
              <a:t>es</a:t>
            </a:r>
            <a:r>
              <a:rPr sz="1800" spc="-55" dirty="0">
                <a:latin typeface="Trebuchet MS"/>
                <a:cs typeface="Trebuchet MS"/>
              </a:rPr>
              <a:t>s</a:t>
            </a:r>
            <a:r>
              <a:rPr sz="1800" spc="-80" dirty="0">
                <a:latin typeface="Trebuchet MS"/>
                <a:cs typeface="Trebuchet MS"/>
              </a:rPr>
              <a:t>ed  </a:t>
            </a:r>
            <a:r>
              <a:rPr sz="1800" spc="-75" dirty="0">
                <a:latin typeface="Trebuchet MS"/>
                <a:cs typeface="Trebuchet MS"/>
              </a:rPr>
              <a:t>through  </a:t>
            </a:r>
            <a:r>
              <a:rPr sz="1800" spc="260" dirty="0">
                <a:latin typeface="Trebuchet MS"/>
                <a:cs typeface="Trebuchet MS"/>
              </a:rPr>
              <a:t>DX</a:t>
            </a:r>
            <a:endParaRPr sz="1800">
              <a:latin typeface="Trebuchet MS"/>
              <a:cs typeface="Trebuchet MS"/>
            </a:endParaRPr>
          </a:p>
        </p:txBody>
      </p:sp>
      <p:sp>
        <p:nvSpPr>
          <p:cNvPr id="16" name="object 16"/>
          <p:cNvSpPr txBox="1">
            <a:spLocks noGrp="1"/>
          </p:cNvSpPr>
          <p:nvPr>
            <p:ph type="sldNum" sz="quarter" idx="7"/>
          </p:nvPr>
        </p:nvSpPr>
        <p:spPr>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spc="-35" dirty="0"/>
              <a:t>16</a:t>
            </a:fld>
            <a:endParaRPr spc="-35" dirty="0"/>
          </a:p>
        </p:txBody>
      </p:sp>
      <p:sp>
        <p:nvSpPr>
          <p:cNvPr id="12" name="object 12"/>
          <p:cNvSpPr txBox="1"/>
          <p:nvPr/>
        </p:nvSpPr>
        <p:spPr>
          <a:xfrm>
            <a:off x="5032628" y="1632661"/>
            <a:ext cx="3399154" cy="300355"/>
          </a:xfrm>
          <a:prstGeom prst="rect">
            <a:avLst/>
          </a:prstGeom>
        </p:spPr>
        <p:txBody>
          <a:bodyPr vert="horz" wrap="square" lIns="0" tIns="12700" rIns="0" bIns="0" rtlCol="0">
            <a:spAutoFit/>
          </a:bodyPr>
          <a:lstStyle/>
          <a:p>
            <a:pPr marL="309880" indent="-297180">
              <a:lnSpc>
                <a:spcPct val="100000"/>
              </a:lnSpc>
              <a:spcBef>
                <a:spcPts val="100"/>
              </a:spcBef>
              <a:buSzPct val="111111"/>
              <a:buFont typeface="Wingdings"/>
              <a:buChar char=""/>
              <a:tabLst>
                <a:tab pos="309880" algn="l"/>
              </a:tabLst>
            </a:pPr>
            <a:r>
              <a:rPr sz="1800" spc="-70" dirty="0">
                <a:latin typeface="Trebuchet MS"/>
                <a:cs typeface="Trebuchet MS"/>
              </a:rPr>
              <a:t>Accessing </a:t>
            </a:r>
            <a:r>
              <a:rPr sz="1800" spc="-105" dirty="0">
                <a:latin typeface="Trebuchet MS"/>
                <a:cs typeface="Trebuchet MS"/>
              </a:rPr>
              <a:t>directly </a:t>
            </a:r>
            <a:r>
              <a:rPr sz="1800" spc="-110" dirty="0">
                <a:latin typeface="Trebuchet MS"/>
                <a:cs typeface="Trebuchet MS"/>
              </a:rPr>
              <a:t>by</a:t>
            </a:r>
            <a:r>
              <a:rPr sz="1800" spc="-35" dirty="0">
                <a:latin typeface="Trebuchet MS"/>
                <a:cs typeface="Trebuchet MS"/>
              </a:rPr>
              <a:t> </a:t>
            </a:r>
            <a:r>
              <a:rPr sz="1800" spc="-75" dirty="0">
                <a:latin typeface="Trebuchet MS"/>
                <a:cs typeface="Trebuchet MS"/>
              </a:rPr>
              <a:t>instructions</a:t>
            </a:r>
            <a:endParaRPr sz="1800">
              <a:latin typeface="Trebuchet MS"/>
              <a:cs typeface="Trebuchet MS"/>
            </a:endParaRPr>
          </a:p>
        </p:txBody>
      </p:sp>
      <p:graphicFrame>
        <p:nvGraphicFramePr>
          <p:cNvPr id="13" name="object 13"/>
          <p:cNvGraphicFramePr>
            <a:graphicFrameLocks noGrp="1"/>
          </p:cNvGraphicFramePr>
          <p:nvPr/>
        </p:nvGraphicFramePr>
        <p:xfrm>
          <a:off x="5470778" y="2186995"/>
          <a:ext cx="1914525" cy="1086485"/>
        </p:xfrm>
        <a:graphic>
          <a:graphicData uri="http://schemas.openxmlformats.org/drawingml/2006/table">
            <a:tbl>
              <a:tblPr firstRow="1" bandRow="1">
                <a:tableStyleId>{2D5ABB26-0587-4C30-8999-92F81FD0307C}</a:tableStyleId>
              </a:tblPr>
              <a:tblGrid>
                <a:gridCol w="635000"/>
                <a:gridCol w="794385"/>
                <a:gridCol w="485140"/>
              </a:tblGrid>
              <a:tr h="269240">
                <a:tc>
                  <a:txBody>
                    <a:bodyPr/>
                    <a:lstStyle/>
                    <a:p>
                      <a:pPr marL="31750">
                        <a:lnSpc>
                          <a:spcPts val="2025"/>
                        </a:lnSpc>
                      </a:pPr>
                      <a:r>
                        <a:rPr sz="1800" spc="100" dirty="0">
                          <a:latin typeface="Trebuchet MS"/>
                          <a:cs typeface="Trebuchet MS"/>
                        </a:rPr>
                        <a:t>IN</a:t>
                      </a:r>
                      <a:endParaRPr sz="1800">
                        <a:latin typeface="Trebuchet MS"/>
                        <a:cs typeface="Trebuchet MS"/>
                      </a:endParaRPr>
                    </a:p>
                  </a:txBody>
                  <a:tcPr marL="0" marR="0" marT="0" marB="0"/>
                </a:tc>
                <a:tc>
                  <a:txBody>
                    <a:bodyPr/>
                    <a:lstStyle/>
                    <a:p>
                      <a:pPr marL="114935">
                        <a:lnSpc>
                          <a:spcPts val="2025"/>
                        </a:lnSpc>
                      </a:pPr>
                      <a:r>
                        <a:rPr sz="1800" spc="-55" dirty="0">
                          <a:latin typeface="Trebuchet MS"/>
                          <a:cs typeface="Trebuchet MS"/>
                        </a:rPr>
                        <a:t>AL,</a:t>
                      </a:r>
                      <a:endParaRPr sz="1800">
                        <a:latin typeface="Trebuchet MS"/>
                        <a:cs typeface="Trebuchet MS"/>
                      </a:endParaRPr>
                    </a:p>
                  </a:txBody>
                  <a:tcPr marL="0" marR="0" marT="0" marB="0"/>
                </a:tc>
                <a:tc>
                  <a:txBody>
                    <a:bodyPr/>
                    <a:lstStyle/>
                    <a:p>
                      <a:pPr marL="26670" algn="ctr">
                        <a:lnSpc>
                          <a:spcPts val="2025"/>
                        </a:lnSpc>
                      </a:pPr>
                      <a:r>
                        <a:rPr sz="1800" spc="15" dirty="0">
                          <a:latin typeface="Trebuchet MS"/>
                          <a:cs typeface="Trebuchet MS"/>
                        </a:rPr>
                        <a:t>80H</a:t>
                      </a:r>
                      <a:endParaRPr sz="1800">
                        <a:latin typeface="Trebuchet MS"/>
                        <a:cs typeface="Trebuchet MS"/>
                      </a:endParaRPr>
                    </a:p>
                  </a:txBody>
                  <a:tcPr marL="0" marR="0" marT="0" marB="0"/>
                </a:tc>
              </a:tr>
              <a:tr h="273685">
                <a:tc>
                  <a:txBody>
                    <a:bodyPr/>
                    <a:lstStyle/>
                    <a:p>
                      <a:pPr marL="31750">
                        <a:lnSpc>
                          <a:spcPts val="2060"/>
                        </a:lnSpc>
                      </a:pPr>
                      <a:r>
                        <a:rPr sz="1800" spc="100" dirty="0">
                          <a:latin typeface="Trebuchet MS"/>
                          <a:cs typeface="Trebuchet MS"/>
                        </a:rPr>
                        <a:t>IN</a:t>
                      </a:r>
                      <a:endParaRPr sz="1800">
                        <a:latin typeface="Trebuchet MS"/>
                        <a:cs typeface="Trebuchet MS"/>
                      </a:endParaRPr>
                    </a:p>
                  </a:txBody>
                  <a:tcPr marL="0" marR="0" marT="0" marB="0"/>
                </a:tc>
                <a:tc>
                  <a:txBody>
                    <a:bodyPr/>
                    <a:lstStyle/>
                    <a:p>
                      <a:pPr marL="114935">
                        <a:lnSpc>
                          <a:spcPts val="2060"/>
                        </a:lnSpc>
                      </a:pPr>
                      <a:r>
                        <a:rPr sz="1800" spc="45" dirty="0">
                          <a:latin typeface="Trebuchet MS"/>
                          <a:cs typeface="Trebuchet MS"/>
                        </a:rPr>
                        <a:t>AX,</a:t>
                      </a:r>
                      <a:endParaRPr sz="1800">
                        <a:latin typeface="Trebuchet MS"/>
                        <a:cs typeface="Trebuchet MS"/>
                      </a:endParaRPr>
                    </a:p>
                  </a:txBody>
                  <a:tcPr marL="0" marR="0" marT="0" marB="0"/>
                </a:tc>
                <a:tc>
                  <a:txBody>
                    <a:bodyPr/>
                    <a:lstStyle/>
                    <a:p>
                      <a:pPr marL="12065" algn="ctr">
                        <a:lnSpc>
                          <a:spcPts val="2060"/>
                        </a:lnSpc>
                      </a:pPr>
                      <a:r>
                        <a:rPr sz="1800" spc="45" dirty="0">
                          <a:latin typeface="Trebuchet MS"/>
                          <a:cs typeface="Trebuchet MS"/>
                        </a:rPr>
                        <a:t>6H</a:t>
                      </a:r>
                      <a:endParaRPr sz="1800">
                        <a:latin typeface="Trebuchet MS"/>
                        <a:cs typeface="Trebuchet MS"/>
                      </a:endParaRPr>
                    </a:p>
                  </a:txBody>
                  <a:tcPr marL="0" marR="0" marT="0" marB="0"/>
                </a:tc>
              </a:tr>
              <a:tr h="274320">
                <a:tc>
                  <a:txBody>
                    <a:bodyPr/>
                    <a:lstStyle/>
                    <a:p>
                      <a:pPr marL="31750">
                        <a:lnSpc>
                          <a:spcPts val="2060"/>
                        </a:lnSpc>
                      </a:pPr>
                      <a:r>
                        <a:rPr sz="1800" spc="135" dirty="0">
                          <a:latin typeface="Trebuchet MS"/>
                          <a:cs typeface="Trebuchet MS"/>
                        </a:rPr>
                        <a:t>OUT</a:t>
                      </a:r>
                      <a:endParaRPr sz="1800">
                        <a:latin typeface="Trebuchet MS"/>
                        <a:cs typeface="Trebuchet MS"/>
                      </a:endParaRPr>
                    </a:p>
                  </a:txBody>
                  <a:tcPr marL="0" marR="0" marT="0" marB="0"/>
                </a:tc>
                <a:tc>
                  <a:txBody>
                    <a:bodyPr/>
                    <a:lstStyle/>
                    <a:p>
                      <a:pPr marL="138430">
                        <a:lnSpc>
                          <a:spcPts val="2060"/>
                        </a:lnSpc>
                      </a:pPr>
                      <a:r>
                        <a:rPr sz="1800" dirty="0">
                          <a:latin typeface="Trebuchet MS"/>
                          <a:cs typeface="Trebuchet MS"/>
                        </a:rPr>
                        <a:t>3CH,</a:t>
                      </a:r>
                      <a:endParaRPr sz="1800">
                        <a:latin typeface="Trebuchet MS"/>
                        <a:cs typeface="Trebuchet MS"/>
                      </a:endParaRPr>
                    </a:p>
                  </a:txBody>
                  <a:tcPr marL="0" marR="0" marT="0" marB="0"/>
                </a:tc>
                <a:tc>
                  <a:txBody>
                    <a:bodyPr/>
                    <a:lstStyle/>
                    <a:p>
                      <a:pPr marL="635" algn="ctr">
                        <a:lnSpc>
                          <a:spcPts val="2060"/>
                        </a:lnSpc>
                      </a:pPr>
                      <a:r>
                        <a:rPr sz="1800" spc="55" dirty="0">
                          <a:latin typeface="Trebuchet MS"/>
                          <a:cs typeface="Trebuchet MS"/>
                        </a:rPr>
                        <a:t>AL</a:t>
                      </a:r>
                      <a:endParaRPr sz="1800">
                        <a:latin typeface="Trebuchet MS"/>
                        <a:cs typeface="Trebuchet MS"/>
                      </a:endParaRPr>
                    </a:p>
                  </a:txBody>
                  <a:tcPr marL="0" marR="0" marT="0" marB="0"/>
                </a:tc>
              </a:tr>
              <a:tr h="269240">
                <a:tc>
                  <a:txBody>
                    <a:bodyPr/>
                    <a:lstStyle/>
                    <a:p>
                      <a:pPr marL="31750">
                        <a:lnSpc>
                          <a:spcPts val="2025"/>
                        </a:lnSpc>
                      </a:pPr>
                      <a:r>
                        <a:rPr sz="1800" spc="135" dirty="0">
                          <a:latin typeface="Trebuchet MS"/>
                          <a:cs typeface="Trebuchet MS"/>
                        </a:rPr>
                        <a:t>OUT</a:t>
                      </a:r>
                      <a:endParaRPr sz="1800">
                        <a:latin typeface="Trebuchet MS"/>
                        <a:cs typeface="Trebuchet MS"/>
                      </a:endParaRPr>
                    </a:p>
                  </a:txBody>
                  <a:tcPr marL="0" marR="0" marT="0" marB="0"/>
                </a:tc>
                <a:tc>
                  <a:txBody>
                    <a:bodyPr/>
                    <a:lstStyle/>
                    <a:p>
                      <a:pPr marL="137795">
                        <a:lnSpc>
                          <a:spcPts val="2025"/>
                        </a:lnSpc>
                      </a:pPr>
                      <a:r>
                        <a:rPr sz="1800" spc="-20" dirty="0">
                          <a:latin typeface="Trebuchet MS"/>
                          <a:cs typeface="Trebuchet MS"/>
                        </a:rPr>
                        <a:t>0A0H,</a:t>
                      </a:r>
                      <a:endParaRPr sz="1800">
                        <a:latin typeface="Trebuchet MS"/>
                        <a:cs typeface="Trebuchet MS"/>
                      </a:endParaRPr>
                    </a:p>
                  </a:txBody>
                  <a:tcPr marL="0" marR="0" marT="0" marB="0"/>
                </a:tc>
                <a:tc>
                  <a:txBody>
                    <a:bodyPr/>
                    <a:lstStyle/>
                    <a:p>
                      <a:pPr marL="3810" algn="ctr">
                        <a:lnSpc>
                          <a:spcPts val="2025"/>
                        </a:lnSpc>
                      </a:pPr>
                      <a:r>
                        <a:rPr sz="1800" spc="204" dirty="0">
                          <a:latin typeface="Trebuchet MS"/>
                          <a:cs typeface="Trebuchet MS"/>
                        </a:rPr>
                        <a:t>AX</a:t>
                      </a:r>
                      <a:endParaRPr sz="1800">
                        <a:latin typeface="Trebuchet MS"/>
                        <a:cs typeface="Trebuchet MS"/>
                      </a:endParaRPr>
                    </a:p>
                  </a:txBody>
                  <a:tcPr marL="0" marR="0" marT="0" marB="0"/>
                </a:tc>
              </a:tr>
            </a:tbl>
          </a:graphicData>
        </a:graphic>
      </p:graphicFrame>
      <p:sp>
        <p:nvSpPr>
          <p:cNvPr id="14" name="object 14"/>
          <p:cNvSpPr txBox="1"/>
          <p:nvPr/>
        </p:nvSpPr>
        <p:spPr>
          <a:xfrm>
            <a:off x="5034153" y="3706748"/>
            <a:ext cx="2407285" cy="299720"/>
          </a:xfrm>
          <a:prstGeom prst="rect">
            <a:avLst/>
          </a:prstGeom>
        </p:spPr>
        <p:txBody>
          <a:bodyPr vert="horz" wrap="square" lIns="0" tIns="12700" rIns="0" bIns="0" rtlCol="0">
            <a:spAutoFit/>
          </a:bodyPr>
          <a:lstStyle/>
          <a:p>
            <a:pPr marL="309880" indent="-297180">
              <a:lnSpc>
                <a:spcPct val="100000"/>
              </a:lnSpc>
              <a:spcBef>
                <a:spcPts val="100"/>
              </a:spcBef>
              <a:buSzPct val="111111"/>
              <a:buFont typeface="Wingdings"/>
              <a:buChar char=""/>
              <a:tabLst>
                <a:tab pos="309880" algn="l"/>
              </a:tabLst>
            </a:pPr>
            <a:r>
              <a:rPr sz="1800" spc="-70" dirty="0">
                <a:latin typeface="Trebuchet MS"/>
                <a:cs typeface="Trebuchet MS"/>
              </a:rPr>
              <a:t>Accessing </a:t>
            </a:r>
            <a:r>
              <a:rPr sz="1800" spc="-75" dirty="0">
                <a:latin typeface="Trebuchet MS"/>
                <a:cs typeface="Trebuchet MS"/>
              </a:rPr>
              <a:t>through</a:t>
            </a:r>
            <a:r>
              <a:rPr sz="1800" spc="-100" dirty="0">
                <a:latin typeface="Trebuchet MS"/>
                <a:cs typeface="Trebuchet MS"/>
              </a:rPr>
              <a:t> </a:t>
            </a:r>
            <a:r>
              <a:rPr sz="1800" spc="254" dirty="0">
                <a:latin typeface="Trebuchet MS"/>
                <a:cs typeface="Trebuchet MS"/>
              </a:rPr>
              <a:t>DX</a:t>
            </a:r>
            <a:endParaRPr sz="1800">
              <a:latin typeface="Trebuchet MS"/>
              <a:cs typeface="Trebuchet MS"/>
            </a:endParaRPr>
          </a:p>
        </p:txBody>
      </p:sp>
      <p:sp>
        <p:nvSpPr>
          <p:cNvPr id="15" name="object 15"/>
          <p:cNvSpPr txBox="1"/>
          <p:nvPr/>
        </p:nvSpPr>
        <p:spPr>
          <a:xfrm>
            <a:off x="5491353" y="4231894"/>
            <a:ext cx="1865630" cy="1123315"/>
          </a:xfrm>
          <a:prstGeom prst="rect">
            <a:avLst/>
          </a:prstGeom>
        </p:spPr>
        <p:txBody>
          <a:bodyPr vert="horz" wrap="square" lIns="0" tIns="12700" rIns="0" bIns="0" rtlCol="0">
            <a:spAutoFit/>
          </a:bodyPr>
          <a:lstStyle/>
          <a:p>
            <a:pPr marL="12700">
              <a:lnSpc>
                <a:spcPct val="100000"/>
              </a:lnSpc>
              <a:spcBef>
                <a:spcPts val="100"/>
              </a:spcBef>
              <a:tabLst>
                <a:tab pos="730885" algn="l"/>
                <a:tab pos="1468120" algn="l"/>
              </a:tabLst>
            </a:pPr>
            <a:r>
              <a:rPr sz="1800" spc="100" dirty="0">
                <a:latin typeface="Trebuchet MS"/>
                <a:cs typeface="Trebuchet MS"/>
              </a:rPr>
              <a:t>IN	</a:t>
            </a:r>
            <a:r>
              <a:rPr sz="1800" spc="-55" dirty="0">
                <a:latin typeface="Trebuchet MS"/>
                <a:cs typeface="Trebuchet MS"/>
              </a:rPr>
              <a:t>AL,	</a:t>
            </a:r>
            <a:r>
              <a:rPr sz="1800" spc="254" dirty="0">
                <a:latin typeface="Trebuchet MS"/>
                <a:cs typeface="Trebuchet MS"/>
              </a:rPr>
              <a:t>DX</a:t>
            </a:r>
            <a:endParaRPr sz="1800">
              <a:latin typeface="Trebuchet MS"/>
              <a:cs typeface="Trebuchet MS"/>
            </a:endParaRPr>
          </a:p>
          <a:p>
            <a:pPr marL="12700">
              <a:lnSpc>
                <a:spcPct val="100000"/>
              </a:lnSpc>
              <a:tabLst>
                <a:tab pos="730885" algn="l"/>
                <a:tab pos="1518285" algn="l"/>
              </a:tabLst>
            </a:pPr>
            <a:r>
              <a:rPr sz="1800" spc="-55" dirty="0">
                <a:latin typeface="Trebuchet MS"/>
                <a:cs typeface="Trebuchet MS"/>
              </a:rPr>
              <a:t>I</a:t>
            </a:r>
            <a:r>
              <a:rPr sz="1800" spc="254" dirty="0">
                <a:latin typeface="Trebuchet MS"/>
                <a:cs typeface="Trebuchet MS"/>
              </a:rPr>
              <a:t>N	</a:t>
            </a:r>
            <a:r>
              <a:rPr sz="1800" spc="45" dirty="0">
                <a:latin typeface="Trebuchet MS"/>
                <a:cs typeface="Trebuchet MS"/>
              </a:rPr>
              <a:t>AX,	</a:t>
            </a:r>
            <a:r>
              <a:rPr sz="1800" spc="245" dirty="0">
                <a:latin typeface="Trebuchet MS"/>
                <a:cs typeface="Trebuchet MS"/>
              </a:rPr>
              <a:t>D</a:t>
            </a:r>
            <a:r>
              <a:rPr sz="1800" spc="270" dirty="0">
                <a:latin typeface="Trebuchet MS"/>
                <a:cs typeface="Trebuchet MS"/>
              </a:rPr>
              <a:t>X</a:t>
            </a:r>
            <a:endParaRPr sz="1800">
              <a:latin typeface="Trebuchet MS"/>
              <a:cs typeface="Trebuchet MS"/>
            </a:endParaRPr>
          </a:p>
          <a:p>
            <a:pPr marL="12700">
              <a:lnSpc>
                <a:spcPct val="100000"/>
              </a:lnSpc>
              <a:tabLst>
                <a:tab pos="753745" algn="l"/>
                <a:tab pos="1536700" algn="l"/>
              </a:tabLst>
            </a:pPr>
            <a:r>
              <a:rPr sz="1800" spc="135" dirty="0">
                <a:latin typeface="Trebuchet MS"/>
                <a:cs typeface="Trebuchet MS"/>
              </a:rPr>
              <a:t>OUT	</a:t>
            </a:r>
            <a:r>
              <a:rPr sz="1800" spc="80" dirty="0">
                <a:latin typeface="Trebuchet MS"/>
                <a:cs typeface="Trebuchet MS"/>
              </a:rPr>
              <a:t>DX,	</a:t>
            </a:r>
            <a:r>
              <a:rPr sz="1800" spc="50" dirty="0">
                <a:latin typeface="Trebuchet MS"/>
                <a:cs typeface="Trebuchet MS"/>
              </a:rPr>
              <a:t>AL</a:t>
            </a:r>
            <a:endParaRPr sz="1800">
              <a:latin typeface="Trebuchet MS"/>
              <a:cs typeface="Trebuchet MS"/>
            </a:endParaRPr>
          </a:p>
          <a:p>
            <a:pPr marL="12700">
              <a:lnSpc>
                <a:spcPct val="100000"/>
              </a:lnSpc>
              <a:tabLst>
                <a:tab pos="754380" algn="l"/>
                <a:tab pos="1537335" algn="l"/>
              </a:tabLst>
            </a:pPr>
            <a:r>
              <a:rPr sz="1800" spc="260" dirty="0">
                <a:latin typeface="Trebuchet MS"/>
                <a:cs typeface="Trebuchet MS"/>
              </a:rPr>
              <a:t>O</a:t>
            </a:r>
            <a:r>
              <a:rPr sz="1800" spc="75" dirty="0">
                <a:latin typeface="Trebuchet MS"/>
                <a:cs typeface="Trebuchet MS"/>
              </a:rPr>
              <a:t>UT</a:t>
            </a:r>
            <a:r>
              <a:rPr sz="1800" dirty="0">
                <a:latin typeface="Trebuchet MS"/>
                <a:cs typeface="Trebuchet MS"/>
              </a:rPr>
              <a:t>	</a:t>
            </a:r>
            <a:r>
              <a:rPr sz="1800" spc="85" dirty="0">
                <a:latin typeface="Trebuchet MS"/>
                <a:cs typeface="Trebuchet MS"/>
              </a:rPr>
              <a:t>DX,</a:t>
            </a:r>
            <a:r>
              <a:rPr sz="1800" dirty="0">
                <a:latin typeface="Trebuchet MS"/>
                <a:cs typeface="Trebuchet MS"/>
              </a:rPr>
              <a:t>	</a:t>
            </a:r>
            <a:r>
              <a:rPr sz="1800" spc="204" dirty="0">
                <a:latin typeface="Trebuchet MS"/>
                <a:cs typeface="Trebuchet MS"/>
              </a:rPr>
              <a:t>AX</a:t>
            </a:r>
            <a:endParaRPr sz="1800">
              <a:latin typeface="Trebuchet MS"/>
              <a:cs typeface="Trebuchet M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77341"/>
            <a:ext cx="6017260" cy="513715"/>
          </a:xfrm>
          <a:prstGeom prst="rect">
            <a:avLst/>
          </a:prstGeom>
        </p:spPr>
        <p:txBody>
          <a:bodyPr vert="horz" wrap="square" lIns="0" tIns="13335" rIns="0" bIns="0" rtlCol="0">
            <a:spAutoFit/>
          </a:bodyPr>
          <a:lstStyle/>
          <a:p>
            <a:pPr marL="12700">
              <a:lnSpc>
                <a:spcPct val="100000"/>
              </a:lnSpc>
              <a:spcBef>
                <a:spcPts val="105"/>
              </a:spcBef>
            </a:pPr>
            <a:r>
              <a:rPr spc="145" dirty="0"/>
              <a:t>I/O </a:t>
            </a:r>
            <a:r>
              <a:rPr spc="190" dirty="0"/>
              <a:t>Data </a:t>
            </a:r>
            <a:r>
              <a:rPr spc="125" dirty="0"/>
              <a:t>Transfer</a:t>
            </a:r>
            <a:r>
              <a:rPr spc="375" dirty="0"/>
              <a:t> </a:t>
            </a:r>
            <a:r>
              <a:rPr spc="160" dirty="0"/>
              <a:t>Techniques</a:t>
            </a:r>
          </a:p>
        </p:txBody>
      </p:sp>
      <p:sp>
        <p:nvSpPr>
          <p:cNvPr id="4" name="object 4"/>
          <p:cNvSpPr txBox="1">
            <a:spLocks noGrp="1"/>
          </p:cNvSpPr>
          <p:nvPr>
            <p:ph type="sldNum" sz="quarter" idx="7"/>
          </p:nvPr>
        </p:nvSpPr>
        <p:spPr>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spc="-35" dirty="0"/>
              <a:t>17</a:t>
            </a:fld>
            <a:endParaRPr spc="-35" dirty="0"/>
          </a:p>
        </p:txBody>
      </p:sp>
      <p:sp>
        <p:nvSpPr>
          <p:cNvPr id="3" name="object 3"/>
          <p:cNvSpPr txBox="1"/>
          <p:nvPr/>
        </p:nvSpPr>
        <p:spPr>
          <a:xfrm>
            <a:off x="535940" y="1160935"/>
            <a:ext cx="6753859" cy="1667510"/>
          </a:xfrm>
          <a:prstGeom prst="rect">
            <a:avLst/>
          </a:prstGeom>
        </p:spPr>
        <p:txBody>
          <a:bodyPr vert="horz" wrap="square" lIns="0" tIns="46990" rIns="0" bIns="0" rtlCol="0">
            <a:spAutoFit/>
          </a:bodyPr>
          <a:lstStyle/>
          <a:p>
            <a:pPr marL="12700">
              <a:lnSpc>
                <a:spcPct val="100000"/>
              </a:lnSpc>
              <a:spcBef>
                <a:spcPts val="370"/>
              </a:spcBef>
              <a:tabLst>
                <a:tab pos="286385" algn="l"/>
              </a:tabLst>
            </a:pPr>
            <a:r>
              <a:rPr sz="2100" spc="-600" dirty="0">
                <a:solidFill>
                  <a:srgbClr val="717BA2"/>
                </a:solidFill>
                <a:latin typeface="Arial"/>
                <a:cs typeface="Arial"/>
              </a:rPr>
              <a:t>	</a:t>
            </a:r>
            <a:r>
              <a:rPr sz="2800" spc="-90" dirty="0">
                <a:latin typeface="Trebuchet MS"/>
                <a:cs typeface="Trebuchet MS"/>
              </a:rPr>
              <a:t>Data </a:t>
            </a:r>
            <a:r>
              <a:rPr sz="2800" spc="-145" dirty="0">
                <a:latin typeface="Trebuchet MS"/>
                <a:cs typeface="Trebuchet MS"/>
              </a:rPr>
              <a:t>transfer </a:t>
            </a:r>
            <a:r>
              <a:rPr sz="2800" spc="-150" dirty="0">
                <a:latin typeface="Trebuchet MS"/>
                <a:cs typeface="Trebuchet MS"/>
              </a:rPr>
              <a:t>involves </a:t>
            </a:r>
            <a:r>
              <a:rPr sz="2800" spc="-145" dirty="0">
                <a:latin typeface="Trebuchet MS"/>
                <a:cs typeface="Trebuchet MS"/>
              </a:rPr>
              <a:t>three </a:t>
            </a:r>
            <a:r>
              <a:rPr sz="2800" spc="-170" dirty="0">
                <a:latin typeface="Trebuchet MS"/>
                <a:cs typeface="Trebuchet MS"/>
              </a:rPr>
              <a:t>basic</a:t>
            </a:r>
            <a:r>
              <a:rPr sz="2800" spc="200" dirty="0">
                <a:latin typeface="Trebuchet MS"/>
                <a:cs typeface="Trebuchet MS"/>
              </a:rPr>
              <a:t> </a:t>
            </a:r>
            <a:r>
              <a:rPr sz="2800" spc="-150" dirty="0">
                <a:latin typeface="Trebuchet MS"/>
                <a:cs typeface="Trebuchet MS"/>
              </a:rPr>
              <a:t>techniques</a:t>
            </a:r>
            <a:endParaRPr sz="2800">
              <a:latin typeface="Trebuchet MS"/>
              <a:cs typeface="Trebuchet MS"/>
            </a:endParaRPr>
          </a:p>
          <a:p>
            <a:pPr marL="286385">
              <a:lnSpc>
                <a:spcPct val="100000"/>
              </a:lnSpc>
              <a:spcBef>
                <a:spcPts val="235"/>
              </a:spcBef>
              <a:tabLst>
                <a:tab pos="561340" algn="l"/>
              </a:tabLst>
            </a:pPr>
            <a:r>
              <a:rPr sz="1800" spc="-515" dirty="0">
                <a:solidFill>
                  <a:srgbClr val="9FB8CD"/>
                </a:solidFill>
                <a:latin typeface="Arial"/>
                <a:cs typeface="Arial"/>
              </a:rPr>
              <a:t>	</a:t>
            </a:r>
            <a:r>
              <a:rPr sz="2400" spc="-114" dirty="0">
                <a:latin typeface="Trebuchet MS"/>
                <a:cs typeface="Trebuchet MS"/>
              </a:rPr>
              <a:t>Programmed</a:t>
            </a:r>
            <a:r>
              <a:rPr sz="2400" spc="-50" dirty="0">
                <a:latin typeface="Trebuchet MS"/>
                <a:cs typeface="Trebuchet MS"/>
              </a:rPr>
              <a:t> </a:t>
            </a:r>
            <a:r>
              <a:rPr sz="2400" spc="-100" dirty="0">
                <a:latin typeface="Trebuchet MS"/>
                <a:cs typeface="Trebuchet MS"/>
              </a:rPr>
              <a:t>I/O</a:t>
            </a:r>
            <a:endParaRPr sz="2400">
              <a:latin typeface="Trebuchet MS"/>
              <a:cs typeface="Trebuchet MS"/>
            </a:endParaRPr>
          </a:p>
          <a:p>
            <a:pPr marL="286385">
              <a:lnSpc>
                <a:spcPct val="100000"/>
              </a:lnSpc>
              <a:spcBef>
                <a:spcPts val="215"/>
              </a:spcBef>
              <a:tabLst>
                <a:tab pos="561340" algn="l"/>
              </a:tabLst>
            </a:pPr>
            <a:r>
              <a:rPr sz="1800" spc="-515" dirty="0">
                <a:solidFill>
                  <a:srgbClr val="9FB8CD"/>
                </a:solidFill>
                <a:latin typeface="Arial"/>
                <a:cs typeface="Arial"/>
              </a:rPr>
              <a:t>	</a:t>
            </a:r>
            <a:r>
              <a:rPr sz="2400" spc="225" dirty="0">
                <a:latin typeface="Trebuchet MS"/>
                <a:cs typeface="Trebuchet MS"/>
              </a:rPr>
              <a:t>DMA</a:t>
            </a:r>
            <a:endParaRPr sz="2400">
              <a:latin typeface="Trebuchet MS"/>
              <a:cs typeface="Trebuchet MS"/>
            </a:endParaRPr>
          </a:p>
          <a:p>
            <a:pPr marL="286385">
              <a:lnSpc>
                <a:spcPct val="100000"/>
              </a:lnSpc>
              <a:spcBef>
                <a:spcPts val="204"/>
              </a:spcBef>
              <a:tabLst>
                <a:tab pos="561340" algn="l"/>
              </a:tabLst>
            </a:pPr>
            <a:r>
              <a:rPr sz="1800" spc="-515" dirty="0">
                <a:solidFill>
                  <a:srgbClr val="9FB8CD"/>
                </a:solidFill>
                <a:latin typeface="Arial"/>
                <a:cs typeface="Arial"/>
              </a:rPr>
              <a:t>	</a:t>
            </a:r>
            <a:r>
              <a:rPr sz="2400" spc="-110" dirty="0">
                <a:latin typeface="Trebuchet MS"/>
                <a:cs typeface="Trebuchet MS"/>
              </a:rPr>
              <a:t>Interrupt-driven</a:t>
            </a:r>
            <a:r>
              <a:rPr sz="2400" spc="-80" dirty="0">
                <a:latin typeface="Trebuchet MS"/>
                <a:cs typeface="Trebuchet MS"/>
              </a:rPr>
              <a:t> </a:t>
            </a:r>
            <a:r>
              <a:rPr sz="2400" spc="-100" dirty="0">
                <a:latin typeface="Trebuchet MS"/>
                <a:cs typeface="Trebuchet MS"/>
              </a:rPr>
              <a:t>I/O</a:t>
            </a:r>
            <a:endParaRPr sz="2400">
              <a:latin typeface="Trebuchet MS"/>
              <a:cs typeface="Trebuchet M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77341"/>
            <a:ext cx="3385820" cy="513715"/>
          </a:xfrm>
          <a:prstGeom prst="rect">
            <a:avLst/>
          </a:prstGeom>
        </p:spPr>
        <p:txBody>
          <a:bodyPr vert="horz" wrap="square" lIns="0" tIns="13335" rIns="0" bIns="0" rtlCol="0">
            <a:spAutoFit/>
          </a:bodyPr>
          <a:lstStyle/>
          <a:p>
            <a:pPr marL="12700">
              <a:lnSpc>
                <a:spcPct val="100000"/>
              </a:lnSpc>
              <a:spcBef>
                <a:spcPts val="105"/>
              </a:spcBef>
            </a:pPr>
            <a:r>
              <a:rPr spc="125" dirty="0"/>
              <a:t>Programmed</a:t>
            </a:r>
            <a:r>
              <a:rPr spc="175" dirty="0"/>
              <a:t> </a:t>
            </a:r>
            <a:r>
              <a:rPr spc="145" dirty="0"/>
              <a:t>I/O</a:t>
            </a:r>
          </a:p>
        </p:txBody>
      </p:sp>
      <p:sp>
        <p:nvSpPr>
          <p:cNvPr id="4" name="object 4"/>
          <p:cNvSpPr txBox="1">
            <a:spLocks noGrp="1"/>
          </p:cNvSpPr>
          <p:nvPr>
            <p:ph type="sldNum" sz="quarter" idx="7"/>
          </p:nvPr>
        </p:nvSpPr>
        <p:spPr>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spc="-35" dirty="0"/>
              <a:t>18</a:t>
            </a:fld>
            <a:endParaRPr spc="-35" dirty="0"/>
          </a:p>
        </p:txBody>
      </p:sp>
      <p:sp>
        <p:nvSpPr>
          <p:cNvPr id="3" name="object 3"/>
          <p:cNvSpPr txBox="1"/>
          <p:nvPr/>
        </p:nvSpPr>
        <p:spPr>
          <a:xfrm>
            <a:off x="535940" y="1164676"/>
            <a:ext cx="7412990" cy="4780280"/>
          </a:xfrm>
          <a:prstGeom prst="rect">
            <a:avLst/>
          </a:prstGeom>
        </p:spPr>
        <p:txBody>
          <a:bodyPr vert="horz" wrap="square" lIns="0" tIns="47625" rIns="0" bIns="0" rtlCol="0">
            <a:spAutoFit/>
          </a:bodyPr>
          <a:lstStyle/>
          <a:p>
            <a:pPr marL="12700">
              <a:lnSpc>
                <a:spcPct val="100000"/>
              </a:lnSpc>
              <a:spcBef>
                <a:spcPts val="375"/>
              </a:spcBef>
              <a:tabLst>
                <a:tab pos="286385" algn="l"/>
              </a:tabLst>
            </a:pPr>
            <a:r>
              <a:rPr sz="1950" spc="-555" dirty="0">
                <a:solidFill>
                  <a:srgbClr val="717BA2"/>
                </a:solidFill>
                <a:latin typeface="Arial"/>
                <a:cs typeface="Arial"/>
              </a:rPr>
              <a:t>	</a:t>
            </a:r>
            <a:r>
              <a:rPr sz="2600" spc="110" dirty="0">
                <a:latin typeface="Trebuchet MS"/>
                <a:cs typeface="Trebuchet MS"/>
              </a:rPr>
              <a:t>CPU </a:t>
            </a:r>
            <a:r>
              <a:rPr sz="2600" spc="-140" dirty="0">
                <a:latin typeface="Trebuchet MS"/>
                <a:cs typeface="Trebuchet MS"/>
              </a:rPr>
              <a:t>has </a:t>
            </a:r>
            <a:r>
              <a:rPr sz="2600" spc="-135" dirty="0">
                <a:latin typeface="Trebuchet MS"/>
                <a:cs typeface="Trebuchet MS"/>
              </a:rPr>
              <a:t>direct </a:t>
            </a:r>
            <a:r>
              <a:rPr sz="2600" spc="-85" dirty="0">
                <a:latin typeface="Trebuchet MS"/>
                <a:cs typeface="Trebuchet MS"/>
              </a:rPr>
              <a:t>control </a:t>
            </a:r>
            <a:r>
              <a:rPr sz="2600" spc="-80" dirty="0">
                <a:latin typeface="Trebuchet MS"/>
                <a:cs typeface="Trebuchet MS"/>
              </a:rPr>
              <a:t>over</a:t>
            </a:r>
            <a:r>
              <a:rPr sz="2600" spc="-150" dirty="0">
                <a:latin typeface="Trebuchet MS"/>
                <a:cs typeface="Trebuchet MS"/>
              </a:rPr>
              <a:t> </a:t>
            </a:r>
            <a:r>
              <a:rPr sz="2600" spc="-105" dirty="0">
                <a:latin typeface="Trebuchet MS"/>
                <a:cs typeface="Trebuchet MS"/>
              </a:rPr>
              <a:t>I/O</a:t>
            </a:r>
            <a:endParaRPr sz="2600">
              <a:latin typeface="Trebuchet MS"/>
              <a:cs typeface="Trebuchet MS"/>
            </a:endParaRPr>
          </a:p>
          <a:p>
            <a:pPr marL="286385">
              <a:lnSpc>
                <a:spcPct val="100000"/>
              </a:lnSpc>
              <a:spcBef>
                <a:spcPts val="240"/>
              </a:spcBef>
              <a:tabLst>
                <a:tab pos="561340" algn="l"/>
              </a:tabLst>
            </a:pPr>
            <a:r>
              <a:rPr sz="1750" spc="-515" dirty="0">
                <a:solidFill>
                  <a:srgbClr val="9FB8CD"/>
                </a:solidFill>
                <a:latin typeface="Arial"/>
                <a:cs typeface="Arial"/>
              </a:rPr>
              <a:t>	</a:t>
            </a:r>
            <a:r>
              <a:rPr sz="2300" spc="-114" dirty="0">
                <a:latin typeface="Trebuchet MS"/>
                <a:cs typeface="Trebuchet MS"/>
              </a:rPr>
              <a:t>Sensing</a:t>
            </a:r>
            <a:r>
              <a:rPr sz="2300" spc="-75" dirty="0">
                <a:latin typeface="Trebuchet MS"/>
                <a:cs typeface="Trebuchet MS"/>
              </a:rPr>
              <a:t> </a:t>
            </a:r>
            <a:r>
              <a:rPr sz="2300" spc="-120" dirty="0">
                <a:latin typeface="Trebuchet MS"/>
                <a:cs typeface="Trebuchet MS"/>
              </a:rPr>
              <a:t>status</a:t>
            </a:r>
            <a:endParaRPr sz="2300">
              <a:latin typeface="Trebuchet MS"/>
              <a:cs typeface="Trebuchet MS"/>
            </a:endParaRPr>
          </a:p>
          <a:p>
            <a:pPr marL="286385">
              <a:lnSpc>
                <a:spcPct val="100000"/>
              </a:lnSpc>
              <a:spcBef>
                <a:spcPts val="229"/>
              </a:spcBef>
              <a:tabLst>
                <a:tab pos="561340" algn="l"/>
              </a:tabLst>
            </a:pPr>
            <a:r>
              <a:rPr sz="1750" spc="-515" dirty="0">
                <a:solidFill>
                  <a:srgbClr val="9FB8CD"/>
                </a:solidFill>
                <a:latin typeface="Arial"/>
                <a:cs typeface="Arial"/>
              </a:rPr>
              <a:t>	</a:t>
            </a:r>
            <a:r>
              <a:rPr sz="2300" spc="-150" dirty="0">
                <a:latin typeface="Trebuchet MS"/>
                <a:cs typeface="Trebuchet MS"/>
              </a:rPr>
              <a:t>Read/write</a:t>
            </a:r>
            <a:r>
              <a:rPr sz="2300" spc="-90" dirty="0">
                <a:latin typeface="Trebuchet MS"/>
                <a:cs typeface="Trebuchet MS"/>
              </a:rPr>
              <a:t> </a:t>
            </a:r>
            <a:r>
              <a:rPr sz="2300" spc="-105" dirty="0">
                <a:latin typeface="Trebuchet MS"/>
                <a:cs typeface="Trebuchet MS"/>
              </a:rPr>
              <a:t>commands</a:t>
            </a:r>
            <a:endParaRPr sz="2300">
              <a:latin typeface="Trebuchet MS"/>
              <a:cs typeface="Trebuchet MS"/>
            </a:endParaRPr>
          </a:p>
          <a:p>
            <a:pPr marL="286385">
              <a:lnSpc>
                <a:spcPct val="100000"/>
              </a:lnSpc>
              <a:spcBef>
                <a:spcPts val="215"/>
              </a:spcBef>
              <a:tabLst>
                <a:tab pos="561340" algn="l"/>
              </a:tabLst>
            </a:pPr>
            <a:r>
              <a:rPr sz="1750" spc="-515" dirty="0">
                <a:solidFill>
                  <a:srgbClr val="9FB8CD"/>
                </a:solidFill>
                <a:latin typeface="Arial"/>
                <a:cs typeface="Arial"/>
              </a:rPr>
              <a:t>	</a:t>
            </a:r>
            <a:r>
              <a:rPr sz="2300" spc="-125" dirty="0">
                <a:latin typeface="Trebuchet MS"/>
                <a:cs typeface="Trebuchet MS"/>
              </a:rPr>
              <a:t>Transferring</a:t>
            </a:r>
            <a:r>
              <a:rPr sz="2300" spc="-60" dirty="0">
                <a:latin typeface="Trebuchet MS"/>
                <a:cs typeface="Trebuchet MS"/>
              </a:rPr>
              <a:t> </a:t>
            </a:r>
            <a:r>
              <a:rPr sz="2300" spc="-180" dirty="0">
                <a:latin typeface="Trebuchet MS"/>
                <a:cs typeface="Trebuchet MS"/>
              </a:rPr>
              <a:t>data</a:t>
            </a:r>
            <a:endParaRPr sz="2300">
              <a:latin typeface="Trebuchet MS"/>
              <a:cs typeface="Trebuchet MS"/>
            </a:endParaRPr>
          </a:p>
          <a:p>
            <a:pPr marL="12700">
              <a:lnSpc>
                <a:spcPct val="100000"/>
              </a:lnSpc>
              <a:spcBef>
                <a:spcPts val="280"/>
              </a:spcBef>
              <a:tabLst>
                <a:tab pos="286385" algn="l"/>
              </a:tabLst>
            </a:pPr>
            <a:r>
              <a:rPr sz="1950" spc="-555" dirty="0">
                <a:solidFill>
                  <a:srgbClr val="717BA2"/>
                </a:solidFill>
                <a:latin typeface="Arial"/>
                <a:cs typeface="Arial"/>
              </a:rPr>
              <a:t>	</a:t>
            </a:r>
            <a:r>
              <a:rPr sz="2600" spc="110" dirty="0">
                <a:latin typeface="Trebuchet MS"/>
                <a:cs typeface="Trebuchet MS"/>
              </a:rPr>
              <a:t>CPU </a:t>
            </a:r>
            <a:r>
              <a:rPr sz="2600" spc="-145" dirty="0">
                <a:latin typeface="Trebuchet MS"/>
                <a:cs typeface="Trebuchet MS"/>
              </a:rPr>
              <a:t>waits </a:t>
            </a:r>
            <a:r>
              <a:rPr sz="2600" spc="-95" dirty="0">
                <a:latin typeface="Trebuchet MS"/>
                <a:cs typeface="Trebuchet MS"/>
              </a:rPr>
              <a:t>for </a:t>
            </a:r>
            <a:r>
              <a:rPr sz="2600" spc="-105" dirty="0">
                <a:latin typeface="Trebuchet MS"/>
                <a:cs typeface="Trebuchet MS"/>
              </a:rPr>
              <a:t>I/O </a:t>
            </a:r>
            <a:r>
              <a:rPr sz="2600" spc="-120" dirty="0">
                <a:latin typeface="Trebuchet MS"/>
                <a:cs typeface="Trebuchet MS"/>
              </a:rPr>
              <a:t>module </a:t>
            </a:r>
            <a:r>
              <a:rPr sz="2600" spc="-65" dirty="0">
                <a:latin typeface="Trebuchet MS"/>
                <a:cs typeface="Trebuchet MS"/>
              </a:rPr>
              <a:t>to </a:t>
            </a:r>
            <a:r>
              <a:rPr sz="2600" spc="-140" dirty="0">
                <a:latin typeface="Trebuchet MS"/>
                <a:cs typeface="Trebuchet MS"/>
              </a:rPr>
              <a:t>complete</a:t>
            </a:r>
            <a:r>
              <a:rPr sz="2600" spc="-80" dirty="0">
                <a:latin typeface="Trebuchet MS"/>
                <a:cs typeface="Trebuchet MS"/>
              </a:rPr>
              <a:t> </a:t>
            </a:r>
            <a:r>
              <a:rPr sz="2600" spc="-105" dirty="0">
                <a:latin typeface="Trebuchet MS"/>
                <a:cs typeface="Trebuchet MS"/>
              </a:rPr>
              <a:t>operation</a:t>
            </a:r>
            <a:endParaRPr sz="2600">
              <a:latin typeface="Trebuchet MS"/>
              <a:cs typeface="Trebuchet MS"/>
            </a:endParaRPr>
          </a:p>
          <a:p>
            <a:pPr marL="12700">
              <a:lnSpc>
                <a:spcPct val="100000"/>
              </a:lnSpc>
              <a:spcBef>
                <a:spcPts val="285"/>
              </a:spcBef>
              <a:tabLst>
                <a:tab pos="286385" algn="l"/>
              </a:tabLst>
            </a:pPr>
            <a:r>
              <a:rPr sz="1950" spc="-555" dirty="0">
                <a:solidFill>
                  <a:srgbClr val="717BA2"/>
                </a:solidFill>
                <a:latin typeface="Arial"/>
                <a:cs typeface="Arial"/>
              </a:rPr>
              <a:t>	</a:t>
            </a:r>
            <a:r>
              <a:rPr sz="2600" spc="-114" dirty="0">
                <a:latin typeface="Trebuchet MS"/>
                <a:cs typeface="Trebuchet MS"/>
              </a:rPr>
              <a:t>Programmed </a:t>
            </a:r>
            <a:r>
              <a:rPr sz="2600" spc="-105" dirty="0">
                <a:latin typeface="Trebuchet MS"/>
                <a:cs typeface="Trebuchet MS"/>
              </a:rPr>
              <a:t>I/O </a:t>
            </a:r>
            <a:r>
              <a:rPr sz="2600" spc="-60" dirty="0">
                <a:latin typeface="Trebuchet MS"/>
                <a:cs typeface="Trebuchet MS"/>
              </a:rPr>
              <a:t>Wastes </a:t>
            </a:r>
            <a:r>
              <a:rPr sz="2600" spc="110" dirty="0">
                <a:latin typeface="Trebuchet MS"/>
                <a:cs typeface="Trebuchet MS"/>
              </a:rPr>
              <a:t>CPU</a:t>
            </a:r>
            <a:r>
              <a:rPr sz="2600" spc="-365" dirty="0">
                <a:latin typeface="Trebuchet MS"/>
                <a:cs typeface="Trebuchet MS"/>
              </a:rPr>
              <a:t> </a:t>
            </a:r>
            <a:r>
              <a:rPr sz="2600" spc="-165" dirty="0">
                <a:latin typeface="Trebuchet MS"/>
                <a:cs typeface="Trebuchet MS"/>
              </a:rPr>
              <a:t>time</a:t>
            </a:r>
            <a:endParaRPr sz="2600">
              <a:latin typeface="Trebuchet MS"/>
              <a:cs typeface="Trebuchet MS"/>
            </a:endParaRPr>
          </a:p>
          <a:p>
            <a:pPr>
              <a:lnSpc>
                <a:spcPct val="100000"/>
              </a:lnSpc>
              <a:spcBef>
                <a:spcPts val="20"/>
              </a:spcBef>
            </a:pPr>
            <a:endParaRPr sz="3200">
              <a:latin typeface="Times New Roman"/>
              <a:cs typeface="Times New Roman"/>
            </a:endParaRPr>
          </a:p>
          <a:p>
            <a:pPr marL="12700">
              <a:lnSpc>
                <a:spcPct val="100000"/>
              </a:lnSpc>
              <a:tabLst>
                <a:tab pos="286385" algn="l"/>
              </a:tabLst>
            </a:pPr>
            <a:r>
              <a:rPr sz="1950" spc="-555" dirty="0">
                <a:solidFill>
                  <a:srgbClr val="717BA2"/>
                </a:solidFill>
                <a:latin typeface="Arial"/>
                <a:cs typeface="Arial"/>
              </a:rPr>
              <a:t>	</a:t>
            </a:r>
            <a:r>
              <a:rPr sz="2600" b="1" spc="30" dirty="0">
                <a:latin typeface="Trebuchet MS"/>
                <a:cs typeface="Trebuchet MS"/>
              </a:rPr>
              <a:t>Addressing </a:t>
            </a:r>
            <a:r>
              <a:rPr sz="2600" b="1" spc="100" dirty="0">
                <a:latin typeface="Trebuchet MS"/>
                <a:cs typeface="Trebuchet MS"/>
              </a:rPr>
              <a:t>I/O</a:t>
            </a:r>
            <a:r>
              <a:rPr sz="2600" b="1" spc="-215" dirty="0">
                <a:latin typeface="Trebuchet MS"/>
                <a:cs typeface="Trebuchet MS"/>
              </a:rPr>
              <a:t> </a:t>
            </a:r>
            <a:r>
              <a:rPr sz="2600" b="1" spc="10" dirty="0">
                <a:latin typeface="Trebuchet MS"/>
                <a:cs typeface="Trebuchet MS"/>
              </a:rPr>
              <a:t>Devices</a:t>
            </a:r>
            <a:endParaRPr sz="2600">
              <a:latin typeface="Trebuchet MS"/>
              <a:cs typeface="Trebuchet MS"/>
            </a:endParaRPr>
          </a:p>
          <a:p>
            <a:pPr marL="561340" marR="5080" indent="-274955">
              <a:lnSpc>
                <a:spcPts val="2480"/>
              </a:lnSpc>
              <a:spcBef>
                <a:spcPts val="555"/>
              </a:spcBef>
              <a:tabLst>
                <a:tab pos="561340" algn="l"/>
              </a:tabLst>
            </a:pPr>
            <a:r>
              <a:rPr sz="1750" spc="-515" dirty="0">
                <a:solidFill>
                  <a:srgbClr val="9FB8CD"/>
                </a:solidFill>
                <a:latin typeface="Arial"/>
                <a:cs typeface="Arial"/>
              </a:rPr>
              <a:t>	</a:t>
            </a:r>
            <a:r>
              <a:rPr sz="2300" spc="-45" dirty="0">
                <a:latin typeface="Trebuchet MS"/>
                <a:cs typeface="Trebuchet MS"/>
              </a:rPr>
              <a:t>Under </a:t>
            </a:r>
            <a:r>
              <a:rPr sz="2300" spc="-105" dirty="0">
                <a:latin typeface="Trebuchet MS"/>
                <a:cs typeface="Trebuchet MS"/>
              </a:rPr>
              <a:t>programmed </a:t>
            </a:r>
            <a:r>
              <a:rPr sz="2300" spc="-95" dirty="0">
                <a:latin typeface="Trebuchet MS"/>
                <a:cs typeface="Trebuchet MS"/>
              </a:rPr>
              <a:t>I/O </a:t>
            </a:r>
            <a:r>
              <a:rPr sz="2300" spc="-180" dirty="0">
                <a:latin typeface="Trebuchet MS"/>
                <a:cs typeface="Trebuchet MS"/>
              </a:rPr>
              <a:t>data </a:t>
            </a:r>
            <a:r>
              <a:rPr sz="2300" spc="-120" dirty="0">
                <a:latin typeface="Trebuchet MS"/>
                <a:cs typeface="Trebuchet MS"/>
              </a:rPr>
              <a:t>transfer </a:t>
            </a:r>
            <a:r>
              <a:rPr sz="2300" spc="-105" dirty="0">
                <a:latin typeface="Trebuchet MS"/>
                <a:cs typeface="Trebuchet MS"/>
              </a:rPr>
              <a:t>is </a:t>
            </a:r>
            <a:r>
              <a:rPr sz="2300" spc="-90" dirty="0">
                <a:latin typeface="Trebuchet MS"/>
                <a:cs typeface="Trebuchet MS"/>
              </a:rPr>
              <a:t>very </a:t>
            </a:r>
            <a:r>
              <a:rPr sz="2300" spc="-155" dirty="0">
                <a:latin typeface="Trebuchet MS"/>
                <a:cs typeface="Trebuchet MS"/>
              </a:rPr>
              <a:t>like </a:t>
            </a:r>
            <a:r>
              <a:rPr sz="2300" spc="-75" dirty="0">
                <a:latin typeface="Trebuchet MS"/>
                <a:cs typeface="Trebuchet MS"/>
              </a:rPr>
              <a:t>memory  </a:t>
            </a:r>
            <a:r>
              <a:rPr sz="2300" spc="-125" dirty="0">
                <a:latin typeface="Trebuchet MS"/>
                <a:cs typeface="Trebuchet MS"/>
              </a:rPr>
              <a:t>access </a:t>
            </a:r>
            <a:r>
              <a:rPr sz="2300" spc="40" dirty="0">
                <a:latin typeface="Trebuchet MS"/>
                <a:cs typeface="Trebuchet MS"/>
              </a:rPr>
              <a:t>(CPU</a:t>
            </a:r>
            <a:r>
              <a:rPr sz="2300" spc="-10" dirty="0">
                <a:latin typeface="Trebuchet MS"/>
                <a:cs typeface="Trebuchet MS"/>
              </a:rPr>
              <a:t> </a:t>
            </a:r>
            <a:r>
              <a:rPr sz="2300" spc="-114" dirty="0">
                <a:latin typeface="Trebuchet MS"/>
                <a:cs typeface="Trebuchet MS"/>
              </a:rPr>
              <a:t>viewpoint)</a:t>
            </a:r>
            <a:endParaRPr sz="2300">
              <a:latin typeface="Trebuchet MS"/>
              <a:cs typeface="Trebuchet MS"/>
            </a:endParaRPr>
          </a:p>
          <a:p>
            <a:pPr marL="286385">
              <a:lnSpc>
                <a:spcPct val="100000"/>
              </a:lnSpc>
              <a:spcBef>
                <a:spcPts val="200"/>
              </a:spcBef>
              <a:tabLst>
                <a:tab pos="561340" algn="l"/>
              </a:tabLst>
            </a:pPr>
            <a:r>
              <a:rPr sz="1750" spc="-515" dirty="0">
                <a:solidFill>
                  <a:srgbClr val="9FB8CD"/>
                </a:solidFill>
                <a:latin typeface="Arial"/>
                <a:cs typeface="Arial"/>
              </a:rPr>
              <a:t>	</a:t>
            </a:r>
            <a:r>
              <a:rPr sz="2300" spc="-135" dirty="0">
                <a:latin typeface="Trebuchet MS"/>
                <a:cs typeface="Trebuchet MS"/>
              </a:rPr>
              <a:t>Each </a:t>
            </a:r>
            <a:r>
              <a:rPr sz="2300" spc="-140" dirty="0">
                <a:latin typeface="Trebuchet MS"/>
                <a:cs typeface="Trebuchet MS"/>
              </a:rPr>
              <a:t>device </a:t>
            </a:r>
            <a:r>
              <a:rPr sz="2300" spc="-150" dirty="0">
                <a:latin typeface="Trebuchet MS"/>
                <a:cs typeface="Trebuchet MS"/>
              </a:rPr>
              <a:t>given </a:t>
            </a:r>
            <a:r>
              <a:rPr sz="2300" spc="-225" dirty="0">
                <a:latin typeface="Trebuchet MS"/>
                <a:cs typeface="Trebuchet MS"/>
              </a:rPr>
              <a:t>a </a:t>
            </a:r>
            <a:r>
              <a:rPr sz="2300" spc="-125" dirty="0">
                <a:latin typeface="Trebuchet MS"/>
                <a:cs typeface="Trebuchet MS"/>
              </a:rPr>
              <a:t>unique</a:t>
            </a:r>
            <a:r>
              <a:rPr sz="2300" spc="-145" dirty="0">
                <a:latin typeface="Trebuchet MS"/>
                <a:cs typeface="Trebuchet MS"/>
              </a:rPr>
              <a:t> identifier</a:t>
            </a:r>
            <a:endParaRPr sz="2300">
              <a:latin typeface="Trebuchet MS"/>
              <a:cs typeface="Trebuchet MS"/>
            </a:endParaRPr>
          </a:p>
          <a:p>
            <a:pPr marL="286385">
              <a:lnSpc>
                <a:spcPct val="100000"/>
              </a:lnSpc>
              <a:spcBef>
                <a:spcPts val="215"/>
              </a:spcBef>
              <a:tabLst>
                <a:tab pos="561340" algn="l"/>
              </a:tabLst>
            </a:pPr>
            <a:r>
              <a:rPr sz="1750" spc="-515" dirty="0">
                <a:solidFill>
                  <a:srgbClr val="9FB8CD"/>
                </a:solidFill>
                <a:latin typeface="Arial"/>
                <a:cs typeface="Arial"/>
              </a:rPr>
              <a:t>	</a:t>
            </a:r>
            <a:r>
              <a:rPr sz="2300" spc="95" dirty="0">
                <a:latin typeface="Trebuchet MS"/>
                <a:cs typeface="Trebuchet MS"/>
              </a:rPr>
              <a:t>CPU </a:t>
            </a:r>
            <a:r>
              <a:rPr sz="2300" spc="-105" dirty="0">
                <a:latin typeface="Trebuchet MS"/>
                <a:cs typeface="Trebuchet MS"/>
              </a:rPr>
              <a:t>commands </a:t>
            </a:r>
            <a:r>
              <a:rPr sz="2300" spc="-120" dirty="0">
                <a:latin typeface="Trebuchet MS"/>
                <a:cs typeface="Trebuchet MS"/>
              </a:rPr>
              <a:t>contain </a:t>
            </a:r>
            <a:r>
              <a:rPr sz="2300" spc="-145" dirty="0">
                <a:latin typeface="Trebuchet MS"/>
                <a:cs typeface="Trebuchet MS"/>
              </a:rPr>
              <a:t>identifier</a:t>
            </a:r>
            <a:r>
              <a:rPr sz="2300" spc="-155" dirty="0">
                <a:latin typeface="Trebuchet MS"/>
                <a:cs typeface="Trebuchet MS"/>
              </a:rPr>
              <a:t> </a:t>
            </a:r>
            <a:r>
              <a:rPr sz="2300" spc="-105" dirty="0">
                <a:latin typeface="Trebuchet MS"/>
                <a:cs typeface="Trebuchet MS"/>
              </a:rPr>
              <a:t>(address)</a:t>
            </a:r>
            <a:endParaRPr sz="2300">
              <a:latin typeface="Trebuchet MS"/>
              <a:cs typeface="Trebuchet M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77341"/>
            <a:ext cx="5768340" cy="513715"/>
          </a:xfrm>
          <a:prstGeom prst="rect">
            <a:avLst/>
          </a:prstGeom>
        </p:spPr>
        <p:txBody>
          <a:bodyPr vert="horz" wrap="square" lIns="0" tIns="13335" rIns="0" bIns="0" rtlCol="0">
            <a:spAutoFit/>
          </a:bodyPr>
          <a:lstStyle/>
          <a:p>
            <a:pPr marL="12700">
              <a:lnSpc>
                <a:spcPct val="100000"/>
              </a:lnSpc>
              <a:spcBef>
                <a:spcPts val="105"/>
              </a:spcBef>
            </a:pPr>
            <a:r>
              <a:rPr spc="120" dirty="0"/>
              <a:t>Direct </a:t>
            </a:r>
            <a:r>
              <a:rPr spc="100" dirty="0"/>
              <a:t>Memory </a:t>
            </a:r>
            <a:r>
              <a:rPr spc="185" dirty="0"/>
              <a:t>Access</a:t>
            </a:r>
            <a:r>
              <a:rPr spc="440" dirty="0"/>
              <a:t> </a:t>
            </a:r>
            <a:r>
              <a:rPr spc="-60" dirty="0"/>
              <a:t>(DMA)</a:t>
            </a:r>
          </a:p>
        </p:txBody>
      </p:sp>
      <p:sp>
        <p:nvSpPr>
          <p:cNvPr id="4" name="object 4"/>
          <p:cNvSpPr txBox="1">
            <a:spLocks noGrp="1"/>
          </p:cNvSpPr>
          <p:nvPr>
            <p:ph type="sldNum" sz="quarter" idx="7"/>
          </p:nvPr>
        </p:nvSpPr>
        <p:spPr>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spc="-35" dirty="0"/>
              <a:t>19</a:t>
            </a:fld>
            <a:endParaRPr spc="-35" dirty="0"/>
          </a:p>
        </p:txBody>
      </p:sp>
      <p:sp>
        <p:nvSpPr>
          <p:cNvPr id="3" name="object 3"/>
          <p:cNvSpPr txBox="1"/>
          <p:nvPr/>
        </p:nvSpPr>
        <p:spPr>
          <a:xfrm>
            <a:off x="535940" y="1238453"/>
            <a:ext cx="8040370" cy="3468370"/>
          </a:xfrm>
          <a:prstGeom prst="rect">
            <a:avLst/>
          </a:prstGeom>
        </p:spPr>
        <p:txBody>
          <a:bodyPr vert="horz" wrap="square" lIns="0" tIns="12065" rIns="0" bIns="0" rtlCol="0">
            <a:spAutoFit/>
          </a:bodyPr>
          <a:lstStyle/>
          <a:p>
            <a:pPr marL="286385" marR="232410" indent="-274320">
              <a:lnSpc>
                <a:spcPct val="100000"/>
              </a:lnSpc>
              <a:spcBef>
                <a:spcPts val="95"/>
              </a:spcBef>
              <a:tabLst>
                <a:tab pos="286385" algn="l"/>
              </a:tabLst>
            </a:pPr>
            <a:r>
              <a:rPr sz="2100" spc="-600" dirty="0">
                <a:solidFill>
                  <a:srgbClr val="717BA2"/>
                </a:solidFill>
                <a:latin typeface="Arial"/>
                <a:cs typeface="Arial"/>
              </a:rPr>
              <a:t>	</a:t>
            </a:r>
            <a:r>
              <a:rPr sz="2800" spc="-114" dirty="0">
                <a:latin typeface="Trebuchet MS"/>
                <a:cs typeface="Trebuchet MS"/>
              </a:rPr>
              <a:t>Interrupt </a:t>
            </a:r>
            <a:r>
              <a:rPr sz="2800" spc="-140" dirty="0">
                <a:latin typeface="Trebuchet MS"/>
                <a:cs typeface="Trebuchet MS"/>
              </a:rPr>
              <a:t>driven </a:t>
            </a:r>
            <a:r>
              <a:rPr sz="2800" spc="-185" dirty="0">
                <a:latin typeface="Trebuchet MS"/>
                <a:cs typeface="Trebuchet MS"/>
              </a:rPr>
              <a:t>and </a:t>
            </a:r>
            <a:r>
              <a:rPr sz="2800" spc="-130" dirty="0">
                <a:latin typeface="Trebuchet MS"/>
                <a:cs typeface="Trebuchet MS"/>
              </a:rPr>
              <a:t>programmed </a:t>
            </a:r>
            <a:r>
              <a:rPr sz="2800" spc="-125" dirty="0">
                <a:latin typeface="Trebuchet MS"/>
                <a:cs typeface="Trebuchet MS"/>
              </a:rPr>
              <a:t>I/O </a:t>
            </a:r>
            <a:r>
              <a:rPr sz="2800" spc="-135" dirty="0">
                <a:latin typeface="Trebuchet MS"/>
                <a:cs typeface="Trebuchet MS"/>
              </a:rPr>
              <a:t>require </a:t>
            </a:r>
            <a:r>
              <a:rPr sz="2800" spc="-200" dirty="0">
                <a:latin typeface="Trebuchet MS"/>
                <a:cs typeface="Trebuchet MS"/>
              </a:rPr>
              <a:t>active  </a:t>
            </a:r>
            <a:r>
              <a:rPr sz="2800" spc="110" dirty="0">
                <a:latin typeface="Trebuchet MS"/>
                <a:cs typeface="Trebuchet MS"/>
              </a:rPr>
              <a:t>CPU</a:t>
            </a:r>
            <a:r>
              <a:rPr sz="2800" spc="-55" dirty="0">
                <a:latin typeface="Trebuchet MS"/>
                <a:cs typeface="Trebuchet MS"/>
              </a:rPr>
              <a:t> </a:t>
            </a:r>
            <a:r>
              <a:rPr sz="2800" spc="-130" dirty="0">
                <a:latin typeface="Trebuchet MS"/>
                <a:cs typeface="Trebuchet MS"/>
              </a:rPr>
              <a:t>intervention</a:t>
            </a:r>
            <a:endParaRPr sz="2800">
              <a:latin typeface="Trebuchet MS"/>
              <a:cs typeface="Trebuchet MS"/>
            </a:endParaRPr>
          </a:p>
          <a:p>
            <a:pPr marL="286385">
              <a:lnSpc>
                <a:spcPct val="100000"/>
              </a:lnSpc>
              <a:spcBef>
                <a:spcPts val="525"/>
              </a:spcBef>
              <a:tabLst>
                <a:tab pos="561340" algn="l"/>
              </a:tabLst>
            </a:pPr>
            <a:r>
              <a:rPr sz="1800" spc="-515" dirty="0">
                <a:solidFill>
                  <a:srgbClr val="9FB8CD"/>
                </a:solidFill>
                <a:latin typeface="Arial"/>
                <a:cs typeface="Arial"/>
              </a:rPr>
              <a:t>	</a:t>
            </a:r>
            <a:r>
              <a:rPr sz="2400" spc="-120" dirty="0">
                <a:latin typeface="Trebuchet MS"/>
                <a:cs typeface="Trebuchet MS"/>
              </a:rPr>
              <a:t>Hence, </a:t>
            </a:r>
            <a:r>
              <a:rPr sz="2400" spc="-140" dirty="0">
                <a:latin typeface="Trebuchet MS"/>
                <a:cs typeface="Trebuchet MS"/>
              </a:rPr>
              <a:t>the </a:t>
            </a:r>
            <a:r>
              <a:rPr sz="2400" spc="-185" dirty="0">
                <a:latin typeface="Trebuchet MS"/>
                <a:cs typeface="Trebuchet MS"/>
              </a:rPr>
              <a:t>data </a:t>
            </a:r>
            <a:r>
              <a:rPr sz="2400" spc="-125" dirty="0">
                <a:latin typeface="Trebuchet MS"/>
                <a:cs typeface="Trebuchet MS"/>
              </a:rPr>
              <a:t>transfer </a:t>
            </a:r>
            <a:r>
              <a:rPr sz="2400" spc="-140" dirty="0">
                <a:latin typeface="Trebuchet MS"/>
                <a:cs typeface="Trebuchet MS"/>
              </a:rPr>
              <a:t>rate </a:t>
            </a:r>
            <a:r>
              <a:rPr sz="2400" spc="-110" dirty="0">
                <a:latin typeface="Trebuchet MS"/>
                <a:cs typeface="Trebuchet MS"/>
              </a:rPr>
              <a:t>is</a:t>
            </a:r>
            <a:r>
              <a:rPr sz="2400" spc="150" dirty="0">
                <a:latin typeface="Trebuchet MS"/>
                <a:cs typeface="Trebuchet MS"/>
              </a:rPr>
              <a:t> </a:t>
            </a:r>
            <a:r>
              <a:rPr sz="2400" spc="-160" dirty="0">
                <a:latin typeface="Trebuchet MS"/>
                <a:cs typeface="Trebuchet MS"/>
              </a:rPr>
              <a:t>limited</a:t>
            </a:r>
            <a:endParaRPr sz="2400">
              <a:latin typeface="Trebuchet MS"/>
              <a:cs typeface="Trebuchet MS"/>
            </a:endParaRPr>
          </a:p>
          <a:p>
            <a:pPr marL="286385">
              <a:lnSpc>
                <a:spcPct val="100000"/>
              </a:lnSpc>
              <a:spcBef>
                <a:spcPts val="505"/>
              </a:spcBef>
              <a:tabLst>
                <a:tab pos="561340" algn="l"/>
              </a:tabLst>
            </a:pPr>
            <a:r>
              <a:rPr sz="1800" spc="-509" dirty="0">
                <a:solidFill>
                  <a:srgbClr val="9FB8CD"/>
                </a:solidFill>
                <a:latin typeface="Arial"/>
                <a:cs typeface="Arial"/>
              </a:rPr>
              <a:t>	</a:t>
            </a:r>
            <a:r>
              <a:rPr sz="2400" spc="-40" dirty="0">
                <a:latin typeface="Trebuchet MS"/>
                <a:cs typeface="Trebuchet MS"/>
              </a:rPr>
              <a:t>For </a:t>
            </a:r>
            <a:r>
              <a:rPr sz="2400" spc="-165" dirty="0">
                <a:latin typeface="Trebuchet MS"/>
                <a:cs typeface="Trebuchet MS"/>
              </a:rPr>
              <a:t>typical </a:t>
            </a:r>
            <a:r>
              <a:rPr sz="2400" spc="-70" dirty="0">
                <a:latin typeface="Trebuchet MS"/>
                <a:cs typeface="Trebuchet MS"/>
              </a:rPr>
              <a:t>microprocessors </a:t>
            </a:r>
            <a:r>
              <a:rPr sz="2400" spc="-60" dirty="0">
                <a:latin typeface="Trebuchet MS"/>
                <a:cs typeface="Trebuchet MS"/>
              </a:rPr>
              <a:t>1 </a:t>
            </a:r>
            <a:r>
              <a:rPr sz="2400" spc="-95" dirty="0">
                <a:latin typeface="Trebuchet MS"/>
                <a:cs typeface="Trebuchet MS"/>
              </a:rPr>
              <a:t>(one) </a:t>
            </a:r>
            <a:r>
              <a:rPr sz="2400" spc="-155" dirty="0">
                <a:latin typeface="Trebuchet MS"/>
                <a:cs typeface="Trebuchet MS"/>
              </a:rPr>
              <a:t>byte </a:t>
            </a:r>
            <a:r>
              <a:rPr sz="2400" spc="-125" dirty="0">
                <a:latin typeface="Trebuchet MS"/>
                <a:cs typeface="Trebuchet MS"/>
              </a:rPr>
              <a:t>of </a:t>
            </a:r>
            <a:r>
              <a:rPr sz="2400" spc="-190" dirty="0">
                <a:latin typeface="Trebuchet MS"/>
                <a:cs typeface="Trebuchet MS"/>
              </a:rPr>
              <a:t>data</a:t>
            </a:r>
            <a:r>
              <a:rPr sz="2400" spc="215" dirty="0">
                <a:latin typeface="Trebuchet MS"/>
                <a:cs typeface="Trebuchet MS"/>
              </a:rPr>
              <a:t> </a:t>
            </a:r>
            <a:r>
              <a:rPr sz="2400" spc="-125" dirty="0">
                <a:latin typeface="Trebuchet MS"/>
                <a:cs typeface="Trebuchet MS"/>
              </a:rPr>
              <a:t>transfer</a:t>
            </a:r>
            <a:endParaRPr sz="2400">
              <a:latin typeface="Trebuchet MS"/>
              <a:cs typeface="Trebuchet MS"/>
            </a:endParaRPr>
          </a:p>
          <a:p>
            <a:pPr marL="561340">
              <a:lnSpc>
                <a:spcPct val="100000"/>
              </a:lnSpc>
            </a:pPr>
            <a:r>
              <a:rPr sz="2400" spc="-145" dirty="0">
                <a:latin typeface="Trebuchet MS"/>
                <a:cs typeface="Trebuchet MS"/>
              </a:rPr>
              <a:t>between </a:t>
            </a:r>
            <a:r>
              <a:rPr sz="2400" spc="135" dirty="0">
                <a:latin typeface="Trebuchet MS"/>
                <a:cs typeface="Trebuchet MS"/>
              </a:rPr>
              <a:t>RAM </a:t>
            </a:r>
            <a:r>
              <a:rPr sz="2400" spc="-155" dirty="0">
                <a:latin typeface="Trebuchet MS"/>
                <a:cs typeface="Trebuchet MS"/>
              </a:rPr>
              <a:t>and </a:t>
            </a:r>
            <a:r>
              <a:rPr sz="2400" spc="-100" dirty="0">
                <a:latin typeface="Trebuchet MS"/>
                <a:cs typeface="Trebuchet MS"/>
              </a:rPr>
              <a:t>I/O </a:t>
            </a:r>
            <a:r>
              <a:rPr sz="2400" spc="-170" dirty="0">
                <a:latin typeface="Trebuchet MS"/>
                <a:cs typeface="Trebuchet MS"/>
              </a:rPr>
              <a:t>take </a:t>
            </a:r>
            <a:r>
              <a:rPr sz="2400" spc="-60" dirty="0">
                <a:latin typeface="Trebuchet MS"/>
                <a:cs typeface="Trebuchet MS"/>
              </a:rPr>
              <a:t>5 </a:t>
            </a:r>
            <a:r>
              <a:rPr sz="2400" spc="315" dirty="0">
                <a:latin typeface="Trebuchet MS"/>
                <a:cs typeface="Trebuchet MS"/>
              </a:rPr>
              <a:t>– </a:t>
            </a:r>
            <a:r>
              <a:rPr sz="2400" spc="-60" dirty="0">
                <a:latin typeface="Trebuchet MS"/>
                <a:cs typeface="Trebuchet MS"/>
              </a:rPr>
              <a:t>10</a:t>
            </a:r>
            <a:r>
              <a:rPr sz="2400" spc="-345" dirty="0">
                <a:latin typeface="Trebuchet MS"/>
                <a:cs typeface="Trebuchet MS"/>
              </a:rPr>
              <a:t> </a:t>
            </a:r>
            <a:r>
              <a:rPr sz="2400" spc="-110" dirty="0">
                <a:latin typeface="Trebuchet MS"/>
                <a:cs typeface="Trebuchet MS"/>
              </a:rPr>
              <a:t>microseconds.</a:t>
            </a:r>
            <a:endParaRPr sz="2400">
              <a:latin typeface="Trebuchet MS"/>
              <a:cs typeface="Trebuchet MS"/>
            </a:endParaRPr>
          </a:p>
          <a:p>
            <a:pPr marL="286385">
              <a:lnSpc>
                <a:spcPct val="100000"/>
              </a:lnSpc>
              <a:spcBef>
                <a:spcPts val="495"/>
              </a:spcBef>
              <a:tabLst>
                <a:tab pos="561340" algn="l"/>
              </a:tabLst>
            </a:pPr>
            <a:r>
              <a:rPr sz="1800" spc="-515" dirty="0">
                <a:solidFill>
                  <a:srgbClr val="9FB8CD"/>
                </a:solidFill>
                <a:latin typeface="Arial"/>
                <a:cs typeface="Arial"/>
              </a:rPr>
              <a:t>	</a:t>
            </a:r>
            <a:r>
              <a:rPr sz="2400" spc="-120" dirty="0">
                <a:latin typeface="Trebuchet MS"/>
                <a:cs typeface="Trebuchet MS"/>
              </a:rPr>
              <a:t>Hence, </a:t>
            </a:r>
            <a:r>
              <a:rPr sz="2400" spc="95" dirty="0">
                <a:latin typeface="Trebuchet MS"/>
                <a:cs typeface="Trebuchet MS"/>
              </a:rPr>
              <a:t>CPU </a:t>
            </a:r>
            <a:r>
              <a:rPr sz="2400" spc="-110" dirty="0">
                <a:latin typeface="Trebuchet MS"/>
                <a:cs typeface="Trebuchet MS"/>
              </a:rPr>
              <a:t>is </a:t>
            </a:r>
            <a:r>
              <a:rPr sz="2400" spc="-150" dirty="0">
                <a:latin typeface="Trebuchet MS"/>
                <a:cs typeface="Trebuchet MS"/>
              </a:rPr>
              <a:t>tied</a:t>
            </a:r>
            <a:r>
              <a:rPr sz="2400" spc="-380" dirty="0">
                <a:latin typeface="Trebuchet MS"/>
                <a:cs typeface="Trebuchet MS"/>
              </a:rPr>
              <a:t> </a:t>
            </a:r>
            <a:r>
              <a:rPr sz="2400" spc="-125" dirty="0">
                <a:latin typeface="Trebuchet MS"/>
                <a:cs typeface="Trebuchet MS"/>
              </a:rPr>
              <a:t>up</a:t>
            </a:r>
            <a:endParaRPr sz="2400">
              <a:latin typeface="Trebuchet MS"/>
              <a:cs typeface="Trebuchet MS"/>
            </a:endParaRPr>
          </a:p>
          <a:p>
            <a:pPr marL="12700">
              <a:lnSpc>
                <a:spcPct val="100000"/>
              </a:lnSpc>
              <a:spcBef>
                <a:spcPts val="580"/>
              </a:spcBef>
              <a:tabLst>
                <a:tab pos="286385" algn="l"/>
              </a:tabLst>
            </a:pPr>
            <a:r>
              <a:rPr sz="2100" spc="-600" dirty="0">
                <a:solidFill>
                  <a:srgbClr val="717BA2"/>
                </a:solidFill>
                <a:latin typeface="Arial"/>
                <a:cs typeface="Arial"/>
              </a:rPr>
              <a:t>	</a:t>
            </a:r>
            <a:r>
              <a:rPr sz="2800" b="1" i="1" spc="270" dirty="0">
                <a:latin typeface="Trebuchet MS"/>
                <a:cs typeface="Trebuchet MS"/>
              </a:rPr>
              <a:t>DMA </a:t>
            </a:r>
            <a:r>
              <a:rPr sz="2800" b="1" i="1" spc="-215" dirty="0">
                <a:latin typeface="Trebuchet MS"/>
                <a:cs typeface="Trebuchet MS"/>
              </a:rPr>
              <a:t>is </a:t>
            </a:r>
            <a:r>
              <a:rPr sz="2800" b="1" i="1" spc="-120" dirty="0">
                <a:latin typeface="Trebuchet MS"/>
                <a:cs typeface="Trebuchet MS"/>
              </a:rPr>
              <a:t>the</a:t>
            </a:r>
            <a:r>
              <a:rPr sz="2800" b="1" i="1" spc="-260" dirty="0">
                <a:latin typeface="Trebuchet MS"/>
                <a:cs typeface="Trebuchet MS"/>
              </a:rPr>
              <a:t> </a:t>
            </a:r>
            <a:r>
              <a:rPr sz="2800" b="1" i="1" spc="-150" dirty="0">
                <a:latin typeface="Trebuchet MS"/>
                <a:cs typeface="Trebuchet MS"/>
              </a:rPr>
              <a:t>answer</a:t>
            </a:r>
            <a:endParaRPr sz="2800">
              <a:latin typeface="Trebuchet MS"/>
              <a:cs typeface="Trebuchet MS"/>
            </a:endParaRPr>
          </a:p>
          <a:p>
            <a:pPr marL="286385">
              <a:lnSpc>
                <a:spcPct val="100000"/>
              </a:lnSpc>
              <a:spcBef>
                <a:spcPts val="525"/>
              </a:spcBef>
              <a:tabLst>
                <a:tab pos="561340" algn="l"/>
              </a:tabLst>
            </a:pPr>
            <a:r>
              <a:rPr sz="1800" spc="-515" dirty="0">
                <a:solidFill>
                  <a:srgbClr val="9FB8CD"/>
                </a:solidFill>
                <a:latin typeface="Arial"/>
                <a:cs typeface="Arial"/>
              </a:rPr>
              <a:t>	</a:t>
            </a:r>
            <a:r>
              <a:rPr sz="2400" spc="225" dirty="0">
                <a:latin typeface="Trebuchet MS"/>
                <a:cs typeface="Trebuchet MS"/>
              </a:rPr>
              <a:t>DMA </a:t>
            </a:r>
            <a:r>
              <a:rPr sz="2400" spc="-105" dirty="0">
                <a:latin typeface="Trebuchet MS"/>
                <a:cs typeface="Trebuchet MS"/>
              </a:rPr>
              <a:t>is </a:t>
            </a:r>
            <a:r>
              <a:rPr sz="2400" spc="-80" dirty="0">
                <a:latin typeface="Trebuchet MS"/>
                <a:cs typeface="Trebuchet MS"/>
              </a:rPr>
              <a:t>more </a:t>
            </a:r>
            <a:r>
              <a:rPr sz="2400" spc="-180" dirty="0">
                <a:latin typeface="Trebuchet MS"/>
                <a:cs typeface="Trebuchet MS"/>
              </a:rPr>
              <a:t>efficient </a:t>
            </a:r>
            <a:r>
              <a:rPr sz="2400" spc="-90" dirty="0">
                <a:latin typeface="Trebuchet MS"/>
                <a:cs typeface="Trebuchet MS"/>
              </a:rPr>
              <a:t>for </a:t>
            </a:r>
            <a:r>
              <a:rPr sz="2400" spc="-125" dirty="0">
                <a:latin typeface="Trebuchet MS"/>
                <a:cs typeface="Trebuchet MS"/>
              </a:rPr>
              <a:t>transferring </a:t>
            </a:r>
            <a:r>
              <a:rPr sz="2400" spc="-155" dirty="0">
                <a:latin typeface="Trebuchet MS"/>
                <a:cs typeface="Trebuchet MS"/>
              </a:rPr>
              <a:t>large </a:t>
            </a:r>
            <a:r>
              <a:rPr sz="2400" spc="-114" dirty="0">
                <a:latin typeface="Trebuchet MS"/>
                <a:cs typeface="Trebuchet MS"/>
              </a:rPr>
              <a:t>volumes </a:t>
            </a:r>
            <a:r>
              <a:rPr sz="2400" spc="-130" dirty="0">
                <a:latin typeface="Trebuchet MS"/>
                <a:cs typeface="Trebuchet MS"/>
              </a:rPr>
              <a:t>of</a:t>
            </a:r>
            <a:r>
              <a:rPr sz="2400" spc="80" dirty="0">
                <a:latin typeface="Trebuchet MS"/>
                <a:cs typeface="Trebuchet MS"/>
              </a:rPr>
              <a:t> </a:t>
            </a:r>
            <a:r>
              <a:rPr sz="2400" spc="-220" dirty="0">
                <a:latin typeface="Trebuchet MS"/>
                <a:cs typeface="Trebuchet MS"/>
              </a:rPr>
              <a:t>data.</a:t>
            </a:r>
            <a:endParaRPr sz="2400">
              <a:latin typeface="Trebuchet MS"/>
              <a:cs typeface="Trebuchet M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77341"/>
            <a:ext cx="3524885" cy="513715"/>
          </a:xfrm>
          <a:prstGeom prst="rect">
            <a:avLst/>
          </a:prstGeom>
        </p:spPr>
        <p:txBody>
          <a:bodyPr vert="horz" wrap="square" lIns="0" tIns="13335" rIns="0" bIns="0" rtlCol="0">
            <a:spAutoFit/>
          </a:bodyPr>
          <a:lstStyle/>
          <a:p>
            <a:pPr marL="12700">
              <a:lnSpc>
                <a:spcPct val="100000"/>
              </a:lnSpc>
              <a:spcBef>
                <a:spcPts val="105"/>
              </a:spcBef>
            </a:pPr>
            <a:r>
              <a:rPr spc="204" dirty="0"/>
              <a:t>Basic </a:t>
            </a:r>
            <a:r>
              <a:rPr spc="145" dirty="0"/>
              <a:t>I/O</a:t>
            </a:r>
            <a:r>
              <a:rPr spc="235" dirty="0"/>
              <a:t> </a:t>
            </a:r>
            <a:r>
              <a:rPr spc="190" dirty="0"/>
              <a:t>System</a:t>
            </a:r>
          </a:p>
        </p:txBody>
      </p:sp>
      <p:sp>
        <p:nvSpPr>
          <p:cNvPr id="4" name="object 4"/>
          <p:cNvSpPr txBox="1">
            <a:spLocks noGrp="1"/>
          </p:cNvSpPr>
          <p:nvPr>
            <p:ph type="sldNum" sz="quarter" idx="7"/>
          </p:nvPr>
        </p:nvSpPr>
        <p:spPr>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spc="-35" dirty="0"/>
              <a:t>2</a:t>
            </a:fld>
            <a:endParaRPr spc="-35" dirty="0"/>
          </a:p>
        </p:txBody>
      </p:sp>
      <p:sp>
        <p:nvSpPr>
          <p:cNvPr id="3" name="object 3"/>
          <p:cNvSpPr txBox="1"/>
          <p:nvPr/>
        </p:nvSpPr>
        <p:spPr>
          <a:xfrm>
            <a:off x="535940" y="1240282"/>
            <a:ext cx="8058150" cy="4533265"/>
          </a:xfrm>
          <a:prstGeom prst="rect">
            <a:avLst/>
          </a:prstGeom>
        </p:spPr>
        <p:txBody>
          <a:bodyPr vert="horz" wrap="square" lIns="0" tIns="12700" rIns="0" bIns="0" rtlCol="0">
            <a:spAutoFit/>
          </a:bodyPr>
          <a:lstStyle/>
          <a:p>
            <a:pPr marL="12700">
              <a:lnSpc>
                <a:spcPct val="100000"/>
              </a:lnSpc>
              <a:spcBef>
                <a:spcPts val="100"/>
              </a:spcBef>
              <a:tabLst>
                <a:tab pos="286385" algn="l"/>
              </a:tabLst>
            </a:pPr>
            <a:r>
              <a:rPr sz="1800" spc="-515" dirty="0">
                <a:solidFill>
                  <a:srgbClr val="717BA2"/>
                </a:solidFill>
                <a:latin typeface="Arial"/>
                <a:cs typeface="Arial"/>
              </a:rPr>
              <a:t>	</a:t>
            </a:r>
            <a:r>
              <a:rPr sz="2400" spc="185" dirty="0">
                <a:latin typeface="Trebuchet MS"/>
                <a:cs typeface="Trebuchet MS"/>
              </a:rPr>
              <a:t>A </a:t>
            </a:r>
            <a:r>
              <a:rPr sz="2400" b="1" spc="20" dirty="0">
                <a:latin typeface="Trebuchet MS"/>
                <a:cs typeface="Trebuchet MS"/>
              </a:rPr>
              <a:t>Microprocessor </a:t>
            </a:r>
            <a:r>
              <a:rPr sz="2400" spc="-110" dirty="0">
                <a:latin typeface="Trebuchet MS"/>
                <a:cs typeface="Trebuchet MS"/>
              </a:rPr>
              <a:t>is </a:t>
            </a:r>
            <a:r>
              <a:rPr sz="2400" spc="-240" dirty="0">
                <a:latin typeface="Trebuchet MS"/>
                <a:cs typeface="Trebuchet MS"/>
              </a:rPr>
              <a:t>a </a:t>
            </a:r>
            <a:r>
              <a:rPr sz="2400" spc="-155" dirty="0">
                <a:latin typeface="Trebuchet MS"/>
                <a:cs typeface="Trebuchet MS"/>
              </a:rPr>
              <a:t>great </a:t>
            </a:r>
            <a:r>
              <a:rPr sz="2400" spc="-70" dirty="0">
                <a:latin typeface="Trebuchet MS"/>
                <a:cs typeface="Trebuchet MS"/>
              </a:rPr>
              <a:t>tool </a:t>
            </a:r>
            <a:r>
              <a:rPr sz="2400" spc="-90" dirty="0">
                <a:latin typeface="Trebuchet MS"/>
                <a:cs typeface="Trebuchet MS"/>
              </a:rPr>
              <a:t>for </a:t>
            </a:r>
            <a:r>
              <a:rPr sz="2400" spc="-110" dirty="0">
                <a:latin typeface="Trebuchet MS"/>
                <a:cs typeface="Trebuchet MS"/>
              </a:rPr>
              <a:t>solving problem </a:t>
            </a:r>
            <a:r>
              <a:rPr sz="2400" spc="-135" dirty="0">
                <a:latin typeface="Trebuchet MS"/>
                <a:cs typeface="Trebuchet MS"/>
              </a:rPr>
              <a:t>but</a:t>
            </a:r>
            <a:r>
              <a:rPr sz="2400" spc="-395" dirty="0">
                <a:latin typeface="Trebuchet MS"/>
                <a:cs typeface="Trebuchet MS"/>
              </a:rPr>
              <a:t> </a:t>
            </a:r>
            <a:r>
              <a:rPr sz="2400" spc="-110" dirty="0">
                <a:latin typeface="Trebuchet MS"/>
                <a:cs typeface="Trebuchet MS"/>
              </a:rPr>
              <a:t>is</a:t>
            </a:r>
            <a:endParaRPr sz="2400">
              <a:latin typeface="Trebuchet MS"/>
              <a:cs typeface="Trebuchet MS"/>
            </a:endParaRPr>
          </a:p>
          <a:p>
            <a:pPr marL="286385">
              <a:lnSpc>
                <a:spcPct val="100000"/>
              </a:lnSpc>
            </a:pPr>
            <a:r>
              <a:rPr sz="2400" spc="-130" dirty="0">
                <a:latin typeface="Trebuchet MS"/>
                <a:cs typeface="Trebuchet MS"/>
              </a:rPr>
              <a:t>of </a:t>
            </a:r>
            <a:r>
              <a:rPr sz="2400" spc="-170" dirty="0">
                <a:latin typeface="Trebuchet MS"/>
                <a:cs typeface="Trebuchet MS"/>
              </a:rPr>
              <a:t>little </a:t>
            </a:r>
            <a:r>
              <a:rPr sz="2400" spc="25" dirty="0">
                <a:latin typeface="Trebuchet MS"/>
                <a:cs typeface="Trebuchet MS"/>
              </a:rPr>
              <a:t>or </a:t>
            </a:r>
            <a:r>
              <a:rPr sz="2400" spc="-40" dirty="0">
                <a:latin typeface="Trebuchet MS"/>
                <a:cs typeface="Trebuchet MS"/>
              </a:rPr>
              <a:t>no </a:t>
            </a:r>
            <a:r>
              <a:rPr sz="2400" spc="-110" dirty="0">
                <a:latin typeface="Trebuchet MS"/>
                <a:cs typeface="Trebuchet MS"/>
              </a:rPr>
              <a:t>use </a:t>
            </a:r>
            <a:r>
              <a:rPr sz="2400" spc="-229" dirty="0">
                <a:latin typeface="Trebuchet MS"/>
                <a:cs typeface="Trebuchet MS"/>
              </a:rPr>
              <a:t>if </a:t>
            </a:r>
            <a:r>
              <a:rPr sz="2400" spc="-160" dirty="0">
                <a:latin typeface="Trebuchet MS"/>
                <a:cs typeface="Trebuchet MS"/>
              </a:rPr>
              <a:t>it </a:t>
            </a:r>
            <a:r>
              <a:rPr sz="2400" spc="-220" dirty="0">
                <a:latin typeface="Trebuchet MS"/>
                <a:cs typeface="Trebuchet MS"/>
              </a:rPr>
              <a:t>can’t </a:t>
            </a:r>
            <a:r>
              <a:rPr sz="2400" spc="-135" dirty="0">
                <a:latin typeface="Trebuchet MS"/>
                <a:cs typeface="Trebuchet MS"/>
              </a:rPr>
              <a:t>communicate </a:t>
            </a:r>
            <a:r>
              <a:rPr sz="2400" spc="-125" dirty="0">
                <a:latin typeface="Trebuchet MS"/>
                <a:cs typeface="Trebuchet MS"/>
              </a:rPr>
              <a:t>with </a:t>
            </a:r>
            <a:r>
              <a:rPr sz="2400" spc="-75" dirty="0">
                <a:latin typeface="Trebuchet MS"/>
                <a:cs typeface="Trebuchet MS"/>
              </a:rPr>
              <a:t>other</a:t>
            </a:r>
            <a:r>
              <a:rPr sz="2400" spc="-395" dirty="0">
                <a:latin typeface="Trebuchet MS"/>
                <a:cs typeface="Trebuchet MS"/>
              </a:rPr>
              <a:t> </a:t>
            </a:r>
            <a:r>
              <a:rPr sz="2400" spc="-160" dirty="0">
                <a:latin typeface="Trebuchet MS"/>
                <a:cs typeface="Trebuchet MS"/>
              </a:rPr>
              <a:t>devices.</a:t>
            </a:r>
            <a:endParaRPr sz="2400">
              <a:latin typeface="Trebuchet MS"/>
              <a:cs typeface="Trebuchet MS"/>
            </a:endParaRPr>
          </a:p>
          <a:p>
            <a:pPr marL="286385" marR="5080" indent="-274320">
              <a:lnSpc>
                <a:spcPct val="100000"/>
              </a:lnSpc>
              <a:spcBef>
                <a:spcPts val="600"/>
              </a:spcBef>
              <a:tabLst>
                <a:tab pos="286385" algn="l"/>
              </a:tabLst>
            </a:pPr>
            <a:r>
              <a:rPr sz="1800" spc="-515" dirty="0">
                <a:solidFill>
                  <a:srgbClr val="717BA2"/>
                </a:solidFill>
                <a:latin typeface="Arial"/>
                <a:cs typeface="Arial"/>
              </a:rPr>
              <a:t>	</a:t>
            </a:r>
            <a:r>
              <a:rPr sz="2400" b="1" spc="35" dirty="0">
                <a:latin typeface="Trebuchet MS"/>
                <a:cs typeface="Trebuchet MS"/>
              </a:rPr>
              <a:t>Input-Output </a:t>
            </a:r>
            <a:r>
              <a:rPr sz="2400" b="1" spc="-50" dirty="0">
                <a:latin typeface="Trebuchet MS"/>
                <a:cs typeface="Trebuchet MS"/>
              </a:rPr>
              <a:t>devices </a:t>
            </a:r>
            <a:r>
              <a:rPr sz="2400" b="1" spc="50" dirty="0">
                <a:latin typeface="Trebuchet MS"/>
                <a:cs typeface="Trebuchet MS"/>
              </a:rPr>
              <a:t>(or </a:t>
            </a:r>
            <a:r>
              <a:rPr sz="2400" b="1" spc="-15" dirty="0">
                <a:latin typeface="Trebuchet MS"/>
                <a:cs typeface="Trebuchet MS"/>
              </a:rPr>
              <a:t>peripherals) </a:t>
            </a:r>
            <a:r>
              <a:rPr sz="2400" spc="-105" dirty="0">
                <a:latin typeface="Trebuchet MS"/>
                <a:cs typeface="Trebuchet MS"/>
              </a:rPr>
              <a:t>such </a:t>
            </a:r>
            <a:r>
              <a:rPr sz="2400" spc="-145" dirty="0">
                <a:latin typeface="Trebuchet MS"/>
                <a:cs typeface="Trebuchet MS"/>
              </a:rPr>
              <a:t>as</a:t>
            </a:r>
            <a:r>
              <a:rPr sz="2400" spc="-220" dirty="0">
                <a:latin typeface="Trebuchet MS"/>
                <a:cs typeface="Trebuchet MS"/>
              </a:rPr>
              <a:t> </a:t>
            </a:r>
            <a:r>
              <a:rPr sz="2400" spc="-120" dirty="0">
                <a:latin typeface="Trebuchet MS"/>
                <a:cs typeface="Trebuchet MS"/>
              </a:rPr>
              <a:t>Keyboards,  </a:t>
            </a:r>
            <a:r>
              <a:rPr sz="2400" spc="-70" dirty="0">
                <a:latin typeface="Trebuchet MS"/>
                <a:cs typeface="Trebuchet MS"/>
              </a:rPr>
              <a:t>Mouse, </a:t>
            </a:r>
            <a:r>
              <a:rPr sz="2400" spc="-40" dirty="0">
                <a:latin typeface="Trebuchet MS"/>
                <a:cs typeface="Trebuchet MS"/>
              </a:rPr>
              <a:t>LEDs, </a:t>
            </a:r>
            <a:r>
              <a:rPr sz="2400" spc="-90" dirty="0">
                <a:latin typeface="Trebuchet MS"/>
                <a:cs typeface="Trebuchet MS"/>
              </a:rPr>
              <a:t>Displays </a:t>
            </a:r>
            <a:r>
              <a:rPr sz="2400" spc="-145" dirty="0">
                <a:latin typeface="Trebuchet MS"/>
                <a:cs typeface="Trebuchet MS"/>
              </a:rPr>
              <a:t>are </a:t>
            </a:r>
            <a:r>
              <a:rPr sz="2400" spc="-140" dirty="0">
                <a:latin typeface="Trebuchet MS"/>
                <a:cs typeface="Trebuchet MS"/>
              </a:rPr>
              <a:t>essential </a:t>
            </a:r>
            <a:r>
              <a:rPr sz="2400" spc="-95" dirty="0">
                <a:latin typeface="Trebuchet MS"/>
                <a:cs typeface="Trebuchet MS"/>
              </a:rPr>
              <a:t>components </a:t>
            </a:r>
            <a:r>
              <a:rPr sz="2400" spc="-130" dirty="0">
                <a:latin typeface="Trebuchet MS"/>
                <a:cs typeface="Trebuchet MS"/>
              </a:rPr>
              <a:t>of </a:t>
            </a:r>
            <a:r>
              <a:rPr sz="2400" spc="-145" dirty="0">
                <a:latin typeface="Trebuchet MS"/>
                <a:cs typeface="Trebuchet MS"/>
              </a:rPr>
              <a:t>the  </a:t>
            </a:r>
            <a:r>
              <a:rPr sz="2400" spc="-100" dirty="0">
                <a:latin typeface="Trebuchet MS"/>
                <a:cs typeface="Trebuchet MS"/>
              </a:rPr>
              <a:t>microprocessor-based </a:t>
            </a:r>
            <a:r>
              <a:rPr sz="2400" spc="25" dirty="0">
                <a:latin typeface="Trebuchet MS"/>
                <a:cs typeface="Trebuchet MS"/>
              </a:rPr>
              <a:t>or </a:t>
            </a:r>
            <a:r>
              <a:rPr sz="2400" spc="-114" dirty="0">
                <a:latin typeface="Trebuchet MS"/>
                <a:cs typeface="Trebuchet MS"/>
              </a:rPr>
              <a:t>microcontroller-based</a:t>
            </a:r>
            <a:r>
              <a:rPr sz="2400" spc="-95" dirty="0">
                <a:latin typeface="Trebuchet MS"/>
                <a:cs typeface="Trebuchet MS"/>
              </a:rPr>
              <a:t> </a:t>
            </a:r>
            <a:r>
              <a:rPr sz="2400" spc="-135" dirty="0">
                <a:latin typeface="Trebuchet MS"/>
                <a:cs typeface="Trebuchet MS"/>
              </a:rPr>
              <a:t>systems.</a:t>
            </a:r>
            <a:endParaRPr sz="2400">
              <a:latin typeface="Trebuchet MS"/>
              <a:cs typeface="Trebuchet MS"/>
            </a:endParaRPr>
          </a:p>
          <a:p>
            <a:pPr marL="12700">
              <a:lnSpc>
                <a:spcPct val="100000"/>
              </a:lnSpc>
              <a:spcBef>
                <a:spcPts val="605"/>
              </a:spcBef>
              <a:tabLst>
                <a:tab pos="286385" algn="l"/>
              </a:tabLst>
            </a:pPr>
            <a:r>
              <a:rPr sz="1800" spc="-515" dirty="0">
                <a:solidFill>
                  <a:srgbClr val="717BA2"/>
                </a:solidFill>
                <a:latin typeface="Arial"/>
                <a:cs typeface="Arial"/>
              </a:rPr>
              <a:t>	</a:t>
            </a:r>
            <a:r>
              <a:rPr sz="2400" b="1" spc="20" dirty="0">
                <a:latin typeface="Trebuchet MS"/>
                <a:cs typeface="Trebuchet MS"/>
              </a:rPr>
              <a:t>Input</a:t>
            </a:r>
            <a:endParaRPr sz="2400">
              <a:latin typeface="Trebuchet MS"/>
              <a:cs typeface="Trebuchet MS"/>
            </a:endParaRPr>
          </a:p>
          <a:p>
            <a:pPr marL="286385">
              <a:lnSpc>
                <a:spcPct val="100000"/>
              </a:lnSpc>
              <a:spcBef>
                <a:spcPts val="500"/>
              </a:spcBef>
              <a:tabLst>
                <a:tab pos="561340" algn="l"/>
              </a:tabLst>
            </a:pPr>
            <a:r>
              <a:rPr sz="1800" spc="-515" dirty="0">
                <a:solidFill>
                  <a:srgbClr val="9FB8CD"/>
                </a:solidFill>
                <a:latin typeface="Arial"/>
                <a:cs typeface="Arial"/>
              </a:rPr>
              <a:t>	</a:t>
            </a:r>
            <a:r>
              <a:rPr sz="2400" spc="-130" dirty="0">
                <a:latin typeface="Trebuchet MS"/>
                <a:cs typeface="Trebuchet MS"/>
              </a:rPr>
              <a:t>Receive </a:t>
            </a:r>
            <a:r>
              <a:rPr sz="2400" spc="-185" dirty="0">
                <a:latin typeface="Trebuchet MS"/>
                <a:cs typeface="Trebuchet MS"/>
              </a:rPr>
              <a:t>data </a:t>
            </a:r>
            <a:r>
              <a:rPr sz="2400" spc="-110" dirty="0">
                <a:latin typeface="Trebuchet MS"/>
                <a:cs typeface="Trebuchet MS"/>
              </a:rPr>
              <a:t>from </a:t>
            </a:r>
            <a:r>
              <a:rPr sz="2400" spc="-125" dirty="0">
                <a:latin typeface="Trebuchet MS"/>
                <a:cs typeface="Trebuchet MS"/>
              </a:rPr>
              <a:t>peripheral </a:t>
            </a:r>
            <a:r>
              <a:rPr sz="2400" spc="-245" dirty="0">
                <a:latin typeface="Trebuchet MS"/>
                <a:cs typeface="Trebuchet MS"/>
              </a:rPr>
              <a:t>(i.e.,</a:t>
            </a:r>
            <a:r>
              <a:rPr sz="2400" spc="-45" dirty="0">
                <a:latin typeface="Trebuchet MS"/>
                <a:cs typeface="Trebuchet MS"/>
              </a:rPr>
              <a:t> </a:t>
            </a:r>
            <a:r>
              <a:rPr sz="2400" spc="-145" dirty="0">
                <a:latin typeface="Trebuchet MS"/>
                <a:cs typeface="Trebuchet MS"/>
              </a:rPr>
              <a:t>device)</a:t>
            </a:r>
            <a:endParaRPr sz="2400">
              <a:latin typeface="Trebuchet MS"/>
              <a:cs typeface="Trebuchet MS"/>
            </a:endParaRPr>
          </a:p>
          <a:p>
            <a:pPr marL="286385">
              <a:lnSpc>
                <a:spcPct val="100000"/>
              </a:lnSpc>
              <a:spcBef>
                <a:spcPts val="509"/>
              </a:spcBef>
              <a:tabLst>
                <a:tab pos="561340" algn="l"/>
              </a:tabLst>
            </a:pPr>
            <a:r>
              <a:rPr sz="1800" spc="-515" dirty="0">
                <a:solidFill>
                  <a:srgbClr val="9FB8CD"/>
                </a:solidFill>
                <a:latin typeface="Arial"/>
                <a:cs typeface="Arial"/>
              </a:rPr>
              <a:t>	</a:t>
            </a:r>
            <a:r>
              <a:rPr sz="2400" spc="-110" dirty="0">
                <a:latin typeface="Trebuchet MS"/>
                <a:cs typeface="Trebuchet MS"/>
              </a:rPr>
              <a:t>Send </a:t>
            </a:r>
            <a:r>
              <a:rPr sz="2400" spc="-185" dirty="0">
                <a:latin typeface="Trebuchet MS"/>
                <a:cs typeface="Trebuchet MS"/>
              </a:rPr>
              <a:t>data </a:t>
            </a:r>
            <a:r>
              <a:rPr sz="2400" spc="-60" dirty="0">
                <a:latin typeface="Trebuchet MS"/>
                <a:cs typeface="Trebuchet MS"/>
              </a:rPr>
              <a:t>to</a:t>
            </a:r>
            <a:r>
              <a:rPr sz="2400" spc="105" dirty="0">
                <a:latin typeface="Trebuchet MS"/>
                <a:cs typeface="Trebuchet MS"/>
              </a:rPr>
              <a:t> </a:t>
            </a:r>
            <a:r>
              <a:rPr sz="2400" spc="-100" dirty="0">
                <a:latin typeface="Trebuchet MS"/>
                <a:cs typeface="Trebuchet MS"/>
              </a:rPr>
              <a:t>computer</a:t>
            </a:r>
            <a:endParaRPr sz="2400">
              <a:latin typeface="Trebuchet MS"/>
              <a:cs typeface="Trebuchet MS"/>
            </a:endParaRPr>
          </a:p>
          <a:p>
            <a:pPr marL="12700">
              <a:lnSpc>
                <a:spcPct val="100000"/>
              </a:lnSpc>
              <a:spcBef>
                <a:spcPts val="600"/>
              </a:spcBef>
              <a:tabLst>
                <a:tab pos="286385" algn="l"/>
              </a:tabLst>
            </a:pPr>
            <a:r>
              <a:rPr sz="1800" spc="-515" dirty="0">
                <a:solidFill>
                  <a:srgbClr val="717BA2"/>
                </a:solidFill>
                <a:latin typeface="Arial"/>
                <a:cs typeface="Arial"/>
              </a:rPr>
              <a:t>	</a:t>
            </a:r>
            <a:r>
              <a:rPr sz="2400" b="1" spc="70" dirty="0">
                <a:latin typeface="Trebuchet MS"/>
                <a:cs typeface="Trebuchet MS"/>
              </a:rPr>
              <a:t>Output</a:t>
            </a:r>
            <a:endParaRPr sz="2400">
              <a:latin typeface="Trebuchet MS"/>
              <a:cs typeface="Trebuchet MS"/>
            </a:endParaRPr>
          </a:p>
          <a:p>
            <a:pPr marL="286385">
              <a:lnSpc>
                <a:spcPct val="100000"/>
              </a:lnSpc>
              <a:spcBef>
                <a:spcPts val="490"/>
              </a:spcBef>
              <a:tabLst>
                <a:tab pos="561340" algn="l"/>
              </a:tabLst>
            </a:pPr>
            <a:r>
              <a:rPr sz="1800" spc="-515" dirty="0">
                <a:solidFill>
                  <a:srgbClr val="9FB8CD"/>
                </a:solidFill>
                <a:latin typeface="Arial"/>
                <a:cs typeface="Arial"/>
              </a:rPr>
              <a:t>	</a:t>
            </a:r>
            <a:r>
              <a:rPr sz="2400" spc="-130" dirty="0">
                <a:latin typeface="Trebuchet MS"/>
                <a:cs typeface="Trebuchet MS"/>
              </a:rPr>
              <a:t>Receive </a:t>
            </a:r>
            <a:r>
              <a:rPr sz="2400" spc="-185" dirty="0">
                <a:latin typeface="Trebuchet MS"/>
                <a:cs typeface="Trebuchet MS"/>
              </a:rPr>
              <a:t>data </a:t>
            </a:r>
            <a:r>
              <a:rPr sz="2400" spc="-110" dirty="0">
                <a:latin typeface="Trebuchet MS"/>
                <a:cs typeface="Trebuchet MS"/>
              </a:rPr>
              <a:t>from</a:t>
            </a:r>
            <a:r>
              <a:rPr sz="2400" spc="105" dirty="0">
                <a:latin typeface="Trebuchet MS"/>
                <a:cs typeface="Trebuchet MS"/>
              </a:rPr>
              <a:t> </a:t>
            </a:r>
            <a:r>
              <a:rPr sz="2400" spc="-100" dirty="0">
                <a:latin typeface="Trebuchet MS"/>
                <a:cs typeface="Trebuchet MS"/>
              </a:rPr>
              <a:t>computer</a:t>
            </a:r>
            <a:endParaRPr sz="2400">
              <a:latin typeface="Trebuchet MS"/>
              <a:cs typeface="Trebuchet MS"/>
            </a:endParaRPr>
          </a:p>
          <a:p>
            <a:pPr marL="286385">
              <a:lnSpc>
                <a:spcPct val="100000"/>
              </a:lnSpc>
              <a:spcBef>
                <a:spcPts val="505"/>
              </a:spcBef>
              <a:tabLst>
                <a:tab pos="561340" algn="l"/>
              </a:tabLst>
            </a:pPr>
            <a:r>
              <a:rPr sz="1800" spc="-515" dirty="0">
                <a:solidFill>
                  <a:srgbClr val="9FB8CD"/>
                </a:solidFill>
                <a:latin typeface="Arial"/>
                <a:cs typeface="Arial"/>
              </a:rPr>
              <a:t>	</a:t>
            </a:r>
            <a:r>
              <a:rPr sz="2400" spc="-110" dirty="0">
                <a:latin typeface="Trebuchet MS"/>
                <a:cs typeface="Trebuchet MS"/>
              </a:rPr>
              <a:t>Send </a:t>
            </a:r>
            <a:r>
              <a:rPr sz="2400" spc="-185" dirty="0">
                <a:latin typeface="Trebuchet MS"/>
                <a:cs typeface="Trebuchet MS"/>
              </a:rPr>
              <a:t>data </a:t>
            </a:r>
            <a:r>
              <a:rPr sz="2400" spc="-60" dirty="0">
                <a:latin typeface="Trebuchet MS"/>
                <a:cs typeface="Trebuchet MS"/>
              </a:rPr>
              <a:t>to </a:t>
            </a:r>
            <a:r>
              <a:rPr sz="2400" spc="-125" dirty="0">
                <a:latin typeface="Trebuchet MS"/>
                <a:cs typeface="Trebuchet MS"/>
              </a:rPr>
              <a:t>peripheral </a:t>
            </a:r>
            <a:r>
              <a:rPr sz="2400" spc="-245" dirty="0">
                <a:latin typeface="Trebuchet MS"/>
                <a:cs typeface="Trebuchet MS"/>
              </a:rPr>
              <a:t>(i.e.,</a:t>
            </a:r>
            <a:r>
              <a:rPr sz="2400" spc="-90" dirty="0">
                <a:latin typeface="Trebuchet MS"/>
                <a:cs typeface="Trebuchet MS"/>
              </a:rPr>
              <a:t> </a:t>
            </a:r>
            <a:r>
              <a:rPr sz="2400" spc="-145" dirty="0">
                <a:latin typeface="Trebuchet MS"/>
                <a:cs typeface="Trebuchet MS"/>
              </a:rPr>
              <a:t>device)</a:t>
            </a:r>
            <a:endParaRPr sz="2400">
              <a:latin typeface="Trebuchet MS"/>
              <a:cs typeface="Trebuchet M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77341"/>
            <a:ext cx="5768340" cy="513715"/>
          </a:xfrm>
          <a:prstGeom prst="rect">
            <a:avLst/>
          </a:prstGeom>
        </p:spPr>
        <p:txBody>
          <a:bodyPr vert="horz" wrap="square" lIns="0" tIns="13335" rIns="0" bIns="0" rtlCol="0">
            <a:spAutoFit/>
          </a:bodyPr>
          <a:lstStyle/>
          <a:p>
            <a:pPr marL="12700">
              <a:lnSpc>
                <a:spcPct val="100000"/>
              </a:lnSpc>
              <a:spcBef>
                <a:spcPts val="105"/>
              </a:spcBef>
            </a:pPr>
            <a:r>
              <a:rPr spc="120" dirty="0"/>
              <a:t>Direct </a:t>
            </a:r>
            <a:r>
              <a:rPr spc="100" dirty="0"/>
              <a:t>Memory </a:t>
            </a:r>
            <a:r>
              <a:rPr spc="185" dirty="0"/>
              <a:t>Access</a:t>
            </a:r>
            <a:r>
              <a:rPr spc="440" dirty="0"/>
              <a:t> </a:t>
            </a:r>
            <a:r>
              <a:rPr spc="-60" dirty="0"/>
              <a:t>(DMA)</a:t>
            </a:r>
          </a:p>
        </p:txBody>
      </p:sp>
      <p:sp>
        <p:nvSpPr>
          <p:cNvPr id="4" name="object 4"/>
          <p:cNvSpPr txBox="1">
            <a:spLocks noGrp="1"/>
          </p:cNvSpPr>
          <p:nvPr>
            <p:ph type="sldNum" sz="quarter" idx="7"/>
          </p:nvPr>
        </p:nvSpPr>
        <p:spPr>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spc="-35" dirty="0"/>
              <a:t>20</a:t>
            </a:fld>
            <a:endParaRPr spc="-35" dirty="0"/>
          </a:p>
        </p:txBody>
      </p:sp>
      <p:sp>
        <p:nvSpPr>
          <p:cNvPr id="3" name="object 3"/>
          <p:cNvSpPr txBox="1">
            <a:spLocks noGrp="1"/>
          </p:cNvSpPr>
          <p:nvPr>
            <p:ph type="body" idx="1"/>
          </p:nvPr>
        </p:nvSpPr>
        <p:spPr>
          <a:prstGeom prst="rect">
            <a:avLst/>
          </a:prstGeom>
        </p:spPr>
        <p:txBody>
          <a:bodyPr vert="horz" wrap="square" lIns="0" tIns="12065" rIns="0" bIns="0" rtlCol="0">
            <a:spAutoFit/>
          </a:bodyPr>
          <a:lstStyle/>
          <a:p>
            <a:pPr marL="403225" marR="66675" indent="-274955">
              <a:lnSpc>
                <a:spcPct val="100000"/>
              </a:lnSpc>
              <a:spcBef>
                <a:spcPts val="95"/>
              </a:spcBef>
              <a:tabLst>
                <a:tab pos="403225" algn="l"/>
              </a:tabLst>
            </a:pPr>
            <a:r>
              <a:rPr sz="1900" spc="-565" dirty="0">
                <a:solidFill>
                  <a:srgbClr val="9FB8CD"/>
                </a:solidFill>
                <a:latin typeface="Arial"/>
                <a:cs typeface="Arial"/>
              </a:rPr>
              <a:t>	</a:t>
            </a:r>
            <a:r>
              <a:rPr spc="229" dirty="0"/>
              <a:t>DMA </a:t>
            </a:r>
            <a:r>
              <a:rPr spc="-150" dirty="0"/>
              <a:t>doesn’t </a:t>
            </a:r>
            <a:r>
              <a:rPr spc="-180" dirty="0"/>
              <a:t>make </a:t>
            </a:r>
            <a:r>
              <a:rPr spc="-114" dirty="0"/>
              <a:t>use </a:t>
            </a:r>
            <a:r>
              <a:rPr spc="-135" dirty="0"/>
              <a:t>of </a:t>
            </a:r>
            <a:r>
              <a:rPr spc="-150" dirty="0"/>
              <a:t>the </a:t>
            </a:r>
            <a:r>
              <a:rPr spc="-75" dirty="0"/>
              <a:t>microprocessor </a:t>
            </a:r>
            <a:r>
              <a:rPr spc="-65" dirty="0"/>
              <a:t>to </a:t>
            </a:r>
            <a:r>
              <a:rPr spc="-45" dirty="0"/>
              <a:t>do </a:t>
            </a:r>
            <a:r>
              <a:rPr spc="-150" dirty="0"/>
              <a:t>the  </a:t>
            </a:r>
            <a:r>
              <a:rPr spc="-135" dirty="0"/>
              <a:t>transfer </a:t>
            </a:r>
            <a:r>
              <a:rPr spc="-10" dirty="0"/>
              <a:t>so </a:t>
            </a:r>
            <a:r>
              <a:rPr spc="-50" dirty="0"/>
              <a:t>who </a:t>
            </a:r>
            <a:r>
              <a:rPr spc="-110" dirty="0"/>
              <a:t>is </a:t>
            </a:r>
            <a:r>
              <a:rPr spc="-130" dirty="0"/>
              <a:t>going </a:t>
            </a:r>
            <a:r>
              <a:rPr spc="-65" dirty="0"/>
              <a:t>to </a:t>
            </a:r>
            <a:r>
              <a:rPr spc="-45" dirty="0"/>
              <a:t>do </a:t>
            </a:r>
            <a:r>
              <a:rPr spc="-150" dirty="0"/>
              <a:t>the </a:t>
            </a:r>
            <a:r>
              <a:rPr spc="120" dirty="0"/>
              <a:t>READ </a:t>
            </a:r>
            <a:r>
              <a:rPr spc="-165" dirty="0"/>
              <a:t>and </a:t>
            </a:r>
            <a:r>
              <a:rPr spc="80" dirty="0"/>
              <a:t>WRITE  </a:t>
            </a:r>
            <a:r>
              <a:rPr spc="-100" dirty="0"/>
              <a:t>operation?</a:t>
            </a:r>
            <a:endParaRPr sz="1900">
              <a:latin typeface="Arial"/>
              <a:cs typeface="Arial"/>
            </a:endParaRPr>
          </a:p>
          <a:p>
            <a:pPr marL="403225" marR="1015365" indent="-274955">
              <a:lnSpc>
                <a:spcPct val="100000"/>
              </a:lnSpc>
              <a:spcBef>
                <a:spcPts val="2455"/>
              </a:spcBef>
              <a:tabLst>
                <a:tab pos="403225" algn="l"/>
              </a:tabLst>
            </a:pPr>
            <a:r>
              <a:rPr sz="1900" spc="-560" dirty="0">
                <a:solidFill>
                  <a:srgbClr val="9FB8CD"/>
                </a:solidFill>
                <a:latin typeface="Arial"/>
                <a:cs typeface="Arial"/>
              </a:rPr>
              <a:t>	</a:t>
            </a:r>
            <a:r>
              <a:rPr spc="190" dirty="0"/>
              <a:t>A </a:t>
            </a:r>
            <a:r>
              <a:rPr b="1" i="1" spc="240" dirty="0">
                <a:latin typeface="Trebuchet MS"/>
                <a:cs typeface="Trebuchet MS"/>
              </a:rPr>
              <a:t>DMA </a:t>
            </a:r>
            <a:r>
              <a:rPr b="1" i="1" spc="-95" dirty="0">
                <a:latin typeface="Trebuchet MS"/>
                <a:cs typeface="Trebuchet MS"/>
              </a:rPr>
              <a:t>Controller </a:t>
            </a:r>
            <a:r>
              <a:rPr b="1" i="1" spc="-15" dirty="0">
                <a:latin typeface="Trebuchet MS"/>
                <a:cs typeface="Trebuchet MS"/>
              </a:rPr>
              <a:t>Chip </a:t>
            </a:r>
            <a:r>
              <a:rPr spc="-114" dirty="0"/>
              <a:t>is </a:t>
            </a:r>
            <a:r>
              <a:rPr spc="-215" dirty="0"/>
              <a:t>may </a:t>
            </a:r>
            <a:r>
              <a:rPr spc="-160" dirty="0"/>
              <a:t>be </a:t>
            </a:r>
            <a:r>
              <a:rPr spc="-155" dirty="0"/>
              <a:t>built </a:t>
            </a:r>
            <a:r>
              <a:rPr spc="-105" dirty="0"/>
              <a:t>into</a:t>
            </a:r>
            <a:r>
              <a:rPr spc="-160" dirty="0"/>
              <a:t> </a:t>
            </a:r>
            <a:r>
              <a:rPr spc="-150" dirty="0"/>
              <a:t>the  </a:t>
            </a:r>
            <a:r>
              <a:rPr spc="-75" dirty="0"/>
              <a:t>microprocessor </a:t>
            </a:r>
            <a:r>
              <a:rPr spc="25" dirty="0"/>
              <a:t>or </a:t>
            </a:r>
            <a:r>
              <a:rPr spc="-215" dirty="0"/>
              <a:t>may </a:t>
            </a:r>
            <a:r>
              <a:rPr spc="-160" dirty="0"/>
              <a:t>be </a:t>
            </a:r>
            <a:r>
              <a:rPr spc="-130" dirty="0"/>
              <a:t>found</a:t>
            </a:r>
            <a:r>
              <a:rPr spc="-365" dirty="0"/>
              <a:t> </a:t>
            </a:r>
            <a:r>
              <a:rPr spc="-160" dirty="0"/>
              <a:t>external.</a:t>
            </a:r>
            <a:endParaRPr sz="1900">
              <a:latin typeface="Trebuchet MS"/>
              <a:cs typeface="Trebuchet MS"/>
            </a:endParaRPr>
          </a:p>
          <a:p>
            <a:pPr marL="403225" marR="5080" indent="-274955">
              <a:lnSpc>
                <a:spcPct val="100000"/>
              </a:lnSpc>
              <a:spcBef>
                <a:spcPts val="2435"/>
              </a:spcBef>
              <a:tabLst>
                <a:tab pos="403225" algn="l"/>
              </a:tabLst>
            </a:pPr>
            <a:r>
              <a:rPr sz="1900" spc="-560" dirty="0">
                <a:solidFill>
                  <a:srgbClr val="9FB8CD"/>
                </a:solidFill>
                <a:latin typeface="Arial"/>
                <a:cs typeface="Arial"/>
              </a:rPr>
              <a:t>	</a:t>
            </a:r>
            <a:r>
              <a:rPr spc="35" dirty="0"/>
              <a:t>We </a:t>
            </a:r>
            <a:r>
              <a:rPr spc="-170" dirty="0"/>
              <a:t>can </a:t>
            </a:r>
            <a:r>
              <a:rPr spc="-130" dirty="0"/>
              <a:t>see </a:t>
            </a:r>
            <a:r>
              <a:rPr spc="-175" dirty="0"/>
              <a:t>that </a:t>
            </a:r>
            <a:r>
              <a:rPr spc="-150" dirty="0"/>
              <a:t>the </a:t>
            </a:r>
            <a:r>
              <a:rPr spc="229" dirty="0"/>
              <a:t>DMA </a:t>
            </a:r>
            <a:r>
              <a:rPr spc="-95" dirty="0"/>
              <a:t>controller </a:t>
            </a:r>
            <a:r>
              <a:rPr spc="-140" dirty="0"/>
              <a:t>has </a:t>
            </a:r>
            <a:r>
              <a:rPr spc="-65" dirty="0"/>
              <a:t>to </a:t>
            </a:r>
            <a:r>
              <a:rPr spc="-105" dirty="0"/>
              <a:t>perform  </a:t>
            </a:r>
            <a:r>
              <a:rPr spc="-100" dirty="0"/>
              <a:t>operations </a:t>
            </a:r>
            <a:r>
              <a:rPr spc="-175" dirty="0"/>
              <a:t>that </a:t>
            </a:r>
            <a:r>
              <a:rPr spc="-150" dirty="0"/>
              <a:t>are </a:t>
            </a:r>
            <a:r>
              <a:rPr spc="-105" dirty="0"/>
              <a:t>very </a:t>
            </a:r>
            <a:r>
              <a:rPr spc="-140" dirty="0"/>
              <a:t>similar </a:t>
            </a:r>
            <a:r>
              <a:rPr spc="-65" dirty="0"/>
              <a:t>to </a:t>
            </a:r>
            <a:r>
              <a:rPr spc="-100" dirty="0"/>
              <a:t>operations </a:t>
            </a:r>
            <a:r>
              <a:rPr spc="-114" dirty="0"/>
              <a:t>performed  </a:t>
            </a:r>
            <a:r>
              <a:rPr spc="-155" dirty="0"/>
              <a:t>by </a:t>
            </a:r>
            <a:r>
              <a:rPr spc="-250" dirty="0"/>
              <a:t>a</a:t>
            </a:r>
            <a:r>
              <a:rPr spc="40" dirty="0"/>
              <a:t> </a:t>
            </a:r>
            <a:r>
              <a:rPr spc="-110" dirty="0"/>
              <a:t>microprocessor.</a:t>
            </a:r>
            <a:endParaRPr sz="1900">
              <a:latin typeface="Arial"/>
              <a:cs typeface="Arial"/>
            </a:endParaRPr>
          </a:p>
          <a:p>
            <a:pPr marL="403225" marR="1567180" indent="-274955">
              <a:lnSpc>
                <a:spcPct val="100000"/>
              </a:lnSpc>
              <a:spcBef>
                <a:spcPts val="2320"/>
              </a:spcBef>
              <a:tabLst>
                <a:tab pos="403225" algn="l"/>
              </a:tabLst>
            </a:pPr>
            <a:r>
              <a:rPr sz="1900" spc="-560" dirty="0">
                <a:solidFill>
                  <a:srgbClr val="9FB8CD"/>
                </a:solidFill>
                <a:latin typeface="Arial"/>
                <a:cs typeface="Arial"/>
              </a:rPr>
              <a:t>	</a:t>
            </a:r>
            <a:r>
              <a:rPr spc="-100" dirty="0"/>
              <a:t>They </a:t>
            </a:r>
            <a:r>
              <a:rPr spc="-155" dirty="0"/>
              <a:t>are </a:t>
            </a:r>
            <a:r>
              <a:rPr spc="-114" dirty="0"/>
              <a:t>thus </a:t>
            </a:r>
            <a:r>
              <a:rPr spc="-160" dirty="0"/>
              <a:t>generally </a:t>
            </a:r>
            <a:r>
              <a:rPr spc="-140" dirty="0"/>
              <a:t>designed </a:t>
            </a:r>
            <a:r>
              <a:rPr spc="-165" dirty="0"/>
              <a:t>and </a:t>
            </a:r>
            <a:r>
              <a:rPr spc="-155" dirty="0"/>
              <a:t>built by  </a:t>
            </a:r>
            <a:r>
              <a:rPr spc="-75" dirty="0"/>
              <a:t>microprocessor</a:t>
            </a:r>
            <a:r>
              <a:rPr spc="-35" dirty="0"/>
              <a:t> </a:t>
            </a:r>
            <a:r>
              <a:rPr spc="-165" dirty="0"/>
              <a:t>manufacturers.</a:t>
            </a:r>
            <a:endParaRPr sz="1900">
              <a:latin typeface="Arial"/>
              <a:cs typeface="Aria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77341"/>
            <a:ext cx="5972810" cy="513715"/>
          </a:xfrm>
          <a:prstGeom prst="rect">
            <a:avLst/>
          </a:prstGeom>
        </p:spPr>
        <p:txBody>
          <a:bodyPr vert="horz" wrap="square" lIns="0" tIns="13335" rIns="0" bIns="0" rtlCol="0">
            <a:spAutoFit/>
          </a:bodyPr>
          <a:lstStyle/>
          <a:p>
            <a:pPr marL="12700">
              <a:lnSpc>
                <a:spcPct val="100000"/>
              </a:lnSpc>
              <a:spcBef>
                <a:spcPts val="105"/>
              </a:spcBef>
            </a:pPr>
            <a:r>
              <a:rPr spc="114" dirty="0"/>
              <a:t>Typical </a:t>
            </a:r>
            <a:r>
              <a:rPr spc="55" dirty="0"/>
              <a:t>DMA </a:t>
            </a:r>
            <a:r>
              <a:rPr spc="114" dirty="0"/>
              <a:t>Module</a:t>
            </a:r>
            <a:r>
              <a:rPr spc="515" dirty="0"/>
              <a:t> </a:t>
            </a:r>
            <a:r>
              <a:rPr spc="150" dirty="0"/>
              <a:t>Diagram</a:t>
            </a:r>
          </a:p>
        </p:txBody>
      </p:sp>
      <p:sp>
        <p:nvSpPr>
          <p:cNvPr id="3" name="object 3"/>
          <p:cNvSpPr/>
          <p:nvPr/>
        </p:nvSpPr>
        <p:spPr>
          <a:xfrm>
            <a:off x="2093077" y="1294011"/>
            <a:ext cx="4837916" cy="4903410"/>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spc="-35" dirty="0"/>
              <a:t>21</a:t>
            </a:fld>
            <a:endParaRPr spc="-35"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77341"/>
            <a:ext cx="5972175" cy="513715"/>
          </a:xfrm>
          <a:prstGeom prst="rect">
            <a:avLst/>
          </a:prstGeom>
        </p:spPr>
        <p:txBody>
          <a:bodyPr vert="horz" wrap="square" lIns="0" tIns="13335" rIns="0" bIns="0" rtlCol="0">
            <a:spAutoFit/>
          </a:bodyPr>
          <a:lstStyle/>
          <a:p>
            <a:pPr marL="12700">
              <a:lnSpc>
                <a:spcPct val="100000"/>
              </a:lnSpc>
              <a:spcBef>
                <a:spcPts val="105"/>
              </a:spcBef>
            </a:pPr>
            <a:r>
              <a:rPr spc="55" dirty="0"/>
              <a:t>DMA </a:t>
            </a:r>
            <a:r>
              <a:rPr spc="130" dirty="0"/>
              <a:t>Operation </a:t>
            </a:r>
            <a:r>
              <a:rPr spc="425" dirty="0">
                <a:latin typeface="Trebuchet MS"/>
                <a:cs typeface="Trebuchet MS"/>
              </a:rPr>
              <a:t>– </a:t>
            </a:r>
            <a:r>
              <a:rPr spc="114" dirty="0"/>
              <a:t>Detail</a:t>
            </a:r>
            <a:r>
              <a:rPr spc="165" dirty="0"/>
              <a:t> </a:t>
            </a:r>
            <a:r>
              <a:rPr spc="190" dirty="0"/>
              <a:t>Steps</a:t>
            </a:r>
          </a:p>
        </p:txBody>
      </p:sp>
      <p:sp>
        <p:nvSpPr>
          <p:cNvPr id="4" name="object 4"/>
          <p:cNvSpPr txBox="1">
            <a:spLocks noGrp="1"/>
          </p:cNvSpPr>
          <p:nvPr>
            <p:ph type="sldNum" sz="quarter" idx="7"/>
          </p:nvPr>
        </p:nvSpPr>
        <p:spPr>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spc="-35" dirty="0"/>
              <a:t>22</a:t>
            </a:fld>
            <a:endParaRPr spc="-35" dirty="0"/>
          </a:p>
        </p:txBody>
      </p:sp>
      <p:sp>
        <p:nvSpPr>
          <p:cNvPr id="3" name="object 3"/>
          <p:cNvSpPr txBox="1"/>
          <p:nvPr/>
        </p:nvSpPr>
        <p:spPr>
          <a:xfrm>
            <a:off x="535940" y="1160959"/>
            <a:ext cx="6993255" cy="3756660"/>
          </a:xfrm>
          <a:prstGeom prst="rect">
            <a:avLst/>
          </a:prstGeom>
        </p:spPr>
        <p:txBody>
          <a:bodyPr vert="horz" wrap="square" lIns="0" tIns="89535" rIns="0" bIns="0" rtlCol="0">
            <a:spAutoFit/>
          </a:bodyPr>
          <a:lstStyle/>
          <a:p>
            <a:pPr marL="12700">
              <a:lnSpc>
                <a:spcPct val="100000"/>
              </a:lnSpc>
              <a:spcBef>
                <a:spcPts val="705"/>
              </a:spcBef>
              <a:tabLst>
                <a:tab pos="286385" algn="l"/>
              </a:tabLst>
            </a:pPr>
            <a:r>
              <a:rPr sz="2100" spc="-600" dirty="0">
                <a:solidFill>
                  <a:srgbClr val="717BA2"/>
                </a:solidFill>
                <a:latin typeface="Arial"/>
                <a:cs typeface="Arial"/>
              </a:rPr>
              <a:t>	</a:t>
            </a:r>
            <a:r>
              <a:rPr sz="2800" spc="110" dirty="0">
                <a:latin typeface="Trebuchet MS"/>
                <a:cs typeface="Trebuchet MS"/>
              </a:rPr>
              <a:t>CPU </a:t>
            </a:r>
            <a:r>
              <a:rPr sz="2800" spc="-175" dirty="0">
                <a:latin typeface="Trebuchet MS"/>
                <a:cs typeface="Trebuchet MS"/>
              </a:rPr>
              <a:t>tells </a:t>
            </a:r>
            <a:r>
              <a:rPr sz="2800" spc="265" dirty="0">
                <a:latin typeface="Trebuchet MS"/>
                <a:cs typeface="Trebuchet MS"/>
              </a:rPr>
              <a:t>DMA</a:t>
            </a:r>
            <a:r>
              <a:rPr sz="2800" spc="-135" dirty="0">
                <a:latin typeface="Trebuchet MS"/>
                <a:cs typeface="Trebuchet MS"/>
              </a:rPr>
              <a:t> </a:t>
            </a:r>
            <a:r>
              <a:rPr sz="2800" spc="-125" dirty="0">
                <a:latin typeface="Trebuchet MS"/>
                <a:cs typeface="Trebuchet MS"/>
              </a:rPr>
              <a:t>controller:-</a:t>
            </a:r>
            <a:endParaRPr sz="2800">
              <a:latin typeface="Trebuchet MS"/>
              <a:cs typeface="Trebuchet MS"/>
            </a:endParaRPr>
          </a:p>
          <a:p>
            <a:pPr marL="286385">
              <a:lnSpc>
                <a:spcPct val="100000"/>
              </a:lnSpc>
              <a:spcBef>
                <a:spcPts val="525"/>
              </a:spcBef>
              <a:tabLst>
                <a:tab pos="561340" algn="l"/>
              </a:tabLst>
            </a:pPr>
            <a:r>
              <a:rPr sz="1800" spc="-515" dirty="0">
                <a:solidFill>
                  <a:srgbClr val="9FB8CD"/>
                </a:solidFill>
                <a:latin typeface="Arial"/>
                <a:cs typeface="Arial"/>
              </a:rPr>
              <a:t>	</a:t>
            </a:r>
            <a:r>
              <a:rPr sz="2400" spc="-105" dirty="0">
                <a:latin typeface="Trebuchet MS"/>
                <a:cs typeface="Trebuchet MS"/>
              </a:rPr>
              <a:t>Read/Write</a:t>
            </a:r>
            <a:endParaRPr sz="2400">
              <a:latin typeface="Trebuchet MS"/>
              <a:cs typeface="Trebuchet MS"/>
            </a:endParaRPr>
          </a:p>
          <a:p>
            <a:pPr marL="286385">
              <a:lnSpc>
                <a:spcPct val="100000"/>
              </a:lnSpc>
              <a:spcBef>
                <a:spcPts val="505"/>
              </a:spcBef>
              <a:tabLst>
                <a:tab pos="561340" algn="l"/>
              </a:tabLst>
            </a:pPr>
            <a:r>
              <a:rPr sz="1800" spc="-515" dirty="0">
                <a:solidFill>
                  <a:srgbClr val="9FB8CD"/>
                </a:solidFill>
                <a:latin typeface="Arial"/>
                <a:cs typeface="Arial"/>
              </a:rPr>
              <a:t>	</a:t>
            </a:r>
            <a:r>
              <a:rPr sz="2400" spc="-75" dirty="0">
                <a:latin typeface="Trebuchet MS"/>
                <a:cs typeface="Trebuchet MS"/>
              </a:rPr>
              <a:t>Device</a:t>
            </a:r>
            <a:r>
              <a:rPr sz="2400" spc="-80" dirty="0">
                <a:latin typeface="Trebuchet MS"/>
                <a:cs typeface="Trebuchet MS"/>
              </a:rPr>
              <a:t> </a:t>
            </a:r>
            <a:r>
              <a:rPr sz="2400" spc="-114" dirty="0">
                <a:latin typeface="Trebuchet MS"/>
                <a:cs typeface="Trebuchet MS"/>
              </a:rPr>
              <a:t>address</a:t>
            </a:r>
            <a:endParaRPr sz="2400">
              <a:latin typeface="Trebuchet MS"/>
              <a:cs typeface="Trebuchet MS"/>
            </a:endParaRPr>
          </a:p>
          <a:p>
            <a:pPr marL="286385">
              <a:lnSpc>
                <a:spcPct val="100000"/>
              </a:lnSpc>
              <a:spcBef>
                <a:spcPts val="490"/>
              </a:spcBef>
              <a:tabLst>
                <a:tab pos="561340" algn="l"/>
              </a:tabLst>
            </a:pPr>
            <a:r>
              <a:rPr sz="1800" spc="-509" dirty="0">
                <a:solidFill>
                  <a:srgbClr val="9FB8CD"/>
                </a:solidFill>
                <a:latin typeface="Arial"/>
                <a:cs typeface="Arial"/>
              </a:rPr>
              <a:t>	</a:t>
            </a:r>
            <a:r>
              <a:rPr sz="2400" spc="-125" dirty="0">
                <a:latin typeface="Trebuchet MS"/>
                <a:cs typeface="Trebuchet MS"/>
              </a:rPr>
              <a:t>Starting </a:t>
            </a:r>
            <a:r>
              <a:rPr sz="2400" spc="-114" dirty="0">
                <a:latin typeface="Trebuchet MS"/>
                <a:cs typeface="Trebuchet MS"/>
              </a:rPr>
              <a:t>address </a:t>
            </a:r>
            <a:r>
              <a:rPr sz="2400" spc="-125" dirty="0">
                <a:latin typeface="Trebuchet MS"/>
                <a:cs typeface="Trebuchet MS"/>
              </a:rPr>
              <a:t>of </a:t>
            </a:r>
            <a:r>
              <a:rPr sz="2400" spc="-80" dirty="0">
                <a:latin typeface="Trebuchet MS"/>
                <a:cs typeface="Trebuchet MS"/>
              </a:rPr>
              <a:t>memory </a:t>
            </a:r>
            <a:r>
              <a:rPr sz="2400" spc="-100" dirty="0">
                <a:latin typeface="Trebuchet MS"/>
                <a:cs typeface="Trebuchet MS"/>
              </a:rPr>
              <a:t>block </a:t>
            </a:r>
            <a:r>
              <a:rPr sz="2400" spc="-90" dirty="0">
                <a:latin typeface="Trebuchet MS"/>
                <a:cs typeface="Trebuchet MS"/>
              </a:rPr>
              <a:t>for</a:t>
            </a:r>
            <a:r>
              <a:rPr sz="2400" spc="170" dirty="0">
                <a:latin typeface="Trebuchet MS"/>
                <a:cs typeface="Trebuchet MS"/>
              </a:rPr>
              <a:t> </a:t>
            </a:r>
            <a:r>
              <a:rPr sz="2400" spc="-185" dirty="0">
                <a:latin typeface="Trebuchet MS"/>
                <a:cs typeface="Trebuchet MS"/>
              </a:rPr>
              <a:t>data</a:t>
            </a:r>
            <a:endParaRPr sz="2400">
              <a:latin typeface="Trebuchet MS"/>
              <a:cs typeface="Trebuchet MS"/>
            </a:endParaRPr>
          </a:p>
          <a:p>
            <a:pPr marL="286385">
              <a:lnSpc>
                <a:spcPct val="100000"/>
              </a:lnSpc>
              <a:spcBef>
                <a:spcPts val="505"/>
              </a:spcBef>
              <a:tabLst>
                <a:tab pos="561340" algn="l"/>
              </a:tabLst>
            </a:pPr>
            <a:r>
              <a:rPr sz="1800" spc="-515" dirty="0">
                <a:solidFill>
                  <a:srgbClr val="9FB8CD"/>
                </a:solidFill>
                <a:latin typeface="Arial"/>
                <a:cs typeface="Arial"/>
              </a:rPr>
              <a:t>	</a:t>
            </a:r>
            <a:r>
              <a:rPr sz="2400" spc="-55" dirty="0">
                <a:latin typeface="Trebuchet MS"/>
                <a:cs typeface="Trebuchet MS"/>
              </a:rPr>
              <a:t>Amount </a:t>
            </a:r>
            <a:r>
              <a:rPr sz="2400" spc="-130" dirty="0">
                <a:latin typeface="Trebuchet MS"/>
                <a:cs typeface="Trebuchet MS"/>
              </a:rPr>
              <a:t>of </a:t>
            </a:r>
            <a:r>
              <a:rPr sz="2400" spc="-185" dirty="0">
                <a:latin typeface="Trebuchet MS"/>
                <a:cs typeface="Trebuchet MS"/>
              </a:rPr>
              <a:t>data </a:t>
            </a:r>
            <a:r>
              <a:rPr sz="2400" spc="-60" dirty="0">
                <a:latin typeface="Trebuchet MS"/>
                <a:cs typeface="Trebuchet MS"/>
              </a:rPr>
              <a:t>to </a:t>
            </a:r>
            <a:r>
              <a:rPr sz="2400" spc="-150" dirty="0">
                <a:latin typeface="Trebuchet MS"/>
                <a:cs typeface="Trebuchet MS"/>
              </a:rPr>
              <a:t>be</a:t>
            </a:r>
            <a:r>
              <a:rPr sz="2400" spc="130" dirty="0">
                <a:latin typeface="Trebuchet MS"/>
                <a:cs typeface="Trebuchet MS"/>
              </a:rPr>
              <a:t> </a:t>
            </a:r>
            <a:r>
              <a:rPr sz="2400" spc="-125" dirty="0">
                <a:latin typeface="Trebuchet MS"/>
                <a:cs typeface="Trebuchet MS"/>
              </a:rPr>
              <a:t>transferred</a:t>
            </a:r>
            <a:endParaRPr sz="2400">
              <a:latin typeface="Trebuchet MS"/>
              <a:cs typeface="Trebuchet MS"/>
            </a:endParaRPr>
          </a:p>
          <a:p>
            <a:pPr marL="12700">
              <a:lnSpc>
                <a:spcPct val="100000"/>
              </a:lnSpc>
              <a:spcBef>
                <a:spcPts val="585"/>
              </a:spcBef>
              <a:tabLst>
                <a:tab pos="286385" algn="l"/>
              </a:tabLst>
            </a:pPr>
            <a:r>
              <a:rPr sz="2100" spc="-600" dirty="0">
                <a:solidFill>
                  <a:srgbClr val="717BA2"/>
                </a:solidFill>
                <a:latin typeface="Arial"/>
                <a:cs typeface="Arial"/>
              </a:rPr>
              <a:t>	</a:t>
            </a:r>
            <a:r>
              <a:rPr sz="2800" spc="110" dirty="0">
                <a:latin typeface="Trebuchet MS"/>
                <a:cs typeface="Trebuchet MS"/>
              </a:rPr>
              <a:t>CPU </a:t>
            </a:r>
            <a:r>
              <a:rPr sz="2800" spc="-125" dirty="0">
                <a:latin typeface="Trebuchet MS"/>
                <a:cs typeface="Trebuchet MS"/>
              </a:rPr>
              <a:t>carries </a:t>
            </a:r>
            <a:r>
              <a:rPr sz="2800" spc="-45" dirty="0">
                <a:latin typeface="Trebuchet MS"/>
                <a:cs typeface="Trebuchet MS"/>
              </a:rPr>
              <a:t>on </a:t>
            </a:r>
            <a:r>
              <a:rPr sz="2800" spc="-145" dirty="0">
                <a:latin typeface="Trebuchet MS"/>
                <a:cs typeface="Trebuchet MS"/>
              </a:rPr>
              <a:t>with </a:t>
            </a:r>
            <a:r>
              <a:rPr sz="2800" spc="-90" dirty="0">
                <a:latin typeface="Trebuchet MS"/>
                <a:cs typeface="Trebuchet MS"/>
              </a:rPr>
              <a:t>other</a:t>
            </a:r>
            <a:r>
              <a:rPr sz="2800" spc="-110" dirty="0">
                <a:latin typeface="Trebuchet MS"/>
                <a:cs typeface="Trebuchet MS"/>
              </a:rPr>
              <a:t> </a:t>
            </a:r>
            <a:r>
              <a:rPr sz="2800" spc="-40" dirty="0">
                <a:latin typeface="Trebuchet MS"/>
                <a:cs typeface="Trebuchet MS"/>
              </a:rPr>
              <a:t>work</a:t>
            </a:r>
            <a:endParaRPr sz="2800">
              <a:latin typeface="Trebuchet MS"/>
              <a:cs typeface="Trebuchet MS"/>
            </a:endParaRPr>
          </a:p>
          <a:p>
            <a:pPr marL="12700">
              <a:lnSpc>
                <a:spcPct val="100000"/>
              </a:lnSpc>
              <a:spcBef>
                <a:spcPts val="605"/>
              </a:spcBef>
              <a:tabLst>
                <a:tab pos="286385" algn="l"/>
              </a:tabLst>
            </a:pPr>
            <a:r>
              <a:rPr sz="2100" spc="-600" dirty="0">
                <a:solidFill>
                  <a:srgbClr val="717BA2"/>
                </a:solidFill>
                <a:latin typeface="Arial"/>
                <a:cs typeface="Arial"/>
              </a:rPr>
              <a:t>	</a:t>
            </a:r>
            <a:r>
              <a:rPr sz="2800" spc="260" dirty="0">
                <a:latin typeface="Trebuchet MS"/>
                <a:cs typeface="Trebuchet MS"/>
              </a:rPr>
              <a:t>DMA </a:t>
            </a:r>
            <a:r>
              <a:rPr sz="2800" spc="-105" dirty="0">
                <a:latin typeface="Trebuchet MS"/>
                <a:cs typeface="Trebuchet MS"/>
              </a:rPr>
              <a:t>controller </a:t>
            </a:r>
            <a:r>
              <a:rPr sz="2800" spc="-175" dirty="0">
                <a:latin typeface="Trebuchet MS"/>
                <a:cs typeface="Trebuchet MS"/>
              </a:rPr>
              <a:t>deals </a:t>
            </a:r>
            <a:r>
              <a:rPr sz="2800" spc="-150" dirty="0">
                <a:latin typeface="Trebuchet MS"/>
                <a:cs typeface="Trebuchet MS"/>
              </a:rPr>
              <a:t>with</a:t>
            </a:r>
            <a:r>
              <a:rPr sz="2800" spc="-240" dirty="0">
                <a:latin typeface="Trebuchet MS"/>
                <a:cs typeface="Trebuchet MS"/>
              </a:rPr>
              <a:t> </a:t>
            </a:r>
            <a:r>
              <a:rPr sz="2800" spc="-145" dirty="0">
                <a:latin typeface="Trebuchet MS"/>
                <a:cs typeface="Trebuchet MS"/>
              </a:rPr>
              <a:t>transfer</a:t>
            </a:r>
            <a:endParaRPr sz="2800">
              <a:latin typeface="Trebuchet MS"/>
              <a:cs typeface="Trebuchet MS"/>
            </a:endParaRPr>
          </a:p>
          <a:p>
            <a:pPr marL="12700">
              <a:lnSpc>
                <a:spcPct val="100000"/>
              </a:lnSpc>
              <a:spcBef>
                <a:spcPts val="600"/>
              </a:spcBef>
              <a:tabLst>
                <a:tab pos="286385" algn="l"/>
              </a:tabLst>
            </a:pPr>
            <a:r>
              <a:rPr sz="2100" spc="-600" dirty="0">
                <a:solidFill>
                  <a:srgbClr val="717BA2"/>
                </a:solidFill>
                <a:latin typeface="Arial"/>
                <a:cs typeface="Arial"/>
              </a:rPr>
              <a:t>	</a:t>
            </a:r>
            <a:r>
              <a:rPr sz="2800" spc="260" dirty="0">
                <a:latin typeface="Trebuchet MS"/>
                <a:cs typeface="Trebuchet MS"/>
              </a:rPr>
              <a:t>DMA </a:t>
            </a:r>
            <a:r>
              <a:rPr sz="2800" spc="-105" dirty="0">
                <a:latin typeface="Trebuchet MS"/>
                <a:cs typeface="Trebuchet MS"/>
              </a:rPr>
              <a:t>controller </a:t>
            </a:r>
            <a:r>
              <a:rPr sz="2800" spc="-114" dirty="0">
                <a:latin typeface="Trebuchet MS"/>
                <a:cs typeface="Trebuchet MS"/>
              </a:rPr>
              <a:t>sends </a:t>
            </a:r>
            <a:r>
              <a:rPr sz="2800" spc="-130" dirty="0">
                <a:latin typeface="Trebuchet MS"/>
                <a:cs typeface="Trebuchet MS"/>
              </a:rPr>
              <a:t>interrupt </a:t>
            </a:r>
            <a:r>
              <a:rPr sz="2800" spc="-135" dirty="0">
                <a:latin typeface="Trebuchet MS"/>
                <a:cs typeface="Trebuchet MS"/>
              </a:rPr>
              <a:t>when</a:t>
            </a:r>
            <a:r>
              <a:rPr sz="2800" spc="-225" dirty="0">
                <a:latin typeface="Trebuchet MS"/>
                <a:cs typeface="Trebuchet MS"/>
              </a:rPr>
              <a:t> </a:t>
            </a:r>
            <a:r>
              <a:rPr sz="2800" spc="-170" dirty="0">
                <a:latin typeface="Trebuchet MS"/>
                <a:cs typeface="Trebuchet MS"/>
              </a:rPr>
              <a:t>finished</a:t>
            </a:r>
            <a:endParaRPr sz="2800">
              <a:latin typeface="Trebuchet MS"/>
              <a:cs typeface="Trebuchet M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ChangeArrowheads="1"/>
          </p:cNvSpPr>
          <p:nvPr/>
        </p:nvSpPr>
        <p:spPr bwMode="auto">
          <a:xfrm>
            <a:off x="457200" y="685800"/>
            <a:ext cx="7921625" cy="579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fontAlgn="base">
              <a:lnSpc>
                <a:spcPct val="80000"/>
              </a:lnSpc>
              <a:spcBef>
                <a:spcPct val="20000"/>
              </a:spcBef>
              <a:spcAft>
                <a:spcPct val="0"/>
              </a:spcAft>
              <a:buClr>
                <a:srgbClr val="E7E6E6"/>
              </a:buClr>
              <a:buSzPct val="75000"/>
              <a:buFont typeface="Wingdings" panose="05000000000000000000" pitchFamily="2" charset="2"/>
              <a:buNone/>
            </a:pPr>
            <a:r>
              <a:rPr lang="en-US" altLang="en-US" sz="2000" b="1">
                <a:solidFill>
                  <a:prstClr val="black"/>
                </a:solidFill>
                <a:latin typeface="Arial" panose="020B0604020202020204" pitchFamily="34" charset="0"/>
                <a:cs typeface="Arial" panose="020B0604020202020204" pitchFamily="34" charset="0"/>
              </a:rPr>
              <a:t>Direct memory access</a:t>
            </a:r>
          </a:p>
          <a:p>
            <a:pPr fontAlgn="base">
              <a:lnSpc>
                <a:spcPct val="80000"/>
              </a:lnSpc>
              <a:spcBef>
                <a:spcPct val="20000"/>
              </a:spcBef>
              <a:spcAft>
                <a:spcPct val="0"/>
              </a:spcAft>
              <a:buClr>
                <a:srgbClr val="E7E6E6"/>
              </a:buClr>
              <a:buSzPct val="75000"/>
              <a:buFont typeface="Wingdings" panose="05000000000000000000" pitchFamily="2" charset="2"/>
              <a:buNone/>
            </a:pPr>
            <a:endParaRPr lang="en-US" altLang="en-US" sz="2000" b="1">
              <a:solidFill>
                <a:prstClr val="black"/>
              </a:solidFill>
              <a:latin typeface="Arial" panose="020B0604020202020204" pitchFamily="34" charset="0"/>
              <a:cs typeface="Arial" panose="020B0604020202020204" pitchFamily="34" charset="0"/>
            </a:endParaRPr>
          </a:p>
          <a:p>
            <a:pPr fontAlgn="base">
              <a:lnSpc>
                <a:spcPct val="80000"/>
              </a:lnSpc>
              <a:spcBef>
                <a:spcPct val="20000"/>
              </a:spcBef>
              <a:spcAft>
                <a:spcPct val="0"/>
              </a:spcAft>
              <a:buClr>
                <a:srgbClr val="E7E6E6"/>
              </a:buClr>
              <a:buSzPct val="75000"/>
              <a:buFont typeface="Wingdings" panose="05000000000000000000" pitchFamily="2" charset="2"/>
              <a:buNone/>
            </a:pPr>
            <a:r>
              <a:rPr lang="en-US" altLang="en-US" sz="1600" b="1">
                <a:solidFill>
                  <a:prstClr val="black"/>
                </a:solidFill>
                <a:latin typeface="Arial" panose="020B0604020202020204" pitchFamily="34" charset="0"/>
                <a:cs typeface="Arial" panose="020B0604020202020204" pitchFamily="34" charset="0"/>
              </a:rPr>
              <a:t>Direct memory access (DMA) </a:t>
            </a:r>
            <a:r>
              <a:rPr lang="en-US" altLang="en-US" sz="1600">
                <a:solidFill>
                  <a:prstClr val="black"/>
                </a:solidFill>
                <a:latin typeface="Arial" panose="020B0604020202020204" pitchFamily="34" charset="0"/>
                <a:cs typeface="Arial" panose="020B0604020202020204" pitchFamily="34" charset="0"/>
              </a:rPr>
              <a:t>is a process in which an external device takes</a:t>
            </a:r>
          </a:p>
          <a:p>
            <a:pPr fontAlgn="base">
              <a:lnSpc>
                <a:spcPct val="80000"/>
              </a:lnSpc>
              <a:spcBef>
                <a:spcPct val="20000"/>
              </a:spcBef>
              <a:spcAft>
                <a:spcPct val="0"/>
              </a:spcAft>
              <a:buClr>
                <a:srgbClr val="E7E6E6"/>
              </a:buClr>
              <a:buSzPct val="75000"/>
              <a:buFont typeface="Wingdings" panose="05000000000000000000" pitchFamily="2" charset="2"/>
              <a:buNone/>
            </a:pPr>
            <a:r>
              <a:rPr lang="en-US" altLang="en-US" sz="1600">
                <a:solidFill>
                  <a:prstClr val="black"/>
                </a:solidFill>
                <a:latin typeface="Arial" panose="020B0604020202020204" pitchFamily="34" charset="0"/>
                <a:cs typeface="Arial" panose="020B0604020202020204" pitchFamily="34" charset="0"/>
              </a:rPr>
              <a:t>over the control of system bus from the CPU.</a:t>
            </a:r>
          </a:p>
          <a:p>
            <a:pPr fontAlgn="base">
              <a:lnSpc>
                <a:spcPct val="80000"/>
              </a:lnSpc>
              <a:spcBef>
                <a:spcPct val="20000"/>
              </a:spcBef>
              <a:spcAft>
                <a:spcPct val="0"/>
              </a:spcAft>
              <a:buClr>
                <a:srgbClr val="E7E6E6"/>
              </a:buClr>
              <a:buSzPct val="75000"/>
              <a:buFont typeface="Wingdings" panose="05000000000000000000" pitchFamily="2" charset="2"/>
              <a:buChar char="n"/>
            </a:pPr>
            <a:endParaRPr lang="en-US" altLang="en-US" sz="1600">
              <a:solidFill>
                <a:prstClr val="black"/>
              </a:solidFill>
              <a:latin typeface="Arial" panose="020B0604020202020204" pitchFamily="34" charset="0"/>
              <a:cs typeface="Arial" panose="020B0604020202020204" pitchFamily="34" charset="0"/>
            </a:endParaRPr>
          </a:p>
          <a:p>
            <a:pPr fontAlgn="base">
              <a:lnSpc>
                <a:spcPct val="80000"/>
              </a:lnSpc>
              <a:spcBef>
                <a:spcPct val="20000"/>
              </a:spcBef>
              <a:spcAft>
                <a:spcPct val="0"/>
              </a:spcAft>
              <a:buClr>
                <a:srgbClr val="E7E6E6"/>
              </a:buClr>
              <a:buSzPct val="75000"/>
              <a:buFont typeface="Wingdings" panose="05000000000000000000" pitchFamily="2" charset="2"/>
              <a:buNone/>
            </a:pPr>
            <a:r>
              <a:rPr lang="en-US" altLang="en-US" sz="1600">
                <a:solidFill>
                  <a:prstClr val="black"/>
                </a:solidFill>
                <a:latin typeface="Arial" panose="020B0604020202020204" pitchFamily="34" charset="0"/>
                <a:cs typeface="Arial" panose="020B0604020202020204" pitchFamily="34" charset="0"/>
              </a:rPr>
              <a:t>DMA is for </a:t>
            </a:r>
            <a:r>
              <a:rPr lang="en-US" altLang="en-US" sz="1600" b="1">
                <a:solidFill>
                  <a:prstClr val="black"/>
                </a:solidFill>
                <a:latin typeface="Arial" panose="020B0604020202020204" pitchFamily="34" charset="0"/>
                <a:cs typeface="Arial" panose="020B0604020202020204" pitchFamily="34" charset="0"/>
              </a:rPr>
              <a:t>high-speed data transfer</a:t>
            </a:r>
            <a:r>
              <a:rPr lang="en-US" altLang="en-US" sz="1600">
                <a:solidFill>
                  <a:prstClr val="black"/>
                </a:solidFill>
                <a:latin typeface="Arial" panose="020B0604020202020204" pitchFamily="34" charset="0"/>
                <a:cs typeface="Arial" panose="020B0604020202020204" pitchFamily="34" charset="0"/>
              </a:rPr>
              <a:t> from/to mass storage peripherals, e.g. harddisk </a:t>
            </a:r>
          </a:p>
          <a:p>
            <a:pPr fontAlgn="base">
              <a:lnSpc>
                <a:spcPct val="80000"/>
              </a:lnSpc>
              <a:spcBef>
                <a:spcPct val="20000"/>
              </a:spcBef>
              <a:spcAft>
                <a:spcPct val="0"/>
              </a:spcAft>
              <a:buClr>
                <a:srgbClr val="E7E6E6"/>
              </a:buClr>
              <a:buSzPct val="75000"/>
              <a:buFont typeface="Wingdings" panose="05000000000000000000" pitchFamily="2" charset="2"/>
              <a:buNone/>
            </a:pPr>
            <a:r>
              <a:rPr lang="en-US" altLang="en-US" sz="1600">
                <a:solidFill>
                  <a:prstClr val="black"/>
                </a:solidFill>
                <a:latin typeface="Arial" panose="020B0604020202020204" pitchFamily="34" charset="0"/>
                <a:cs typeface="Arial" panose="020B0604020202020204" pitchFamily="34" charset="0"/>
              </a:rPr>
              <a:t>drive, magnetic tape, CD-ROM, and sometimes video controllers.</a:t>
            </a:r>
          </a:p>
          <a:p>
            <a:pPr fontAlgn="base">
              <a:lnSpc>
                <a:spcPct val="80000"/>
              </a:lnSpc>
              <a:spcBef>
                <a:spcPct val="20000"/>
              </a:spcBef>
              <a:spcAft>
                <a:spcPct val="0"/>
              </a:spcAft>
              <a:buClr>
                <a:srgbClr val="E7E6E6"/>
              </a:buClr>
              <a:buSzPct val="75000"/>
              <a:buFont typeface="Wingdings" panose="05000000000000000000" pitchFamily="2" charset="2"/>
              <a:buNone/>
            </a:pPr>
            <a:endParaRPr lang="en-US" altLang="en-US" sz="1600">
              <a:solidFill>
                <a:prstClr val="black"/>
              </a:solidFill>
              <a:latin typeface="Arial" panose="020B0604020202020204" pitchFamily="34" charset="0"/>
              <a:cs typeface="Arial" panose="020B0604020202020204" pitchFamily="34" charset="0"/>
            </a:endParaRPr>
          </a:p>
          <a:p>
            <a:pPr fontAlgn="base">
              <a:lnSpc>
                <a:spcPct val="80000"/>
              </a:lnSpc>
              <a:spcBef>
                <a:spcPct val="20000"/>
              </a:spcBef>
              <a:spcAft>
                <a:spcPct val="0"/>
              </a:spcAft>
              <a:buClr>
                <a:srgbClr val="E7E6E6"/>
              </a:buClr>
              <a:buSzPct val="75000"/>
              <a:buFont typeface="Wingdings" panose="05000000000000000000" pitchFamily="2" charset="2"/>
              <a:buNone/>
            </a:pPr>
            <a:r>
              <a:rPr lang="en-US" altLang="en-US" sz="1600">
                <a:solidFill>
                  <a:prstClr val="black"/>
                </a:solidFill>
                <a:latin typeface="Arial" panose="020B0604020202020204" pitchFamily="34" charset="0"/>
                <a:cs typeface="Arial" panose="020B0604020202020204" pitchFamily="34" charset="0"/>
              </a:rPr>
              <a:t>For example, a hard disk may boasts a transfer rate of 5 M bytes per second, i.e.</a:t>
            </a:r>
          </a:p>
          <a:p>
            <a:pPr fontAlgn="base">
              <a:lnSpc>
                <a:spcPct val="80000"/>
              </a:lnSpc>
              <a:spcBef>
                <a:spcPct val="20000"/>
              </a:spcBef>
              <a:spcAft>
                <a:spcPct val="0"/>
              </a:spcAft>
              <a:buClr>
                <a:srgbClr val="E7E6E6"/>
              </a:buClr>
              <a:buSzPct val="75000"/>
              <a:buFont typeface="Wingdings" panose="05000000000000000000" pitchFamily="2" charset="2"/>
              <a:buNone/>
            </a:pPr>
            <a:r>
              <a:rPr lang="en-US" altLang="en-US" sz="1600">
                <a:solidFill>
                  <a:prstClr val="black"/>
                </a:solidFill>
                <a:latin typeface="Arial" panose="020B0604020202020204" pitchFamily="34" charset="0"/>
                <a:cs typeface="Arial" panose="020B0604020202020204" pitchFamily="34" charset="0"/>
              </a:rPr>
              <a:t>1 byte transmission every 200 ns. To make such data transfer via the CPU is</a:t>
            </a:r>
          </a:p>
          <a:p>
            <a:pPr fontAlgn="base">
              <a:lnSpc>
                <a:spcPct val="80000"/>
              </a:lnSpc>
              <a:spcBef>
                <a:spcPct val="20000"/>
              </a:spcBef>
              <a:spcAft>
                <a:spcPct val="0"/>
              </a:spcAft>
              <a:buClr>
                <a:srgbClr val="E7E6E6"/>
              </a:buClr>
              <a:buSzPct val="75000"/>
              <a:buFont typeface="Wingdings" panose="05000000000000000000" pitchFamily="2" charset="2"/>
              <a:buNone/>
            </a:pPr>
            <a:r>
              <a:rPr lang="en-US" altLang="en-US" sz="1600">
                <a:solidFill>
                  <a:prstClr val="black"/>
                </a:solidFill>
                <a:latin typeface="Arial" panose="020B0604020202020204" pitchFamily="34" charset="0"/>
                <a:cs typeface="Arial" panose="020B0604020202020204" pitchFamily="34" charset="0"/>
              </a:rPr>
              <a:t>both undesirable and unnecessary.</a:t>
            </a:r>
          </a:p>
          <a:p>
            <a:pPr fontAlgn="base">
              <a:lnSpc>
                <a:spcPct val="80000"/>
              </a:lnSpc>
              <a:spcBef>
                <a:spcPct val="20000"/>
              </a:spcBef>
              <a:spcAft>
                <a:spcPct val="0"/>
              </a:spcAft>
              <a:buClr>
                <a:srgbClr val="E7E6E6"/>
              </a:buClr>
              <a:buSzPct val="75000"/>
              <a:buFont typeface="Wingdings" panose="05000000000000000000" pitchFamily="2" charset="2"/>
              <a:buNone/>
            </a:pPr>
            <a:endParaRPr lang="en-US" altLang="en-US" sz="1600">
              <a:solidFill>
                <a:prstClr val="black"/>
              </a:solidFill>
              <a:latin typeface="Arial" panose="020B0604020202020204" pitchFamily="34" charset="0"/>
              <a:cs typeface="Arial" panose="020B0604020202020204" pitchFamily="34" charset="0"/>
            </a:endParaRPr>
          </a:p>
          <a:p>
            <a:pPr fontAlgn="base">
              <a:lnSpc>
                <a:spcPct val="80000"/>
              </a:lnSpc>
              <a:spcBef>
                <a:spcPct val="20000"/>
              </a:spcBef>
              <a:spcAft>
                <a:spcPct val="0"/>
              </a:spcAft>
              <a:buClr>
                <a:srgbClr val="E7E6E6"/>
              </a:buClr>
              <a:buSzPct val="75000"/>
              <a:buFont typeface="Wingdings" panose="05000000000000000000" pitchFamily="2" charset="2"/>
              <a:buNone/>
            </a:pPr>
            <a:r>
              <a:rPr lang="en-US" altLang="en-US" sz="1600">
                <a:solidFill>
                  <a:prstClr val="black"/>
                </a:solidFill>
                <a:latin typeface="Arial" panose="020B0604020202020204" pitchFamily="34" charset="0"/>
                <a:cs typeface="Arial" panose="020B0604020202020204" pitchFamily="34" charset="0"/>
              </a:rPr>
              <a:t>The basic idea of </a:t>
            </a:r>
            <a:r>
              <a:rPr lang="en-US" altLang="en-US" sz="1600" b="1">
                <a:solidFill>
                  <a:prstClr val="black"/>
                </a:solidFill>
                <a:latin typeface="Arial" panose="020B0604020202020204" pitchFamily="34" charset="0"/>
                <a:cs typeface="Arial" panose="020B0604020202020204" pitchFamily="34" charset="0"/>
              </a:rPr>
              <a:t>DMA </a:t>
            </a:r>
            <a:r>
              <a:rPr lang="en-US" altLang="en-US" sz="1600">
                <a:solidFill>
                  <a:prstClr val="black"/>
                </a:solidFill>
                <a:latin typeface="Arial" panose="020B0604020202020204" pitchFamily="34" charset="0"/>
                <a:cs typeface="Arial" panose="020B0604020202020204" pitchFamily="34" charset="0"/>
              </a:rPr>
              <a:t>is to transfer </a:t>
            </a:r>
            <a:r>
              <a:rPr lang="en-US" altLang="en-US" sz="1600" i="1">
                <a:solidFill>
                  <a:prstClr val="black"/>
                </a:solidFill>
                <a:latin typeface="Arial" panose="020B0604020202020204" pitchFamily="34" charset="0"/>
                <a:cs typeface="Arial" panose="020B0604020202020204" pitchFamily="34" charset="0"/>
              </a:rPr>
              <a:t>blocks of data </a:t>
            </a:r>
            <a:r>
              <a:rPr lang="en-US" altLang="en-US" sz="1600">
                <a:solidFill>
                  <a:prstClr val="black"/>
                </a:solidFill>
                <a:latin typeface="Arial" panose="020B0604020202020204" pitchFamily="34" charset="0"/>
                <a:cs typeface="Arial" panose="020B0604020202020204" pitchFamily="34" charset="0"/>
              </a:rPr>
              <a:t>directly between memory and</a:t>
            </a:r>
          </a:p>
          <a:p>
            <a:pPr fontAlgn="base">
              <a:lnSpc>
                <a:spcPct val="80000"/>
              </a:lnSpc>
              <a:spcBef>
                <a:spcPct val="20000"/>
              </a:spcBef>
              <a:spcAft>
                <a:spcPct val="0"/>
              </a:spcAft>
              <a:buClr>
                <a:srgbClr val="E7E6E6"/>
              </a:buClr>
              <a:buSzPct val="75000"/>
              <a:buFont typeface="Wingdings" panose="05000000000000000000" pitchFamily="2" charset="2"/>
              <a:buNone/>
            </a:pPr>
            <a:r>
              <a:rPr lang="en-US" altLang="en-US" sz="1600">
                <a:solidFill>
                  <a:prstClr val="black"/>
                </a:solidFill>
                <a:latin typeface="Arial" panose="020B0604020202020204" pitchFamily="34" charset="0"/>
                <a:cs typeface="Arial" panose="020B0604020202020204" pitchFamily="34" charset="0"/>
              </a:rPr>
              <a:t>peripherals. The data don’t go through the microprocessor but the data bus is</a:t>
            </a:r>
          </a:p>
          <a:p>
            <a:pPr fontAlgn="base">
              <a:lnSpc>
                <a:spcPct val="80000"/>
              </a:lnSpc>
              <a:spcBef>
                <a:spcPct val="20000"/>
              </a:spcBef>
              <a:spcAft>
                <a:spcPct val="0"/>
              </a:spcAft>
              <a:buClr>
                <a:srgbClr val="E7E6E6"/>
              </a:buClr>
              <a:buSzPct val="75000"/>
              <a:buFont typeface="Wingdings" panose="05000000000000000000" pitchFamily="2" charset="2"/>
              <a:buNone/>
            </a:pPr>
            <a:r>
              <a:rPr lang="en-US" altLang="en-US" sz="1600">
                <a:solidFill>
                  <a:prstClr val="black"/>
                </a:solidFill>
                <a:latin typeface="Arial" panose="020B0604020202020204" pitchFamily="34" charset="0"/>
                <a:cs typeface="Arial" panose="020B0604020202020204" pitchFamily="34" charset="0"/>
              </a:rPr>
              <a:t>occupied.</a:t>
            </a:r>
          </a:p>
          <a:p>
            <a:pPr fontAlgn="base">
              <a:lnSpc>
                <a:spcPct val="80000"/>
              </a:lnSpc>
              <a:spcBef>
                <a:spcPct val="20000"/>
              </a:spcBef>
              <a:spcAft>
                <a:spcPct val="0"/>
              </a:spcAft>
              <a:buClr>
                <a:srgbClr val="E7E6E6"/>
              </a:buClr>
              <a:buSzPct val="75000"/>
              <a:buFont typeface="Wingdings" panose="05000000000000000000" pitchFamily="2" charset="2"/>
              <a:buNone/>
            </a:pPr>
            <a:endParaRPr lang="en-US" altLang="en-US" sz="1600">
              <a:solidFill>
                <a:prstClr val="black"/>
              </a:solidFill>
              <a:latin typeface="Arial" panose="020B0604020202020204" pitchFamily="34" charset="0"/>
              <a:cs typeface="Arial" panose="020B0604020202020204" pitchFamily="34" charset="0"/>
            </a:endParaRPr>
          </a:p>
          <a:p>
            <a:pPr fontAlgn="base">
              <a:lnSpc>
                <a:spcPct val="80000"/>
              </a:lnSpc>
              <a:spcBef>
                <a:spcPct val="20000"/>
              </a:spcBef>
              <a:spcAft>
                <a:spcPct val="0"/>
              </a:spcAft>
              <a:buClr>
                <a:srgbClr val="E7E6E6"/>
              </a:buClr>
              <a:buSzPct val="75000"/>
              <a:buFont typeface="Wingdings" panose="05000000000000000000" pitchFamily="2" charset="2"/>
              <a:buNone/>
            </a:pPr>
            <a:r>
              <a:rPr lang="en-US" altLang="en-US" sz="1600">
                <a:solidFill>
                  <a:prstClr val="black"/>
                </a:solidFill>
                <a:latin typeface="Arial" panose="020B0604020202020204" pitchFamily="34" charset="0"/>
                <a:cs typeface="Arial" panose="020B0604020202020204" pitchFamily="34" charset="0"/>
              </a:rPr>
              <a:t>“Normal” transfer of one data byte takes up to 29 clock cycles. The DMA transfer</a:t>
            </a:r>
          </a:p>
          <a:p>
            <a:pPr fontAlgn="base">
              <a:lnSpc>
                <a:spcPct val="80000"/>
              </a:lnSpc>
              <a:spcBef>
                <a:spcPct val="20000"/>
              </a:spcBef>
              <a:spcAft>
                <a:spcPct val="0"/>
              </a:spcAft>
              <a:buClr>
                <a:srgbClr val="E7E6E6"/>
              </a:buClr>
              <a:buSzPct val="75000"/>
              <a:buFont typeface="Wingdings" panose="05000000000000000000" pitchFamily="2" charset="2"/>
              <a:buNone/>
            </a:pPr>
            <a:r>
              <a:rPr lang="en-US" altLang="en-US" sz="1600">
                <a:solidFill>
                  <a:prstClr val="black"/>
                </a:solidFill>
                <a:latin typeface="Arial" panose="020B0604020202020204" pitchFamily="34" charset="0"/>
                <a:cs typeface="Arial" panose="020B0604020202020204" pitchFamily="34" charset="0"/>
              </a:rPr>
              <a:t>requires only 5 clock cycles.</a:t>
            </a:r>
          </a:p>
          <a:p>
            <a:pPr fontAlgn="base">
              <a:lnSpc>
                <a:spcPct val="80000"/>
              </a:lnSpc>
              <a:spcBef>
                <a:spcPct val="20000"/>
              </a:spcBef>
              <a:spcAft>
                <a:spcPct val="0"/>
              </a:spcAft>
              <a:buClr>
                <a:srgbClr val="E7E6E6"/>
              </a:buClr>
              <a:buSzPct val="75000"/>
              <a:buFont typeface="Wingdings" panose="05000000000000000000" pitchFamily="2" charset="2"/>
              <a:buNone/>
            </a:pPr>
            <a:endParaRPr lang="en-US" altLang="en-US" sz="1600">
              <a:solidFill>
                <a:prstClr val="black"/>
              </a:solidFill>
              <a:latin typeface="Arial" panose="020B0604020202020204" pitchFamily="34" charset="0"/>
              <a:cs typeface="Arial" panose="020B0604020202020204" pitchFamily="34" charset="0"/>
            </a:endParaRPr>
          </a:p>
          <a:p>
            <a:pPr fontAlgn="base">
              <a:lnSpc>
                <a:spcPct val="80000"/>
              </a:lnSpc>
              <a:spcBef>
                <a:spcPct val="20000"/>
              </a:spcBef>
              <a:spcAft>
                <a:spcPct val="0"/>
              </a:spcAft>
              <a:buClr>
                <a:srgbClr val="E7E6E6"/>
              </a:buClr>
              <a:buSzPct val="75000"/>
              <a:buFont typeface="Wingdings" panose="05000000000000000000" pitchFamily="2" charset="2"/>
              <a:buNone/>
            </a:pPr>
            <a:r>
              <a:rPr lang="en-US" altLang="en-US" sz="1600">
                <a:solidFill>
                  <a:prstClr val="black"/>
                </a:solidFill>
                <a:latin typeface="Arial" panose="020B0604020202020204" pitchFamily="34" charset="0"/>
                <a:cs typeface="Arial" panose="020B0604020202020204" pitchFamily="34" charset="0"/>
              </a:rPr>
              <a:t>Nowadays, DMA can transfer data as fast as 60 M byte per second. </a:t>
            </a:r>
          </a:p>
        </p:txBody>
      </p:sp>
    </p:spTree>
    <p:extLst>
      <p:ext uri="{BB962C8B-B14F-4D97-AF65-F5344CB8AC3E}">
        <p14:creationId xmlns:p14="http://schemas.microsoft.com/office/powerpoint/2010/main" val="7552629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838200" y="762000"/>
            <a:ext cx="7920038" cy="57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fontAlgn="base">
              <a:lnSpc>
                <a:spcPct val="80000"/>
              </a:lnSpc>
              <a:spcBef>
                <a:spcPct val="20000"/>
              </a:spcBef>
              <a:spcAft>
                <a:spcPct val="0"/>
              </a:spcAft>
              <a:buClr>
                <a:srgbClr val="E7E6E6"/>
              </a:buClr>
              <a:buSzPct val="75000"/>
              <a:buFont typeface="Wingdings" panose="05000000000000000000" pitchFamily="2" charset="2"/>
              <a:buNone/>
            </a:pPr>
            <a:r>
              <a:rPr lang="en-US" altLang="en-US" sz="2000" b="1">
                <a:solidFill>
                  <a:prstClr val="black"/>
                </a:solidFill>
                <a:latin typeface="Arial" panose="020B0604020202020204" pitchFamily="34" charset="0"/>
                <a:cs typeface="Arial" panose="020B0604020202020204" pitchFamily="34" charset="0"/>
              </a:rPr>
              <a:t>DMA controller</a:t>
            </a:r>
          </a:p>
          <a:p>
            <a:pPr fontAlgn="base">
              <a:lnSpc>
                <a:spcPct val="80000"/>
              </a:lnSpc>
              <a:spcBef>
                <a:spcPct val="20000"/>
              </a:spcBef>
              <a:spcAft>
                <a:spcPct val="0"/>
              </a:spcAft>
              <a:buClr>
                <a:srgbClr val="E7E6E6"/>
              </a:buClr>
              <a:buSzPct val="75000"/>
              <a:buFont typeface="Wingdings" panose="05000000000000000000" pitchFamily="2" charset="2"/>
              <a:buNone/>
            </a:pPr>
            <a:endParaRPr lang="en-US" altLang="en-US" sz="1800">
              <a:solidFill>
                <a:prstClr val="black"/>
              </a:solidFill>
              <a:latin typeface="Arial" panose="020B0604020202020204" pitchFamily="34" charset="0"/>
              <a:cs typeface="Arial" panose="020B0604020202020204" pitchFamily="34" charset="0"/>
            </a:endParaRPr>
          </a:p>
          <a:p>
            <a:pPr fontAlgn="base">
              <a:lnSpc>
                <a:spcPct val="80000"/>
              </a:lnSpc>
              <a:spcBef>
                <a:spcPct val="20000"/>
              </a:spcBef>
              <a:spcAft>
                <a:spcPct val="0"/>
              </a:spcAft>
              <a:buClr>
                <a:srgbClr val="E7E6E6"/>
              </a:buClr>
              <a:buSzPct val="75000"/>
              <a:buFont typeface="Wingdings" panose="05000000000000000000" pitchFamily="2" charset="2"/>
              <a:buNone/>
            </a:pPr>
            <a:endParaRPr lang="en-US" altLang="en-US" sz="1800">
              <a:solidFill>
                <a:prstClr val="black"/>
              </a:solidFill>
              <a:latin typeface="Arial" panose="020B0604020202020204" pitchFamily="34" charset="0"/>
              <a:cs typeface="Arial" panose="020B0604020202020204" pitchFamily="34" charset="0"/>
            </a:endParaRPr>
          </a:p>
          <a:p>
            <a:pPr fontAlgn="base">
              <a:lnSpc>
                <a:spcPct val="80000"/>
              </a:lnSpc>
              <a:spcBef>
                <a:spcPct val="20000"/>
              </a:spcBef>
              <a:spcAft>
                <a:spcPct val="0"/>
              </a:spcAft>
              <a:buClr>
                <a:srgbClr val="E7E6E6"/>
              </a:buClr>
              <a:buSzPct val="75000"/>
              <a:buFont typeface="Wingdings" panose="05000000000000000000" pitchFamily="2" charset="2"/>
              <a:buNone/>
            </a:pPr>
            <a:endParaRPr lang="en-US" altLang="en-US" sz="1800">
              <a:solidFill>
                <a:prstClr val="black"/>
              </a:solidFill>
              <a:latin typeface="Arial" panose="020B0604020202020204" pitchFamily="34" charset="0"/>
              <a:cs typeface="Arial" panose="020B0604020202020204" pitchFamily="34" charset="0"/>
            </a:endParaRPr>
          </a:p>
          <a:p>
            <a:pPr fontAlgn="base">
              <a:lnSpc>
                <a:spcPct val="80000"/>
              </a:lnSpc>
              <a:spcBef>
                <a:spcPct val="20000"/>
              </a:spcBef>
              <a:spcAft>
                <a:spcPct val="0"/>
              </a:spcAft>
              <a:buClr>
                <a:srgbClr val="E7E6E6"/>
              </a:buClr>
              <a:buSzPct val="75000"/>
              <a:buFont typeface="Wingdings" panose="05000000000000000000" pitchFamily="2" charset="2"/>
              <a:buNone/>
            </a:pPr>
            <a:r>
              <a:rPr lang="en-US" altLang="en-US" sz="1800">
                <a:solidFill>
                  <a:prstClr val="black"/>
                </a:solidFill>
                <a:latin typeface="Arial" panose="020B0604020202020204" pitchFamily="34" charset="0"/>
                <a:cs typeface="Arial" panose="020B0604020202020204" pitchFamily="34" charset="0"/>
              </a:rPr>
              <a:t>A DMA controller interfaces with several peripherals that may request DMA.</a:t>
            </a:r>
          </a:p>
          <a:p>
            <a:pPr fontAlgn="base">
              <a:lnSpc>
                <a:spcPct val="80000"/>
              </a:lnSpc>
              <a:spcBef>
                <a:spcPct val="20000"/>
              </a:spcBef>
              <a:spcAft>
                <a:spcPct val="0"/>
              </a:spcAft>
              <a:buClr>
                <a:srgbClr val="E7E6E6"/>
              </a:buClr>
              <a:buSzPct val="75000"/>
              <a:buFont typeface="Wingdings" panose="05000000000000000000" pitchFamily="2" charset="2"/>
              <a:buNone/>
            </a:pPr>
            <a:endParaRPr lang="en-US" altLang="en-US" sz="1800">
              <a:solidFill>
                <a:prstClr val="black"/>
              </a:solidFill>
              <a:latin typeface="Arial" panose="020B0604020202020204" pitchFamily="34" charset="0"/>
              <a:cs typeface="Arial" panose="020B0604020202020204" pitchFamily="34" charset="0"/>
            </a:endParaRPr>
          </a:p>
          <a:p>
            <a:pPr fontAlgn="base">
              <a:lnSpc>
                <a:spcPct val="80000"/>
              </a:lnSpc>
              <a:spcBef>
                <a:spcPct val="20000"/>
              </a:spcBef>
              <a:spcAft>
                <a:spcPct val="0"/>
              </a:spcAft>
              <a:buClr>
                <a:srgbClr val="E7E6E6"/>
              </a:buClr>
              <a:buSzPct val="75000"/>
              <a:buFont typeface="Wingdings" panose="05000000000000000000" pitchFamily="2" charset="2"/>
              <a:buNone/>
            </a:pPr>
            <a:r>
              <a:rPr lang="en-US" altLang="en-US" sz="1800">
                <a:solidFill>
                  <a:prstClr val="black"/>
                </a:solidFill>
                <a:latin typeface="Arial" panose="020B0604020202020204" pitchFamily="34" charset="0"/>
                <a:cs typeface="Arial" panose="020B0604020202020204" pitchFamily="34" charset="0"/>
              </a:rPr>
              <a:t>The controller decides the priority of simultaneous DMA requests, </a:t>
            </a:r>
          </a:p>
          <a:p>
            <a:pPr fontAlgn="base">
              <a:lnSpc>
                <a:spcPct val="80000"/>
              </a:lnSpc>
              <a:spcBef>
                <a:spcPct val="20000"/>
              </a:spcBef>
              <a:spcAft>
                <a:spcPct val="0"/>
              </a:spcAft>
              <a:buClr>
                <a:srgbClr val="E7E6E6"/>
              </a:buClr>
              <a:buSzPct val="75000"/>
              <a:buFont typeface="Wingdings" panose="05000000000000000000" pitchFamily="2" charset="2"/>
              <a:buNone/>
            </a:pPr>
            <a:r>
              <a:rPr lang="en-US" altLang="en-US" sz="1800">
                <a:solidFill>
                  <a:prstClr val="black"/>
                </a:solidFill>
                <a:latin typeface="Arial" panose="020B0604020202020204" pitchFamily="34" charset="0"/>
                <a:cs typeface="Arial" panose="020B0604020202020204" pitchFamily="34" charset="0"/>
              </a:rPr>
              <a:t> communicates with the peripheral and the CPU, and provides memory</a:t>
            </a:r>
          </a:p>
          <a:p>
            <a:pPr fontAlgn="base">
              <a:lnSpc>
                <a:spcPct val="80000"/>
              </a:lnSpc>
              <a:spcBef>
                <a:spcPct val="20000"/>
              </a:spcBef>
              <a:spcAft>
                <a:spcPct val="0"/>
              </a:spcAft>
              <a:buClr>
                <a:srgbClr val="E7E6E6"/>
              </a:buClr>
              <a:buSzPct val="75000"/>
              <a:buFont typeface="Wingdings" panose="05000000000000000000" pitchFamily="2" charset="2"/>
              <a:buNone/>
            </a:pPr>
            <a:r>
              <a:rPr lang="en-US" altLang="en-US" sz="1800">
                <a:solidFill>
                  <a:prstClr val="black"/>
                </a:solidFill>
                <a:latin typeface="Arial" panose="020B0604020202020204" pitchFamily="34" charset="0"/>
                <a:cs typeface="Arial" panose="020B0604020202020204" pitchFamily="34" charset="0"/>
              </a:rPr>
              <a:t> addresses for data transfer.</a:t>
            </a:r>
          </a:p>
          <a:p>
            <a:pPr fontAlgn="base">
              <a:lnSpc>
                <a:spcPct val="80000"/>
              </a:lnSpc>
              <a:spcBef>
                <a:spcPct val="20000"/>
              </a:spcBef>
              <a:spcAft>
                <a:spcPct val="0"/>
              </a:spcAft>
              <a:buClr>
                <a:srgbClr val="E7E6E6"/>
              </a:buClr>
              <a:buSzPct val="75000"/>
              <a:buFont typeface="Wingdings" panose="05000000000000000000" pitchFamily="2" charset="2"/>
              <a:buNone/>
            </a:pPr>
            <a:endParaRPr lang="en-US" altLang="en-US" sz="1800">
              <a:solidFill>
                <a:prstClr val="black"/>
              </a:solidFill>
              <a:latin typeface="Arial" panose="020B0604020202020204" pitchFamily="34" charset="0"/>
              <a:cs typeface="Arial" panose="020B0604020202020204" pitchFamily="34" charset="0"/>
            </a:endParaRPr>
          </a:p>
          <a:p>
            <a:pPr fontAlgn="base">
              <a:lnSpc>
                <a:spcPct val="80000"/>
              </a:lnSpc>
              <a:spcBef>
                <a:spcPct val="20000"/>
              </a:spcBef>
              <a:spcAft>
                <a:spcPct val="0"/>
              </a:spcAft>
              <a:buClr>
                <a:srgbClr val="E7E6E6"/>
              </a:buClr>
              <a:buSzPct val="75000"/>
              <a:buFont typeface="Wingdings" panose="05000000000000000000" pitchFamily="2" charset="2"/>
              <a:buNone/>
            </a:pPr>
            <a:r>
              <a:rPr lang="en-US" altLang="en-US" sz="1800">
                <a:solidFill>
                  <a:prstClr val="black"/>
                </a:solidFill>
                <a:latin typeface="Arial" panose="020B0604020202020204" pitchFamily="34" charset="0"/>
                <a:cs typeface="Arial" panose="020B0604020202020204" pitchFamily="34" charset="0"/>
              </a:rPr>
              <a:t>8237 is  DMA controller.</a:t>
            </a:r>
          </a:p>
          <a:p>
            <a:pPr fontAlgn="base">
              <a:lnSpc>
                <a:spcPct val="80000"/>
              </a:lnSpc>
              <a:spcBef>
                <a:spcPct val="20000"/>
              </a:spcBef>
              <a:spcAft>
                <a:spcPct val="0"/>
              </a:spcAft>
              <a:buClr>
                <a:srgbClr val="E7E6E6"/>
              </a:buClr>
              <a:buSzPct val="75000"/>
              <a:buFont typeface="Wingdings" panose="05000000000000000000" pitchFamily="2" charset="2"/>
              <a:buNone/>
            </a:pPr>
            <a:endParaRPr lang="en-US" altLang="en-US" sz="1800">
              <a:solidFill>
                <a:prstClr val="black"/>
              </a:solidFill>
              <a:latin typeface="Arial" panose="020B0604020202020204" pitchFamily="34" charset="0"/>
              <a:cs typeface="Arial" panose="020B0604020202020204" pitchFamily="34" charset="0"/>
            </a:endParaRPr>
          </a:p>
          <a:p>
            <a:pPr fontAlgn="base">
              <a:lnSpc>
                <a:spcPct val="80000"/>
              </a:lnSpc>
              <a:spcBef>
                <a:spcPct val="20000"/>
              </a:spcBef>
              <a:spcAft>
                <a:spcPct val="0"/>
              </a:spcAft>
              <a:buClr>
                <a:srgbClr val="E7E6E6"/>
              </a:buClr>
              <a:buSzPct val="75000"/>
              <a:buFont typeface="Wingdings" panose="05000000000000000000" pitchFamily="2" charset="2"/>
              <a:buNone/>
            </a:pPr>
            <a:r>
              <a:rPr lang="en-US" altLang="en-US" sz="1800">
                <a:solidFill>
                  <a:prstClr val="black"/>
                </a:solidFill>
                <a:latin typeface="Arial" panose="020B0604020202020204" pitchFamily="34" charset="0"/>
                <a:cs typeface="Arial" panose="020B0604020202020204" pitchFamily="34" charset="0"/>
              </a:rPr>
              <a:t>The 8237 is a 4-channel device. Each channel is dedicated to a specific</a:t>
            </a:r>
          </a:p>
          <a:p>
            <a:pPr fontAlgn="base">
              <a:lnSpc>
                <a:spcPct val="80000"/>
              </a:lnSpc>
              <a:spcBef>
                <a:spcPct val="20000"/>
              </a:spcBef>
              <a:spcAft>
                <a:spcPct val="0"/>
              </a:spcAft>
              <a:buClr>
                <a:srgbClr val="E7E6E6"/>
              </a:buClr>
              <a:buSzPct val="75000"/>
              <a:buFont typeface="Wingdings" panose="05000000000000000000" pitchFamily="2" charset="2"/>
              <a:buNone/>
            </a:pPr>
            <a:r>
              <a:rPr lang="en-US" altLang="en-US" sz="1800">
                <a:solidFill>
                  <a:prstClr val="black"/>
                </a:solidFill>
                <a:latin typeface="Arial" panose="020B0604020202020204" pitchFamily="34" charset="0"/>
                <a:cs typeface="Arial" panose="020B0604020202020204" pitchFamily="34" charset="0"/>
              </a:rPr>
              <a:t> peripheral device and capable of addressing 64 K bytes section of memory.</a:t>
            </a:r>
          </a:p>
          <a:p>
            <a:pPr fontAlgn="base">
              <a:lnSpc>
                <a:spcPct val="80000"/>
              </a:lnSpc>
              <a:spcBef>
                <a:spcPct val="20000"/>
              </a:spcBef>
              <a:spcAft>
                <a:spcPct val="0"/>
              </a:spcAft>
              <a:buClr>
                <a:srgbClr val="E7E6E6"/>
              </a:buClr>
              <a:buSzPct val="75000"/>
              <a:buFont typeface="Wingdings" panose="05000000000000000000" pitchFamily="2" charset="2"/>
              <a:buChar char="n"/>
            </a:pPr>
            <a:endParaRPr lang="en-US" altLang="en-US" sz="180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48187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04800" y="914400"/>
            <a:ext cx="8569325" cy="5718175"/>
          </a:xfrm>
          <a:solidFill>
            <a:schemeClr val="accent1">
              <a:alpha val="36862"/>
            </a:schemeClr>
          </a:solidFill>
          <a:ln w="57150">
            <a:solidFill>
              <a:schemeClr val="tx1"/>
            </a:solidFill>
            <a:miter lim="800000"/>
            <a:headEnd/>
            <a:tailEnd/>
          </a:ln>
        </p:spPr>
      </p:pic>
    </p:spTree>
    <p:extLst>
      <p:ext uri="{BB962C8B-B14F-4D97-AF65-F5344CB8AC3E}">
        <p14:creationId xmlns:p14="http://schemas.microsoft.com/office/powerpoint/2010/main" val="22527647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3733800" y="0"/>
            <a:ext cx="7635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fontAlgn="base">
              <a:lnSpc>
                <a:spcPct val="100000"/>
              </a:lnSpc>
              <a:spcBef>
                <a:spcPct val="0"/>
              </a:spcBef>
              <a:spcAft>
                <a:spcPct val="0"/>
              </a:spcAft>
              <a:buFontTx/>
              <a:buNone/>
            </a:pPr>
            <a:r>
              <a:rPr lang="en-US" altLang="en-US" sz="2000" b="1">
                <a:solidFill>
                  <a:prstClr val="black"/>
                </a:solidFill>
                <a:latin typeface="Arial" panose="020B0604020202020204" pitchFamily="34" charset="0"/>
                <a:cs typeface="Arial" panose="020B0604020202020204" pitchFamily="34" charset="0"/>
              </a:rPr>
              <a:t>DMA</a:t>
            </a:r>
          </a:p>
        </p:txBody>
      </p:sp>
      <p:sp>
        <p:nvSpPr>
          <p:cNvPr id="7171" name="Text Box 3"/>
          <p:cNvSpPr txBox="1">
            <a:spLocks noChangeArrowheads="1"/>
          </p:cNvSpPr>
          <p:nvPr/>
        </p:nvSpPr>
        <p:spPr bwMode="auto">
          <a:xfrm>
            <a:off x="381000" y="457200"/>
            <a:ext cx="5486400" cy="557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fontAlgn="base">
              <a:lnSpc>
                <a:spcPct val="100000"/>
              </a:lnSpc>
              <a:spcBef>
                <a:spcPct val="0"/>
              </a:spcBef>
              <a:spcAft>
                <a:spcPct val="0"/>
              </a:spcAft>
              <a:buFontTx/>
              <a:buNone/>
            </a:pPr>
            <a:r>
              <a:rPr lang="en-US" altLang="en-US" sz="2000" b="1" u="sng">
                <a:solidFill>
                  <a:prstClr val="black"/>
                </a:solidFill>
                <a:latin typeface="Arial" panose="020B0604020202020204" pitchFamily="34" charset="0"/>
                <a:cs typeface="Arial" panose="020B0604020202020204" pitchFamily="34" charset="0"/>
              </a:rPr>
              <a:t>important signal pins:</a:t>
            </a:r>
          </a:p>
          <a:p>
            <a:pPr fontAlgn="base">
              <a:lnSpc>
                <a:spcPct val="100000"/>
              </a:lnSpc>
              <a:spcBef>
                <a:spcPct val="0"/>
              </a:spcBef>
              <a:spcAft>
                <a:spcPct val="0"/>
              </a:spcAft>
              <a:buFontTx/>
              <a:buNone/>
            </a:pPr>
            <a:endParaRPr lang="en-US" altLang="en-US" sz="2000" b="1" u="sng">
              <a:solidFill>
                <a:prstClr val="black"/>
              </a:solidFill>
              <a:latin typeface="Arial" panose="020B0604020202020204" pitchFamily="34" charset="0"/>
              <a:cs typeface="Arial" panose="020B0604020202020204" pitchFamily="34" charset="0"/>
            </a:endParaRPr>
          </a:p>
          <a:p>
            <a:pPr fontAlgn="base">
              <a:lnSpc>
                <a:spcPct val="100000"/>
              </a:lnSpc>
              <a:spcBef>
                <a:spcPct val="0"/>
              </a:spcBef>
              <a:spcAft>
                <a:spcPct val="0"/>
              </a:spcAft>
              <a:buFontTx/>
              <a:buNone/>
            </a:pPr>
            <a:r>
              <a:rPr lang="en-US" altLang="en-US" sz="2000" b="1">
                <a:solidFill>
                  <a:prstClr val="black"/>
                </a:solidFill>
                <a:latin typeface="Arial" panose="020B0604020202020204" pitchFamily="34" charset="0"/>
                <a:cs typeface="Arial" panose="020B0604020202020204" pitchFamily="34" charset="0"/>
              </a:rPr>
              <a:t>• DREQ3 – DREQ0  (DMA request): Used to request a DMA transfer for a particular DMA channel.</a:t>
            </a:r>
          </a:p>
          <a:p>
            <a:pPr fontAlgn="base">
              <a:lnSpc>
                <a:spcPct val="100000"/>
              </a:lnSpc>
              <a:spcBef>
                <a:spcPct val="0"/>
              </a:spcBef>
              <a:spcAft>
                <a:spcPct val="0"/>
              </a:spcAft>
              <a:buFontTx/>
              <a:buNone/>
            </a:pPr>
            <a:endParaRPr lang="en-US" altLang="en-US" sz="2000" b="1">
              <a:solidFill>
                <a:prstClr val="black"/>
              </a:solidFill>
              <a:latin typeface="Arial" panose="020B0604020202020204" pitchFamily="34" charset="0"/>
              <a:cs typeface="Arial" panose="020B0604020202020204" pitchFamily="34" charset="0"/>
            </a:endParaRPr>
          </a:p>
          <a:p>
            <a:pPr fontAlgn="base">
              <a:lnSpc>
                <a:spcPct val="100000"/>
              </a:lnSpc>
              <a:spcBef>
                <a:spcPct val="0"/>
              </a:spcBef>
              <a:spcAft>
                <a:spcPct val="0"/>
              </a:spcAft>
              <a:buFontTx/>
              <a:buNone/>
            </a:pPr>
            <a:r>
              <a:rPr lang="en-US" altLang="en-US" sz="2000" b="1">
                <a:solidFill>
                  <a:prstClr val="black"/>
                </a:solidFill>
                <a:latin typeface="Arial" panose="020B0604020202020204" pitchFamily="34" charset="0"/>
                <a:cs typeface="Arial" panose="020B0604020202020204" pitchFamily="34" charset="0"/>
              </a:rPr>
              <a:t>• DACK3 – DACK0  (DMA channel acknowledge): Acknowledges a channel DMA request from a device.</a:t>
            </a:r>
          </a:p>
          <a:p>
            <a:pPr fontAlgn="base">
              <a:lnSpc>
                <a:spcPct val="100000"/>
              </a:lnSpc>
              <a:spcBef>
                <a:spcPct val="0"/>
              </a:spcBef>
              <a:spcAft>
                <a:spcPct val="0"/>
              </a:spcAft>
              <a:buFontTx/>
              <a:buNone/>
            </a:pPr>
            <a:endParaRPr lang="en-US" altLang="en-US" sz="2000" b="1">
              <a:solidFill>
                <a:prstClr val="black"/>
              </a:solidFill>
              <a:latin typeface="Arial" panose="020B0604020202020204" pitchFamily="34" charset="0"/>
              <a:cs typeface="Arial" panose="020B0604020202020204" pitchFamily="34" charset="0"/>
            </a:endParaRPr>
          </a:p>
          <a:p>
            <a:pPr fontAlgn="base">
              <a:lnSpc>
                <a:spcPct val="100000"/>
              </a:lnSpc>
              <a:spcBef>
                <a:spcPct val="0"/>
              </a:spcBef>
              <a:spcAft>
                <a:spcPct val="0"/>
              </a:spcAft>
              <a:buFontTx/>
              <a:buNone/>
            </a:pPr>
            <a:r>
              <a:rPr lang="en-US" altLang="en-US" sz="2000" b="1">
                <a:solidFill>
                  <a:prstClr val="black"/>
                </a:solidFill>
                <a:latin typeface="Arial" panose="020B0604020202020204" pitchFamily="34" charset="0"/>
                <a:cs typeface="Arial" panose="020B0604020202020204" pitchFamily="34" charset="0"/>
              </a:rPr>
              <a:t>• HRQ (Hold request): Requests a DMA transfer.</a:t>
            </a:r>
          </a:p>
          <a:p>
            <a:pPr fontAlgn="base">
              <a:lnSpc>
                <a:spcPct val="100000"/>
              </a:lnSpc>
              <a:spcBef>
                <a:spcPct val="0"/>
              </a:spcBef>
              <a:spcAft>
                <a:spcPct val="0"/>
              </a:spcAft>
              <a:buFontTx/>
              <a:buNone/>
            </a:pPr>
            <a:endParaRPr lang="en-US" altLang="en-US" sz="2000" b="1">
              <a:solidFill>
                <a:prstClr val="black"/>
              </a:solidFill>
              <a:latin typeface="Arial" panose="020B0604020202020204" pitchFamily="34" charset="0"/>
              <a:cs typeface="Arial" panose="020B0604020202020204" pitchFamily="34" charset="0"/>
            </a:endParaRPr>
          </a:p>
          <a:p>
            <a:pPr fontAlgn="base">
              <a:lnSpc>
                <a:spcPct val="100000"/>
              </a:lnSpc>
              <a:spcBef>
                <a:spcPct val="0"/>
              </a:spcBef>
              <a:spcAft>
                <a:spcPct val="0"/>
              </a:spcAft>
              <a:buFontTx/>
              <a:buNone/>
            </a:pPr>
            <a:r>
              <a:rPr lang="en-US" altLang="en-US" sz="2000" b="1">
                <a:solidFill>
                  <a:prstClr val="black"/>
                </a:solidFill>
                <a:latin typeface="Arial" panose="020B0604020202020204" pitchFamily="34" charset="0"/>
                <a:cs typeface="Arial" panose="020B0604020202020204" pitchFamily="34" charset="0"/>
              </a:rPr>
              <a:t>• HLDA (Hold acknowledge) signals the 8237 that the microprocessor has relinquished control of the address, data and control buses.</a:t>
            </a:r>
          </a:p>
          <a:p>
            <a:pPr fontAlgn="base">
              <a:lnSpc>
                <a:spcPct val="100000"/>
              </a:lnSpc>
              <a:spcBef>
                <a:spcPct val="0"/>
              </a:spcBef>
              <a:spcAft>
                <a:spcPct val="0"/>
              </a:spcAft>
              <a:buFontTx/>
              <a:buNone/>
            </a:pPr>
            <a:endParaRPr lang="en-US" altLang="en-US" sz="2000" b="1">
              <a:solidFill>
                <a:prstClr val="black"/>
              </a:solidFill>
              <a:latin typeface="Arial" panose="020B0604020202020204" pitchFamily="34" charset="0"/>
              <a:cs typeface="Arial" panose="020B0604020202020204" pitchFamily="34" charset="0"/>
            </a:endParaRPr>
          </a:p>
        </p:txBody>
      </p:sp>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685800"/>
            <a:ext cx="27432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122501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3733800" y="0"/>
            <a:ext cx="7635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fontAlgn="base">
              <a:lnSpc>
                <a:spcPct val="100000"/>
              </a:lnSpc>
              <a:spcBef>
                <a:spcPct val="0"/>
              </a:spcBef>
              <a:spcAft>
                <a:spcPct val="0"/>
              </a:spcAft>
              <a:buFontTx/>
              <a:buNone/>
            </a:pPr>
            <a:r>
              <a:rPr lang="en-US" altLang="en-US" sz="2000" b="1">
                <a:solidFill>
                  <a:prstClr val="black"/>
                </a:solidFill>
                <a:latin typeface="Arial" panose="020B0604020202020204" pitchFamily="34" charset="0"/>
                <a:cs typeface="Arial" panose="020B0604020202020204" pitchFamily="34" charset="0"/>
              </a:rPr>
              <a:t>DMA</a:t>
            </a:r>
          </a:p>
        </p:txBody>
      </p:sp>
      <p:sp>
        <p:nvSpPr>
          <p:cNvPr id="8195" name="Text Box 3"/>
          <p:cNvSpPr txBox="1">
            <a:spLocks noChangeArrowheads="1"/>
          </p:cNvSpPr>
          <p:nvPr/>
        </p:nvSpPr>
        <p:spPr bwMode="auto">
          <a:xfrm>
            <a:off x="381000" y="457200"/>
            <a:ext cx="5715000" cy="618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fontAlgn="base">
              <a:lnSpc>
                <a:spcPct val="100000"/>
              </a:lnSpc>
              <a:spcBef>
                <a:spcPct val="0"/>
              </a:spcBef>
              <a:spcAft>
                <a:spcPct val="0"/>
              </a:spcAft>
              <a:buFontTx/>
              <a:buNone/>
            </a:pPr>
            <a:r>
              <a:rPr lang="en-US" altLang="en-US" sz="2000" b="1" u="sng">
                <a:solidFill>
                  <a:prstClr val="black"/>
                </a:solidFill>
                <a:latin typeface="Arial" panose="020B0604020202020204" pitchFamily="34" charset="0"/>
                <a:cs typeface="Arial" panose="020B0604020202020204" pitchFamily="34" charset="0"/>
              </a:rPr>
              <a:t>Some important signal pins:</a:t>
            </a:r>
          </a:p>
          <a:p>
            <a:pPr fontAlgn="base">
              <a:lnSpc>
                <a:spcPct val="100000"/>
              </a:lnSpc>
              <a:spcBef>
                <a:spcPct val="0"/>
              </a:spcBef>
              <a:spcAft>
                <a:spcPct val="0"/>
              </a:spcAft>
              <a:buFontTx/>
              <a:buNone/>
            </a:pPr>
            <a:endParaRPr lang="en-US" altLang="en-US" sz="2000" b="1" u="sng">
              <a:solidFill>
                <a:prstClr val="black"/>
              </a:solidFill>
              <a:latin typeface="Arial" panose="020B0604020202020204" pitchFamily="34" charset="0"/>
              <a:cs typeface="Arial" panose="020B0604020202020204" pitchFamily="34" charset="0"/>
            </a:endParaRPr>
          </a:p>
          <a:p>
            <a:pPr fontAlgn="base">
              <a:lnSpc>
                <a:spcPct val="100000"/>
              </a:lnSpc>
              <a:spcBef>
                <a:spcPct val="0"/>
              </a:spcBef>
              <a:spcAft>
                <a:spcPct val="0"/>
              </a:spcAft>
              <a:buFontTx/>
              <a:buNone/>
            </a:pPr>
            <a:r>
              <a:rPr lang="en-US" altLang="en-US" sz="2000" b="1">
                <a:solidFill>
                  <a:prstClr val="black"/>
                </a:solidFill>
                <a:latin typeface="Arial" panose="020B0604020202020204" pitchFamily="34" charset="0"/>
                <a:cs typeface="Arial" panose="020B0604020202020204" pitchFamily="34" charset="0"/>
              </a:rPr>
              <a:t>• AEN (Address enable): Enables the DMA address latch connected to the 8237 and disable any buffers in the system connected to the microprocessor. (Use to take the control of the address bus from the microprocessor)</a:t>
            </a:r>
          </a:p>
          <a:p>
            <a:pPr fontAlgn="base">
              <a:lnSpc>
                <a:spcPct val="100000"/>
              </a:lnSpc>
              <a:spcBef>
                <a:spcPct val="0"/>
              </a:spcBef>
              <a:spcAft>
                <a:spcPct val="0"/>
              </a:spcAft>
              <a:buFontTx/>
              <a:buNone/>
            </a:pPr>
            <a:endParaRPr lang="en-US" altLang="en-US" sz="2000" b="1">
              <a:solidFill>
                <a:prstClr val="black"/>
              </a:solidFill>
              <a:latin typeface="Arial" panose="020B0604020202020204" pitchFamily="34" charset="0"/>
              <a:cs typeface="Arial" panose="020B0604020202020204" pitchFamily="34" charset="0"/>
            </a:endParaRPr>
          </a:p>
          <a:p>
            <a:pPr eaLnBrk="0" fontAlgn="base" hangingPunct="0">
              <a:lnSpc>
                <a:spcPct val="100000"/>
              </a:lnSpc>
              <a:spcBef>
                <a:spcPct val="0"/>
              </a:spcBef>
              <a:spcAft>
                <a:spcPct val="0"/>
              </a:spcAft>
              <a:buFontTx/>
              <a:buChar char="•"/>
            </a:pPr>
            <a:r>
              <a:rPr lang="en-US" altLang="en-US" sz="2000" b="1">
                <a:solidFill>
                  <a:prstClr val="black"/>
                </a:solidFill>
                <a:latin typeface="Arial" panose="020B0604020202020204" pitchFamily="34" charset="0"/>
                <a:cs typeface="Arial" panose="020B0604020202020204" pitchFamily="34" charset="0"/>
              </a:rPr>
              <a:t> ADSTB (Address strobe): Functions as ALE to latch address during the DMA transfer.</a:t>
            </a:r>
          </a:p>
          <a:p>
            <a:pPr eaLnBrk="0" fontAlgn="base" hangingPunct="0">
              <a:lnSpc>
                <a:spcPct val="100000"/>
              </a:lnSpc>
              <a:spcBef>
                <a:spcPct val="0"/>
              </a:spcBef>
              <a:spcAft>
                <a:spcPct val="0"/>
              </a:spcAft>
              <a:buFontTx/>
              <a:buNone/>
            </a:pPr>
            <a:endParaRPr lang="en-US" altLang="en-US" sz="2000" b="1">
              <a:solidFill>
                <a:prstClr val="black"/>
              </a:solidFill>
              <a:latin typeface="Arial" panose="020B0604020202020204" pitchFamily="34" charset="0"/>
              <a:cs typeface="Arial" panose="020B0604020202020204" pitchFamily="34" charset="0"/>
            </a:endParaRPr>
          </a:p>
          <a:p>
            <a:pPr eaLnBrk="0" fontAlgn="base" hangingPunct="0">
              <a:lnSpc>
                <a:spcPct val="100000"/>
              </a:lnSpc>
              <a:spcBef>
                <a:spcPct val="0"/>
              </a:spcBef>
              <a:spcAft>
                <a:spcPct val="0"/>
              </a:spcAft>
              <a:buFontTx/>
              <a:buNone/>
            </a:pPr>
            <a:r>
              <a:rPr lang="en-US" altLang="en-US" sz="2000" b="1">
                <a:solidFill>
                  <a:prstClr val="black"/>
                </a:solidFill>
                <a:latin typeface="Arial" panose="020B0604020202020204" pitchFamily="34" charset="0"/>
                <a:cs typeface="Arial" panose="020B0604020202020204" pitchFamily="34" charset="0"/>
              </a:rPr>
              <a:t>• EOP (End of process): bi direction, Signals the end of the DMA process.</a:t>
            </a:r>
          </a:p>
          <a:p>
            <a:pPr eaLnBrk="0" fontAlgn="base" hangingPunct="0">
              <a:lnSpc>
                <a:spcPct val="100000"/>
              </a:lnSpc>
              <a:spcBef>
                <a:spcPct val="0"/>
              </a:spcBef>
              <a:spcAft>
                <a:spcPct val="0"/>
              </a:spcAft>
              <a:buFontTx/>
              <a:buNone/>
            </a:pPr>
            <a:endParaRPr lang="en-US" altLang="en-US" sz="2000" b="1">
              <a:solidFill>
                <a:prstClr val="black"/>
              </a:solidFill>
              <a:latin typeface="Arial" panose="020B0604020202020204" pitchFamily="34" charset="0"/>
              <a:cs typeface="Arial" panose="020B0604020202020204" pitchFamily="34" charset="0"/>
            </a:endParaRPr>
          </a:p>
          <a:p>
            <a:pPr eaLnBrk="0" fontAlgn="base" hangingPunct="0">
              <a:lnSpc>
                <a:spcPct val="100000"/>
              </a:lnSpc>
              <a:spcBef>
                <a:spcPct val="0"/>
              </a:spcBef>
              <a:spcAft>
                <a:spcPct val="0"/>
              </a:spcAft>
              <a:buFontTx/>
              <a:buNone/>
            </a:pPr>
            <a:r>
              <a:rPr lang="en-US" altLang="en-US" sz="2000" b="1">
                <a:solidFill>
                  <a:prstClr val="black"/>
                </a:solidFill>
                <a:latin typeface="Arial" panose="020B0604020202020204" pitchFamily="34" charset="0"/>
                <a:cs typeface="Arial" panose="020B0604020202020204" pitchFamily="34" charset="0"/>
              </a:rPr>
              <a:t>• IOR (I/O read): bi-dir, Used as an input strobe to read data from the 8237 during programming and used as an output strobe to read data from the port during a DMA write cycle.</a:t>
            </a:r>
          </a:p>
        </p:txBody>
      </p:sp>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685800"/>
            <a:ext cx="27432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 name="Line 5"/>
          <p:cNvSpPr>
            <a:spLocks noChangeShapeType="1"/>
          </p:cNvSpPr>
          <p:nvPr/>
        </p:nvSpPr>
        <p:spPr bwMode="auto">
          <a:xfrm>
            <a:off x="609600" y="5105400"/>
            <a:ext cx="53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320439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3733800" y="0"/>
            <a:ext cx="7635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fontAlgn="base">
              <a:lnSpc>
                <a:spcPct val="100000"/>
              </a:lnSpc>
              <a:spcBef>
                <a:spcPct val="0"/>
              </a:spcBef>
              <a:spcAft>
                <a:spcPct val="0"/>
              </a:spcAft>
              <a:buFontTx/>
              <a:buNone/>
            </a:pPr>
            <a:r>
              <a:rPr lang="en-US" altLang="en-US" sz="2000" b="1">
                <a:solidFill>
                  <a:prstClr val="black"/>
                </a:solidFill>
                <a:latin typeface="Arial" panose="020B0604020202020204" pitchFamily="34" charset="0"/>
                <a:cs typeface="Arial" panose="020B0604020202020204" pitchFamily="34" charset="0"/>
              </a:rPr>
              <a:t>DMA</a:t>
            </a:r>
          </a:p>
        </p:txBody>
      </p:sp>
      <p:sp>
        <p:nvSpPr>
          <p:cNvPr id="9219" name="Text Box 3"/>
          <p:cNvSpPr txBox="1">
            <a:spLocks noChangeArrowheads="1"/>
          </p:cNvSpPr>
          <p:nvPr/>
        </p:nvSpPr>
        <p:spPr bwMode="auto">
          <a:xfrm>
            <a:off x="669925" y="696913"/>
            <a:ext cx="5502275" cy="618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fontAlgn="base">
              <a:lnSpc>
                <a:spcPct val="100000"/>
              </a:lnSpc>
              <a:spcBef>
                <a:spcPct val="0"/>
              </a:spcBef>
              <a:spcAft>
                <a:spcPct val="0"/>
              </a:spcAft>
              <a:buFontTx/>
              <a:buNone/>
            </a:pPr>
            <a:r>
              <a:rPr lang="en-US" altLang="en-US" sz="2000" b="1" u="sng">
                <a:solidFill>
                  <a:prstClr val="black"/>
                </a:solidFill>
                <a:latin typeface="Arial" panose="020B0604020202020204" pitchFamily="34" charset="0"/>
                <a:cs typeface="Arial" panose="020B0604020202020204" pitchFamily="34" charset="0"/>
              </a:rPr>
              <a:t>Some important signal pins:</a:t>
            </a:r>
          </a:p>
          <a:p>
            <a:pPr fontAlgn="base">
              <a:lnSpc>
                <a:spcPct val="100000"/>
              </a:lnSpc>
              <a:spcBef>
                <a:spcPct val="0"/>
              </a:spcBef>
              <a:spcAft>
                <a:spcPct val="0"/>
              </a:spcAft>
              <a:buFontTx/>
              <a:buNone/>
            </a:pPr>
            <a:endParaRPr lang="en-US" altLang="en-US" sz="2000" b="1">
              <a:solidFill>
                <a:prstClr val="black"/>
              </a:solidFill>
              <a:latin typeface="Arial" panose="020B0604020202020204" pitchFamily="34" charset="0"/>
              <a:cs typeface="Arial" panose="020B0604020202020204" pitchFamily="34" charset="0"/>
            </a:endParaRPr>
          </a:p>
          <a:p>
            <a:pPr fontAlgn="base">
              <a:lnSpc>
                <a:spcPct val="100000"/>
              </a:lnSpc>
              <a:spcBef>
                <a:spcPct val="0"/>
              </a:spcBef>
              <a:spcAft>
                <a:spcPct val="0"/>
              </a:spcAft>
              <a:buFontTx/>
              <a:buChar char="•"/>
            </a:pPr>
            <a:r>
              <a:rPr lang="en-US" altLang="en-US" sz="2000" b="1">
                <a:solidFill>
                  <a:prstClr val="black"/>
                </a:solidFill>
                <a:latin typeface="Arial" panose="020B0604020202020204" pitchFamily="34" charset="0"/>
                <a:cs typeface="Arial" panose="020B0604020202020204" pitchFamily="34" charset="0"/>
              </a:rPr>
              <a:t>  IOW (I/O write): bi-dir Used as an input strobe to write data to the 8237 during programming and used as an output strobe to write data to the port during a DMA read cycle.</a:t>
            </a:r>
          </a:p>
          <a:p>
            <a:pPr fontAlgn="base">
              <a:lnSpc>
                <a:spcPct val="100000"/>
              </a:lnSpc>
              <a:spcBef>
                <a:spcPct val="0"/>
              </a:spcBef>
              <a:spcAft>
                <a:spcPct val="0"/>
              </a:spcAft>
              <a:buFontTx/>
              <a:buNone/>
            </a:pPr>
            <a:endParaRPr lang="en-US" altLang="en-US" sz="2000" b="1">
              <a:solidFill>
                <a:prstClr val="black"/>
              </a:solidFill>
              <a:latin typeface="Arial" panose="020B0604020202020204" pitchFamily="34" charset="0"/>
              <a:cs typeface="Arial" panose="020B0604020202020204" pitchFamily="34" charset="0"/>
            </a:endParaRPr>
          </a:p>
          <a:p>
            <a:pPr fontAlgn="base">
              <a:lnSpc>
                <a:spcPct val="100000"/>
              </a:lnSpc>
              <a:spcBef>
                <a:spcPct val="0"/>
              </a:spcBef>
              <a:spcAft>
                <a:spcPct val="0"/>
              </a:spcAft>
              <a:buFontTx/>
              <a:buChar char="•"/>
            </a:pPr>
            <a:r>
              <a:rPr lang="en-US" altLang="en-US" sz="2000" b="1">
                <a:solidFill>
                  <a:prstClr val="black"/>
                </a:solidFill>
                <a:latin typeface="Arial" panose="020B0604020202020204" pitchFamily="34" charset="0"/>
                <a:cs typeface="Arial" panose="020B0604020202020204" pitchFamily="34" charset="0"/>
              </a:rPr>
              <a:t> MEMW (Memory write): Used as an output to cause memory to write data during a DMA write cycle.</a:t>
            </a:r>
          </a:p>
          <a:p>
            <a:pPr fontAlgn="base">
              <a:lnSpc>
                <a:spcPct val="100000"/>
              </a:lnSpc>
              <a:spcBef>
                <a:spcPct val="0"/>
              </a:spcBef>
              <a:spcAft>
                <a:spcPct val="0"/>
              </a:spcAft>
              <a:buFontTx/>
              <a:buNone/>
            </a:pPr>
            <a:endParaRPr lang="en-US" altLang="en-US" sz="2000" b="1">
              <a:solidFill>
                <a:prstClr val="black"/>
              </a:solidFill>
              <a:latin typeface="Arial" panose="020B0604020202020204" pitchFamily="34" charset="0"/>
              <a:cs typeface="Arial" panose="020B0604020202020204" pitchFamily="34" charset="0"/>
            </a:endParaRPr>
          </a:p>
          <a:p>
            <a:pPr fontAlgn="base">
              <a:lnSpc>
                <a:spcPct val="100000"/>
              </a:lnSpc>
              <a:spcBef>
                <a:spcPct val="0"/>
              </a:spcBef>
              <a:spcAft>
                <a:spcPct val="0"/>
              </a:spcAft>
              <a:buFontTx/>
              <a:buChar char="•"/>
            </a:pPr>
            <a:r>
              <a:rPr lang="en-US" altLang="en-US" sz="2000" b="1">
                <a:solidFill>
                  <a:prstClr val="black"/>
                </a:solidFill>
                <a:latin typeface="Arial" panose="020B0604020202020204" pitchFamily="34" charset="0"/>
                <a:cs typeface="Arial" panose="020B0604020202020204" pitchFamily="34" charset="0"/>
              </a:rPr>
              <a:t> MEMR (Memory read): Used as an output to cause memory to read data during a DMA read cycle</a:t>
            </a:r>
          </a:p>
          <a:p>
            <a:pPr fontAlgn="base">
              <a:lnSpc>
                <a:spcPct val="100000"/>
              </a:lnSpc>
              <a:spcBef>
                <a:spcPct val="0"/>
              </a:spcBef>
              <a:spcAft>
                <a:spcPct val="0"/>
              </a:spcAft>
              <a:buFontTx/>
              <a:buChar char="•"/>
            </a:pPr>
            <a:endParaRPr lang="en-US" altLang="en-US" sz="2000" b="1">
              <a:solidFill>
                <a:prstClr val="black"/>
              </a:solidFill>
              <a:latin typeface="Arial" panose="020B0604020202020204" pitchFamily="34" charset="0"/>
              <a:cs typeface="Arial" panose="020B0604020202020204" pitchFamily="34" charset="0"/>
            </a:endParaRPr>
          </a:p>
          <a:p>
            <a:pPr fontAlgn="base">
              <a:lnSpc>
                <a:spcPct val="100000"/>
              </a:lnSpc>
              <a:spcBef>
                <a:spcPct val="0"/>
              </a:spcBef>
              <a:spcAft>
                <a:spcPct val="0"/>
              </a:spcAft>
              <a:buFontTx/>
              <a:buChar char="•"/>
            </a:pPr>
            <a:r>
              <a:rPr lang="en-US" altLang="en-US" sz="2000" b="1">
                <a:solidFill>
                  <a:prstClr val="black"/>
                </a:solidFill>
                <a:latin typeface="Arial" panose="020B0604020202020204" pitchFamily="34" charset="0"/>
                <a:cs typeface="Arial" panose="020B0604020202020204" pitchFamily="34" charset="0"/>
              </a:rPr>
              <a:t> A3 – A0 : address pins select an internal register during  programming and provide part of the DMA transfer address during DMA operation.</a:t>
            </a:r>
          </a:p>
        </p:txBody>
      </p:sp>
      <p:sp>
        <p:nvSpPr>
          <p:cNvPr id="9220" name="Line 4"/>
          <p:cNvSpPr>
            <a:spLocks noChangeShapeType="1"/>
          </p:cNvSpPr>
          <p:nvPr/>
        </p:nvSpPr>
        <p:spPr bwMode="auto">
          <a:xfrm>
            <a:off x="1066800" y="13716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prstClr val="black"/>
              </a:solidFill>
              <a:latin typeface="Arial" panose="020B0604020202020204" pitchFamily="34" charset="0"/>
              <a:cs typeface="Arial" panose="020B0604020202020204" pitchFamily="34" charset="0"/>
            </a:endParaRPr>
          </a:p>
        </p:txBody>
      </p:sp>
      <p:sp>
        <p:nvSpPr>
          <p:cNvPr id="9221" name="Line 5"/>
          <p:cNvSpPr>
            <a:spLocks noChangeShapeType="1"/>
          </p:cNvSpPr>
          <p:nvPr/>
        </p:nvSpPr>
        <p:spPr bwMode="auto">
          <a:xfrm>
            <a:off x="914400" y="4419600"/>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prstClr val="black"/>
              </a:solidFill>
              <a:latin typeface="Arial" panose="020B0604020202020204" pitchFamily="34" charset="0"/>
              <a:cs typeface="Arial" panose="020B0604020202020204" pitchFamily="34" charset="0"/>
            </a:endParaRPr>
          </a:p>
        </p:txBody>
      </p:sp>
      <p:sp>
        <p:nvSpPr>
          <p:cNvPr id="9222" name="Line 6"/>
          <p:cNvSpPr>
            <a:spLocks noChangeShapeType="1"/>
          </p:cNvSpPr>
          <p:nvPr/>
        </p:nvSpPr>
        <p:spPr bwMode="auto">
          <a:xfrm>
            <a:off x="914400" y="3200400"/>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prstClr val="black"/>
              </a:solidFill>
              <a:latin typeface="Arial" panose="020B0604020202020204" pitchFamily="34" charset="0"/>
              <a:cs typeface="Arial" panose="020B0604020202020204" pitchFamily="34" charset="0"/>
            </a:endParaRPr>
          </a:p>
        </p:txBody>
      </p:sp>
      <p:pic>
        <p:nvPicPr>
          <p:cNvPr id="922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685800"/>
            <a:ext cx="27432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85141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3733800" y="0"/>
            <a:ext cx="7635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fontAlgn="base">
              <a:lnSpc>
                <a:spcPct val="100000"/>
              </a:lnSpc>
              <a:spcBef>
                <a:spcPct val="0"/>
              </a:spcBef>
              <a:spcAft>
                <a:spcPct val="0"/>
              </a:spcAft>
              <a:buFontTx/>
              <a:buNone/>
            </a:pPr>
            <a:r>
              <a:rPr lang="en-US" altLang="en-US" sz="2000" b="1">
                <a:solidFill>
                  <a:prstClr val="black"/>
                </a:solidFill>
                <a:latin typeface="Arial" panose="020B0604020202020204" pitchFamily="34" charset="0"/>
                <a:cs typeface="Arial" panose="020B0604020202020204" pitchFamily="34" charset="0"/>
              </a:rPr>
              <a:t>DMA</a:t>
            </a:r>
          </a:p>
        </p:txBody>
      </p:sp>
      <p:sp>
        <p:nvSpPr>
          <p:cNvPr id="10243" name="Text Box 3"/>
          <p:cNvSpPr txBox="1">
            <a:spLocks noChangeArrowheads="1"/>
          </p:cNvSpPr>
          <p:nvPr/>
        </p:nvSpPr>
        <p:spPr bwMode="auto">
          <a:xfrm>
            <a:off x="669925" y="696913"/>
            <a:ext cx="5502275"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fontAlgn="base">
              <a:lnSpc>
                <a:spcPct val="100000"/>
              </a:lnSpc>
              <a:spcBef>
                <a:spcPct val="0"/>
              </a:spcBef>
              <a:spcAft>
                <a:spcPct val="0"/>
              </a:spcAft>
              <a:buFontTx/>
              <a:buNone/>
            </a:pPr>
            <a:r>
              <a:rPr lang="en-US" altLang="en-US" sz="2000" b="1" u="sng">
                <a:solidFill>
                  <a:prstClr val="black"/>
                </a:solidFill>
                <a:latin typeface="Arial" panose="020B0604020202020204" pitchFamily="34" charset="0"/>
                <a:cs typeface="Arial" panose="020B0604020202020204" pitchFamily="34" charset="0"/>
              </a:rPr>
              <a:t>Some important signal pins:</a:t>
            </a:r>
          </a:p>
          <a:p>
            <a:pPr fontAlgn="base">
              <a:lnSpc>
                <a:spcPct val="100000"/>
              </a:lnSpc>
              <a:spcBef>
                <a:spcPct val="0"/>
              </a:spcBef>
              <a:spcAft>
                <a:spcPct val="0"/>
              </a:spcAft>
              <a:buFontTx/>
              <a:buNone/>
            </a:pPr>
            <a:endParaRPr lang="en-US" altLang="en-US" sz="2000" b="1">
              <a:solidFill>
                <a:prstClr val="black"/>
              </a:solidFill>
              <a:latin typeface="Arial" panose="020B0604020202020204" pitchFamily="34" charset="0"/>
              <a:cs typeface="Arial" panose="020B0604020202020204" pitchFamily="34" charset="0"/>
            </a:endParaRPr>
          </a:p>
          <a:p>
            <a:pPr fontAlgn="base">
              <a:lnSpc>
                <a:spcPct val="100000"/>
              </a:lnSpc>
              <a:spcBef>
                <a:spcPct val="0"/>
              </a:spcBef>
              <a:spcAft>
                <a:spcPct val="0"/>
              </a:spcAft>
              <a:buFontTx/>
              <a:buChar char="•"/>
            </a:pPr>
            <a:r>
              <a:rPr lang="en-US" altLang="en-US" sz="2000" b="1">
                <a:solidFill>
                  <a:prstClr val="black"/>
                </a:solidFill>
                <a:latin typeface="Arial" panose="020B0604020202020204" pitchFamily="34" charset="0"/>
                <a:cs typeface="Arial" panose="020B0604020202020204" pitchFamily="34" charset="0"/>
              </a:rPr>
              <a:t>  A7 – A4 : address pins are outputs that provide part of the DMA transfer address during a DMA operation.</a:t>
            </a:r>
          </a:p>
          <a:p>
            <a:pPr fontAlgn="base">
              <a:lnSpc>
                <a:spcPct val="100000"/>
              </a:lnSpc>
              <a:spcBef>
                <a:spcPct val="0"/>
              </a:spcBef>
              <a:spcAft>
                <a:spcPct val="0"/>
              </a:spcAft>
              <a:buFontTx/>
              <a:buChar char="•"/>
            </a:pPr>
            <a:endParaRPr lang="en-US" altLang="en-US" sz="2000" b="1">
              <a:solidFill>
                <a:prstClr val="black"/>
              </a:solidFill>
              <a:latin typeface="Arial" panose="020B0604020202020204" pitchFamily="34" charset="0"/>
              <a:cs typeface="Arial" panose="020B0604020202020204" pitchFamily="34" charset="0"/>
            </a:endParaRPr>
          </a:p>
          <a:p>
            <a:pPr fontAlgn="base">
              <a:lnSpc>
                <a:spcPct val="100000"/>
              </a:lnSpc>
              <a:spcBef>
                <a:spcPct val="0"/>
              </a:spcBef>
              <a:spcAft>
                <a:spcPct val="0"/>
              </a:spcAft>
              <a:buFontTx/>
              <a:buChar char="•"/>
            </a:pPr>
            <a:r>
              <a:rPr lang="en-US" altLang="en-US" sz="2000" b="1">
                <a:solidFill>
                  <a:prstClr val="black"/>
                </a:solidFill>
                <a:latin typeface="Arial" panose="020B0604020202020204" pitchFamily="34" charset="0"/>
                <a:cs typeface="Arial" panose="020B0604020202020204" pitchFamily="34" charset="0"/>
              </a:rPr>
              <a:t> DB0 – DB7 : data bus, connected to microprocessor and are used during the programming DMA controller.</a:t>
            </a:r>
          </a:p>
        </p:txBody>
      </p:sp>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685800"/>
            <a:ext cx="27432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40849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77341"/>
            <a:ext cx="3524885" cy="513715"/>
          </a:xfrm>
          <a:prstGeom prst="rect">
            <a:avLst/>
          </a:prstGeom>
        </p:spPr>
        <p:txBody>
          <a:bodyPr vert="horz" wrap="square" lIns="0" tIns="13335" rIns="0" bIns="0" rtlCol="0">
            <a:spAutoFit/>
          </a:bodyPr>
          <a:lstStyle/>
          <a:p>
            <a:pPr marL="12700">
              <a:lnSpc>
                <a:spcPct val="100000"/>
              </a:lnSpc>
              <a:spcBef>
                <a:spcPts val="105"/>
              </a:spcBef>
            </a:pPr>
            <a:r>
              <a:rPr spc="204" dirty="0"/>
              <a:t>Basic </a:t>
            </a:r>
            <a:r>
              <a:rPr spc="145" dirty="0"/>
              <a:t>I/O</a:t>
            </a:r>
            <a:r>
              <a:rPr spc="235" dirty="0"/>
              <a:t> </a:t>
            </a:r>
            <a:r>
              <a:rPr spc="190" dirty="0"/>
              <a:t>System</a:t>
            </a:r>
          </a:p>
        </p:txBody>
      </p:sp>
      <p:sp>
        <p:nvSpPr>
          <p:cNvPr id="3" name="object 3"/>
          <p:cNvSpPr txBox="1"/>
          <p:nvPr/>
        </p:nvSpPr>
        <p:spPr>
          <a:xfrm>
            <a:off x="535940" y="1240282"/>
            <a:ext cx="7870825" cy="2814955"/>
          </a:xfrm>
          <a:prstGeom prst="rect">
            <a:avLst/>
          </a:prstGeom>
        </p:spPr>
        <p:txBody>
          <a:bodyPr vert="horz" wrap="square" lIns="0" tIns="12700" rIns="0" bIns="0" rtlCol="0">
            <a:spAutoFit/>
          </a:bodyPr>
          <a:lstStyle/>
          <a:p>
            <a:pPr marL="286385" marR="160655" indent="-274320">
              <a:lnSpc>
                <a:spcPct val="100000"/>
              </a:lnSpc>
              <a:spcBef>
                <a:spcPts val="100"/>
              </a:spcBef>
              <a:tabLst>
                <a:tab pos="286385" algn="l"/>
              </a:tabLst>
            </a:pPr>
            <a:r>
              <a:rPr sz="1800" spc="-515" dirty="0">
                <a:solidFill>
                  <a:srgbClr val="717BA2"/>
                </a:solidFill>
                <a:latin typeface="Arial"/>
                <a:cs typeface="Arial"/>
              </a:rPr>
              <a:t>	</a:t>
            </a:r>
            <a:r>
              <a:rPr sz="2400" spc="-60" dirty="0">
                <a:latin typeface="Trebuchet MS"/>
                <a:cs typeface="Trebuchet MS"/>
              </a:rPr>
              <a:t>8086 </a:t>
            </a:r>
            <a:r>
              <a:rPr sz="2400" spc="-55" dirty="0">
                <a:latin typeface="Trebuchet MS"/>
                <a:cs typeface="Trebuchet MS"/>
              </a:rPr>
              <a:t>processor </a:t>
            </a:r>
            <a:r>
              <a:rPr sz="2400" spc="-95" dirty="0">
                <a:latin typeface="Trebuchet MS"/>
                <a:cs typeface="Trebuchet MS"/>
              </a:rPr>
              <a:t>uses </a:t>
            </a:r>
            <a:r>
              <a:rPr sz="2400" spc="-114" dirty="0">
                <a:latin typeface="Trebuchet MS"/>
                <a:cs typeface="Trebuchet MS"/>
              </a:rPr>
              <a:t>address </a:t>
            </a:r>
            <a:r>
              <a:rPr sz="2400" spc="-100" dirty="0">
                <a:latin typeface="Trebuchet MS"/>
                <a:cs typeface="Trebuchet MS"/>
              </a:rPr>
              <a:t>bus </a:t>
            </a:r>
            <a:r>
              <a:rPr sz="2400" spc="-114" dirty="0">
                <a:latin typeface="Trebuchet MS"/>
                <a:cs typeface="Trebuchet MS"/>
              </a:rPr>
              <a:t>pins </a:t>
            </a:r>
            <a:r>
              <a:rPr sz="2400" spc="-25" dirty="0">
                <a:latin typeface="Trebuchet MS"/>
                <a:cs typeface="Trebuchet MS"/>
              </a:rPr>
              <a:t>AD[15:0] </a:t>
            </a:r>
            <a:r>
              <a:rPr sz="2400" spc="-60" dirty="0">
                <a:latin typeface="Trebuchet MS"/>
                <a:cs typeface="Trebuchet MS"/>
              </a:rPr>
              <a:t>to </a:t>
            </a:r>
            <a:r>
              <a:rPr sz="2400" spc="-145" dirty="0">
                <a:latin typeface="Trebuchet MS"/>
                <a:cs typeface="Trebuchet MS"/>
              </a:rPr>
              <a:t>locate </a:t>
            </a:r>
            <a:r>
              <a:rPr sz="2400" spc="-175" dirty="0">
                <a:latin typeface="Trebuchet MS"/>
                <a:cs typeface="Trebuchet MS"/>
              </a:rPr>
              <a:t>an  </a:t>
            </a:r>
            <a:r>
              <a:rPr sz="2400" spc="-100" dirty="0">
                <a:latin typeface="Trebuchet MS"/>
                <a:cs typeface="Trebuchet MS"/>
              </a:rPr>
              <a:t>I/O</a:t>
            </a:r>
            <a:r>
              <a:rPr sz="2400" spc="-65" dirty="0">
                <a:latin typeface="Trebuchet MS"/>
                <a:cs typeface="Trebuchet MS"/>
              </a:rPr>
              <a:t> </a:t>
            </a:r>
            <a:r>
              <a:rPr sz="2400" spc="-50" dirty="0">
                <a:latin typeface="Trebuchet MS"/>
                <a:cs typeface="Trebuchet MS"/>
              </a:rPr>
              <a:t>port</a:t>
            </a:r>
            <a:endParaRPr sz="2400">
              <a:latin typeface="Trebuchet MS"/>
              <a:cs typeface="Trebuchet MS"/>
            </a:endParaRPr>
          </a:p>
          <a:p>
            <a:pPr marL="12700">
              <a:lnSpc>
                <a:spcPct val="100000"/>
              </a:lnSpc>
              <a:spcBef>
                <a:spcPts val="600"/>
              </a:spcBef>
              <a:tabLst>
                <a:tab pos="286385" algn="l"/>
              </a:tabLst>
            </a:pPr>
            <a:r>
              <a:rPr sz="1800" spc="-515" dirty="0">
                <a:solidFill>
                  <a:srgbClr val="717BA2"/>
                </a:solidFill>
                <a:latin typeface="Arial"/>
                <a:cs typeface="Arial"/>
              </a:rPr>
              <a:t>	</a:t>
            </a:r>
            <a:r>
              <a:rPr sz="2400" spc="-110" dirty="0">
                <a:latin typeface="Trebuchet MS"/>
                <a:cs typeface="Trebuchet MS"/>
              </a:rPr>
              <a:t>65,536 </a:t>
            </a:r>
            <a:r>
              <a:rPr sz="2400" spc="-105" dirty="0">
                <a:latin typeface="Trebuchet MS"/>
                <a:cs typeface="Trebuchet MS"/>
              </a:rPr>
              <a:t>possible </a:t>
            </a:r>
            <a:r>
              <a:rPr sz="2400" spc="-100" dirty="0">
                <a:latin typeface="Trebuchet MS"/>
                <a:cs typeface="Trebuchet MS"/>
              </a:rPr>
              <a:t>I/O</a:t>
            </a:r>
            <a:r>
              <a:rPr sz="2400" spc="35" dirty="0">
                <a:latin typeface="Trebuchet MS"/>
                <a:cs typeface="Trebuchet MS"/>
              </a:rPr>
              <a:t> </a:t>
            </a:r>
            <a:r>
              <a:rPr sz="2400" spc="-50" dirty="0">
                <a:latin typeface="Trebuchet MS"/>
                <a:cs typeface="Trebuchet MS"/>
              </a:rPr>
              <a:t>ports</a:t>
            </a:r>
            <a:endParaRPr sz="2400">
              <a:latin typeface="Trebuchet MS"/>
              <a:cs typeface="Trebuchet MS"/>
            </a:endParaRPr>
          </a:p>
          <a:p>
            <a:pPr marL="286385" marR="158750" indent="-274320">
              <a:lnSpc>
                <a:spcPct val="100000"/>
              </a:lnSpc>
              <a:spcBef>
                <a:spcPts val="600"/>
              </a:spcBef>
              <a:tabLst>
                <a:tab pos="286385" algn="l"/>
              </a:tabLst>
            </a:pPr>
            <a:r>
              <a:rPr sz="1800" spc="-515" dirty="0">
                <a:solidFill>
                  <a:srgbClr val="717BA2"/>
                </a:solidFill>
                <a:latin typeface="Arial"/>
                <a:cs typeface="Arial"/>
              </a:rPr>
              <a:t>	</a:t>
            </a:r>
            <a:r>
              <a:rPr sz="2400" spc="-75" dirty="0">
                <a:latin typeface="Trebuchet MS"/>
                <a:cs typeface="Trebuchet MS"/>
              </a:rPr>
              <a:t>Data </a:t>
            </a:r>
            <a:r>
              <a:rPr sz="2400" spc="-125" dirty="0">
                <a:latin typeface="Trebuchet MS"/>
                <a:cs typeface="Trebuchet MS"/>
              </a:rPr>
              <a:t>transfer </a:t>
            </a:r>
            <a:r>
              <a:rPr sz="2400" spc="-140" dirty="0">
                <a:latin typeface="Trebuchet MS"/>
                <a:cs typeface="Trebuchet MS"/>
              </a:rPr>
              <a:t>between </a:t>
            </a:r>
            <a:r>
              <a:rPr sz="2400" spc="-50" dirty="0">
                <a:latin typeface="Trebuchet MS"/>
                <a:cs typeface="Trebuchet MS"/>
              </a:rPr>
              <a:t>ports </a:t>
            </a:r>
            <a:r>
              <a:rPr sz="2400" spc="-155" dirty="0">
                <a:latin typeface="Trebuchet MS"/>
                <a:cs typeface="Trebuchet MS"/>
              </a:rPr>
              <a:t>and </a:t>
            </a:r>
            <a:r>
              <a:rPr sz="2400" spc="-140" dirty="0">
                <a:latin typeface="Trebuchet MS"/>
                <a:cs typeface="Trebuchet MS"/>
              </a:rPr>
              <a:t>the </a:t>
            </a:r>
            <a:r>
              <a:rPr sz="2400" spc="-55" dirty="0">
                <a:latin typeface="Trebuchet MS"/>
                <a:cs typeface="Trebuchet MS"/>
              </a:rPr>
              <a:t>processor </a:t>
            </a:r>
            <a:r>
              <a:rPr sz="2400" spc="-65" dirty="0">
                <a:latin typeface="Trebuchet MS"/>
                <a:cs typeface="Trebuchet MS"/>
              </a:rPr>
              <a:t>occurs </a:t>
            </a:r>
            <a:r>
              <a:rPr sz="2400" spc="-80" dirty="0">
                <a:latin typeface="Trebuchet MS"/>
                <a:cs typeface="Trebuchet MS"/>
              </a:rPr>
              <a:t>over  </a:t>
            </a:r>
            <a:r>
              <a:rPr sz="2400" spc="-185" dirty="0">
                <a:latin typeface="Trebuchet MS"/>
                <a:cs typeface="Trebuchet MS"/>
              </a:rPr>
              <a:t>data</a:t>
            </a:r>
            <a:r>
              <a:rPr sz="2400" spc="-55" dirty="0">
                <a:latin typeface="Trebuchet MS"/>
                <a:cs typeface="Trebuchet MS"/>
              </a:rPr>
              <a:t> </a:t>
            </a:r>
            <a:r>
              <a:rPr sz="2400" spc="-100" dirty="0">
                <a:latin typeface="Trebuchet MS"/>
                <a:cs typeface="Trebuchet MS"/>
              </a:rPr>
              <a:t>bus</a:t>
            </a:r>
            <a:endParaRPr sz="2400">
              <a:latin typeface="Trebuchet MS"/>
              <a:cs typeface="Trebuchet MS"/>
            </a:endParaRPr>
          </a:p>
          <a:p>
            <a:pPr marL="286385" marR="5080" indent="-274320">
              <a:lnSpc>
                <a:spcPct val="100000"/>
              </a:lnSpc>
              <a:spcBef>
                <a:spcPts val="605"/>
              </a:spcBef>
              <a:tabLst>
                <a:tab pos="286385" algn="l"/>
              </a:tabLst>
            </a:pPr>
            <a:r>
              <a:rPr sz="1800" spc="-515" dirty="0">
                <a:solidFill>
                  <a:srgbClr val="717BA2"/>
                </a:solidFill>
                <a:latin typeface="Arial"/>
                <a:cs typeface="Arial"/>
              </a:rPr>
              <a:t>	</a:t>
            </a:r>
            <a:r>
              <a:rPr sz="2400" spc="70" dirty="0">
                <a:latin typeface="Trebuchet MS"/>
                <a:cs typeface="Trebuchet MS"/>
              </a:rPr>
              <a:t>AL </a:t>
            </a:r>
            <a:r>
              <a:rPr sz="2400" spc="-25" dirty="0">
                <a:latin typeface="Trebuchet MS"/>
                <a:cs typeface="Trebuchet MS"/>
              </a:rPr>
              <a:t>(or </a:t>
            </a:r>
            <a:r>
              <a:rPr sz="2400" spc="145" dirty="0">
                <a:latin typeface="Trebuchet MS"/>
                <a:cs typeface="Trebuchet MS"/>
              </a:rPr>
              <a:t>AX) </a:t>
            </a:r>
            <a:r>
              <a:rPr sz="2400" spc="-110" dirty="0">
                <a:latin typeface="Trebuchet MS"/>
                <a:cs typeface="Trebuchet MS"/>
              </a:rPr>
              <a:t>is </a:t>
            </a:r>
            <a:r>
              <a:rPr sz="2400" spc="-145" dirty="0">
                <a:latin typeface="Trebuchet MS"/>
                <a:cs typeface="Trebuchet MS"/>
              </a:rPr>
              <a:t>the </a:t>
            </a:r>
            <a:r>
              <a:rPr sz="2400" spc="-55" dirty="0">
                <a:latin typeface="Trebuchet MS"/>
                <a:cs typeface="Trebuchet MS"/>
              </a:rPr>
              <a:t>processor </a:t>
            </a:r>
            <a:r>
              <a:rPr sz="2400" spc="-110" dirty="0">
                <a:latin typeface="Trebuchet MS"/>
                <a:cs typeface="Trebuchet MS"/>
              </a:rPr>
              <a:t>register </a:t>
            </a:r>
            <a:r>
              <a:rPr sz="2400" spc="-165" dirty="0">
                <a:latin typeface="Trebuchet MS"/>
                <a:cs typeface="Trebuchet MS"/>
              </a:rPr>
              <a:t>that </a:t>
            </a:r>
            <a:r>
              <a:rPr sz="2400" spc="-150" dirty="0">
                <a:latin typeface="Trebuchet MS"/>
                <a:cs typeface="Trebuchet MS"/>
              </a:rPr>
              <a:t>takes </a:t>
            </a:r>
            <a:r>
              <a:rPr sz="2400" spc="-140" dirty="0">
                <a:latin typeface="Trebuchet MS"/>
                <a:cs typeface="Trebuchet MS"/>
              </a:rPr>
              <a:t>input </a:t>
            </a:r>
            <a:r>
              <a:rPr sz="2400" spc="-185" dirty="0">
                <a:latin typeface="Trebuchet MS"/>
                <a:cs typeface="Trebuchet MS"/>
              </a:rPr>
              <a:t>data </a:t>
            </a:r>
            <a:r>
              <a:rPr sz="2400" spc="-25" dirty="0">
                <a:latin typeface="Trebuchet MS"/>
                <a:cs typeface="Trebuchet MS"/>
              </a:rPr>
              <a:t>(or  </a:t>
            </a:r>
            <a:r>
              <a:rPr sz="2400" spc="-105" dirty="0">
                <a:latin typeface="Trebuchet MS"/>
                <a:cs typeface="Trebuchet MS"/>
              </a:rPr>
              <a:t>provide </a:t>
            </a:r>
            <a:r>
              <a:rPr sz="2400" spc="-110" dirty="0">
                <a:latin typeface="Trebuchet MS"/>
                <a:cs typeface="Trebuchet MS"/>
              </a:rPr>
              <a:t>output</a:t>
            </a:r>
            <a:r>
              <a:rPr sz="2400" spc="-15" dirty="0">
                <a:latin typeface="Trebuchet MS"/>
                <a:cs typeface="Trebuchet MS"/>
              </a:rPr>
              <a:t> </a:t>
            </a:r>
            <a:r>
              <a:rPr sz="2400" spc="-170" dirty="0">
                <a:latin typeface="Trebuchet MS"/>
                <a:cs typeface="Trebuchet MS"/>
              </a:rPr>
              <a:t>data)</a:t>
            </a:r>
            <a:endParaRPr sz="2400">
              <a:latin typeface="Trebuchet MS"/>
              <a:cs typeface="Trebuchet MS"/>
            </a:endParaRPr>
          </a:p>
        </p:txBody>
      </p:sp>
      <p:sp>
        <p:nvSpPr>
          <p:cNvPr id="4" name="object 4"/>
          <p:cNvSpPr/>
          <p:nvPr/>
        </p:nvSpPr>
        <p:spPr>
          <a:xfrm>
            <a:off x="1292352" y="4401311"/>
            <a:ext cx="969644" cy="367665"/>
          </a:xfrm>
          <a:custGeom>
            <a:avLst/>
            <a:gdLst/>
            <a:ahLst/>
            <a:cxnLst/>
            <a:rect l="l" t="t" r="r" b="b"/>
            <a:pathLst>
              <a:path w="969644" h="367664">
                <a:moveTo>
                  <a:pt x="0" y="367283"/>
                </a:moveTo>
                <a:lnTo>
                  <a:pt x="969263" y="367283"/>
                </a:lnTo>
                <a:lnTo>
                  <a:pt x="969263" y="0"/>
                </a:lnTo>
                <a:lnTo>
                  <a:pt x="0" y="0"/>
                </a:lnTo>
                <a:lnTo>
                  <a:pt x="0" y="367283"/>
                </a:lnTo>
                <a:close/>
              </a:path>
            </a:pathLst>
          </a:custGeom>
          <a:ln w="9144">
            <a:solidFill>
              <a:srgbClr val="000000"/>
            </a:solidFill>
          </a:ln>
        </p:spPr>
        <p:txBody>
          <a:bodyPr wrap="square" lIns="0" tIns="0" rIns="0" bIns="0" rtlCol="0"/>
          <a:lstStyle/>
          <a:p>
            <a:endParaRPr/>
          </a:p>
        </p:txBody>
      </p:sp>
      <p:sp>
        <p:nvSpPr>
          <p:cNvPr id="5" name="object 5"/>
          <p:cNvSpPr/>
          <p:nvPr/>
        </p:nvSpPr>
        <p:spPr>
          <a:xfrm>
            <a:off x="1815083" y="4401311"/>
            <a:ext cx="0" cy="367665"/>
          </a:xfrm>
          <a:custGeom>
            <a:avLst/>
            <a:gdLst/>
            <a:ahLst/>
            <a:cxnLst/>
            <a:rect l="l" t="t" r="r" b="b"/>
            <a:pathLst>
              <a:path h="367664">
                <a:moveTo>
                  <a:pt x="0" y="0"/>
                </a:moveTo>
                <a:lnTo>
                  <a:pt x="0" y="367283"/>
                </a:lnTo>
              </a:path>
            </a:pathLst>
          </a:custGeom>
          <a:ln w="9144">
            <a:solidFill>
              <a:srgbClr val="000000"/>
            </a:solidFill>
          </a:ln>
        </p:spPr>
        <p:txBody>
          <a:bodyPr wrap="square" lIns="0" tIns="0" rIns="0" bIns="0" rtlCol="0"/>
          <a:lstStyle/>
          <a:p>
            <a:endParaRPr/>
          </a:p>
        </p:txBody>
      </p:sp>
      <p:sp>
        <p:nvSpPr>
          <p:cNvPr id="6" name="object 6"/>
          <p:cNvSpPr/>
          <p:nvPr/>
        </p:nvSpPr>
        <p:spPr>
          <a:xfrm>
            <a:off x="2410967" y="5719571"/>
            <a:ext cx="5669280" cy="220979"/>
          </a:xfrm>
          <a:custGeom>
            <a:avLst/>
            <a:gdLst/>
            <a:ahLst/>
            <a:cxnLst/>
            <a:rect l="l" t="t" r="r" b="b"/>
            <a:pathLst>
              <a:path w="5669280" h="220979">
                <a:moveTo>
                  <a:pt x="0" y="55244"/>
                </a:moveTo>
                <a:lnTo>
                  <a:pt x="5448173" y="55244"/>
                </a:lnTo>
                <a:lnTo>
                  <a:pt x="5448173" y="0"/>
                </a:lnTo>
                <a:lnTo>
                  <a:pt x="5669280" y="110489"/>
                </a:lnTo>
                <a:lnTo>
                  <a:pt x="5448173" y="220979"/>
                </a:lnTo>
                <a:lnTo>
                  <a:pt x="5448173" y="165734"/>
                </a:lnTo>
                <a:lnTo>
                  <a:pt x="0" y="165734"/>
                </a:lnTo>
                <a:lnTo>
                  <a:pt x="0" y="55244"/>
                </a:lnTo>
                <a:close/>
              </a:path>
            </a:pathLst>
          </a:custGeom>
          <a:ln w="9143">
            <a:solidFill>
              <a:srgbClr val="000000"/>
            </a:solidFill>
          </a:ln>
        </p:spPr>
        <p:txBody>
          <a:bodyPr wrap="square" lIns="0" tIns="0" rIns="0" bIns="0" rtlCol="0"/>
          <a:lstStyle/>
          <a:p>
            <a:endParaRPr/>
          </a:p>
        </p:txBody>
      </p:sp>
      <p:sp>
        <p:nvSpPr>
          <p:cNvPr id="7" name="object 7"/>
          <p:cNvSpPr/>
          <p:nvPr/>
        </p:nvSpPr>
        <p:spPr>
          <a:xfrm>
            <a:off x="2410967" y="4401311"/>
            <a:ext cx="5819140" cy="219710"/>
          </a:xfrm>
          <a:custGeom>
            <a:avLst/>
            <a:gdLst/>
            <a:ahLst/>
            <a:cxnLst/>
            <a:rect l="l" t="t" r="r" b="b"/>
            <a:pathLst>
              <a:path w="5819140" h="219710">
                <a:moveTo>
                  <a:pt x="0" y="109727"/>
                </a:moveTo>
                <a:lnTo>
                  <a:pt x="263651" y="0"/>
                </a:lnTo>
                <a:lnTo>
                  <a:pt x="263651" y="42671"/>
                </a:lnTo>
                <a:lnTo>
                  <a:pt x="5554980" y="42671"/>
                </a:lnTo>
                <a:lnTo>
                  <a:pt x="5554980" y="0"/>
                </a:lnTo>
                <a:lnTo>
                  <a:pt x="5818632" y="109727"/>
                </a:lnTo>
                <a:lnTo>
                  <a:pt x="5554980" y="219456"/>
                </a:lnTo>
                <a:lnTo>
                  <a:pt x="5554980" y="176783"/>
                </a:lnTo>
                <a:lnTo>
                  <a:pt x="263651" y="176783"/>
                </a:lnTo>
                <a:lnTo>
                  <a:pt x="263651" y="219456"/>
                </a:lnTo>
                <a:lnTo>
                  <a:pt x="0" y="109727"/>
                </a:lnTo>
                <a:close/>
              </a:path>
            </a:pathLst>
          </a:custGeom>
          <a:ln w="9144">
            <a:solidFill>
              <a:srgbClr val="000000"/>
            </a:solidFill>
          </a:ln>
        </p:spPr>
        <p:txBody>
          <a:bodyPr wrap="square" lIns="0" tIns="0" rIns="0" bIns="0" rtlCol="0"/>
          <a:lstStyle/>
          <a:p>
            <a:endParaRPr/>
          </a:p>
        </p:txBody>
      </p:sp>
      <p:sp>
        <p:nvSpPr>
          <p:cNvPr id="8" name="object 8"/>
          <p:cNvSpPr txBox="1"/>
          <p:nvPr/>
        </p:nvSpPr>
        <p:spPr>
          <a:xfrm>
            <a:off x="3157727" y="4914900"/>
            <a:ext cx="820419" cy="512445"/>
          </a:xfrm>
          <a:prstGeom prst="rect">
            <a:avLst/>
          </a:prstGeom>
          <a:ln w="9144">
            <a:solidFill>
              <a:srgbClr val="000000"/>
            </a:solidFill>
          </a:ln>
        </p:spPr>
        <p:txBody>
          <a:bodyPr vert="horz" wrap="square" lIns="0" tIns="109220" rIns="0" bIns="0" rtlCol="0">
            <a:spAutoFit/>
          </a:bodyPr>
          <a:lstStyle/>
          <a:p>
            <a:pPr marL="240029">
              <a:lnSpc>
                <a:spcPct val="100000"/>
              </a:lnSpc>
              <a:spcBef>
                <a:spcPts val="860"/>
              </a:spcBef>
            </a:pPr>
            <a:r>
              <a:rPr sz="2000" spc="-80" dirty="0">
                <a:latin typeface="Trebuchet MS"/>
                <a:cs typeface="Trebuchet MS"/>
              </a:rPr>
              <a:t>I/O</a:t>
            </a:r>
            <a:endParaRPr sz="2000">
              <a:latin typeface="Trebuchet MS"/>
              <a:cs typeface="Trebuchet MS"/>
            </a:endParaRPr>
          </a:p>
        </p:txBody>
      </p:sp>
      <p:sp>
        <p:nvSpPr>
          <p:cNvPr id="9" name="object 9"/>
          <p:cNvSpPr/>
          <p:nvPr/>
        </p:nvSpPr>
        <p:spPr>
          <a:xfrm>
            <a:off x="3454908" y="4620767"/>
            <a:ext cx="224154" cy="294640"/>
          </a:xfrm>
          <a:custGeom>
            <a:avLst/>
            <a:gdLst/>
            <a:ahLst/>
            <a:cxnLst/>
            <a:rect l="l" t="t" r="r" b="b"/>
            <a:pathLst>
              <a:path w="224154" h="294639">
                <a:moveTo>
                  <a:pt x="0" y="59689"/>
                </a:moveTo>
                <a:lnTo>
                  <a:pt x="112013" y="0"/>
                </a:lnTo>
                <a:lnTo>
                  <a:pt x="224027" y="59689"/>
                </a:lnTo>
                <a:lnTo>
                  <a:pt x="168020" y="59689"/>
                </a:lnTo>
                <a:lnTo>
                  <a:pt x="168020" y="234441"/>
                </a:lnTo>
                <a:lnTo>
                  <a:pt x="224027" y="234441"/>
                </a:lnTo>
                <a:lnTo>
                  <a:pt x="112013" y="294131"/>
                </a:lnTo>
                <a:lnTo>
                  <a:pt x="0" y="234441"/>
                </a:lnTo>
                <a:lnTo>
                  <a:pt x="56006" y="234441"/>
                </a:lnTo>
                <a:lnTo>
                  <a:pt x="56006" y="59689"/>
                </a:lnTo>
                <a:lnTo>
                  <a:pt x="0" y="59689"/>
                </a:lnTo>
                <a:close/>
              </a:path>
            </a:pathLst>
          </a:custGeom>
          <a:ln w="9144">
            <a:solidFill>
              <a:srgbClr val="000000"/>
            </a:solidFill>
          </a:ln>
        </p:spPr>
        <p:txBody>
          <a:bodyPr wrap="square" lIns="0" tIns="0" rIns="0" bIns="0" rtlCol="0"/>
          <a:lstStyle/>
          <a:p>
            <a:endParaRPr/>
          </a:p>
        </p:txBody>
      </p:sp>
      <p:sp>
        <p:nvSpPr>
          <p:cNvPr id="10" name="object 10"/>
          <p:cNvSpPr/>
          <p:nvPr/>
        </p:nvSpPr>
        <p:spPr>
          <a:xfrm>
            <a:off x="3454908" y="5426964"/>
            <a:ext cx="224154" cy="367665"/>
          </a:xfrm>
          <a:custGeom>
            <a:avLst/>
            <a:gdLst/>
            <a:ahLst/>
            <a:cxnLst/>
            <a:rect l="l" t="t" r="r" b="b"/>
            <a:pathLst>
              <a:path w="224154" h="367664">
                <a:moveTo>
                  <a:pt x="168020" y="93345"/>
                </a:moveTo>
                <a:lnTo>
                  <a:pt x="56006" y="93345"/>
                </a:lnTo>
                <a:lnTo>
                  <a:pt x="56006" y="367284"/>
                </a:lnTo>
                <a:lnTo>
                  <a:pt x="168020" y="367284"/>
                </a:lnTo>
                <a:lnTo>
                  <a:pt x="168020" y="93345"/>
                </a:lnTo>
                <a:close/>
              </a:path>
              <a:path w="224154" h="367664">
                <a:moveTo>
                  <a:pt x="112013" y="0"/>
                </a:moveTo>
                <a:lnTo>
                  <a:pt x="0" y="93345"/>
                </a:lnTo>
                <a:lnTo>
                  <a:pt x="224027" y="93345"/>
                </a:lnTo>
                <a:lnTo>
                  <a:pt x="112013" y="0"/>
                </a:lnTo>
                <a:close/>
              </a:path>
            </a:pathLst>
          </a:custGeom>
          <a:solidFill>
            <a:srgbClr val="FFFFFF"/>
          </a:solidFill>
        </p:spPr>
        <p:txBody>
          <a:bodyPr wrap="square" lIns="0" tIns="0" rIns="0" bIns="0" rtlCol="0"/>
          <a:lstStyle/>
          <a:p>
            <a:endParaRPr/>
          </a:p>
        </p:txBody>
      </p:sp>
      <p:sp>
        <p:nvSpPr>
          <p:cNvPr id="11" name="object 11"/>
          <p:cNvSpPr/>
          <p:nvPr/>
        </p:nvSpPr>
        <p:spPr>
          <a:xfrm>
            <a:off x="3454908" y="5426964"/>
            <a:ext cx="224154" cy="367665"/>
          </a:xfrm>
          <a:custGeom>
            <a:avLst/>
            <a:gdLst/>
            <a:ahLst/>
            <a:cxnLst/>
            <a:rect l="l" t="t" r="r" b="b"/>
            <a:pathLst>
              <a:path w="224154" h="367664">
                <a:moveTo>
                  <a:pt x="0" y="93345"/>
                </a:moveTo>
                <a:lnTo>
                  <a:pt x="112013" y="0"/>
                </a:lnTo>
                <a:lnTo>
                  <a:pt x="224027" y="93345"/>
                </a:lnTo>
                <a:lnTo>
                  <a:pt x="168020" y="93345"/>
                </a:lnTo>
                <a:lnTo>
                  <a:pt x="168020" y="367284"/>
                </a:lnTo>
                <a:lnTo>
                  <a:pt x="56006" y="367284"/>
                </a:lnTo>
                <a:lnTo>
                  <a:pt x="56006" y="93345"/>
                </a:lnTo>
                <a:lnTo>
                  <a:pt x="0" y="93345"/>
                </a:lnTo>
                <a:close/>
              </a:path>
            </a:pathLst>
          </a:custGeom>
          <a:ln w="9144">
            <a:solidFill>
              <a:srgbClr val="000000"/>
            </a:solidFill>
          </a:ln>
        </p:spPr>
        <p:txBody>
          <a:bodyPr wrap="square" lIns="0" tIns="0" rIns="0" bIns="0" rtlCol="0"/>
          <a:lstStyle/>
          <a:p>
            <a:endParaRPr/>
          </a:p>
        </p:txBody>
      </p:sp>
      <p:sp>
        <p:nvSpPr>
          <p:cNvPr id="12" name="object 12"/>
          <p:cNvSpPr txBox="1"/>
          <p:nvPr/>
        </p:nvSpPr>
        <p:spPr>
          <a:xfrm>
            <a:off x="4351020" y="4914900"/>
            <a:ext cx="820419" cy="512445"/>
          </a:xfrm>
          <a:prstGeom prst="rect">
            <a:avLst/>
          </a:prstGeom>
          <a:ln w="9144">
            <a:solidFill>
              <a:srgbClr val="000000"/>
            </a:solidFill>
          </a:ln>
        </p:spPr>
        <p:txBody>
          <a:bodyPr vert="horz" wrap="square" lIns="0" tIns="109220" rIns="0" bIns="0" rtlCol="0">
            <a:spAutoFit/>
          </a:bodyPr>
          <a:lstStyle/>
          <a:p>
            <a:pPr marL="240665">
              <a:lnSpc>
                <a:spcPct val="100000"/>
              </a:lnSpc>
              <a:spcBef>
                <a:spcPts val="860"/>
              </a:spcBef>
            </a:pPr>
            <a:r>
              <a:rPr sz="2000" spc="-80" dirty="0">
                <a:latin typeface="Trebuchet MS"/>
                <a:cs typeface="Trebuchet MS"/>
              </a:rPr>
              <a:t>I/O</a:t>
            </a:r>
            <a:endParaRPr sz="2000">
              <a:latin typeface="Trebuchet MS"/>
              <a:cs typeface="Trebuchet MS"/>
            </a:endParaRPr>
          </a:p>
        </p:txBody>
      </p:sp>
      <p:sp>
        <p:nvSpPr>
          <p:cNvPr id="13" name="object 13"/>
          <p:cNvSpPr/>
          <p:nvPr/>
        </p:nvSpPr>
        <p:spPr>
          <a:xfrm>
            <a:off x="4649723" y="4620767"/>
            <a:ext cx="222885" cy="294640"/>
          </a:xfrm>
          <a:custGeom>
            <a:avLst/>
            <a:gdLst/>
            <a:ahLst/>
            <a:cxnLst/>
            <a:rect l="l" t="t" r="r" b="b"/>
            <a:pathLst>
              <a:path w="222885" h="294639">
                <a:moveTo>
                  <a:pt x="0" y="59308"/>
                </a:moveTo>
                <a:lnTo>
                  <a:pt x="111251" y="0"/>
                </a:lnTo>
                <a:lnTo>
                  <a:pt x="222503" y="59308"/>
                </a:lnTo>
                <a:lnTo>
                  <a:pt x="166877" y="59308"/>
                </a:lnTo>
                <a:lnTo>
                  <a:pt x="166877" y="234822"/>
                </a:lnTo>
                <a:lnTo>
                  <a:pt x="222503" y="234822"/>
                </a:lnTo>
                <a:lnTo>
                  <a:pt x="111251" y="294131"/>
                </a:lnTo>
                <a:lnTo>
                  <a:pt x="0" y="234822"/>
                </a:lnTo>
                <a:lnTo>
                  <a:pt x="55625" y="234822"/>
                </a:lnTo>
                <a:lnTo>
                  <a:pt x="55625" y="59308"/>
                </a:lnTo>
                <a:lnTo>
                  <a:pt x="0" y="59308"/>
                </a:lnTo>
                <a:close/>
              </a:path>
            </a:pathLst>
          </a:custGeom>
          <a:ln w="9144">
            <a:solidFill>
              <a:srgbClr val="000000"/>
            </a:solidFill>
          </a:ln>
        </p:spPr>
        <p:txBody>
          <a:bodyPr wrap="square" lIns="0" tIns="0" rIns="0" bIns="0" rtlCol="0"/>
          <a:lstStyle/>
          <a:p>
            <a:endParaRPr/>
          </a:p>
        </p:txBody>
      </p:sp>
      <p:sp>
        <p:nvSpPr>
          <p:cNvPr id="14" name="object 14"/>
          <p:cNvSpPr/>
          <p:nvPr/>
        </p:nvSpPr>
        <p:spPr>
          <a:xfrm>
            <a:off x="4649723" y="5426964"/>
            <a:ext cx="222885" cy="367665"/>
          </a:xfrm>
          <a:custGeom>
            <a:avLst/>
            <a:gdLst/>
            <a:ahLst/>
            <a:cxnLst/>
            <a:rect l="l" t="t" r="r" b="b"/>
            <a:pathLst>
              <a:path w="222885" h="367664">
                <a:moveTo>
                  <a:pt x="166877" y="92710"/>
                </a:moveTo>
                <a:lnTo>
                  <a:pt x="55625" y="92710"/>
                </a:lnTo>
                <a:lnTo>
                  <a:pt x="55625" y="367284"/>
                </a:lnTo>
                <a:lnTo>
                  <a:pt x="166877" y="367284"/>
                </a:lnTo>
                <a:lnTo>
                  <a:pt x="166877" y="92710"/>
                </a:lnTo>
                <a:close/>
              </a:path>
              <a:path w="222885" h="367664">
                <a:moveTo>
                  <a:pt x="111251" y="0"/>
                </a:moveTo>
                <a:lnTo>
                  <a:pt x="0" y="92710"/>
                </a:lnTo>
                <a:lnTo>
                  <a:pt x="222503" y="92710"/>
                </a:lnTo>
                <a:lnTo>
                  <a:pt x="111251" y="0"/>
                </a:lnTo>
                <a:close/>
              </a:path>
            </a:pathLst>
          </a:custGeom>
          <a:solidFill>
            <a:srgbClr val="FFFFFF"/>
          </a:solidFill>
        </p:spPr>
        <p:txBody>
          <a:bodyPr wrap="square" lIns="0" tIns="0" rIns="0" bIns="0" rtlCol="0"/>
          <a:lstStyle/>
          <a:p>
            <a:endParaRPr/>
          </a:p>
        </p:txBody>
      </p:sp>
      <p:sp>
        <p:nvSpPr>
          <p:cNvPr id="15" name="object 15"/>
          <p:cNvSpPr/>
          <p:nvPr/>
        </p:nvSpPr>
        <p:spPr>
          <a:xfrm>
            <a:off x="4649723" y="5426964"/>
            <a:ext cx="222885" cy="367665"/>
          </a:xfrm>
          <a:custGeom>
            <a:avLst/>
            <a:gdLst/>
            <a:ahLst/>
            <a:cxnLst/>
            <a:rect l="l" t="t" r="r" b="b"/>
            <a:pathLst>
              <a:path w="222885" h="367664">
                <a:moveTo>
                  <a:pt x="0" y="92710"/>
                </a:moveTo>
                <a:lnTo>
                  <a:pt x="111251" y="0"/>
                </a:lnTo>
                <a:lnTo>
                  <a:pt x="222503" y="92710"/>
                </a:lnTo>
                <a:lnTo>
                  <a:pt x="166877" y="92710"/>
                </a:lnTo>
                <a:lnTo>
                  <a:pt x="166877" y="367284"/>
                </a:lnTo>
                <a:lnTo>
                  <a:pt x="55625" y="367284"/>
                </a:lnTo>
                <a:lnTo>
                  <a:pt x="55625" y="92710"/>
                </a:lnTo>
                <a:lnTo>
                  <a:pt x="0" y="92710"/>
                </a:lnTo>
                <a:close/>
              </a:path>
            </a:pathLst>
          </a:custGeom>
          <a:ln w="9144">
            <a:solidFill>
              <a:srgbClr val="000000"/>
            </a:solidFill>
          </a:ln>
        </p:spPr>
        <p:txBody>
          <a:bodyPr wrap="square" lIns="0" tIns="0" rIns="0" bIns="0" rtlCol="0"/>
          <a:lstStyle/>
          <a:p>
            <a:endParaRPr/>
          </a:p>
        </p:txBody>
      </p:sp>
      <p:sp>
        <p:nvSpPr>
          <p:cNvPr id="16" name="object 16"/>
          <p:cNvSpPr txBox="1"/>
          <p:nvPr/>
        </p:nvSpPr>
        <p:spPr>
          <a:xfrm>
            <a:off x="5618988" y="4914900"/>
            <a:ext cx="820419" cy="512445"/>
          </a:xfrm>
          <a:prstGeom prst="rect">
            <a:avLst/>
          </a:prstGeom>
          <a:ln w="9144">
            <a:solidFill>
              <a:srgbClr val="000000"/>
            </a:solidFill>
          </a:ln>
        </p:spPr>
        <p:txBody>
          <a:bodyPr vert="horz" wrap="square" lIns="0" tIns="109220" rIns="0" bIns="0" rtlCol="0">
            <a:spAutoFit/>
          </a:bodyPr>
          <a:lstStyle/>
          <a:p>
            <a:pPr marL="241300">
              <a:lnSpc>
                <a:spcPct val="100000"/>
              </a:lnSpc>
              <a:spcBef>
                <a:spcPts val="860"/>
              </a:spcBef>
            </a:pPr>
            <a:r>
              <a:rPr sz="2000" spc="-80" dirty="0">
                <a:latin typeface="Trebuchet MS"/>
                <a:cs typeface="Trebuchet MS"/>
              </a:rPr>
              <a:t>I/O</a:t>
            </a:r>
            <a:endParaRPr sz="2000">
              <a:latin typeface="Trebuchet MS"/>
              <a:cs typeface="Trebuchet MS"/>
            </a:endParaRPr>
          </a:p>
        </p:txBody>
      </p:sp>
      <p:sp>
        <p:nvSpPr>
          <p:cNvPr id="17" name="object 17"/>
          <p:cNvSpPr/>
          <p:nvPr/>
        </p:nvSpPr>
        <p:spPr>
          <a:xfrm>
            <a:off x="5917691" y="4620767"/>
            <a:ext cx="222885" cy="294640"/>
          </a:xfrm>
          <a:custGeom>
            <a:avLst/>
            <a:gdLst/>
            <a:ahLst/>
            <a:cxnLst/>
            <a:rect l="l" t="t" r="r" b="b"/>
            <a:pathLst>
              <a:path w="222885" h="294639">
                <a:moveTo>
                  <a:pt x="0" y="59308"/>
                </a:moveTo>
                <a:lnTo>
                  <a:pt x="111252" y="0"/>
                </a:lnTo>
                <a:lnTo>
                  <a:pt x="222504" y="59308"/>
                </a:lnTo>
                <a:lnTo>
                  <a:pt x="166878" y="59308"/>
                </a:lnTo>
                <a:lnTo>
                  <a:pt x="166878" y="234822"/>
                </a:lnTo>
                <a:lnTo>
                  <a:pt x="222504" y="234822"/>
                </a:lnTo>
                <a:lnTo>
                  <a:pt x="111252" y="294131"/>
                </a:lnTo>
                <a:lnTo>
                  <a:pt x="0" y="234822"/>
                </a:lnTo>
                <a:lnTo>
                  <a:pt x="55625" y="234822"/>
                </a:lnTo>
                <a:lnTo>
                  <a:pt x="55625" y="59308"/>
                </a:lnTo>
                <a:lnTo>
                  <a:pt x="0" y="59308"/>
                </a:lnTo>
                <a:close/>
              </a:path>
            </a:pathLst>
          </a:custGeom>
          <a:ln w="9144">
            <a:solidFill>
              <a:srgbClr val="000000"/>
            </a:solidFill>
          </a:ln>
        </p:spPr>
        <p:txBody>
          <a:bodyPr wrap="square" lIns="0" tIns="0" rIns="0" bIns="0" rtlCol="0"/>
          <a:lstStyle/>
          <a:p>
            <a:endParaRPr/>
          </a:p>
        </p:txBody>
      </p:sp>
      <p:sp>
        <p:nvSpPr>
          <p:cNvPr id="18" name="object 18"/>
          <p:cNvSpPr/>
          <p:nvPr/>
        </p:nvSpPr>
        <p:spPr>
          <a:xfrm>
            <a:off x="5917691" y="5426964"/>
            <a:ext cx="222885" cy="367665"/>
          </a:xfrm>
          <a:custGeom>
            <a:avLst/>
            <a:gdLst/>
            <a:ahLst/>
            <a:cxnLst/>
            <a:rect l="l" t="t" r="r" b="b"/>
            <a:pathLst>
              <a:path w="222885" h="367664">
                <a:moveTo>
                  <a:pt x="166878" y="92710"/>
                </a:moveTo>
                <a:lnTo>
                  <a:pt x="55625" y="92710"/>
                </a:lnTo>
                <a:lnTo>
                  <a:pt x="55625" y="367284"/>
                </a:lnTo>
                <a:lnTo>
                  <a:pt x="166878" y="367284"/>
                </a:lnTo>
                <a:lnTo>
                  <a:pt x="166878" y="92710"/>
                </a:lnTo>
                <a:close/>
              </a:path>
              <a:path w="222885" h="367664">
                <a:moveTo>
                  <a:pt x="111252" y="0"/>
                </a:moveTo>
                <a:lnTo>
                  <a:pt x="0" y="92710"/>
                </a:lnTo>
                <a:lnTo>
                  <a:pt x="222504" y="92710"/>
                </a:lnTo>
                <a:lnTo>
                  <a:pt x="111252" y="0"/>
                </a:lnTo>
                <a:close/>
              </a:path>
            </a:pathLst>
          </a:custGeom>
          <a:solidFill>
            <a:srgbClr val="FFFFFF"/>
          </a:solidFill>
        </p:spPr>
        <p:txBody>
          <a:bodyPr wrap="square" lIns="0" tIns="0" rIns="0" bIns="0" rtlCol="0"/>
          <a:lstStyle/>
          <a:p>
            <a:endParaRPr/>
          </a:p>
        </p:txBody>
      </p:sp>
      <p:sp>
        <p:nvSpPr>
          <p:cNvPr id="19" name="object 19"/>
          <p:cNvSpPr/>
          <p:nvPr/>
        </p:nvSpPr>
        <p:spPr>
          <a:xfrm>
            <a:off x="5917691" y="5426964"/>
            <a:ext cx="222885" cy="367665"/>
          </a:xfrm>
          <a:custGeom>
            <a:avLst/>
            <a:gdLst/>
            <a:ahLst/>
            <a:cxnLst/>
            <a:rect l="l" t="t" r="r" b="b"/>
            <a:pathLst>
              <a:path w="222885" h="367664">
                <a:moveTo>
                  <a:pt x="0" y="92710"/>
                </a:moveTo>
                <a:lnTo>
                  <a:pt x="111252" y="0"/>
                </a:lnTo>
                <a:lnTo>
                  <a:pt x="222504" y="92710"/>
                </a:lnTo>
                <a:lnTo>
                  <a:pt x="166878" y="92710"/>
                </a:lnTo>
                <a:lnTo>
                  <a:pt x="166878" y="367284"/>
                </a:lnTo>
                <a:lnTo>
                  <a:pt x="55625" y="367284"/>
                </a:lnTo>
                <a:lnTo>
                  <a:pt x="55625" y="92710"/>
                </a:lnTo>
                <a:lnTo>
                  <a:pt x="0" y="92710"/>
                </a:lnTo>
                <a:close/>
              </a:path>
            </a:pathLst>
          </a:custGeom>
          <a:ln w="9144">
            <a:solidFill>
              <a:srgbClr val="000000"/>
            </a:solidFill>
          </a:ln>
        </p:spPr>
        <p:txBody>
          <a:bodyPr wrap="square" lIns="0" tIns="0" rIns="0" bIns="0" rtlCol="0"/>
          <a:lstStyle/>
          <a:p>
            <a:endParaRPr/>
          </a:p>
        </p:txBody>
      </p:sp>
      <p:sp>
        <p:nvSpPr>
          <p:cNvPr id="20" name="object 20"/>
          <p:cNvSpPr txBox="1"/>
          <p:nvPr/>
        </p:nvSpPr>
        <p:spPr>
          <a:xfrm>
            <a:off x="4877815" y="4058792"/>
            <a:ext cx="940435" cy="330835"/>
          </a:xfrm>
          <a:prstGeom prst="rect">
            <a:avLst/>
          </a:prstGeom>
        </p:spPr>
        <p:txBody>
          <a:bodyPr vert="horz" wrap="square" lIns="0" tIns="12700" rIns="0" bIns="0" rtlCol="0">
            <a:spAutoFit/>
          </a:bodyPr>
          <a:lstStyle/>
          <a:p>
            <a:pPr marL="12700">
              <a:lnSpc>
                <a:spcPct val="100000"/>
              </a:lnSpc>
              <a:spcBef>
                <a:spcPts val="100"/>
              </a:spcBef>
            </a:pPr>
            <a:r>
              <a:rPr sz="2000" spc="-65" dirty="0">
                <a:latin typeface="Trebuchet MS"/>
                <a:cs typeface="Trebuchet MS"/>
              </a:rPr>
              <a:t>Data</a:t>
            </a:r>
            <a:r>
              <a:rPr sz="2000" spc="-135" dirty="0">
                <a:latin typeface="Trebuchet MS"/>
                <a:cs typeface="Trebuchet MS"/>
              </a:rPr>
              <a:t> </a:t>
            </a:r>
            <a:r>
              <a:rPr sz="2000" spc="-80" dirty="0">
                <a:latin typeface="Trebuchet MS"/>
                <a:cs typeface="Trebuchet MS"/>
              </a:rPr>
              <a:t>bus</a:t>
            </a:r>
            <a:endParaRPr sz="2000">
              <a:latin typeface="Trebuchet MS"/>
              <a:cs typeface="Trebuchet MS"/>
            </a:endParaRPr>
          </a:p>
        </p:txBody>
      </p:sp>
      <p:sp>
        <p:nvSpPr>
          <p:cNvPr id="23" name="object 23"/>
          <p:cNvSpPr txBox="1">
            <a:spLocks noGrp="1"/>
          </p:cNvSpPr>
          <p:nvPr>
            <p:ph type="sldNum" sz="quarter" idx="7"/>
          </p:nvPr>
        </p:nvSpPr>
        <p:spPr>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spc="-35" dirty="0"/>
              <a:t>3</a:t>
            </a:fld>
            <a:endParaRPr spc="-35" dirty="0"/>
          </a:p>
        </p:txBody>
      </p:sp>
      <p:sp>
        <p:nvSpPr>
          <p:cNvPr id="21" name="object 21"/>
          <p:cNvSpPr txBox="1"/>
          <p:nvPr/>
        </p:nvSpPr>
        <p:spPr>
          <a:xfrm>
            <a:off x="3812794" y="5963818"/>
            <a:ext cx="2306320" cy="330835"/>
          </a:xfrm>
          <a:prstGeom prst="rect">
            <a:avLst/>
          </a:prstGeom>
        </p:spPr>
        <p:txBody>
          <a:bodyPr vert="horz" wrap="square" lIns="0" tIns="12700" rIns="0" bIns="0" rtlCol="0">
            <a:spAutoFit/>
          </a:bodyPr>
          <a:lstStyle/>
          <a:p>
            <a:pPr marL="12700">
              <a:lnSpc>
                <a:spcPct val="100000"/>
              </a:lnSpc>
              <a:spcBef>
                <a:spcPts val="100"/>
              </a:spcBef>
            </a:pPr>
            <a:r>
              <a:rPr sz="2000" spc="-45" dirty="0">
                <a:latin typeface="Trebuchet MS"/>
                <a:cs typeface="Trebuchet MS"/>
              </a:rPr>
              <a:t>Address </a:t>
            </a:r>
            <a:r>
              <a:rPr sz="2000" spc="-80" dirty="0">
                <a:latin typeface="Trebuchet MS"/>
                <a:cs typeface="Trebuchet MS"/>
              </a:rPr>
              <a:t>bus</a:t>
            </a:r>
            <a:r>
              <a:rPr sz="2000" spc="-280" dirty="0">
                <a:latin typeface="Trebuchet MS"/>
                <a:cs typeface="Trebuchet MS"/>
              </a:rPr>
              <a:t> </a:t>
            </a:r>
            <a:r>
              <a:rPr sz="2000" spc="-20" dirty="0">
                <a:latin typeface="Trebuchet MS"/>
                <a:cs typeface="Trebuchet MS"/>
              </a:rPr>
              <a:t>AD[15:0]</a:t>
            </a:r>
            <a:endParaRPr sz="2000">
              <a:latin typeface="Trebuchet MS"/>
              <a:cs typeface="Trebuchet MS"/>
            </a:endParaRPr>
          </a:p>
        </p:txBody>
      </p:sp>
      <p:sp>
        <p:nvSpPr>
          <p:cNvPr id="22" name="object 22"/>
          <p:cNvSpPr txBox="1"/>
          <p:nvPr/>
        </p:nvSpPr>
        <p:spPr>
          <a:xfrm>
            <a:off x="1143000" y="4255008"/>
            <a:ext cx="1268095" cy="1758950"/>
          </a:xfrm>
          <a:prstGeom prst="rect">
            <a:avLst/>
          </a:prstGeom>
          <a:ln w="9144">
            <a:solidFill>
              <a:srgbClr val="000000"/>
            </a:solidFill>
          </a:ln>
        </p:spPr>
        <p:txBody>
          <a:bodyPr vert="horz" wrap="square" lIns="0" tIns="92075" rIns="0" bIns="0" rtlCol="0">
            <a:spAutoFit/>
          </a:bodyPr>
          <a:lstStyle/>
          <a:p>
            <a:pPr marL="464184" marR="232410" indent="298450">
              <a:lnSpc>
                <a:spcPct val="133600"/>
              </a:lnSpc>
              <a:spcBef>
                <a:spcPts val="725"/>
              </a:spcBef>
            </a:pPr>
            <a:r>
              <a:rPr sz="1800" spc="35" dirty="0">
                <a:latin typeface="Trebuchet MS"/>
                <a:cs typeface="Trebuchet MS"/>
              </a:rPr>
              <a:t>AL  </a:t>
            </a:r>
            <a:r>
              <a:rPr sz="1800" spc="200" dirty="0">
                <a:latin typeface="Trebuchet MS"/>
                <a:cs typeface="Trebuchet MS"/>
              </a:rPr>
              <a:t>AX</a:t>
            </a:r>
            <a:endParaRPr sz="1800">
              <a:latin typeface="Trebuchet MS"/>
              <a:cs typeface="Trebuchet MS"/>
            </a:endParaRPr>
          </a:p>
          <a:p>
            <a:pPr>
              <a:lnSpc>
                <a:spcPct val="100000"/>
              </a:lnSpc>
              <a:spcBef>
                <a:spcPts val="45"/>
              </a:spcBef>
            </a:pPr>
            <a:endParaRPr sz="3100">
              <a:latin typeface="Times New Roman"/>
              <a:cs typeface="Times New Roman"/>
            </a:endParaRPr>
          </a:p>
          <a:p>
            <a:pPr marL="389890">
              <a:lnSpc>
                <a:spcPct val="100000"/>
              </a:lnSpc>
            </a:pPr>
            <a:r>
              <a:rPr sz="1800" spc="-45" dirty="0">
                <a:latin typeface="Trebuchet MS"/>
                <a:cs typeface="Trebuchet MS"/>
              </a:rPr>
              <a:t>8086</a:t>
            </a:r>
            <a:endParaRPr sz="1800">
              <a:latin typeface="Trebuchet MS"/>
              <a:cs typeface="Trebuchet MS"/>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3733800" y="0"/>
            <a:ext cx="7635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fontAlgn="base">
              <a:lnSpc>
                <a:spcPct val="100000"/>
              </a:lnSpc>
              <a:spcBef>
                <a:spcPct val="0"/>
              </a:spcBef>
              <a:spcAft>
                <a:spcPct val="0"/>
              </a:spcAft>
              <a:buFontTx/>
              <a:buNone/>
            </a:pPr>
            <a:r>
              <a:rPr lang="en-US" altLang="en-US" sz="2000" b="1">
                <a:solidFill>
                  <a:prstClr val="black"/>
                </a:solidFill>
                <a:latin typeface="Arial" panose="020B0604020202020204" pitchFamily="34" charset="0"/>
                <a:cs typeface="Arial" panose="020B0604020202020204" pitchFamily="34" charset="0"/>
              </a:rPr>
              <a:t>DMA</a:t>
            </a:r>
          </a:p>
        </p:txBody>
      </p:sp>
      <p:sp>
        <p:nvSpPr>
          <p:cNvPr id="11267" name="Rectangle 3"/>
          <p:cNvSpPr>
            <a:spLocks noChangeArrowheads="1"/>
          </p:cNvSpPr>
          <p:nvPr/>
        </p:nvSpPr>
        <p:spPr bwMode="auto">
          <a:xfrm>
            <a:off x="838200" y="503238"/>
            <a:ext cx="2892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fontAlgn="base">
              <a:lnSpc>
                <a:spcPct val="100000"/>
              </a:lnSpc>
              <a:spcBef>
                <a:spcPct val="0"/>
              </a:spcBef>
              <a:spcAft>
                <a:spcPct val="0"/>
              </a:spcAft>
              <a:buFontTx/>
              <a:buNone/>
            </a:pPr>
            <a:r>
              <a:rPr lang="en-US" altLang="en-US" sz="2000" b="1" u="sng">
                <a:solidFill>
                  <a:prstClr val="black"/>
                </a:solidFill>
                <a:latin typeface="Arial" panose="020B0604020202020204" pitchFamily="34" charset="0"/>
                <a:cs typeface="Arial" panose="020B0604020202020204" pitchFamily="34" charset="0"/>
              </a:rPr>
              <a:t>Basic DMA operation :</a:t>
            </a:r>
          </a:p>
        </p:txBody>
      </p:sp>
      <p:sp>
        <p:nvSpPr>
          <p:cNvPr id="11268" name="Text Box 4"/>
          <p:cNvSpPr txBox="1">
            <a:spLocks noChangeArrowheads="1"/>
          </p:cNvSpPr>
          <p:nvPr/>
        </p:nvSpPr>
        <p:spPr bwMode="auto">
          <a:xfrm>
            <a:off x="533400" y="1371600"/>
            <a:ext cx="8169275" cy="344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fontAlgn="base">
              <a:lnSpc>
                <a:spcPct val="100000"/>
              </a:lnSpc>
              <a:spcBef>
                <a:spcPct val="0"/>
              </a:spcBef>
              <a:spcAft>
                <a:spcPct val="0"/>
              </a:spcAft>
              <a:buFontTx/>
              <a:buChar char="•"/>
            </a:pPr>
            <a:r>
              <a:rPr lang="en-US" altLang="en-US" sz="2000" b="1">
                <a:solidFill>
                  <a:prstClr val="black"/>
                </a:solidFill>
                <a:latin typeface="Arial" panose="020B0604020202020204" pitchFamily="34" charset="0"/>
                <a:cs typeface="Arial" panose="020B0604020202020204" pitchFamily="34" charset="0"/>
              </a:rPr>
              <a:t> The HOLD signal is a bus request signal which asks the microprocessor to release control of the buses after the current</a:t>
            </a:r>
          </a:p>
          <a:p>
            <a:pPr fontAlgn="base">
              <a:lnSpc>
                <a:spcPct val="100000"/>
              </a:lnSpc>
              <a:spcBef>
                <a:spcPct val="0"/>
              </a:spcBef>
              <a:spcAft>
                <a:spcPct val="0"/>
              </a:spcAft>
              <a:buFontTx/>
              <a:buNone/>
            </a:pPr>
            <a:r>
              <a:rPr lang="en-US" altLang="en-US" sz="2000" b="1">
                <a:solidFill>
                  <a:prstClr val="black"/>
                </a:solidFill>
                <a:latin typeface="Arial" panose="020B0604020202020204" pitchFamily="34" charset="0"/>
                <a:cs typeface="Arial" panose="020B0604020202020204" pitchFamily="34" charset="0"/>
              </a:rPr>
              <a:t>bus cycle.</a:t>
            </a:r>
          </a:p>
          <a:p>
            <a:pPr fontAlgn="base">
              <a:lnSpc>
                <a:spcPct val="100000"/>
              </a:lnSpc>
              <a:spcBef>
                <a:spcPct val="0"/>
              </a:spcBef>
              <a:spcAft>
                <a:spcPct val="0"/>
              </a:spcAft>
              <a:buFontTx/>
              <a:buNone/>
            </a:pPr>
            <a:endParaRPr lang="en-US" altLang="en-US" sz="2000" b="1">
              <a:solidFill>
                <a:prstClr val="black"/>
              </a:solidFill>
              <a:latin typeface="Arial" panose="020B0604020202020204" pitchFamily="34" charset="0"/>
              <a:cs typeface="Arial" panose="020B0604020202020204" pitchFamily="34" charset="0"/>
            </a:endParaRPr>
          </a:p>
          <a:p>
            <a:pPr fontAlgn="base">
              <a:lnSpc>
                <a:spcPct val="100000"/>
              </a:lnSpc>
              <a:spcBef>
                <a:spcPct val="0"/>
              </a:spcBef>
              <a:spcAft>
                <a:spcPct val="0"/>
              </a:spcAft>
              <a:buFontTx/>
              <a:buChar char="•"/>
            </a:pPr>
            <a:r>
              <a:rPr lang="en-US" altLang="en-US" sz="2000" b="1">
                <a:solidFill>
                  <a:prstClr val="black"/>
                </a:solidFill>
                <a:latin typeface="Arial" panose="020B0604020202020204" pitchFamily="34" charset="0"/>
                <a:cs typeface="Arial" panose="020B0604020202020204" pitchFamily="34" charset="0"/>
              </a:rPr>
              <a:t> The HLDA signal is a bus grant signal which indicates that the</a:t>
            </a:r>
          </a:p>
          <a:p>
            <a:pPr fontAlgn="base">
              <a:lnSpc>
                <a:spcPct val="100000"/>
              </a:lnSpc>
              <a:spcBef>
                <a:spcPct val="0"/>
              </a:spcBef>
              <a:spcAft>
                <a:spcPct val="0"/>
              </a:spcAft>
              <a:buFontTx/>
              <a:buNone/>
            </a:pPr>
            <a:r>
              <a:rPr lang="en-US" altLang="en-US" sz="2000" b="1">
                <a:solidFill>
                  <a:prstClr val="black"/>
                </a:solidFill>
                <a:latin typeface="Arial" panose="020B0604020202020204" pitchFamily="34" charset="0"/>
                <a:cs typeface="Arial" panose="020B0604020202020204" pitchFamily="34" charset="0"/>
              </a:rPr>
              <a:t>microprocessor has indeed released control of its buses by</a:t>
            </a:r>
          </a:p>
          <a:p>
            <a:pPr fontAlgn="base">
              <a:lnSpc>
                <a:spcPct val="100000"/>
              </a:lnSpc>
              <a:spcBef>
                <a:spcPct val="0"/>
              </a:spcBef>
              <a:spcAft>
                <a:spcPct val="0"/>
              </a:spcAft>
              <a:buFontTx/>
              <a:buNone/>
            </a:pPr>
            <a:r>
              <a:rPr lang="en-US" altLang="en-US" sz="2000" b="1">
                <a:solidFill>
                  <a:prstClr val="black"/>
                </a:solidFill>
                <a:latin typeface="Arial" panose="020B0604020202020204" pitchFamily="34" charset="0"/>
                <a:cs typeface="Arial" panose="020B0604020202020204" pitchFamily="34" charset="0"/>
              </a:rPr>
              <a:t>placing the buses at their high-impedance states.</a:t>
            </a:r>
          </a:p>
          <a:p>
            <a:pPr fontAlgn="base">
              <a:lnSpc>
                <a:spcPct val="100000"/>
              </a:lnSpc>
              <a:spcBef>
                <a:spcPct val="0"/>
              </a:spcBef>
              <a:spcAft>
                <a:spcPct val="0"/>
              </a:spcAft>
              <a:buFontTx/>
              <a:buNone/>
            </a:pPr>
            <a:endParaRPr lang="en-US" altLang="en-US" sz="2000" b="1">
              <a:solidFill>
                <a:prstClr val="black"/>
              </a:solidFill>
              <a:latin typeface="Arial" panose="020B0604020202020204" pitchFamily="34" charset="0"/>
              <a:cs typeface="Arial" panose="020B0604020202020204" pitchFamily="34" charset="0"/>
            </a:endParaRPr>
          </a:p>
          <a:p>
            <a:pPr fontAlgn="base">
              <a:lnSpc>
                <a:spcPct val="100000"/>
              </a:lnSpc>
              <a:spcBef>
                <a:spcPct val="0"/>
              </a:spcBef>
              <a:spcAft>
                <a:spcPct val="0"/>
              </a:spcAft>
              <a:buFontTx/>
              <a:buNone/>
            </a:pPr>
            <a:endParaRPr lang="en-US" altLang="en-US" sz="2000" b="1">
              <a:solidFill>
                <a:prstClr val="black"/>
              </a:solidFill>
              <a:latin typeface="Arial" panose="020B0604020202020204" pitchFamily="34" charset="0"/>
              <a:cs typeface="Arial" panose="020B0604020202020204" pitchFamily="34" charset="0"/>
            </a:endParaRPr>
          </a:p>
          <a:p>
            <a:pPr fontAlgn="base">
              <a:lnSpc>
                <a:spcPct val="100000"/>
              </a:lnSpc>
              <a:spcBef>
                <a:spcPct val="0"/>
              </a:spcBef>
              <a:spcAft>
                <a:spcPct val="0"/>
              </a:spcAft>
              <a:buFontTx/>
              <a:buNone/>
            </a:pPr>
            <a:endParaRPr lang="en-US" altLang="en-US" sz="2000" b="1">
              <a:solidFill>
                <a:prstClr val="black"/>
              </a:solidFill>
              <a:latin typeface="Arial" panose="020B0604020202020204" pitchFamily="34" charset="0"/>
              <a:cs typeface="Arial" panose="020B0604020202020204" pitchFamily="34" charset="0"/>
            </a:endParaRPr>
          </a:p>
          <a:p>
            <a:pPr fontAlgn="base">
              <a:lnSpc>
                <a:spcPct val="100000"/>
              </a:lnSpc>
              <a:spcBef>
                <a:spcPct val="0"/>
              </a:spcBef>
              <a:spcAft>
                <a:spcPct val="0"/>
              </a:spcAft>
              <a:buFontTx/>
              <a:buNone/>
            </a:pPr>
            <a:endParaRPr lang="en-US" altLang="en-US" sz="2000" b="1">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096914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altLang="en-US" smtClean="0"/>
              <a:t>CPU having the control over the bus:</a:t>
            </a:r>
          </a:p>
        </p:txBody>
      </p:sp>
      <p:pic>
        <p:nvPicPr>
          <p:cNvPr id="1229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524000"/>
            <a:ext cx="6496050" cy="486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3464806"/>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068388" y="533400"/>
            <a:ext cx="6797675" cy="1303338"/>
          </a:xfrm>
        </p:spPr>
        <p:txBody>
          <a:bodyPr/>
          <a:lstStyle/>
          <a:p>
            <a:pPr eaLnBrk="1" hangingPunct="1"/>
            <a:r>
              <a:rPr lang="en-US" altLang="en-US" smtClean="0"/>
              <a:t>When DMA operates:</a:t>
            </a:r>
          </a:p>
        </p:txBody>
      </p:sp>
      <p:pic>
        <p:nvPicPr>
          <p:cNvPr id="1331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676400"/>
            <a:ext cx="6496050" cy="464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9417906"/>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3733800" y="0"/>
            <a:ext cx="7635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fontAlgn="base">
              <a:lnSpc>
                <a:spcPct val="100000"/>
              </a:lnSpc>
              <a:spcBef>
                <a:spcPct val="0"/>
              </a:spcBef>
              <a:spcAft>
                <a:spcPct val="0"/>
              </a:spcAft>
              <a:buFontTx/>
              <a:buNone/>
            </a:pPr>
            <a:r>
              <a:rPr lang="en-US" altLang="en-US" sz="2000" b="1">
                <a:solidFill>
                  <a:prstClr val="black"/>
                </a:solidFill>
                <a:latin typeface="Arial" panose="020B0604020202020204" pitchFamily="34" charset="0"/>
                <a:cs typeface="Arial" panose="020B0604020202020204" pitchFamily="34" charset="0"/>
              </a:rPr>
              <a:t>DMA</a:t>
            </a:r>
          </a:p>
        </p:txBody>
      </p:sp>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429000"/>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3581400"/>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3733800"/>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7200" y="914400"/>
            <a:ext cx="4625975"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7" name="Rectangle 7"/>
          <p:cNvSpPr>
            <a:spLocks noChangeArrowheads="1"/>
          </p:cNvSpPr>
          <p:nvPr/>
        </p:nvSpPr>
        <p:spPr bwMode="auto">
          <a:xfrm>
            <a:off x="304800" y="990600"/>
            <a:ext cx="388620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0" fontAlgn="base" hangingPunct="0">
              <a:lnSpc>
                <a:spcPct val="100000"/>
              </a:lnSpc>
              <a:spcBef>
                <a:spcPct val="0"/>
              </a:spcBef>
              <a:spcAft>
                <a:spcPct val="0"/>
              </a:spcAft>
              <a:buFontTx/>
              <a:buNone/>
            </a:pPr>
            <a:r>
              <a:rPr lang="en-US" altLang="en-US" sz="2000" b="1" u="sng">
                <a:solidFill>
                  <a:prstClr val="black"/>
                </a:solidFill>
                <a:latin typeface="Arial" panose="020B0604020202020204" pitchFamily="34" charset="0"/>
                <a:cs typeface="Arial" panose="020B0604020202020204" pitchFamily="34" charset="0"/>
              </a:rPr>
              <a:t>Cascade Mode:</a:t>
            </a:r>
          </a:p>
          <a:p>
            <a:pPr eaLnBrk="0" fontAlgn="base" hangingPunct="0">
              <a:lnSpc>
                <a:spcPct val="100000"/>
              </a:lnSpc>
              <a:spcBef>
                <a:spcPct val="0"/>
              </a:spcBef>
              <a:spcAft>
                <a:spcPct val="0"/>
              </a:spcAft>
              <a:buFontTx/>
              <a:buChar char="•"/>
            </a:pPr>
            <a:r>
              <a:rPr lang="en-US" altLang="en-US" sz="2000" b="1">
                <a:solidFill>
                  <a:prstClr val="black"/>
                </a:solidFill>
                <a:latin typeface="Arial" panose="020B0604020202020204" pitchFamily="34" charset="0"/>
                <a:cs typeface="Arial" panose="020B0604020202020204" pitchFamily="34" charset="0"/>
              </a:rPr>
              <a:t> more than one 8237A together for simple system</a:t>
            </a:r>
          </a:p>
          <a:p>
            <a:pPr eaLnBrk="0" fontAlgn="base" hangingPunct="0">
              <a:lnSpc>
                <a:spcPct val="100000"/>
              </a:lnSpc>
              <a:spcBef>
                <a:spcPct val="0"/>
              </a:spcBef>
              <a:spcAft>
                <a:spcPct val="0"/>
              </a:spcAft>
              <a:buFontTx/>
              <a:buNone/>
            </a:pPr>
            <a:r>
              <a:rPr lang="en-US" altLang="en-US" sz="2000" b="1">
                <a:solidFill>
                  <a:prstClr val="black"/>
                </a:solidFill>
                <a:latin typeface="Arial" panose="020B0604020202020204" pitchFamily="34" charset="0"/>
                <a:cs typeface="Arial" panose="020B0604020202020204" pitchFamily="34" charset="0"/>
              </a:rPr>
              <a:t>expansion. </a:t>
            </a:r>
          </a:p>
          <a:p>
            <a:pPr eaLnBrk="0" fontAlgn="base" hangingPunct="0">
              <a:lnSpc>
                <a:spcPct val="100000"/>
              </a:lnSpc>
              <a:spcBef>
                <a:spcPct val="0"/>
              </a:spcBef>
              <a:spcAft>
                <a:spcPct val="0"/>
              </a:spcAft>
              <a:buFontTx/>
              <a:buNone/>
            </a:pPr>
            <a:endParaRPr lang="en-US" altLang="en-US" sz="2000" b="1">
              <a:solidFill>
                <a:prstClr val="black"/>
              </a:solidFill>
              <a:latin typeface="Arial" panose="020B0604020202020204" pitchFamily="34" charset="0"/>
              <a:cs typeface="Arial" panose="020B0604020202020204" pitchFamily="34" charset="0"/>
            </a:endParaRPr>
          </a:p>
          <a:p>
            <a:pPr eaLnBrk="0" fontAlgn="base" hangingPunct="0">
              <a:lnSpc>
                <a:spcPct val="100000"/>
              </a:lnSpc>
              <a:spcBef>
                <a:spcPct val="0"/>
              </a:spcBef>
              <a:spcAft>
                <a:spcPct val="0"/>
              </a:spcAft>
              <a:buFontTx/>
              <a:buChar char="•"/>
            </a:pPr>
            <a:r>
              <a:rPr lang="en-US" altLang="en-US" sz="2000" b="1">
                <a:solidFill>
                  <a:prstClr val="black"/>
                </a:solidFill>
                <a:latin typeface="Arial" panose="020B0604020202020204" pitchFamily="34" charset="0"/>
                <a:cs typeface="Arial" panose="020B0604020202020204" pitchFamily="34" charset="0"/>
              </a:rPr>
              <a:t>The HRQ and HLDA signals from the additional 8237A are connected to the DREQ and</a:t>
            </a:r>
          </a:p>
          <a:p>
            <a:pPr eaLnBrk="0" fontAlgn="base" hangingPunct="0">
              <a:lnSpc>
                <a:spcPct val="100000"/>
              </a:lnSpc>
              <a:spcBef>
                <a:spcPct val="0"/>
              </a:spcBef>
              <a:spcAft>
                <a:spcPct val="0"/>
              </a:spcAft>
              <a:buFontTx/>
              <a:buNone/>
            </a:pPr>
            <a:r>
              <a:rPr lang="en-US" altLang="en-US" sz="2000" b="1">
                <a:solidFill>
                  <a:prstClr val="black"/>
                </a:solidFill>
                <a:latin typeface="Arial" panose="020B0604020202020204" pitchFamily="34" charset="0"/>
                <a:cs typeface="Arial" panose="020B0604020202020204" pitchFamily="34" charset="0"/>
              </a:rPr>
              <a:t>DACK signals of a channel of the initial 8237A. </a:t>
            </a:r>
          </a:p>
          <a:p>
            <a:pPr eaLnBrk="0" fontAlgn="base" hangingPunct="0">
              <a:lnSpc>
                <a:spcPct val="100000"/>
              </a:lnSpc>
              <a:spcBef>
                <a:spcPct val="0"/>
              </a:spcBef>
              <a:spcAft>
                <a:spcPct val="0"/>
              </a:spcAft>
              <a:buFontTx/>
              <a:buNone/>
            </a:pPr>
            <a:endParaRPr lang="en-US" altLang="en-US" sz="2000" b="1">
              <a:solidFill>
                <a:prstClr val="black"/>
              </a:solidFill>
              <a:latin typeface="Arial" panose="020B0604020202020204" pitchFamily="34" charset="0"/>
              <a:cs typeface="Arial" panose="020B0604020202020204" pitchFamily="34" charset="0"/>
            </a:endParaRPr>
          </a:p>
          <a:p>
            <a:pPr eaLnBrk="0" fontAlgn="base" hangingPunct="0">
              <a:lnSpc>
                <a:spcPct val="100000"/>
              </a:lnSpc>
              <a:spcBef>
                <a:spcPct val="0"/>
              </a:spcBef>
              <a:spcAft>
                <a:spcPct val="0"/>
              </a:spcAft>
              <a:buFontTx/>
              <a:buChar char="•"/>
            </a:pPr>
            <a:r>
              <a:rPr lang="en-US" altLang="en-US" sz="2000" b="1">
                <a:solidFill>
                  <a:prstClr val="black"/>
                </a:solidFill>
                <a:latin typeface="Arial" panose="020B0604020202020204" pitchFamily="34" charset="0"/>
                <a:cs typeface="Arial" panose="020B0604020202020204" pitchFamily="34" charset="0"/>
              </a:rPr>
              <a:t>This allows the DMA requests of the additional device to</a:t>
            </a:r>
          </a:p>
          <a:p>
            <a:pPr eaLnBrk="0" fontAlgn="base" hangingPunct="0">
              <a:lnSpc>
                <a:spcPct val="100000"/>
              </a:lnSpc>
              <a:spcBef>
                <a:spcPct val="0"/>
              </a:spcBef>
              <a:spcAft>
                <a:spcPct val="0"/>
              </a:spcAft>
              <a:buFontTx/>
              <a:buNone/>
            </a:pPr>
            <a:r>
              <a:rPr lang="en-US" altLang="en-US" sz="2000" b="1">
                <a:solidFill>
                  <a:prstClr val="black"/>
                </a:solidFill>
                <a:latin typeface="Arial" panose="020B0604020202020204" pitchFamily="34" charset="0"/>
                <a:cs typeface="Arial" panose="020B0604020202020204" pitchFamily="34" charset="0"/>
              </a:rPr>
              <a:t>propagate through the priority network circuitry of the preceding device. </a:t>
            </a:r>
          </a:p>
        </p:txBody>
      </p:sp>
      <p:sp>
        <p:nvSpPr>
          <p:cNvPr id="2" name="Footer Placeholder 1"/>
          <p:cNvSpPr>
            <a:spLocks noGrp="1"/>
          </p:cNvSpPr>
          <p:nvPr>
            <p:ph type="ftr" sz="quarter" idx="11"/>
          </p:nvPr>
        </p:nvSpPr>
        <p:spPr/>
        <p:txBody>
          <a:bodyPr/>
          <a:lstStyle/>
          <a:p>
            <a:pPr>
              <a:defRPr/>
            </a:pPr>
            <a:r>
              <a:rPr lang="en-US">
                <a:solidFill>
                  <a:prstClr val="black">
                    <a:tint val="75000"/>
                  </a:prstClr>
                </a:solidFill>
              </a:rPr>
              <a:t>Dr. Jia Uddin, CSE, BRAC University</a:t>
            </a:r>
          </a:p>
        </p:txBody>
      </p:sp>
    </p:spTree>
    <p:extLst>
      <p:ext uri="{BB962C8B-B14F-4D97-AF65-F5344CB8AC3E}">
        <p14:creationId xmlns:p14="http://schemas.microsoft.com/office/powerpoint/2010/main" val="35387930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05255" y="3648455"/>
            <a:ext cx="7315200" cy="1280160"/>
          </a:xfrm>
          <a:custGeom>
            <a:avLst/>
            <a:gdLst/>
            <a:ahLst/>
            <a:cxnLst/>
            <a:rect l="l" t="t" r="r" b="b"/>
            <a:pathLst>
              <a:path w="7315200" h="1280160">
                <a:moveTo>
                  <a:pt x="0" y="1280159"/>
                </a:moveTo>
                <a:lnTo>
                  <a:pt x="7315200" y="1280159"/>
                </a:lnTo>
                <a:lnTo>
                  <a:pt x="7315200" y="0"/>
                </a:lnTo>
                <a:lnTo>
                  <a:pt x="0" y="0"/>
                </a:lnTo>
                <a:lnTo>
                  <a:pt x="0" y="1280159"/>
                </a:lnTo>
                <a:close/>
              </a:path>
            </a:pathLst>
          </a:custGeom>
          <a:ln w="6096">
            <a:solidFill>
              <a:srgbClr val="717BA2"/>
            </a:solidFill>
          </a:ln>
        </p:spPr>
        <p:txBody>
          <a:bodyPr wrap="square" lIns="0" tIns="0" rIns="0" bIns="0" rtlCol="0"/>
          <a:lstStyle/>
          <a:p>
            <a:endParaRPr/>
          </a:p>
        </p:txBody>
      </p:sp>
      <p:sp>
        <p:nvSpPr>
          <p:cNvPr id="3" name="object 3"/>
          <p:cNvSpPr/>
          <p:nvPr/>
        </p:nvSpPr>
        <p:spPr>
          <a:xfrm>
            <a:off x="914400" y="5049011"/>
            <a:ext cx="7315200" cy="685800"/>
          </a:xfrm>
          <a:custGeom>
            <a:avLst/>
            <a:gdLst/>
            <a:ahLst/>
            <a:cxnLst/>
            <a:rect l="l" t="t" r="r" b="b"/>
            <a:pathLst>
              <a:path w="7315200" h="685800">
                <a:moveTo>
                  <a:pt x="0" y="685800"/>
                </a:moveTo>
                <a:lnTo>
                  <a:pt x="7315200" y="685800"/>
                </a:lnTo>
                <a:lnTo>
                  <a:pt x="7315200" y="0"/>
                </a:lnTo>
                <a:lnTo>
                  <a:pt x="0" y="0"/>
                </a:lnTo>
                <a:lnTo>
                  <a:pt x="0" y="685800"/>
                </a:lnTo>
                <a:close/>
              </a:path>
            </a:pathLst>
          </a:custGeom>
          <a:ln w="6096">
            <a:solidFill>
              <a:srgbClr val="9FB8CD"/>
            </a:solidFill>
          </a:ln>
        </p:spPr>
        <p:txBody>
          <a:bodyPr wrap="square" lIns="0" tIns="0" rIns="0" bIns="0" rtlCol="0"/>
          <a:lstStyle/>
          <a:p>
            <a:endParaRPr/>
          </a:p>
        </p:txBody>
      </p:sp>
      <p:sp>
        <p:nvSpPr>
          <p:cNvPr id="4" name="object 4"/>
          <p:cNvSpPr/>
          <p:nvPr/>
        </p:nvSpPr>
        <p:spPr>
          <a:xfrm>
            <a:off x="905255" y="3648455"/>
            <a:ext cx="228600" cy="1280160"/>
          </a:xfrm>
          <a:custGeom>
            <a:avLst/>
            <a:gdLst/>
            <a:ahLst/>
            <a:cxnLst/>
            <a:rect l="l" t="t" r="r" b="b"/>
            <a:pathLst>
              <a:path w="228600" h="1280160">
                <a:moveTo>
                  <a:pt x="0" y="1280159"/>
                </a:moveTo>
                <a:lnTo>
                  <a:pt x="228600" y="1280159"/>
                </a:lnTo>
                <a:lnTo>
                  <a:pt x="228600" y="0"/>
                </a:lnTo>
                <a:lnTo>
                  <a:pt x="0" y="0"/>
                </a:lnTo>
                <a:lnTo>
                  <a:pt x="0" y="1280159"/>
                </a:lnTo>
                <a:close/>
              </a:path>
            </a:pathLst>
          </a:custGeom>
          <a:solidFill>
            <a:srgbClr val="717BA2"/>
          </a:solidFill>
        </p:spPr>
        <p:txBody>
          <a:bodyPr wrap="square" lIns="0" tIns="0" rIns="0" bIns="0" rtlCol="0"/>
          <a:lstStyle/>
          <a:p>
            <a:endParaRPr/>
          </a:p>
        </p:txBody>
      </p:sp>
      <p:sp>
        <p:nvSpPr>
          <p:cNvPr id="5" name="object 5"/>
          <p:cNvSpPr/>
          <p:nvPr/>
        </p:nvSpPr>
        <p:spPr>
          <a:xfrm>
            <a:off x="914400" y="5049011"/>
            <a:ext cx="228600" cy="685800"/>
          </a:xfrm>
          <a:custGeom>
            <a:avLst/>
            <a:gdLst/>
            <a:ahLst/>
            <a:cxnLst/>
            <a:rect l="l" t="t" r="r" b="b"/>
            <a:pathLst>
              <a:path w="228600" h="685800">
                <a:moveTo>
                  <a:pt x="0" y="685800"/>
                </a:moveTo>
                <a:lnTo>
                  <a:pt x="228600" y="685800"/>
                </a:lnTo>
                <a:lnTo>
                  <a:pt x="228600" y="0"/>
                </a:lnTo>
                <a:lnTo>
                  <a:pt x="0" y="0"/>
                </a:lnTo>
                <a:lnTo>
                  <a:pt x="0" y="685800"/>
                </a:lnTo>
                <a:close/>
              </a:path>
            </a:pathLst>
          </a:custGeom>
          <a:solidFill>
            <a:srgbClr val="9FB8CD"/>
          </a:solidFill>
        </p:spPr>
        <p:txBody>
          <a:bodyPr wrap="square" lIns="0" tIns="0" rIns="0" bIns="0" rtlCol="0"/>
          <a:lstStyle/>
          <a:p>
            <a:endParaRPr/>
          </a:p>
        </p:txBody>
      </p:sp>
      <p:sp>
        <p:nvSpPr>
          <p:cNvPr id="6" name="object 6"/>
          <p:cNvSpPr txBox="1">
            <a:spLocks noGrp="1"/>
          </p:cNvSpPr>
          <p:nvPr>
            <p:ph type="title"/>
          </p:nvPr>
        </p:nvSpPr>
        <p:spPr>
          <a:xfrm>
            <a:off x="5483733" y="2299538"/>
            <a:ext cx="2896870" cy="514350"/>
          </a:xfrm>
          <a:prstGeom prst="rect">
            <a:avLst/>
          </a:prstGeom>
        </p:spPr>
        <p:txBody>
          <a:bodyPr vert="horz" wrap="square" lIns="0" tIns="13335" rIns="0" bIns="0" rtlCol="0">
            <a:spAutoFit/>
          </a:bodyPr>
          <a:lstStyle/>
          <a:p>
            <a:pPr marL="12700">
              <a:lnSpc>
                <a:spcPct val="100000"/>
              </a:lnSpc>
              <a:spcBef>
                <a:spcPts val="105"/>
              </a:spcBef>
            </a:pPr>
            <a:r>
              <a:rPr spc="300" dirty="0"/>
              <a:t>Bus</a:t>
            </a:r>
            <a:r>
              <a:rPr spc="175" dirty="0"/>
              <a:t> </a:t>
            </a:r>
            <a:r>
              <a:rPr spc="120" dirty="0"/>
              <a:t>Interfaces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553961" y="4801361"/>
            <a:ext cx="0" cy="1066800"/>
          </a:xfrm>
          <a:custGeom>
            <a:avLst/>
            <a:gdLst/>
            <a:ahLst/>
            <a:cxnLst/>
            <a:rect l="l" t="t" r="r" b="b"/>
            <a:pathLst>
              <a:path h="1066800">
                <a:moveTo>
                  <a:pt x="0" y="0"/>
                </a:moveTo>
                <a:lnTo>
                  <a:pt x="0" y="1066800"/>
                </a:lnTo>
              </a:path>
            </a:pathLst>
          </a:custGeom>
          <a:ln w="38100">
            <a:solidFill>
              <a:srgbClr val="FF0000"/>
            </a:solidFill>
          </a:ln>
        </p:spPr>
        <p:txBody>
          <a:bodyPr wrap="square" lIns="0" tIns="0" rIns="0" bIns="0" rtlCol="0"/>
          <a:lstStyle/>
          <a:p>
            <a:endParaRPr/>
          </a:p>
        </p:txBody>
      </p:sp>
      <p:sp>
        <p:nvSpPr>
          <p:cNvPr id="3" name="object 3"/>
          <p:cNvSpPr/>
          <p:nvPr/>
        </p:nvSpPr>
        <p:spPr>
          <a:xfrm>
            <a:off x="6553961" y="3696461"/>
            <a:ext cx="363855" cy="1219200"/>
          </a:xfrm>
          <a:custGeom>
            <a:avLst/>
            <a:gdLst/>
            <a:ahLst/>
            <a:cxnLst/>
            <a:rect l="l" t="t" r="r" b="b"/>
            <a:pathLst>
              <a:path w="363854" h="1219200">
                <a:moveTo>
                  <a:pt x="0" y="1219200"/>
                </a:moveTo>
                <a:lnTo>
                  <a:pt x="177800" y="1219200"/>
                </a:lnTo>
                <a:lnTo>
                  <a:pt x="363601" y="0"/>
                </a:lnTo>
              </a:path>
            </a:pathLst>
          </a:custGeom>
          <a:ln w="38100">
            <a:solidFill>
              <a:srgbClr val="FF0000"/>
            </a:solidFill>
          </a:ln>
        </p:spPr>
        <p:txBody>
          <a:bodyPr wrap="square" lIns="0" tIns="0" rIns="0" bIns="0" rtlCol="0"/>
          <a:lstStyle/>
          <a:p>
            <a:endParaRPr/>
          </a:p>
        </p:txBody>
      </p:sp>
      <p:sp>
        <p:nvSpPr>
          <p:cNvPr id="4" name="object 4"/>
          <p:cNvSpPr txBox="1"/>
          <p:nvPr/>
        </p:nvSpPr>
        <p:spPr>
          <a:xfrm>
            <a:off x="5258561" y="4801361"/>
            <a:ext cx="1219200" cy="1066800"/>
          </a:xfrm>
          <a:prstGeom prst="rect">
            <a:avLst/>
          </a:prstGeom>
          <a:solidFill>
            <a:srgbClr val="FFE1A7"/>
          </a:solidFill>
        </p:spPr>
        <p:txBody>
          <a:bodyPr vert="horz" wrap="square" lIns="0" tIns="1905" rIns="0" bIns="0" rtlCol="0">
            <a:spAutoFit/>
          </a:bodyPr>
          <a:lstStyle/>
          <a:p>
            <a:pPr>
              <a:lnSpc>
                <a:spcPct val="100000"/>
              </a:lnSpc>
              <a:spcBef>
                <a:spcPts val="15"/>
              </a:spcBef>
            </a:pPr>
            <a:endParaRPr sz="2650">
              <a:latin typeface="Times New Roman"/>
              <a:cs typeface="Times New Roman"/>
            </a:endParaRPr>
          </a:p>
          <a:p>
            <a:pPr marL="168275">
              <a:lnSpc>
                <a:spcPct val="100000"/>
              </a:lnSpc>
            </a:pPr>
            <a:r>
              <a:rPr sz="1800" spc="-5" dirty="0">
                <a:latin typeface="Times New Roman"/>
                <a:cs typeface="Times New Roman"/>
              </a:rPr>
              <a:t>“I/O</a:t>
            </a:r>
            <a:r>
              <a:rPr sz="1800" spc="-25" dirty="0">
                <a:latin typeface="Times New Roman"/>
                <a:cs typeface="Times New Roman"/>
              </a:rPr>
              <a:t> </a:t>
            </a:r>
            <a:r>
              <a:rPr sz="1800" dirty="0">
                <a:latin typeface="Times New Roman"/>
                <a:cs typeface="Times New Roman"/>
              </a:rPr>
              <a:t>bus”</a:t>
            </a:r>
            <a:endParaRPr sz="1800">
              <a:latin typeface="Times New Roman"/>
              <a:cs typeface="Times New Roman"/>
            </a:endParaRPr>
          </a:p>
        </p:txBody>
      </p:sp>
      <p:sp>
        <p:nvSpPr>
          <p:cNvPr id="5" name="object 5"/>
          <p:cNvSpPr/>
          <p:nvPr/>
        </p:nvSpPr>
        <p:spPr>
          <a:xfrm>
            <a:off x="2820161" y="4801361"/>
            <a:ext cx="1676400" cy="1066800"/>
          </a:xfrm>
          <a:custGeom>
            <a:avLst/>
            <a:gdLst/>
            <a:ahLst/>
            <a:cxnLst/>
            <a:rect l="l" t="t" r="r" b="b"/>
            <a:pathLst>
              <a:path w="1676400" h="1066800">
                <a:moveTo>
                  <a:pt x="0" y="1066800"/>
                </a:moveTo>
                <a:lnTo>
                  <a:pt x="1676400" y="1066800"/>
                </a:lnTo>
                <a:lnTo>
                  <a:pt x="1676400" y="0"/>
                </a:lnTo>
                <a:lnTo>
                  <a:pt x="0" y="0"/>
                </a:lnTo>
                <a:lnTo>
                  <a:pt x="0" y="1066800"/>
                </a:lnTo>
                <a:close/>
              </a:path>
            </a:pathLst>
          </a:custGeom>
          <a:solidFill>
            <a:srgbClr val="FFE1A7"/>
          </a:solidFill>
        </p:spPr>
        <p:txBody>
          <a:bodyPr wrap="square" lIns="0" tIns="0" rIns="0" bIns="0" rtlCol="0"/>
          <a:lstStyle/>
          <a:p>
            <a:endParaRPr/>
          </a:p>
        </p:txBody>
      </p:sp>
      <p:sp>
        <p:nvSpPr>
          <p:cNvPr id="6" name="object 6"/>
          <p:cNvSpPr/>
          <p:nvPr/>
        </p:nvSpPr>
        <p:spPr>
          <a:xfrm>
            <a:off x="4572761" y="4801361"/>
            <a:ext cx="0" cy="1066800"/>
          </a:xfrm>
          <a:custGeom>
            <a:avLst/>
            <a:gdLst/>
            <a:ahLst/>
            <a:cxnLst/>
            <a:rect l="l" t="t" r="r" b="b"/>
            <a:pathLst>
              <a:path h="1066800">
                <a:moveTo>
                  <a:pt x="0" y="0"/>
                </a:moveTo>
                <a:lnTo>
                  <a:pt x="0" y="1066800"/>
                </a:lnTo>
              </a:path>
            </a:pathLst>
          </a:custGeom>
          <a:ln w="38100">
            <a:solidFill>
              <a:srgbClr val="FF0000"/>
            </a:solidFill>
          </a:ln>
        </p:spPr>
        <p:txBody>
          <a:bodyPr wrap="square" lIns="0" tIns="0" rIns="0" bIns="0" rtlCol="0"/>
          <a:lstStyle/>
          <a:p>
            <a:endParaRPr/>
          </a:p>
        </p:txBody>
      </p:sp>
      <p:sp>
        <p:nvSpPr>
          <p:cNvPr id="7" name="object 7"/>
          <p:cNvSpPr/>
          <p:nvPr/>
        </p:nvSpPr>
        <p:spPr>
          <a:xfrm>
            <a:off x="4572761" y="4325111"/>
            <a:ext cx="320675" cy="590550"/>
          </a:xfrm>
          <a:custGeom>
            <a:avLst/>
            <a:gdLst/>
            <a:ahLst/>
            <a:cxnLst/>
            <a:rect l="l" t="t" r="r" b="b"/>
            <a:pathLst>
              <a:path w="320675" h="590550">
                <a:moveTo>
                  <a:pt x="0" y="590550"/>
                </a:moveTo>
                <a:lnTo>
                  <a:pt x="158750" y="590550"/>
                </a:lnTo>
                <a:lnTo>
                  <a:pt x="320675" y="0"/>
                </a:lnTo>
              </a:path>
            </a:pathLst>
          </a:custGeom>
          <a:ln w="38100">
            <a:solidFill>
              <a:srgbClr val="FF0000"/>
            </a:solidFill>
          </a:ln>
        </p:spPr>
        <p:txBody>
          <a:bodyPr wrap="square" lIns="0" tIns="0" rIns="0" bIns="0" rtlCol="0"/>
          <a:lstStyle/>
          <a:p>
            <a:endParaRPr/>
          </a:p>
        </p:txBody>
      </p:sp>
      <p:sp>
        <p:nvSpPr>
          <p:cNvPr id="8" name="object 8"/>
          <p:cNvSpPr txBox="1"/>
          <p:nvPr/>
        </p:nvSpPr>
        <p:spPr>
          <a:xfrm>
            <a:off x="2820161" y="5177485"/>
            <a:ext cx="1676400" cy="300355"/>
          </a:xfrm>
          <a:prstGeom prst="rect">
            <a:avLst/>
          </a:prstGeom>
        </p:spPr>
        <p:txBody>
          <a:bodyPr vert="horz" wrap="square" lIns="0" tIns="12700" rIns="0" bIns="0" rtlCol="0">
            <a:spAutoFit/>
          </a:bodyPr>
          <a:lstStyle/>
          <a:p>
            <a:pPr marL="128270">
              <a:lnSpc>
                <a:spcPct val="100000"/>
              </a:lnSpc>
              <a:spcBef>
                <a:spcPts val="100"/>
              </a:spcBef>
            </a:pPr>
            <a:r>
              <a:rPr sz="1800" spc="-5" dirty="0">
                <a:latin typeface="Times New Roman"/>
                <a:cs typeface="Times New Roman"/>
              </a:rPr>
              <a:t>“Bus</a:t>
            </a:r>
            <a:r>
              <a:rPr sz="1800" spc="-30" dirty="0">
                <a:latin typeface="Times New Roman"/>
                <a:cs typeface="Times New Roman"/>
              </a:rPr>
              <a:t> </a:t>
            </a:r>
            <a:r>
              <a:rPr sz="1800" dirty="0">
                <a:latin typeface="Times New Roman"/>
                <a:cs typeface="Times New Roman"/>
              </a:rPr>
              <a:t>interface”</a:t>
            </a:r>
            <a:endParaRPr sz="1800">
              <a:latin typeface="Times New Roman"/>
              <a:cs typeface="Times New Roman"/>
            </a:endParaRPr>
          </a:p>
        </p:txBody>
      </p:sp>
      <p:sp>
        <p:nvSpPr>
          <p:cNvPr id="9" name="object 9"/>
          <p:cNvSpPr/>
          <p:nvPr/>
        </p:nvSpPr>
        <p:spPr>
          <a:xfrm>
            <a:off x="2362961" y="4801361"/>
            <a:ext cx="0" cy="1066800"/>
          </a:xfrm>
          <a:custGeom>
            <a:avLst/>
            <a:gdLst/>
            <a:ahLst/>
            <a:cxnLst/>
            <a:rect l="l" t="t" r="r" b="b"/>
            <a:pathLst>
              <a:path h="1066800">
                <a:moveTo>
                  <a:pt x="0" y="0"/>
                </a:moveTo>
                <a:lnTo>
                  <a:pt x="0" y="1066800"/>
                </a:lnTo>
              </a:path>
            </a:pathLst>
          </a:custGeom>
          <a:ln w="38100">
            <a:solidFill>
              <a:srgbClr val="FF0000"/>
            </a:solidFill>
          </a:ln>
        </p:spPr>
        <p:txBody>
          <a:bodyPr wrap="square" lIns="0" tIns="0" rIns="0" bIns="0" rtlCol="0"/>
          <a:lstStyle/>
          <a:p>
            <a:endParaRPr/>
          </a:p>
        </p:txBody>
      </p:sp>
      <p:sp>
        <p:nvSpPr>
          <p:cNvPr id="10" name="object 10"/>
          <p:cNvSpPr/>
          <p:nvPr/>
        </p:nvSpPr>
        <p:spPr>
          <a:xfrm>
            <a:off x="2362961" y="3680586"/>
            <a:ext cx="473075" cy="1235075"/>
          </a:xfrm>
          <a:custGeom>
            <a:avLst/>
            <a:gdLst/>
            <a:ahLst/>
            <a:cxnLst/>
            <a:rect l="l" t="t" r="r" b="b"/>
            <a:pathLst>
              <a:path w="473075" h="1235075">
                <a:moveTo>
                  <a:pt x="0" y="1235075"/>
                </a:moveTo>
                <a:lnTo>
                  <a:pt x="233299" y="1235075"/>
                </a:lnTo>
                <a:lnTo>
                  <a:pt x="473075" y="0"/>
                </a:lnTo>
              </a:path>
            </a:pathLst>
          </a:custGeom>
          <a:ln w="38100">
            <a:solidFill>
              <a:srgbClr val="FF0000"/>
            </a:solidFill>
          </a:ln>
        </p:spPr>
        <p:txBody>
          <a:bodyPr wrap="square" lIns="0" tIns="0" rIns="0" bIns="0" rtlCol="0"/>
          <a:lstStyle/>
          <a:p>
            <a:endParaRPr/>
          </a:p>
        </p:txBody>
      </p:sp>
      <p:sp>
        <p:nvSpPr>
          <p:cNvPr id="11" name="object 11"/>
          <p:cNvSpPr txBox="1"/>
          <p:nvPr/>
        </p:nvSpPr>
        <p:spPr>
          <a:xfrm>
            <a:off x="534162" y="4801361"/>
            <a:ext cx="1752600" cy="1066800"/>
          </a:xfrm>
          <a:prstGeom prst="rect">
            <a:avLst/>
          </a:prstGeom>
          <a:solidFill>
            <a:srgbClr val="FFE1A7"/>
          </a:solidFill>
        </p:spPr>
        <p:txBody>
          <a:bodyPr vert="horz" wrap="square" lIns="0" tIns="114935" rIns="0" bIns="0" rtlCol="0">
            <a:spAutoFit/>
          </a:bodyPr>
          <a:lstStyle/>
          <a:p>
            <a:pPr algn="ctr">
              <a:lnSpc>
                <a:spcPct val="100000"/>
              </a:lnSpc>
              <a:spcBef>
                <a:spcPts val="905"/>
              </a:spcBef>
            </a:pPr>
            <a:r>
              <a:rPr sz="1800" spc="-5" dirty="0">
                <a:latin typeface="Times New Roman"/>
                <a:cs typeface="Times New Roman"/>
              </a:rPr>
              <a:t>“CPU </a:t>
            </a:r>
            <a:r>
              <a:rPr sz="1800" dirty="0">
                <a:latin typeface="Times New Roman"/>
                <a:cs typeface="Times New Roman"/>
              </a:rPr>
              <a:t>bus”</a:t>
            </a:r>
            <a:endParaRPr sz="1800">
              <a:latin typeface="Times New Roman"/>
              <a:cs typeface="Times New Roman"/>
            </a:endParaRPr>
          </a:p>
          <a:p>
            <a:pPr algn="ctr">
              <a:lnSpc>
                <a:spcPct val="100000"/>
              </a:lnSpc>
            </a:pPr>
            <a:r>
              <a:rPr sz="1800" spc="-5" dirty="0">
                <a:latin typeface="Times New Roman"/>
                <a:cs typeface="Times New Roman"/>
              </a:rPr>
              <a:t>or</a:t>
            </a:r>
            <a:endParaRPr sz="1800">
              <a:latin typeface="Times New Roman"/>
              <a:cs typeface="Times New Roman"/>
            </a:endParaRPr>
          </a:p>
          <a:p>
            <a:pPr algn="ctr">
              <a:lnSpc>
                <a:spcPct val="100000"/>
              </a:lnSpc>
            </a:pPr>
            <a:r>
              <a:rPr sz="1800" spc="-5" dirty="0">
                <a:latin typeface="Times New Roman"/>
                <a:cs typeface="Times New Roman"/>
              </a:rPr>
              <a:t>“System</a:t>
            </a:r>
            <a:r>
              <a:rPr sz="1800" spc="-30" dirty="0">
                <a:latin typeface="Times New Roman"/>
                <a:cs typeface="Times New Roman"/>
              </a:rPr>
              <a:t> </a:t>
            </a:r>
            <a:r>
              <a:rPr sz="1800" dirty="0">
                <a:latin typeface="Times New Roman"/>
                <a:cs typeface="Times New Roman"/>
              </a:rPr>
              <a:t>bus”</a:t>
            </a:r>
            <a:endParaRPr sz="1800">
              <a:latin typeface="Times New Roman"/>
              <a:cs typeface="Times New Roman"/>
            </a:endParaRPr>
          </a:p>
        </p:txBody>
      </p:sp>
      <p:sp>
        <p:nvSpPr>
          <p:cNvPr id="12" name="object 12"/>
          <p:cNvSpPr/>
          <p:nvPr/>
        </p:nvSpPr>
        <p:spPr>
          <a:xfrm>
            <a:off x="3353561" y="2667761"/>
            <a:ext cx="304800" cy="762000"/>
          </a:xfrm>
          <a:custGeom>
            <a:avLst/>
            <a:gdLst/>
            <a:ahLst/>
            <a:cxnLst/>
            <a:rect l="l" t="t" r="r" b="b"/>
            <a:pathLst>
              <a:path w="304800" h="762000">
                <a:moveTo>
                  <a:pt x="0" y="762000"/>
                </a:moveTo>
                <a:lnTo>
                  <a:pt x="304800" y="762000"/>
                </a:lnTo>
                <a:lnTo>
                  <a:pt x="304800" y="0"/>
                </a:lnTo>
                <a:lnTo>
                  <a:pt x="0" y="0"/>
                </a:lnTo>
                <a:lnTo>
                  <a:pt x="0" y="762000"/>
                </a:lnTo>
                <a:close/>
              </a:path>
            </a:pathLst>
          </a:custGeom>
          <a:solidFill>
            <a:srgbClr val="6B5580"/>
          </a:solidFill>
        </p:spPr>
        <p:txBody>
          <a:bodyPr wrap="square" lIns="0" tIns="0" rIns="0" bIns="0" rtlCol="0"/>
          <a:lstStyle/>
          <a:p>
            <a:endParaRPr/>
          </a:p>
        </p:txBody>
      </p:sp>
      <p:sp>
        <p:nvSpPr>
          <p:cNvPr id="13" name="object 13"/>
          <p:cNvSpPr/>
          <p:nvPr/>
        </p:nvSpPr>
        <p:spPr>
          <a:xfrm>
            <a:off x="3353561" y="2667761"/>
            <a:ext cx="304800" cy="914400"/>
          </a:xfrm>
          <a:custGeom>
            <a:avLst/>
            <a:gdLst/>
            <a:ahLst/>
            <a:cxnLst/>
            <a:rect l="l" t="t" r="r" b="b"/>
            <a:pathLst>
              <a:path w="304800" h="914400">
                <a:moveTo>
                  <a:pt x="0" y="914400"/>
                </a:moveTo>
                <a:lnTo>
                  <a:pt x="304800" y="914400"/>
                </a:lnTo>
                <a:lnTo>
                  <a:pt x="304800" y="0"/>
                </a:lnTo>
                <a:lnTo>
                  <a:pt x="0" y="0"/>
                </a:lnTo>
                <a:lnTo>
                  <a:pt x="0" y="914400"/>
                </a:lnTo>
                <a:close/>
              </a:path>
            </a:pathLst>
          </a:custGeom>
          <a:ln w="19812">
            <a:solidFill>
              <a:srgbClr val="6B5580"/>
            </a:solidFill>
          </a:ln>
        </p:spPr>
        <p:txBody>
          <a:bodyPr wrap="square" lIns="0" tIns="0" rIns="0" bIns="0" rtlCol="0"/>
          <a:lstStyle/>
          <a:p>
            <a:endParaRPr/>
          </a:p>
        </p:txBody>
      </p:sp>
      <p:sp>
        <p:nvSpPr>
          <p:cNvPr id="14" name="object 14"/>
          <p:cNvSpPr/>
          <p:nvPr/>
        </p:nvSpPr>
        <p:spPr>
          <a:xfrm>
            <a:off x="6020561" y="3429761"/>
            <a:ext cx="1143000" cy="304800"/>
          </a:xfrm>
          <a:custGeom>
            <a:avLst/>
            <a:gdLst/>
            <a:ahLst/>
            <a:cxnLst/>
            <a:rect l="l" t="t" r="r" b="b"/>
            <a:pathLst>
              <a:path w="1143000" h="304800">
                <a:moveTo>
                  <a:pt x="0" y="304800"/>
                </a:moveTo>
                <a:lnTo>
                  <a:pt x="1142999" y="304800"/>
                </a:lnTo>
                <a:lnTo>
                  <a:pt x="1142999" y="0"/>
                </a:lnTo>
                <a:lnTo>
                  <a:pt x="0" y="0"/>
                </a:lnTo>
                <a:lnTo>
                  <a:pt x="0" y="304800"/>
                </a:lnTo>
                <a:close/>
              </a:path>
            </a:pathLst>
          </a:custGeom>
          <a:solidFill>
            <a:srgbClr val="6B5580"/>
          </a:solidFill>
        </p:spPr>
        <p:txBody>
          <a:bodyPr wrap="square" lIns="0" tIns="0" rIns="0" bIns="0" rtlCol="0"/>
          <a:lstStyle/>
          <a:p>
            <a:endParaRPr/>
          </a:p>
        </p:txBody>
      </p:sp>
      <p:sp>
        <p:nvSpPr>
          <p:cNvPr id="15" name="object 15"/>
          <p:cNvSpPr/>
          <p:nvPr/>
        </p:nvSpPr>
        <p:spPr>
          <a:xfrm>
            <a:off x="2134361" y="3429761"/>
            <a:ext cx="2590800" cy="304800"/>
          </a:xfrm>
          <a:custGeom>
            <a:avLst/>
            <a:gdLst/>
            <a:ahLst/>
            <a:cxnLst/>
            <a:rect l="l" t="t" r="r" b="b"/>
            <a:pathLst>
              <a:path w="2590800" h="304800">
                <a:moveTo>
                  <a:pt x="0" y="304800"/>
                </a:moveTo>
                <a:lnTo>
                  <a:pt x="2590800" y="304800"/>
                </a:lnTo>
                <a:lnTo>
                  <a:pt x="2590800" y="0"/>
                </a:lnTo>
                <a:lnTo>
                  <a:pt x="0" y="0"/>
                </a:lnTo>
                <a:lnTo>
                  <a:pt x="0" y="304800"/>
                </a:lnTo>
                <a:close/>
              </a:path>
            </a:pathLst>
          </a:custGeom>
          <a:solidFill>
            <a:srgbClr val="6B5580"/>
          </a:solidFill>
        </p:spPr>
        <p:txBody>
          <a:bodyPr wrap="square" lIns="0" tIns="0" rIns="0" bIns="0" rtlCol="0"/>
          <a:lstStyle/>
          <a:p>
            <a:endParaRPr/>
          </a:p>
        </p:txBody>
      </p:sp>
      <p:sp>
        <p:nvSpPr>
          <p:cNvPr id="16" name="object 16"/>
          <p:cNvSpPr/>
          <p:nvPr/>
        </p:nvSpPr>
        <p:spPr>
          <a:xfrm>
            <a:off x="1829561" y="3429761"/>
            <a:ext cx="5715000" cy="304800"/>
          </a:xfrm>
          <a:custGeom>
            <a:avLst/>
            <a:gdLst/>
            <a:ahLst/>
            <a:cxnLst/>
            <a:rect l="l" t="t" r="r" b="b"/>
            <a:pathLst>
              <a:path w="5715000" h="304800">
                <a:moveTo>
                  <a:pt x="0" y="304800"/>
                </a:moveTo>
                <a:lnTo>
                  <a:pt x="5714999" y="304800"/>
                </a:lnTo>
                <a:lnTo>
                  <a:pt x="5714999" y="0"/>
                </a:lnTo>
                <a:lnTo>
                  <a:pt x="0" y="0"/>
                </a:lnTo>
                <a:lnTo>
                  <a:pt x="0" y="304800"/>
                </a:lnTo>
                <a:close/>
              </a:path>
            </a:pathLst>
          </a:custGeom>
          <a:ln w="19812">
            <a:solidFill>
              <a:srgbClr val="6B5580"/>
            </a:solidFill>
          </a:ln>
        </p:spPr>
        <p:txBody>
          <a:bodyPr wrap="square" lIns="0" tIns="0" rIns="0" bIns="0" rtlCol="0"/>
          <a:lstStyle/>
          <a:p>
            <a:endParaRPr/>
          </a:p>
        </p:txBody>
      </p:sp>
      <p:sp>
        <p:nvSpPr>
          <p:cNvPr id="17" name="object 17"/>
          <p:cNvSpPr txBox="1">
            <a:spLocks noGrp="1"/>
          </p:cNvSpPr>
          <p:nvPr>
            <p:ph type="title"/>
          </p:nvPr>
        </p:nvSpPr>
        <p:spPr>
          <a:xfrm>
            <a:off x="535940" y="577341"/>
            <a:ext cx="6108065" cy="513715"/>
          </a:xfrm>
          <a:prstGeom prst="rect">
            <a:avLst/>
          </a:prstGeom>
        </p:spPr>
        <p:txBody>
          <a:bodyPr vert="horz" wrap="square" lIns="0" tIns="13335" rIns="0" bIns="0" rtlCol="0">
            <a:spAutoFit/>
          </a:bodyPr>
          <a:lstStyle/>
          <a:p>
            <a:pPr marL="12700">
              <a:lnSpc>
                <a:spcPct val="100000"/>
              </a:lnSpc>
              <a:spcBef>
                <a:spcPts val="105"/>
              </a:spcBef>
            </a:pPr>
            <a:r>
              <a:rPr spc="114" dirty="0">
                <a:solidFill>
                  <a:srgbClr val="464652"/>
                </a:solidFill>
              </a:rPr>
              <a:t>CPU-Memory-I/O</a:t>
            </a:r>
            <a:r>
              <a:rPr spc="204" dirty="0">
                <a:solidFill>
                  <a:srgbClr val="464652"/>
                </a:solidFill>
              </a:rPr>
              <a:t> </a:t>
            </a:r>
            <a:r>
              <a:rPr spc="135" dirty="0">
                <a:solidFill>
                  <a:srgbClr val="464652"/>
                </a:solidFill>
              </a:rPr>
              <a:t>Architecture</a:t>
            </a:r>
          </a:p>
        </p:txBody>
      </p:sp>
      <p:sp>
        <p:nvSpPr>
          <p:cNvPr id="18" name="object 18"/>
          <p:cNvSpPr/>
          <p:nvPr/>
        </p:nvSpPr>
        <p:spPr>
          <a:xfrm>
            <a:off x="838961" y="2667761"/>
            <a:ext cx="1295400" cy="1828800"/>
          </a:xfrm>
          <a:custGeom>
            <a:avLst/>
            <a:gdLst/>
            <a:ahLst/>
            <a:cxnLst/>
            <a:rect l="l" t="t" r="r" b="b"/>
            <a:pathLst>
              <a:path w="1295400" h="1828800">
                <a:moveTo>
                  <a:pt x="0" y="1828800"/>
                </a:moveTo>
                <a:lnTo>
                  <a:pt x="1295400" y="1828800"/>
                </a:lnTo>
                <a:lnTo>
                  <a:pt x="1295400" y="0"/>
                </a:lnTo>
                <a:lnTo>
                  <a:pt x="0" y="0"/>
                </a:lnTo>
                <a:lnTo>
                  <a:pt x="0" y="1828800"/>
                </a:lnTo>
                <a:close/>
              </a:path>
            </a:pathLst>
          </a:custGeom>
          <a:solidFill>
            <a:srgbClr val="FFCC66"/>
          </a:solidFill>
        </p:spPr>
        <p:txBody>
          <a:bodyPr wrap="square" lIns="0" tIns="0" rIns="0" bIns="0" rtlCol="0"/>
          <a:lstStyle/>
          <a:p>
            <a:endParaRPr/>
          </a:p>
        </p:txBody>
      </p:sp>
      <p:sp>
        <p:nvSpPr>
          <p:cNvPr id="19" name="object 19"/>
          <p:cNvSpPr/>
          <p:nvPr/>
        </p:nvSpPr>
        <p:spPr>
          <a:xfrm>
            <a:off x="838961" y="2667761"/>
            <a:ext cx="1295400" cy="1828800"/>
          </a:xfrm>
          <a:custGeom>
            <a:avLst/>
            <a:gdLst/>
            <a:ahLst/>
            <a:cxnLst/>
            <a:rect l="l" t="t" r="r" b="b"/>
            <a:pathLst>
              <a:path w="1295400" h="1828800">
                <a:moveTo>
                  <a:pt x="0" y="1828800"/>
                </a:moveTo>
                <a:lnTo>
                  <a:pt x="1295400" y="1828800"/>
                </a:lnTo>
                <a:lnTo>
                  <a:pt x="1295400" y="0"/>
                </a:lnTo>
                <a:lnTo>
                  <a:pt x="0" y="0"/>
                </a:lnTo>
                <a:lnTo>
                  <a:pt x="0" y="1828800"/>
                </a:lnTo>
                <a:close/>
              </a:path>
            </a:pathLst>
          </a:custGeom>
          <a:ln w="19812">
            <a:solidFill>
              <a:srgbClr val="000000"/>
            </a:solidFill>
          </a:ln>
        </p:spPr>
        <p:txBody>
          <a:bodyPr wrap="square" lIns="0" tIns="0" rIns="0" bIns="0" rtlCol="0"/>
          <a:lstStyle/>
          <a:p>
            <a:endParaRPr/>
          </a:p>
        </p:txBody>
      </p:sp>
      <p:sp>
        <p:nvSpPr>
          <p:cNvPr id="20" name="object 20"/>
          <p:cNvSpPr txBox="1"/>
          <p:nvPr/>
        </p:nvSpPr>
        <p:spPr>
          <a:xfrm>
            <a:off x="1176934" y="3376041"/>
            <a:ext cx="61785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Times New Roman"/>
                <a:cs typeface="Times New Roman"/>
              </a:rPr>
              <a:t>C</a:t>
            </a:r>
            <a:r>
              <a:rPr sz="2400" spc="-15" dirty="0">
                <a:latin typeface="Times New Roman"/>
                <a:cs typeface="Times New Roman"/>
              </a:rPr>
              <a:t>P</a:t>
            </a:r>
            <a:r>
              <a:rPr sz="2400" spc="-5" dirty="0">
                <a:latin typeface="Times New Roman"/>
                <a:cs typeface="Times New Roman"/>
              </a:rPr>
              <a:t>U</a:t>
            </a:r>
            <a:endParaRPr sz="2400">
              <a:latin typeface="Times New Roman"/>
              <a:cs typeface="Times New Roman"/>
            </a:endParaRPr>
          </a:p>
        </p:txBody>
      </p:sp>
      <p:sp>
        <p:nvSpPr>
          <p:cNvPr id="21" name="object 21"/>
          <p:cNvSpPr/>
          <p:nvPr/>
        </p:nvSpPr>
        <p:spPr>
          <a:xfrm>
            <a:off x="4725161" y="2667761"/>
            <a:ext cx="1295400" cy="1828800"/>
          </a:xfrm>
          <a:custGeom>
            <a:avLst/>
            <a:gdLst/>
            <a:ahLst/>
            <a:cxnLst/>
            <a:rect l="l" t="t" r="r" b="b"/>
            <a:pathLst>
              <a:path w="1295400" h="1828800">
                <a:moveTo>
                  <a:pt x="0" y="1828800"/>
                </a:moveTo>
                <a:lnTo>
                  <a:pt x="1295400" y="1828800"/>
                </a:lnTo>
                <a:lnTo>
                  <a:pt x="1295400" y="0"/>
                </a:lnTo>
                <a:lnTo>
                  <a:pt x="0" y="0"/>
                </a:lnTo>
                <a:lnTo>
                  <a:pt x="0" y="1828800"/>
                </a:lnTo>
                <a:close/>
              </a:path>
            </a:pathLst>
          </a:custGeom>
          <a:solidFill>
            <a:srgbClr val="FFCC66"/>
          </a:solidFill>
        </p:spPr>
        <p:txBody>
          <a:bodyPr wrap="square" lIns="0" tIns="0" rIns="0" bIns="0" rtlCol="0"/>
          <a:lstStyle/>
          <a:p>
            <a:endParaRPr/>
          </a:p>
        </p:txBody>
      </p:sp>
      <p:sp>
        <p:nvSpPr>
          <p:cNvPr id="22" name="object 22"/>
          <p:cNvSpPr/>
          <p:nvPr/>
        </p:nvSpPr>
        <p:spPr>
          <a:xfrm>
            <a:off x="4725161" y="2667761"/>
            <a:ext cx="1295400" cy="1828800"/>
          </a:xfrm>
          <a:custGeom>
            <a:avLst/>
            <a:gdLst/>
            <a:ahLst/>
            <a:cxnLst/>
            <a:rect l="l" t="t" r="r" b="b"/>
            <a:pathLst>
              <a:path w="1295400" h="1828800">
                <a:moveTo>
                  <a:pt x="0" y="1828800"/>
                </a:moveTo>
                <a:lnTo>
                  <a:pt x="1295400" y="1828800"/>
                </a:lnTo>
                <a:lnTo>
                  <a:pt x="1295400" y="0"/>
                </a:lnTo>
                <a:lnTo>
                  <a:pt x="0" y="0"/>
                </a:lnTo>
                <a:lnTo>
                  <a:pt x="0" y="1828800"/>
                </a:lnTo>
                <a:close/>
              </a:path>
            </a:pathLst>
          </a:custGeom>
          <a:ln w="19812">
            <a:solidFill>
              <a:srgbClr val="000000"/>
            </a:solidFill>
          </a:ln>
        </p:spPr>
        <p:txBody>
          <a:bodyPr wrap="square" lIns="0" tIns="0" rIns="0" bIns="0" rtlCol="0"/>
          <a:lstStyle/>
          <a:p>
            <a:endParaRPr/>
          </a:p>
        </p:txBody>
      </p:sp>
      <p:sp>
        <p:nvSpPr>
          <p:cNvPr id="23" name="object 23"/>
          <p:cNvSpPr txBox="1"/>
          <p:nvPr/>
        </p:nvSpPr>
        <p:spPr>
          <a:xfrm>
            <a:off x="5156708" y="3193160"/>
            <a:ext cx="43307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I</a:t>
            </a:r>
            <a:r>
              <a:rPr sz="2400" spc="5" dirty="0">
                <a:latin typeface="Times New Roman"/>
                <a:cs typeface="Times New Roman"/>
              </a:rPr>
              <a:t>/</a:t>
            </a:r>
            <a:r>
              <a:rPr sz="2400" spc="-5" dirty="0">
                <a:latin typeface="Times New Roman"/>
                <a:cs typeface="Times New Roman"/>
              </a:rPr>
              <a:t>O</a:t>
            </a:r>
            <a:endParaRPr sz="2400">
              <a:latin typeface="Times New Roman"/>
              <a:cs typeface="Times New Roman"/>
            </a:endParaRPr>
          </a:p>
        </p:txBody>
      </p:sp>
      <p:sp>
        <p:nvSpPr>
          <p:cNvPr id="24" name="object 24"/>
          <p:cNvSpPr txBox="1"/>
          <p:nvPr/>
        </p:nvSpPr>
        <p:spPr>
          <a:xfrm>
            <a:off x="4903723" y="3558920"/>
            <a:ext cx="937260" cy="391160"/>
          </a:xfrm>
          <a:prstGeom prst="rect">
            <a:avLst/>
          </a:prstGeom>
        </p:spPr>
        <p:txBody>
          <a:bodyPr vert="horz" wrap="square" lIns="0" tIns="12700" rIns="0" bIns="0" rtlCol="0">
            <a:spAutoFit/>
          </a:bodyPr>
          <a:lstStyle/>
          <a:p>
            <a:pPr marL="12700">
              <a:lnSpc>
                <a:spcPct val="100000"/>
              </a:lnSpc>
              <a:spcBef>
                <a:spcPts val="100"/>
              </a:spcBef>
            </a:pPr>
            <a:r>
              <a:rPr sz="2400" spc="-20" dirty="0">
                <a:latin typeface="Times New Roman"/>
                <a:cs typeface="Times New Roman"/>
              </a:rPr>
              <a:t>m</a:t>
            </a:r>
            <a:r>
              <a:rPr sz="2400" dirty="0">
                <a:latin typeface="Times New Roman"/>
                <a:cs typeface="Times New Roman"/>
              </a:rPr>
              <a:t>odule</a:t>
            </a:r>
            <a:endParaRPr sz="2400">
              <a:latin typeface="Times New Roman"/>
              <a:cs typeface="Times New Roman"/>
            </a:endParaRPr>
          </a:p>
        </p:txBody>
      </p:sp>
      <p:sp>
        <p:nvSpPr>
          <p:cNvPr id="25" name="object 25"/>
          <p:cNvSpPr/>
          <p:nvPr/>
        </p:nvSpPr>
        <p:spPr>
          <a:xfrm>
            <a:off x="2743961" y="1448561"/>
            <a:ext cx="1524000" cy="1219200"/>
          </a:xfrm>
          <a:custGeom>
            <a:avLst/>
            <a:gdLst/>
            <a:ahLst/>
            <a:cxnLst/>
            <a:rect l="l" t="t" r="r" b="b"/>
            <a:pathLst>
              <a:path w="1524000" h="1219200">
                <a:moveTo>
                  <a:pt x="0" y="1219200"/>
                </a:moveTo>
                <a:lnTo>
                  <a:pt x="1524000" y="1219200"/>
                </a:lnTo>
                <a:lnTo>
                  <a:pt x="1524000" y="0"/>
                </a:lnTo>
                <a:lnTo>
                  <a:pt x="0" y="0"/>
                </a:lnTo>
                <a:lnTo>
                  <a:pt x="0" y="1219200"/>
                </a:lnTo>
                <a:close/>
              </a:path>
            </a:pathLst>
          </a:custGeom>
          <a:solidFill>
            <a:srgbClr val="FFCC66"/>
          </a:solidFill>
        </p:spPr>
        <p:txBody>
          <a:bodyPr wrap="square" lIns="0" tIns="0" rIns="0" bIns="0" rtlCol="0"/>
          <a:lstStyle/>
          <a:p>
            <a:endParaRPr/>
          </a:p>
        </p:txBody>
      </p:sp>
      <p:sp>
        <p:nvSpPr>
          <p:cNvPr id="26" name="object 26"/>
          <p:cNvSpPr/>
          <p:nvPr/>
        </p:nvSpPr>
        <p:spPr>
          <a:xfrm>
            <a:off x="2743961" y="1448561"/>
            <a:ext cx="1524000" cy="1219200"/>
          </a:xfrm>
          <a:custGeom>
            <a:avLst/>
            <a:gdLst/>
            <a:ahLst/>
            <a:cxnLst/>
            <a:rect l="l" t="t" r="r" b="b"/>
            <a:pathLst>
              <a:path w="1524000" h="1219200">
                <a:moveTo>
                  <a:pt x="0" y="1219200"/>
                </a:moveTo>
                <a:lnTo>
                  <a:pt x="1524000" y="1219200"/>
                </a:lnTo>
                <a:lnTo>
                  <a:pt x="1524000" y="0"/>
                </a:lnTo>
                <a:lnTo>
                  <a:pt x="0" y="0"/>
                </a:lnTo>
                <a:lnTo>
                  <a:pt x="0" y="1219200"/>
                </a:lnTo>
                <a:close/>
              </a:path>
            </a:pathLst>
          </a:custGeom>
          <a:ln w="19812">
            <a:solidFill>
              <a:srgbClr val="000000"/>
            </a:solidFill>
          </a:ln>
        </p:spPr>
        <p:txBody>
          <a:bodyPr wrap="square" lIns="0" tIns="0" rIns="0" bIns="0" rtlCol="0"/>
          <a:lstStyle/>
          <a:p>
            <a:endParaRPr/>
          </a:p>
        </p:txBody>
      </p:sp>
      <p:sp>
        <p:nvSpPr>
          <p:cNvPr id="27" name="object 27"/>
          <p:cNvSpPr txBox="1"/>
          <p:nvPr/>
        </p:nvSpPr>
        <p:spPr>
          <a:xfrm>
            <a:off x="2967989" y="1851786"/>
            <a:ext cx="107378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Times New Roman"/>
                <a:cs typeface="Times New Roman"/>
              </a:rPr>
              <a:t>Me</a:t>
            </a:r>
            <a:r>
              <a:rPr sz="2400" spc="-20" dirty="0">
                <a:latin typeface="Times New Roman"/>
                <a:cs typeface="Times New Roman"/>
              </a:rPr>
              <a:t>m</a:t>
            </a:r>
            <a:r>
              <a:rPr sz="2400" spc="-5" dirty="0">
                <a:latin typeface="Times New Roman"/>
                <a:cs typeface="Times New Roman"/>
              </a:rPr>
              <a:t>ory</a:t>
            </a:r>
            <a:endParaRPr sz="2400">
              <a:latin typeface="Times New Roman"/>
              <a:cs typeface="Times New Roman"/>
            </a:endParaRPr>
          </a:p>
        </p:txBody>
      </p:sp>
      <p:sp>
        <p:nvSpPr>
          <p:cNvPr id="28" name="object 28"/>
          <p:cNvSpPr/>
          <p:nvPr/>
        </p:nvSpPr>
        <p:spPr>
          <a:xfrm>
            <a:off x="7163561" y="2667761"/>
            <a:ext cx="1295400" cy="1828800"/>
          </a:xfrm>
          <a:custGeom>
            <a:avLst/>
            <a:gdLst/>
            <a:ahLst/>
            <a:cxnLst/>
            <a:rect l="l" t="t" r="r" b="b"/>
            <a:pathLst>
              <a:path w="1295400" h="1828800">
                <a:moveTo>
                  <a:pt x="0" y="1828800"/>
                </a:moveTo>
                <a:lnTo>
                  <a:pt x="1295400" y="1828800"/>
                </a:lnTo>
                <a:lnTo>
                  <a:pt x="1295400" y="0"/>
                </a:lnTo>
                <a:lnTo>
                  <a:pt x="0" y="0"/>
                </a:lnTo>
                <a:lnTo>
                  <a:pt x="0" y="1828800"/>
                </a:lnTo>
                <a:close/>
              </a:path>
            </a:pathLst>
          </a:custGeom>
          <a:solidFill>
            <a:srgbClr val="FFCC66"/>
          </a:solidFill>
        </p:spPr>
        <p:txBody>
          <a:bodyPr wrap="square" lIns="0" tIns="0" rIns="0" bIns="0" rtlCol="0"/>
          <a:lstStyle/>
          <a:p>
            <a:endParaRPr/>
          </a:p>
        </p:txBody>
      </p:sp>
      <p:sp>
        <p:nvSpPr>
          <p:cNvPr id="29" name="object 29"/>
          <p:cNvSpPr/>
          <p:nvPr/>
        </p:nvSpPr>
        <p:spPr>
          <a:xfrm>
            <a:off x="7163561" y="2667761"/>
            <a:ext cx="1295400" cy="1828800"/>
          </a:xfrm>
          <a:custGeom>
            <a:avLst/>
            <a:gdLst/>
            <a:ahLst/>
            <a:cxnLst/>
            <a:rect l="l" t="t" r="r" b="b"/>
            <a:pathLst>
              <a:path w="1295400" h="1828800">
                <a:moveTo>
                  <a:pt x="0" y="1828800"/>
                </a:moveTo>
                <a:lnTo>
                  <a:pt x="1295400" y="1828800"/>
                </a:lnTo>
                <a:lnTo>
                  <a:pt x="1295400" y="0"/>
                </a:lnTo>
                <a:lnTo>
                  <a:pt x="0" y="0"/>
                </a:lnTo>
                <a:lnTo>
                  <a:pt x="0" y="1828800"/>
                </a:lnTo>
                <a:close/>
              </a:path>
            </a:pathLst>
          </a:custGeom>
          <a:ln w="19812">
            <a:solidFill>
              <a:srgbClr val="000000"/>
            </a:solidFill>
          </a:ln>
        </p:spPr>
        <p:txBody>
          <a:bodyPr wrap="square" lIns="0" tIns="0" rIns="0" bIns="0" rtlCol="0"/>
          <a:lstStyle/>
          <a:p>
            <a:endParaRPr/>
          </a:p>
        </p:txBody>
      </p:sp>
      <p:sp>
        <p:nvSpPr>
          <p:cNvPr id="30" name="object 30"/>
          <p:cNvSpPr txBox="1"/>
          <p:nvPr/>
        </p:nvSpPr>
        <p:spPr>
          <a:xfrm>
            <a:off x="7595361" y="3193160"/>
            <a:ext cx="43307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I</a:t>
            </a:r>
            <a:r>
              <a:rPr sz="2400" spc="5" dirty="0">
                <a:latin typeface="Times New Roman"/>
                <a:cs typeface="Times New Roman"/>
              </a:rPr>
              <a:t>/</a:t>
            </a:r>
            <a:r>
              <a:rPr sz="2400" spc="-5" dirty="0">
                <a:latin typeface="Times New Roman"/>
                <a:cs typeface="Times New Roman"/>
              </a:rPr>
              <a:t>O</a:t>
            </a:r>
            <a:endParaRPr sz="2400">
              <a:latin typeface="Times New Roman"/>
              <a:cs typeface="Times New Roman"/>
            </a:endParaRPr>
          </a:p>
        </p:txBody>
      </p:sp>
      <p:sp>
        <p:nvSpPr>
          <p:cNvPr id="31" name="object 31"/>
          <p:cNvSpPr txBox="1"/>
          <p:nvPr/>
        </p:nvSpPr>
        <p:spPr>
          <a:xfrm>
            <a:off x="7400290" y="3558920"/>
            <a:ext cx="82169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devi</a:t>
            </a:r>
            <a:r>
              <a:rPr sz="2400" spc="5" dirty="0">
                <a:latin typeface="Times New Roman"/>
                <a:cs typeface="Times New Roman"/>
              </a:rPr>
              <a:t>c</a:t>
            </a:r>
            <a:r>
              <a:rPr sz="2400" dirty="0">
                <a:latin typeface="Times New Roman"/>
                <a:cs typeface="Times New Roman"/>
              </a:rPr>
              <a:t>e</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77341"/>
            <a:ext cx="5043170" cy="513715"/>
          </a:xfrm>
          <a:prstGeom prst="rect">
            <a:avLst/>
          </a:prstGeom>
        </p:spPr>
        <p:txBody>
          <a:bodyPr vert="horz" wrap="square" lIns="0" tIns="13335" rIns="0" bIns="0" rtlCol="0">
            <a:spAutoFit/>
          </a:bodyPr>
          <a:lstStyle/>
          <a:p>
            <a:pPr marL="12700">
              <a:lnSpc>
                <a:spcPct val="100000"/>
              </a:lnSpc>
              <a:spcBef>
                <a:spcPts val="105"/>
              </a:spcBef>
            </a:pPr>
            <a:r>
              <a:rPr spc="145" dirty="0">
                <a:solidFill>
                  <a:srgbClr val="464652"/>
                </a:solidFill>
              </a:rPr>
              <a:t>I/O </a:t>
            </a:r>
            <a:r>
              <a:rPr spc="254" dirty="0">
                <a:solidFill>
                  <a:srgbClr val="464652"/>
                </a:solidFill>
              </a:rPr>
              <a:t>Buses </a:t>
            </a:r>
            <a:r>
              <a:rPr spc="200" dirty="0">
                <a:solidFill>
                  <a:srgbClr val="464652"/>
                </a:solidFill>
              </a:rPr>
              <a:t>and</a:t>
            </a:r>
            <a:r>
              <a:rPr spc="290" dirty="0">
                <a:solidFill>
                  <a:srgbClr val="464652"/>
                </a:solidFill>
              </a:rPr>
              <a:t> </a:t>
            </a:r>
            <a:r>
              <a:rPr spc="120" dirty="0">
                <a:solidFill>
                  <a:srgbClr val="464652"/>
                </a:solidFill>
              </a:rPr>
              <a:t>Interfaces</a:t>
            </a:r>
          </a:p>
        </p:txBody>
      </p:sp>
      <p:sp>
        <p:nvSpPr>
          <p:cNvPr id="3" name="object 3"/>
          <p:cNvSpPr txBox="1"/>
          <p:nvPr/>
        </p:nvSpPr>
        <p:spPr>
          <a:xfrm>
            <a:off x="535940" y="1162472"/>
            <a:ext cx="7845425" cy="2605405"/>
          </a:xfrm>
          <a:prstGeom prst="rect">
            <a:avLst/>
          </a:prstGeom>
        </p:spPr>
        <p:txBody>
          <a:bodyPr vert="horz" wrap="square" lIns="0" tIns="89535" rIns="0" bIns="0" rtlCol="0">
            <a:spAutoFit/>
          </a:bodyPr>
          <a:lstStyle/>
          <a:p>
            <a:pPr marL="12700">
              <a:lnSpc>
                <a:spcPct val="100000"/>
              </a:lnSpc>
              <a:spcBef>
                <a:spcPts val="705"/>
              </a:spcBef>
              <a:tabLst>
                <a:tab pos="286385" algn="l"/>
              </a:tabLst>
            </a:pPr>
            <a:r>
              <a:rPr sz="1950" spc="-555" dirty="0">
                <a:solidFill>
                  <a:srgbClr val="717BA2"/>
                </a:solidFill>
                <a:latin typeface="Arial"/>
                <a:cs typeface="Arial"/>
              </a:rPr>
              <a:t>	</a:t>
            </a:r>
            <a:r>
              <a:rPr sz="2600" spc="-85" dirty="0">
                <a:latin typeface="Trebuchet MS"/>
                <a:cs typeface="Trebuchet MS"/>
              </a:rPr>
              <a:t>There </a:t>
            </a:r>
            <a:r>
              <a:rPr sz="2600" spc="-150" dirty="0">
                <a:latin typeface="Trebuchet MS"/>
                <a:cs typeface="Trebuchet MS"/>
              </a:rPr>
              <a:t>are </a:t>
            </a:r>
            <a:r>
              <a:rPr sz="2600" spc="-180" dirty="0">
                <a:latin typeface="Trebuchet MS"/>
                <a:cs typeface="Trebuchet MS"/>
              </a:rPr>
              <a:t>many </a:t>
            </a:r>
            <a:r>
              <a:rPr sz="2600" spc="-150" dirty="0">
                <a:latin typeface="Trebuchet MS"/>
                <a:cs typeface="Trebuchet MS"/>
              </a:rPr>
              <a:t>“standards” </a:t>
            </a:r>
            <a:r>
              <a:rPr sz="2600" spc="-95" dirty="0">
                <a:latin typeface="Trebuchet MS"/>
                <a:cs typeface="Trebuchet MS"/>
              </a:rPr>
              <a:t>for </a:t>
            </a:r>
            <a:r>
              <a:rPr sz="2600" spc="-105" dirty="0">
                <a:latin typeface="Trebuchet MS"/>
                <a:cs typeface="Trebuchet MS"/>
              </a:rPr>
              <a:t>I/O </a:t>
            </a:r>
            <a:r>
              <a:rPr sz="2600" spc="-110" dirty="0">
                <a:latin typeface="Trebuchet MS"/>
                <a:cs typeface="Trebuchet MS"/>
              </a:rPr>
              <a:t>buses </a:t>
            </a:r>
            <a:r>
              <a:rPr sz="2600" spc="-165" dirty="0">
                <a:latin typeface="Trebuchet MS"/>
                <a:cs typeface="Trebuchet MS"/>
              </a:rPr>
              <a:t>and</a:t>
            </a:r>
            <a:r>
              <a:rPr sz="2600" spc="40" dirty="0">
                <a:latin typeface="Trebuchet MS"/>
                <a:cs typeface="Trebuchet MS"/>
              </a:rPr>
              <a:t> </a:t>
            </a:r>
            <a:r>
              <a:rPr sz="2600" spc="-155" dirty="0">
                <a:latin typeface="Trebuchet MS"/>
                <a:cs typeface="Trebuchet MS"/>
              </a:rPr>
              <a:t>interfaces</a:t>
            </a:r>
            <a:endParaRPr sz="2600">
              <a:latin typeface="Trebuchet MS"/>
              <a:cs typeface="Trebuchet MS"/>
            </a:endParaRPr>
          </a:p>
          <a:p>
            <a:pPr marL="12700">
              <a:lnSpc>
                <a:spcPct val="100000"/>
              </a:lnSpc>
              <a:spcBef>
                <a:spcPts val="600"/>
              </a:spcBef>
              <a:tabLst>
                <a:tab pos="286385" algn="l"/>
              </a:tabLst>
            </a:pPr>
            <a:r>
              <a:rPr sz="1950" spc="-555" dirty="0">
                <a:solidFill>
                  <a:srgbClr val="717BA2"/>
                </a:solidFill>
                <a:latin typeface="Arial"/>
                <a:cs typeface="Arial"/>
              </a:rPr>
              <a:t>	</a:t>
            </a:r>
            <a:r>
              <a:rPr sz="2600" spc="-130" dirty="0">
                <a:latin typeface="Trebuchet MS"/>
                <a:cs typeface="Trebuchet MS"/>
              </a:rPr>
              <a:t>Standards </a:t>
            </a:r>
            <a:r>
              <a:rPr sz="2600" spc="-140" dirty="0">
                <a:latin typeface="Trebuchet MS"/>
                <a:cs typeface="Trebuchet MS"/>
              </a:rPr>
              <a:t>allow </a:t>
            </a:r>
            <a:r>
              <a:rPr sz="2600" spc="-130" dirty="0">
                <a:latin typeface="Trebuchet MS"/>
                <a:cs typeface="Trebuchet MS"/>
              </a:rPr>
              <a:t>“open</a:t>
            </a:r>
            <a:r>
              <a:rPr sz="2600" spc="-229" dirty="0">
                <a:latin typeface="Trebuchet MS"/>
                <a:cs typeface="Trebuchet MS"/>
              </a:rPr>
              <a:t> </a:t>
            </a:r>
            <a:r>
              <a:rPr sz="2600" spc="-145" dirty="0">
                <a:latin typeface="Trebuchet MS"/>
                <a:cs typeface="Trebuchet MS"/>
              </a:rPr>
              <a:t>architectures”</a:t>
            </a:r>
            <a:endParaRPr sz="2600">
              <a:latin typeface="Trebuchet MS"/>
              <a:cs typeface="Trebuchet MS"/>
            </a:endParaRPr>
          </a:p>
          <a:p>
            <a:pPr marL="124460" algn="ctr">
              <a:lnSpc>
                <a:spcPct val="100000"/>
              </a:lnSpc>
              <a:spcBef>
                <a:spcPts val="515"/>
              </a:spcBef>
              <a:tabLst>
                <a:tab pos="399415" algn="l"/>
              </a:tabLst>
            </a:pPr>
            <a:r>
              <a:rPr sz="1750" spc="-515" dirty="0">
                <a:solidFill>
                  <a:srgbClr val="9FB8CD"/>
                </a:solidFill>
                <a:latin typeface="Arial"/>
                <a:cs typeface="Arial"/>
              </a:rPr>
              <a:t>	</a:t>
            </a:r>
            <a:r>
              <a:rPr sz="2300" spc="-85" dirty="0">
                <a:solidFill>
                  <a:srgbClr val="464652"/>
                </a:solidFill>
                <a:latin typeface="Trebuchet MS"/>
                <a:cs typeface="Trebuchet MS"/>
              </a:rPr>
              <a:t>Many </a:t>
            </a:r>
            <a:r>
              <a:rPr sz="2300" spc="-75" dirty="0">
                <a:solidFill>
                  <a:srgbClr val="464652"/>
                </a:solidFill>
                <a:latin typeface="Trebuchet MS"/>
                <a:cs typeface="Trebuchet MS"/>
              </a:rPr>
              <a:t>vendors </a:t>
            </a:r>
            <a:r>
              <a:rPr sz="2300" spc="-155" dirty="0">
                <a:solidFill>
                  <a:srgbClr val="464652"/>
                </a:solidFill>
                <a:latin typeface="Trebuchet MS"/>
                <a:cs typeface="Trebuchet MS"/>
              </a:rPr>
              <a:t>can </a:t>
            </a:r>
            <a:r>
              <a:rPr sz="2300" spc="-100" dirty="0">
                <a:solidFill>
                  <a:srgbClr val="464652"/>
                </a:solidFill>
                <a:latin typeface="Trebuchet MS"/>
                <a:cs typeface="Trebuchet MS"/>
              </a:rPr>
              <a:t>provide </a:t>
            </a:r>
            <a:r>
              <a:rPr sz="2300" spc="-120" dirty="0">
                <a:solidFill>
                  <a:srgbClr val="464652"/>
                </a:solidFill>
                <a:latin typeface="Trebuchet MS"/>
                <a:cs typeface="Trebuchet MS"/>
              </a:rPr>
              <a:t>peripheral </a:t>
            </a:r>
            <a:r>
              <a:rPr sz="2300" spc="-100" dirty="0">
                <a:solidFill>
                  <a:srgbClr val="464652"/>
                </a:solidFill>
                <a:latin typeface="Trebuchet MS"/>
                <a:cs typeface="Trebuchet MS"/>
              </a:rPr>
              <a:t>(I/O) </a:t>
            </a:r>
            <a:r>
              <a:rPr sz="2300" spc="-130" dirty="0">
                <a:solidFill>
                  <a:srgbClr val="464652"/>
                </a:solidFill>
                <a:latin typeface="Trebuchet MS"/>
                <a:cs typeface="Trebuchet MS"/>
              </a:rPr>
              <a:t>devices </a:t>
            </a:r>
            <a:r>
              <a:rPr sz="2300" spc="-85" dirty="0">
                <a:solidFill>
                  <a:srgbClr val="464652"/>
                </a:solidFill>
                <a:latin typeface="Trebuchet MS"/>
                <a:cs typeface="Trebuchet MS"/>
              </a:rPr>
              <a:t>for</a:t>
            </a:r>
            <a:r>
              <a:rPr sz="2300" spc="275" dirty="0">
                <a:solidFill>
                  <a:srgbClr val="464652"/>
                </a:solidFill>
                <a:latin typeface="Trebuchet MS"/>
                <a:cs typeface="Trebuchet MS"/>
              </a:rPr>
              <a:t> </a:t>
            </a:r>
            <a:r>
              <a:rPr sz="2300" spc="-165" dirty="0">
                <a:solidFill>
                  <a:srgbClr val="464652"/>
                </a:solidFill>
                <a:latin typeface="Trebuchet MS"/>
                <a:cs typeface="Trebuchet MS"/>
              </a:rPr>
              <a:t>many</a:t>
            </a:r>
            <a:endParaRPr sz="2300">
              <a:latin typeface="Trebuchet MS"/>
              <a:cs typeface="Trebuchet MS"/>
            </a:endParaRPr>
          </a:p>
          <a:p>
            <a:pPr marL="561340">
              <a:lnSpc>
                <a:spcPct val="100000"/>
              </a:lnSpc>
            </a:pPr>
            <a:r>
              <a:rPr sz="2300" spc="-160" dirty="0">
                <a:solidFill>
                  <a:srgbClr val="464652"/>
                </a:solidFill>
                <a:latin typeface="Trebuchet MS"/>
                <a:cs typeface="Trebuchet MS"/>
              </a:rPr>
              <a:t>different</a:t>
            </a:r>
            <a:r>
              <a:rPr sz="2300" spc="-80" dirty="0">
                <a:solidFill>
                  <a:srgbClr val="464652"/>
                </a:solidFill>
                <a:latin typeface="Trebuchet MS"/>
                <a:cs typeface="Trebuchet MS"/>
              </a:rPr>
              <a:t> </a:t>
            </a:r>
            <a:r>
              <a:rPr sz="2300" spc="-100" dirty="0">
                <a:solidFill>
                  <a:srgbClr val="464652"/>
                </a:solidFill>
                <a:latin typeface="Trebuchet MS"/>
                <a:cs typeface="Trebuchet MS"/>
              </a:rPr>
              <a:t>systems</a:t>
            </a:r>
            <a:endParaRPr sz="2300">
              <a:latin typeface="Trebuchet MS"/>
              <a:cs typeface="Trebuchet MS"/>
            </a:endParaRPr>
          </a:p>
          <a:p>
            <a:pPr marL="286385" marR="1090295" indent="-274320">
              <a:lnSpc>
                <a:spcPct val="100000"/>
              </a:lnSpc>
              <a:spcBef>
                <a:spcPts val="590"/>
              </a:spcBef>
              <a:tabLst>
                <a:tab pos="286385" algn="l"/>
              </a:tabLst>
            </a:pPr>
            <a:r>
              <a:rPr sz="1950" spc="-555" dirty="0">
                <a:solidFill>
                  <a:srgbClr val="717BA2"/>
                </a:solidFill>
                <a:latin typeface="Arial"/>
                <a:cs typeface="Arial"/>
              </a:rPr>
              <a:t>	</a:t>
            </a:r>
            <a:r>
              <a:rPr sz="2600" dirty="0">
                <a:latin typeface="Trebuchet MS"/>
                <a:cs typeface="Trebuchet MS"/>
              </a:rPr>
              <a:t>Most </a:t>
            </a:r>
            <a:r>
              <a:rPr sz="2600" spc="-114" dirty="0">
                <a:latin typeface="Trebuchet MS"/>
                <a:cs typeface="Trebuchet MS"/>
              </a:rPr>
              <a:t>systems </a:t>
            </a:r>
            <a:r>
              <a:rPr sz="2600" spc="-75" dirty="0">
                <a:latin typeface="Trebuchet MS"/>
                <a:cs typeface="Trebuchet MS"/>
              </a:rPr>
              <a:t>support </a:t>
            </a:r>
            <a:r>
              <a:rPr sz="2600" spc="-150" dirty="0">
                <a:latin typeface="Trebuchet MS"/>
                <a:cs typeface="Trebuchet MS"/>
              </a:rPr>
              <a:t>several </a:t>
            </a:r>
            <a:r>
              <a:rPr sz="2600" spc="-105" dirty="0">
                <a:latin typeface="Trebuchet MS"/>
                <a:cs typeface="Trebuchet MS"/>
              </a:rPr>
              <a:t>I/O </a:t>
            </a:r>
            <a:r>
              <a:rPr sz="2600" spc="-110" dirty="0">
                <a:latin typeface="Trebuchet MS"/>
                <a:cs typeface="Trebuchet MS"/>
              </a:rPr>
              <a:t>buses </a:t>
            </a:r>
            <a:r>
              <a:rPr sz="2600" spc="-165" dirty="0">
                <a:latin typeface="Trebuchet MS"/>
                <a:cs typeface="Trebuchet MS"/>
              </a:rPr>
              <a:t>and </a:t>
            </a:r>
            <a:r>
              <a:rPr sz="2600" spc="-105" dirty="0">
                <a:latin typeface="Trebuchet MS"/>
                <a:cs typeface="Trebuchet MS"/>
              </a:rPr>
              <a:t>I/O  </a:t>
            </a:r>
            <a:r>
              <a:rPr sz="2600" spc="-155" dirty="0">
                <a:latin typeface="Trebuchet MS"/>
                <a:cs typeface="Trebuchet MS"/>
              </a:rPr>
              <a:t>interfaces</a:t>
            </a:r>
            <a:endParaRPr sz="2600">
              <a:latin typeface="Trebuchet MS"/>
              <a:cs typeface="Trebuchet MS"/>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77341"/>
            <a:ext cx="3473450" cy="513715"/>
          </a:xfrm>
          <a:prstGeom prst="rect">
            <a:avLst/>
          </a:prstGeom>
        </p:spPr>
        <p:txBody>
          <a:bodyPr vert="horz" wrap="square" lIns="0" tIns="13335" rIns="0" bIns="0" rtlCol="0">
            <a:spAutoFit/>
          </a:bodyPr>
          <a:lstStyle/>
          <a:p>
            <a:pPr marL="12700">
              <a:lnSpc>
                <a:spcPct val="100000"/>
              </a:lnSpc>
              <a:spcBef>
                <a:spcPts val="105"/>
              </a:spcBef>
            </a:pPr>
            <a:r>
              <a:rPr spc="175" dirty="0">
                <a:solidFill>
                  <a:srgbClr val="464652"/>
                </a:solidFill>
              </a:rPr>
              <a:t>Expansion</a:t>
            </a:r>
            <a:r>
              <a:rPr spc="165" dirty="0">
                <a:solidFill>
                  <a:srgbClr val="464652"/>
                </a:solidFill>
              </a:rPr>
              <a:t> </a:t>
            </a:r>
            <a:r>
              <a:rPr spc="254" dirty="0">
                <a:solidFill>
                  <a:srgbClr val="464652"/>
                </a:solidFill>
              </a:rPr>
              <a:t>Buses</a:t>
            </a:r>
          </a:p>
        </p:txBody>
      </p:sp>
      <p:sp>
        <p:nvSpPr>
          <p:cNvPr id="3" name="object 3"/>
          <p:cNvSpPr txBox="1"/>
          <p:nvPr/>
        </p:nvSpPr>
        <p:spPr>
          <a:xfrm>
            <a:off x="535940" y="1161294"/>
            <a:ext cx="7912734" cy="4813300"/>
          </a:xfrm>
          <a:prstGeom prst="rect">
            <a:avLst/>
          </a:prstGeom>
        </p:spPr>
        <p:txBody>
          <a:bodyPr vert="horz" wrap="square" lIns="0" tIns="46990" rIns="0" bIns="0" rtlCol="0">
            <a:spAutoFit/>
          </a:bodyPr>
          <a:lstStyle/>
          <a:p>
            <a:pPr marL="12700">
              <a:lnSpc>
                <a:spcPct val="100000"/>
              </a:lnSpc>
              <a:spcBef>
                <a:spcPts val="370"/>
              </a:spcBef>
              <a:tabLst>
                <a:tab pos="286385" algn="l"/>
              </a:tabLst>
            </a:pPr>
            <a:r>
              <a:rPr sz="2100" spc="-600" dirty="0">
                <a:solidFill>
                  <a:srgbClr val="717BA2"/>
                </a:solidFill>
                <a:latin typeface="Arial"/>
                <a:cs typeface="Arial"/>
              </a:rPr>
              <a:t>	</a:t>
            </a:r>
            <a:r>
              <a:rPr sz="2800" spc="-100" dirty="0">
                <a:latin typeface="Trebuchet MS"/>
                <a:cs typeface="Trebuchet MS"/>
              </a:rPr>
              <a:t>These </a:t>
            </a:r>
            <a:r>
              <a:rPr sz="2800" spc="-175" dirty="0">
                <a:latin typeface="Trebuchet MS"/>
                <a:cs typeface="Trebuchet MS"/>
              </a:rPr>
              <a:t>are </a:t>
            </a:r>
            <a:r>
              <a:rPr sz="2800" spc="-145" dirty="0">
                <a:latin typeface="Trebuchet MS"/>
                <a:cs typeface="Trebuchet MS"/>
              </a:rPr>
              <a:t>“slots” </a:t>
            </a:r>
            <a:r>
              <a:rPr sz="2800" spc="-45" dirty="0">
                <a:latin typeface="Trebuchet MS"/>
                <a:cs typeface="Trebuchet MS"/>
              </a:rPr>
              <a:t>on </a:t>
            </a:r>
            <a:r>
              <a:rPr sz="2800" spc="-165" dirty="0">
                <a:latin typeface="Trebuchet MS"/>
                <a:cs typeface="Trebuchet MS"/>
              </a:rPr>
              <a:t>the</a:t>
            </a:r>
            <a:r>
              <a:rPr sz="2800" spc="-160" dirty="0">
                <a:latin typeface="Trebuchet MS"/>
                <a:cs typeface="Trebuchet MS"/>
              </a:rPr>
              <a:t> </a:t>
            </a:r>
            <a:r>
              <a:rPr sz="2800" spc="-105" dirty="0">
                <a:latin typeface="Trebuchet MS"/>
                <a:cs typeface="Trebuchet MS"/>
              </a:rPr>
              <a:t>motherboard</a:t>
            </a:r>
            <a:endParaRPr sz="2800">
              <a:latin typeface="Trebuchet MS"/>
              <a:cs typeface="Trebuchet MS"/>
            </a:endParaRPr>
          </a:p>
          <a:p>
            <a:pPr marL="12700">
              <a:lnSpc>
                <a:spcPct val="100000"/>
              </a:lnSpc>
              <a:spcBef>
                <a:spcPts val="265"/>
              </a:spcBef>
              <a:tabLst>
                <a:tab pos="286385" algn="l"/>
              </a:tabLst>
            </a:pPr>
            <a:r>
              <a:rPr sz="2100" spc="-600" dirty="0">
                <a:solidFill>
                  <a:srgbClr val="717BA2"/>
                </a:solidFill>
                <a:latin typeface="Arial"/>
                <a:cs typeface="Arial"/>
              </a:rPr>
              <a:t>	</a:t>
            </a:r>
            <a:r>
              <a:rPr sz="2800" spc="-150" dirty="0">
                <a:latin typeface="Trebuchet MS"/>
                <a:cs typeface="Trebuchet MS"/>
              </a:rPr>
              <a:t>Examples</a:t>
            </a:r>
            <a:endParaRPr sz="2800">
              <a:latin typeface="Trebuchet MS"/>
              <a:cs typeface="Trebuchet MS"/>
            </a:endParaRPr>
          </a:p>
          <a:p>
            <a:pPr marL="286385">
              <a:lnSpc>
                <a:spcPct val="100000"/>
              </a:lnSpc>
              <a:spcBef>
                <a:spcPts val="229"/>
              </a:spcBef>
              <a:tabLst>
                <a:tab pos="561340" algn="l"/>
              </a:tabLst>
            </a:pPr>
            <a:r>
              <a:rPr sz="1800" spc="-515" dirty="0">
                <a:solidFill>
                  <a:srgbClr val="9FB8CD"/>
                </a:solidFill>
                <a:latin typeface="Arial"/>
                <a:cs typeface="Arial"/>
              </a:rPr>
              <a:t>	</a:t>
            </a:r>
            <a:r>
              <a:rPr sz="2400" spc="20" dirty="0">
                <a:solidFill>
                  <a:srgbClr val="464652"/>
                </a:solidFill>
                <a:latin typeface="Trebuchet MS"/>
                <a:cs typeface="Trebuchet MS"/>
              </a:rPr>
              <a:t>ISA </a:t>
            </a:r>
            <a:r>
              <a:rPr sz="2400" spc="315" dirty="0">
                <a:solidFill>
                  <a:srgbClr val="464652"/>
                </a:solidFill>
                <a:latin typeface="Trebuchet MS"/>
                <a:cs typeface="Trebuchet MS"/>
              </a:rPr>
              <a:t>–</a:t>
            </a:r>
            <a:r>
              <a:rPr sz="2400" spc="-280" dirty="0">
                <a:solidFill>
                  <a:srgbClr val="464652"/>
                </a:solidFill>
                <a:latin typeface="Trebuchet MS"/>
                <a:cs typeface="Trebuchet MS"/>
              </a:rPr>
              <a:t> </a:t>
            </a:r>
            <a:r>
              <a:rPr sz="2400" u="heavy" spc="-85" dirty="0">
                <a:solidFill>
                  <a:srgbClr val="464652"/>
                </a:solidFill>
                <a:uFill>
                  <a:solidFill>
                    <a:srgbClr val="464652"/>
                  </a:solidFill>
                </a:uFill>
                <a:latin typeface="Trebuchet MS"/>
                <a:cs typeface="Trebuchet MS"/>
              </a:rPr>
              <a:t>I</a:t>
            </a:r>
            <a:r>
              <a:rPr sz="2400" spc="-85" dirty="0">
                <a:solidFill>
                  <a:srgbClr val="464652"/>
                </a:solidFill>
                <a:latin typeface="Trebuchet MS"/>
                <a:cs typeface="Trebuchet MS"/>
              </a:rPr>
              <a:t>ndustry </a:t>
            </a:r>
            <a:r>
              <a:rPr sz="2400" u="heavy" spc="-135" dirty="0">
                <a:solidFill>
                  <a:srgbClr val="464652"/>
                </a:solidFill>
                <a:uFill>
                  <a:solidFill>
                    <a:srgbClr val="464652"/>
                  </a:solidFill>
                </a:uFill>
                <a:latin typeface="Trebuchet MS"/>
                <a:cs typeface="Trebuchet MS"/>
              </a:rPr>
              <a:t>S</a:t>
            </a:r>
            <a:r>
              <a:rPr sz="2400" spc="-135" dirty="0">
                <a:solidFill>
                  <a:srgbClr val="464652"/>
                </a:solidFill>
                <a:latin typeface="Trebuchet MS"/>
                <a:cs typeface="Trebuchet MS"/>
              </a:rPr>
              <a:t>tandard </a:t>
            </a:r>
            <a:r>
              <a:rPr sz="2400" u="heavy" spc="-100" dirty="0">
                <a:solidFill>
                  <a:srgbClr val="464652"/>
                </a:solidFill>
                <a:uFill>
                  <a:solidFill>
                    <a:srgbClr val="464652"/>
                  </a:solidFill>
                </a:uFill>
                <a:latin typeface="Trebuchet MS"/>
                <a:cs typeface="Trebuchet MS"/>
              </a:rPr>
              <a:t>A</a:t>
            </a:r>
            <a:r>
              <a:rPr sz="2400" spc="-100" dirty="0">
                <a:solidFill>
                  <a:srgbClr val="464652"/>
                </a:solidFill>
                <a:latin typeface="Trebuchet MS"/>
                <a:cs typeface="Trebuchet MS"/>
              </a:rPr>
              <a:t>rchitecture</a:t>
            </a:r>
            <a:endParaRPr sz="2400">
              <a:latin typeface="Trebuchet MS"/>
              <a:cs typeface="Trebuchet MS"/>
            </a:endParaRPr>
          </a:p>
          <a:p>
            <a:pPr marL="286385">
              <a:lnSpc>
                <a:spcPct val="100000"/>
              </a:lnSpc>
              <a:spcBef>
                <a:spcPts val="219"/>
              </a:spcBef>
              <a:tabLst>
                <a:tab pos="561340" algn="l"/>
              </a:tabLst>
            </a:pPr>
            <a:r>
              <a:rPr sz="1800" spc="-515" dirty="0">
                <a:solidFill>
                  <a:srgbClr val="9FB8CD"/>
                </a:solidFill>
                <a:latin typeface="Arial"/>
                <a:cs typeface="Arial"/>
              </a:rPr>
              <a:t>	</a:t>
            </a:r>
            <a:r>
              <a:rPr sz="2400" spc="25" dirty="0">
                <a:solidFill>
                  <a:srgbClr val="464652"/>
                </a:solidFill>
                <a:latin typeface="Trebuchet MS"/>
                <a:cs typeface="Trebuchet MS"/>
              </a:rPr>
              <a:t>PCI </a:t>
            </a:r>
            <a:r>
              <a:rPr sz="2400" spc="315" dirty="0">
                <a:solidFill>
                  <a:srgbClr val="464652"/>
                </a:solidFill>
                <a:latin typeface="Trebuchet MS"/>
                <a:cs typeface="Trebuchet MS"/>
              </a:rPr>
              <a:t>– </a:t>
            </a:r>
            <a:r>
              <a:rPr sz="2400" u="heavy" spc="-110" dirty="0">
                <a:solidFill>
                  <a:srgbClr val="464652"/>
                </a:solidFill>
                <a:uFill>
                  <a:solidFill>
                    <a:srgbClr val="464652"/>
                  </a:solidFill>
                </a:uFill>
                <a:latin typeface="Trebuchet MS"/>
                <a:cs typeface="Trebuchet MS"/>
              </a:rPr>
              <a:t>P</a:t>
            </a:r>
            <a:r>
              <a:rPr sz="2400" spc="-110" dirty="0">
                <a:solidFill>
                  <a:srgbClr val="464652"/>
                </a:solidFill>
                <a:latin typeface="Trebuchet MS"/>
                <a:cs typeface="Trebuchet MS"/>
              </a:rPr>
              <a:t>ersonal </a:t>
            </a:r>
            <a:r>
              <a:rPr sz="2400" u="heavy" spc="-55" dirty="0">
                <a:solidFill>
                  <a:srgbClr val="464652"/>
                </a:solidFill>
                <a:uFill>
                  <a:solidFill>
                    <a:srgbClr val="464652"/>
                  </a:solidFill>
                </a:uFill>
                <a:latin typeface="Trebuchet MS"/>
                <a:cs typeface="Trebuchet MS"/>
              </a:rPr>
              <a:t>C</a:t>
            </a:r>
            <a:r>
              <a:rPr sz="2400" spc="-55" dirty="0">
                <a:solidFill>
                  <a:srgbClr val="464652"/>
                </a:solidFill>
                <a:latin typeface="Trebuchet MS"/>
                <a:cs typeface="Trebuchet MS"/>
              </a:rPr>
              <a:t>omponent</a:t>
            </a:r>
            <a:r>
              <a:rPr sz="2400" spc="-465" dirty="0">
                <a:solidFill>
                  <a:srgbClr val="464652"/>
                </a:solidFill>
                <a:latin typeface="Trebuchet MS"/>
                <a:cs typeface="Trebuchet MS"/>
              </a:rPr>
              <a:t> </a:t>
            </a:r>
            <a:r>
              <a:rPr sz="2400" u="heavy" spc="-110" dirty="0">
                <a:solidFill>
                  <a:srgbClr val="464652"/>
                </a:solidFill>
                <a:uFill>
                  <a:solidFill>
                    <a:srgbClr val="464652"/>
                  </a:solidFill>
                </a:uFill>
                <a:latin typeface="Trebuchet MS"/>
                <a:cs typeface="Trebuchet MS"/>
              </a:rPr>
              <a:t>I</a:t>
            </a:r>
            <a:r>
              <a:rPr sz="2400" spc="-110" dirty="0">
                <a:solidFill>
                  <a:srgbClr val="464652"/>
                </a:solidFill>
                <a:latin typeface="Trebuchet MS"/>
                <a:cs typeface="Trebuchet MS"/>
              </a:rPr>
              <a:t>nterconnect</a:t>
            </a:r>
            <a:endParaRPr sz="2400">
              <a:latin typeface="Trebuchet MS"/>
              <a:cs typeface="Trebuchet MS"/>
            </a:endParaRPr>
          </a:p>
          <a:p>
            <a:pPr marL="286385">
              <a:lnSpc>
                <a:spcPct val="100000"/>
              </a:lnSpc>
              <a:spcBef>
                <a:spcPts val="204"/>
              </a:spcBef>
              <a:tabLst>
                <a:tab pos="561340" algn="l"/>
              </a:tabLst>
            </a:pPr>
            <a:r>
              <a:rPr sz="1800" spc="-515" dirty="0">
                <a:solidFill>
                  <a:srgbClr val="9FB8CD"/>
                </a:solidFill>
                <a:latin typeface="Arial"/>
                <a:cs typeface="Arial"/>
              </a:rPr>
              <a:t>	</a:t>
            </a:r>
            <a:r>
              <a:rPr sz="2400" spc="-10" dirty="0">
                <a:solidFill>
                  <a:srgbClr val="464652"/>
                </a:solidFill>
                <a:latin typeface="Trebuchet MS"/>
                <a:cs typeface="Trebuchet MS"/>
              </a:rPr>
              <a:t>EISA </a:t>
            </a:r>
            <a:r>
              <a:rPr sz="2400" spc="315" dirty="0">
                <a:solidFill>
                  <a:srgbClr val="464652"/>
                </a:solidFill>
                <a:latin typeface="Trebuchet MS"/>
                <a:cs typeface="Trebuchet MS"/>
              </a:rPr>
              <a:t>– </a:t>
            </a:r>
            <a:r>
              <a:rPr sz="2400" u="heavy" spc="-114" dirty="0">
                <a:solidFill>
                  <a:srgbClr val="464652"/>
                </a:solidFill>
                <a:uFill>
                  <a:solidFill>
                    <a:srgbClr val="464652"/>
                  </a:solidFill>
                </a:uFill>
                <a:latin typeface="Trebuchet MS"/>
                <a:cs typeface="Trebuchet MS"/>
              </a:rPr>
              <a:t>E</a:t>
            </a:r>
            <a:r>
              <a:rPr sz="2400" spc="-114" dirty="0">
                <a:solidFill>
                  <a:srgbClr val="464652"/>
                </a:solidFill>
                <a:latin typeface="Trebuchet MS"/>
                <a:cs typeface="Trebuchet MS"/>
              </a:rPr>
              <a:t>xtended</a:t>
            </a:r>
            <a:r>
              <a:rPr sz="2400" spc="-495" dirty="0">
                <a:solidFill>
                  <a:srgbClr val="464652"/>
                </a:solidFill>
                <a:latin typeface="Trebuchet MS"/>
                <a:cs typeface="Trebuchet MS"/>
              </a:rPr>
              <a:t> </a:t>
            </a:r>
            <a:r>
              <a:rPr sz="2400" u="heavy" spc="20" dirty="0">
                <a:solidFill>
                  <a:srgbClr val="464652"/>
                </a:solidFill>
                <a:uFill>
                  <a:solidFill>
                    <a:srgbClr val="464652"/>
                  </a:solidFill>
                </a:uFill>
                <a:latin typeface="Trebuchet MS"/>
                <a:cs typeface="Trebuchet MS"/>
              </a:rPr>
              <a:t>ISA</a:t>
            </a:r>
            <a:endParaRPr sz="2400">
              <a:latin typeface="Trebuchet MS"/>
              <a:cs typeface="Trebuchet MS"/>
            </a:endParaRPr>
          </a:p>
          <a:p>
            <a:pPr marL="286385">
              <a:lnSpc>
                <a:spcPct val="100000"/>
              </a:lnSpc>
              <a:spcBef>
                <a:spcPts val="215"/>
              </a:spcBef>
              <a:tabLst>
                <a:tab pos="561340" algn="l"/>
              </a:tabLst>
            </a:pPr>
            <a:r>
              <a:rPr sz="1800" spc="-515" dirty="0">
                <a:solidFill>
                  <a:srgbClr val="9FB8CD"/>
                </a:solidFill>
                <a:latin typeface="Arial"/>
                <a:cs typeface="Arial"/>
              </a:rPr>
              <a:t>	</a:t>
            </a:r>
            <a:r>
              <a:rPr sz="2400" spc="50" dirty="0">
                <a:solidFill>
                  <a:srgbClr val="464652"/>
                </a:solidFill>
                <a:latin typeface="Trebuchet MS"/>
                <a:cs typeface="Trebuchet MS"/>
              </a:rPr>
              <a:t>SIMM </a:t>
            </a:r>
            <a:r>
              <a:rPr sz="2400" spc="315" dirty="0">
                <a:solidFill>
                  <a:srgbClr val="464652"/>
                </a:solidFill>
                <a:latin typeface="Trebuchet MS"/>
                <a:cs typeface="Trebuchet MS"/>
              </a:rPr>
              <a:t>– </a:t>
            </a:r>
            <a:r>
              <a:rPr sz="2400" u="heavy" spc="-145" dirty="0">
                <a:solidFill>
                  <a:srgbClr val="464652"/>
                </a:solidFill>
                <a:uFill>
                  <a:solidFill>
                    <a:srgbClr val="464652"/>
                  </a:solidFill>
                </a:uFill>
                <a:latin typeface="Trebuchet MS"/>
                <a:cs typeface="Trebuchet MS"/>
              </a:rPr>
              <a:t>S</a:t>
            </a:r>
            <a:r>
              <a:rPr sz="2400" spc="-145" dirty="0">
                <a:solidFill>
                  <a:srgbClr val="464652"/>
                </a:solidFill>
                <a:latin typeface="Trebuchet MS"/>
                <a:cs typeface="Trebuchet MS"/>
              </a:rPr>
              <a:t>ingle </a:t>
            </a:r>
            <a:r>
              <a:rPr sz="2400" u="heavy" spc="-135" dirty="0">
                <a:solidFill>
                  <a:srgbClr val="464652"/>
                </a:solidFill>
                <a:uFill>
                  <a:solidFill>
                    <a:srgbClr val="464652"/>
                  </a:solidFill>
                </a:uFill>
                <a:latin typeface="Trebuchet MS"/>
                <a:cs typeface="Trebuchet MS"/>
              </a:rPr>
              <a:t>I</a:t>
            </a:r>
            <a:r>
              <a:rPr sz="2400" spc="-135" dirty="0">
                <a:solidFill>
                  <a:srgbClr val="464652"/>
                </a:solidFill>
                <a:latin typeface="Trebuchet MS"/>
                <a:cs typeface="Trebuchet MS"/>
              </a:rPr>
              <a:t>nline </a:t>
            </a:r>
            <a:r>
              <a:rPr sz="2400" u="heavy" spc="-30" dirty="0">
                <a:solidFill>
                  <a:srgbClr val="464652"/>
                </a:solidFill>
                <a:uFill>
                  <a:solidFill>
                    <a:srgbClr val="464652"/>
                  </a:solidFill>
                </a:uFill>
                <a:latin typeface="Trebuchet MS"/>
                <a:cs typeface="Trebuchet MS"/>
              </a:rPr>
              <a:t>M</a:t>
            </a:r>
            <a:r>
              <a:rPr sz="2400" spc="-30" dirty="0">
                <a:solidFill>
                  <a:srgbClr val="464652"/>
                </a:solidFill>
                <a:latin typeface="Trebuchet MS"/>
                <a:cs typeface="Trebuchet MS"/>
              </a:rPr>
              <a:t>emory</a:t>
            </a:r>
            <a:r>
              <a:rPr sz="2400" spc="-400" dirty="0">
                <a:solidFill>
                  <a:srgbClr val="464652"/>
                </a:solidFill>
                <a:latin typeface="Trebuchet MS"/>
                <a:cs typeface="Trebuchet MS"/>
              </a:rPr>
              <a:t> </a:t>
            </a:r>
            <a:r>
              <a:rPr sz="2400" u="heavy" spc="-60" dirty="0">
                <a:solidFill>
                  <a:srgbClr val="464652"/>
                </a:solidFill>
                <a:uFill>
                  <a:solidFill>
                    <a:srgbClr val="464652"/>
                  </a:solidFill>
                </a:uFill>
                <a:latin typeface="Trebuchet MS"/>
                <a:cs typeface="Trebuchet MS"/>
              </a:rPr>
              <a:t>M</a:t>
            </a:r>
            <a:r>
              <a:rPr sz="2400" spc="-60" dirty="0">
                <a:solidFill>
                  <a:srgbClr val="464652"/>
                </a:solidFill>
                <a:latin typeface="Trebuchet MS"/>
                <a:cs typeface="Trebuchet MS"/>
              </a:rPr>
              <a:t>odule</a:t>
            </a:r>
            <a:endParaRPr sz="2400">
              <a:latin typeface="Trebuchet MS"/>
              <a:cs typeface="Trebuchet MS"/>
            </a:endParaRPr>
          </a:p>
          <a:p>
            <a:pPr marL="286385">
              <a:lnSpc>
                <a:spcPct val="100000"/>
              </a:lnSpc>
              <a:spcBef>
                <a:spcPts val="215"/>
              </a:spcBef>
              <a:tabLst>
                <a:tab pos="561340" algn="l"/>
              </a:tabLst>
            </a:pPr>
            <a:r>
              <a:rPr sz="1800" spc="-515" dirty="0">
                <a:solidFill>
                  <a:srgbClr val="9FB8CD"/>
                </a:solidFill>
                <a:latin typeface="Arial"/>
                <a:cs typeface="Arial"/>
              </a:rPr>
              <a:t>	</a:t>
            </a:r>
            <a:r>
              <a:rPr sz="2400" spc="150" dirty="0">
                <a:solidFill>
                  <a:srgbClr val="464652"/>
                </a:solidFill>
                <a:latin typeface="Trebuchet MS"/>
                <a:cs typeface="Trebuchet MS"/>
              </a:rPr>
              <a:t>DIMM </a:t>
            </a:r>
            <a:r>
              <a:rPr sz="2400" spc="315" dirty="0">
                <a:solidFill>
                  <a:srgbClr val="464652"/>
                </a:solidFill>
                <a:latin typeface="Trebuchet MS"/>
                <a:cs typeface="Trebuchet MS"/>
              </a:rPr>
              <a:t>–</a:t>
            </a:r>
            <a:r>
              <a:rPr sz="2400" spc="-250" dirty="0">
                <a:solidFill>
                  <a:srgbClr val="464652"/>
                </a:solidFill>
                <a:latin typeface="Trebuchet MS"/>
                <a:cs typeface="Trebuchet MS"/>
              </a:rPr>
              <a:t> </a:t>
            </a:r>
            <a:r>
              <a:rPr sz="2400" u="heavy" spc="-55" dirty="0">
                <a:solidFill>
                  <a:srgbClr val="464652"/>
                </a:solidFill>
                <a:uFill>
                  <a:solidFill>
                    <a:srgbClr val="464652"/>
                  </a:solidFill>
                </a:uFill>
                <a:latin typeface="Trebuchet MS"/>
                <a:cs typeface="Trebuchet MS"/>
              </a:rPr>
              <a:t>D</a:t>
            </a:r>
            <a:r>
              <a:rPr sz="2400" spc="-55" dirty="0">
                <a:solidFill>
                  <a:srgbClr val="464652"/>
                </a:solidFill>
                <a:latin typeface="Trebuchet MS"/>
                <a:cs typeface="Trebuchet MS"/>
              </a:rPr>
              <a:t>ual </a:t>
            </a:r>
            <a:r>
              <a:rPr sz="2400" u="heavy" spc="-135" dirty="0">
                <a:solidFill>
                  <a:srgbClr val="464652"/>
                </a:solidFill>
                <a:uFill>
                  <a:solidFill>
                    <a:srgbClr val="464652"/>
                  </a:solidFill>
                </a:uFill>
                <a:latin typeface="Trebuchet MS"/>
                <a:cs typeface="Trebuchet MS"/>
              </a:rPr>
              <a:t>I</a:t>
            </a:r>
            <a:r>
              <a:rPr sz="2400" spc="-135" dirty="0">
                <a:solidFill>
                  <a:srgbClr val="464652"/>
                </a:solidFill>
                <a:latin typeface="Trebuchet MS"/>
                <a:cs typeface="Trebuchet MS"/>
              </a:rPr>
              <a:t>nline </a:t>
            </a:r>
            <a:r>
              <a:rPr sz="2400" u="heavy" spc="-30" dirty="0">
                <a:solidFill>
                  <a:srgbClr val="464652"/>
                </a:solidFill>
                <a:uFill>
                  <a:solidFill>
                    <a:srgbClr val="464652"/>
                  </a:solidFill>
                </a:uFill>
                <a:latin typeface="Trebuchet MS"/>
                <a:cs typeface="Trebuchet MS"/>
              </a:rPr>
              <a:t>M</a:t>
            </a:r>
            <a:r>
              <a:rPr sz="2400" spc="-30" dirty="0">
                <a:solidFill>
                  <a:srgbClr val="464652"/>
                </a:solidFill>
                <a:latin typeface="Trebuchet MS"/>
                <a:cs typeface="Trebuchet MS"/>
              </a:rPr>
              <a:t>emory </a:t>
            </a:r>
            <a:r>
              <a:rPr sz="2400" u="heavy" spc="-60" dirty="0">
                <a:solidFill>
                  <a:srgbClr val="464652"/>
                </a:solidFill>
                <a:uFill>
                  <a:solidFill>
                    <a:srgbClr val="464652"/>
                  </a:solidFill>
                </a:uFill>
                <a:latin typeface="Trebuchet MS"/>
                <a:cs typeface="Trebuchet MS"/>
              </a:rPr>
              <a:t>M</a:t>
            </a:r>
            <a:r>
              <a:rPr sz="2400" spc="-60" dirty="0">
                <a:solidFill>
                  <a:srgbClr val="464652"/>
                </a:solidFill>
                <a:latin typeface="Trebuchet MS"/>
                <a:cs typeface="Trebuchet MS"/>
              </a:rPr>
              <a:t>odule</a:t>
            </a:r>
            <a:endParaRPr sz="2400">
              <a:latin typeface="Trebuchet MS"/>
              <a:cs typeface="Trebuchet MS"/>
            </a:endParaRPr>
          </a:p>
          <a:p>
            <a:pPr marL="286385">
              <a:lnSpc>
                <a:spcPct val="100000"/>
              </a:lnSpc>
              <a:spcBef>
                <a:spcPts val="209"/>
              </a:spcBef>
              <a:tabLst>
                <a:tab pos="561340" algn="l"/>
              </a:tabLst>
            </a:pPr>
            <a:r>
              <a:rPr sz="1800" spc="-515" dirty="0">
                <a:solidFill>
                  <a:srgbClr val="9FB8CD"/>
                </a:solidFill>
                <a:latin typeface="Arial"/>
                <a:cs typeface="Arial"/>
              </a:rPr>
              <a:t>	</a:t>
            </a:r>
            <a:r>
              <a:rPr sz="2400" spc="225" dirty="0">
                <a:solidFill>
                  <a:srgbClr val="464652"/>
                </a:solidFill>
                <a:latin typeface="Trebuchet MS"/>
                <a:cs typeface="Trebuchet MS"/>
              </a:rPr>
              <a:t>MCA</a:t>
            </a:r>
            <a:r>
              <a:rPr sz="2400" spc="-75" dirty="0">
                <a:solidFill>
                  <a:srgbClr val="464652"/>
                </a:solidFill>
                <a:latin typeface="Trebuchet MS"/>
                <a:cs typeface="Trebuchet MS"/>
              </a:rPr>
              <a:t> </a:t>
            </a:r>
            <a:r>
              <a:rPr sz="2400" spc="315" dirty="0">
                <a:solidFill>
                  <a:srgbClr val="464652"/>
                </a:solidFill>
                <a:latin typeface="Trebuchet MS"/>
                <a:cs typeface="Trebuchet MS"/>
              </a:rPr>
              <a:t>–</a:t>
            </a:r>
            <a:r>
              <a:rPr sz="2400" spc="-55" dirty="0">
                <a:solidFill>
                  <a:srgbClr val="464652"/>
                </a:solidFill>
                <a:latin typeface="Trebuchet MS"/>
                <a:cs typeface="Trebuchet MS"/>
              </a:rPr>
              <a:t> </a:t>
            </a:r>
            <a:r>
              <a:rPr sz="2400" u="heavy" spc="-70" dirty="0">
                <a:solidFill>
                  <a:srgbClr val="464652"/>
                </a:solidFill>
                <a:uFill>
                  <a:solidFill>
                    <a:srgbClr val="464652"/>
                  </a:solidFill>
                </a:uFill>
                <a:latin typeface="Trebuchet MS"/>
                <a:cs typeface="Trebuchet MS"/>
              </a:rPr>
              <a:t>M</a:t>
            </a:r>
            <a:r>
              <a:rPr sz="2400" spc="-70" dirty="0">
                <a:solidFill>
                  <a:srgbClr val="464652"/>
                </a:solidFill>
                <a:latin typeface="Trebuchet MS"/>
                <a:cs typeface="Trebuchet MS"/>
              </a:rPr>
              <a:t>icro-</a:t>
            </a:r>
            <a:r>
              <a:rPr sz="2400" u="heavy" spc="-70" dirty="0">
                <a:solidFill>
                  <a:srgbClr val="464652"/>
                </a:solidFill>
                <a:uFill>
                  <a:solidFill>
                    <a:srgbClr val="464652"/>
                  </a:solidFill>
                </a:uFill>
                <a:latin typeface="Trebuchet MS"/>
                <a:cs typeface="Trebuchet MS"/>
              </a:rPr>
              <a:t>C</a:t>
            </a:r>
            <a:r>
              <a:rPr sz="2400" spc="-70" dirty="0">
                <a:solidFill>
                  <a:srgbClr val="464652"/>
                </a:solidFill>
                <a:latin typeface="Trebuchet MS"/>
                <a:cs typeface="Trebuchet MS"/>
              </a:rPr>
              <a:t>hannel</a:t>
            </a:r>
            <a:r>
              <a:rPr sz="2400" spc="-315" dirty="0">
                <a:solidFill>
                  <a:srgbClr val="464652"/>
                </a:solidFill>
                <a:latin typeface="Trebuchet MS"/>
                <a:cs typeface="Trebuchet MS"/>
              </a:rPr>
              <a:t> </a:t>
            </a:r>
            <a:r>
              <a:rPr sz="2400" u="heavy" spc="-100" dirty="0">
                <a:solidFill>
                  <a:srgbClr val="464652"/>
                </a:solidFill>
                <a:uFill>
                  <a:solidFill>
                    <a:srgbClr val="464652"/>
                  </a:solidFill>
                </a:uFill>
                <a:latin typeface="Trebuchet MS"/>
                <a:cs typeface="Trebuchet MS"/>
              </a:rPr>
              <a:t>A</a:t>
            </a:r>
            <a:r>
              <a:rPr sz="2400" spc="-100" dirty="0">
                <a:solidFill>
                  <a:srgbClr val="464652"/>
                </a:solidFill>
                <a:latin typeface="Trebuchet MS"/>
                <a:cs typeface="Trebuchet MS"/>
              </a:rPr>
              <a:t>rchitecture</a:t>
            </a:r>
            <a:endParaRPr sz="2400">
              <a:latin typeface="Trebuchet MS"/>
              <a:cs typeface="Trebuchet MS"/>
            </a:endParaRPr>
          </a:p>
          <a:p>
            <a:pPr marL="286385">
              <a:lnSpc>
                <a:spcPct val="100000"/>
              </a:lnSpc>
              <a:spcBef>
                <a:spcPts val="215"/>
              </a:spcBef>
              <a:tabLst>
                <a:tab pos="561340" algn="l"/>
              </a:tabLst>
            </a:pPr>
            <a:r>
              <a:rPr sz="1800" spc="-515" dirty="0">
                <a:solidFill>
                  <a:srgbClr val="9FB8CD"/>
                </a:solidFill>
                <a:latin typeface="Arial"/>
                <a:cs typeface="Arial"/>
              </a:rPr>
              <a:t>	</a:t>
            </a:r>
            <a:r>
              <a:rPr sz="2400" spc="35" dirty="0">
                <a:solidFill>
                  <a:srgbClr val="464652"/>
                </a:solidFill>
                <a:latin typeface="Trebuchet MS"/>
                <a:cs typeface="Trebuchet MS"/>
              </a:rPr>
              <a:t>AGP </a:t>
            </a:r>
            <a:r>
              <a:rPr sz="2400" spc="315" dirty="0">
                <a:solidFill>
                  <a:srgbClr val="464652"/>
                </a:solidFill>
                <a:latin typeface="Trebuchet MS"/>
                <a:cs typeface="Trebuchet MS"/>
              </a:rPr>
              <a:t>–</a:t>
            </a:r>
            <a:r>
              <a:rPr sz="2400" spc="-325" dirty="0">
                <a:solidFill>
                  <a:srgbClr val="464652"/>
                </a:solidFill>
                <a:latin typeface="Trebuchet MS"/>
                <a:cs typeface="Trebuchet MS"/>
              </a:rPr>
              <a:t> </a:t>
            </a:r>
            <a:r>
              <a:rPr sz="2400" u="heavy" spc="-114" dirty="0">
                <a:solidFill>
                  <a:srgbClr val="464652"/>
                </a:solidFill>
                <a:uFill>
                  <a:solidFill>
                    <a:srgbClr val="464652"/>
                  </a:solidFill>
                </a:uFill>
                <a:latin typeface="Trebuchet MS"/>
                <a:cs typeface="Trebuchet MS"/>
              </a:rPr>
              <a:t>A</a:t>
            </a:r>
            <a:r>
              <a:rPr sz="2400" spc="-114" dirty="0">
                <a:solidFill>
                  <a:srgbClr val="464652"/>
                </a:solidFill>
                <a:latin typeface="Trebuchet MS"/>
                <a:cs typeface="Trebuchet MS"/>
              </a:rPr>
              <a:t>ccelerated </a:t>
            </a:r>
            <a:r>
              <a:rPr sz="2400" u="heavy" spc="-90" dirty="0">
                <a:solidFill>
                  <a:srgbClr val="464652"/>
                </a:solidFill>
                <a:uFill>
                  <a:solidFill>
                    <a:srgbClr val="464652"/>
                  </a:solidFill>
                </a:uFill>
                <a:latin typeface="Trebuchet MS"/>
                <a:cs typeface="Trebuchet MS"/>
              </a:rPr>
              <a:t>G</a:t>
            </a:r>
            <a:r>
              <a:rPr sz="2400" spc="-90" dirty="0">
                <a:solidFill>
                  <a:srgbClr val="464652"/>
                </a:solidFill>
                <a:latin typeface="Trebuchet MS"/>
                <a:cs typeface="Trebuchet MS"/>
              </a:rPr>
              <a:t>raphics </a:t>
            </a:r>
            <a:r>
              <a:rPr sz="2400" u="heavy" spc="-60" dirty="0">
                <a:solidFill>
                  <a:srgbClr val="464652"/>
                </a:solidFill>
                <a:uFill>
                  <a:solidFill>
                    <a:srgbClr val="464652"/>
                  </a:solidFill>
                </a:uFill>
                <a:latin typeface="Trebuchet MS"/>
                <a:cs typeface="Trebuchet MS"/>
              </a:rPr>
              <a:t>P</a:t>
            </a:r>
            <a:r>
              <a:rPr sz="2400" spc="-60" dirty="0">
                <a:solidFill>
                  <a:srgbClr val="464652"/>
                </a:solidFill>
                <a:latin typeface="Trebuchet MS"/>
                <a:cs typeface="Trebuchet MS"/>
              </a:rPr>
              <a:t>ort</a:t>
            </a:r>
            <a:endParaRPr sz="2400">
              <a:latin typeface="Trebuchet MS"/>
              <a:cs typeface="Trebuchet MS"/>
            </a:endParaRPr>
          </a:p>
          <a:p>
            <a:pPr marL="286385">
              <a:lnSpc>
                <a:spcPct val="100000"/>
              </a:lnSpc>
              <a:spcBef>
                <a:spcPts val="215"/>
              </a:spcBef>
              <a:tabLst>
                <a:tab pos="561340" algn="l"/>
              </a:tabLst>
            </a:pPr>
            <a:r>
              <a:rPr sz="1800" spc="-515" dirty="0">
                <a:solidFill>
                  <a:srgbClr val="9FB8CD"/>
                </a:solidFill>
                <a:latin typeface="Arial"/>
                <a:cs typeface="Arial"/>
              </a:rPr>
              <a:t>	</a:t>
            </a:r>
            <a:r>
              <a:rPr sz="2400" spc="20" dirty="0">
                <a:solidFill>
                  <a:srgbClr val="464652"/>
                </a:solidFill>
                <a:latin typeface="Trebuchet MS"/>
                <a:cs typeface="Trebuchet MS"/>
              </a:rPr>
              <a:t>VESA </a:t>
            </a:r>
            <a:r>
              <a:rPr sz="2400" spc="315" dirty="0">
                <a:solidFill>
                  <a:srgbClr val="464652"/>
                </a:solidFill>
                <a:latin typeface="Trebuchet MS"/>
                <a:cs typeface="Trebuchet MS"/>
              </a:rPr>
              <a:t>–</a:t>
            </a:r>
            <a:r>
              <a:rPr sz="2400" spc="-635" dirty="0">
                <a:solidFill>
                  <a:srgbClr val="464652"/>
                </a:solidFill>
                <a:latin typeface="Trebuchet MS"/>
                <a:cs typeface="Trebuchet MS"/>
              </a:rPr>
              <a:t> </a:t>
            </a:r>
            <a:r>
              <a:rPr sz="2400" u="heavy" spc="-75" dirty="0">
                <a:solidFill>
                  <a:srgbClr val="464652"/>
                </a:solidFill>
                <a:uFill>
                  <a:solidFill>
                    <a:srgbClr val="464652"/>
                  </a:solidFill>
                </a:uFill>
                <a:latin typeface="Trebuchet MS"/>
                <a:cs typeface="Trebuchet MS"/>
              </a:rPr>
              <a:t>V</a:t>
            </a:r>
            <a:r>
              <a:rPr sz="2400" spc="-75" dirty="0">
                <a:solidFill>
                  <a:srgbClr val="464652"/>
                </a:solidFill>
                <a:latin typeface="Trebuchet MS"/>
                <a:cs typeface="Trebuchet MS"/>
              </a:rPr>
              <a:t>ideo </a:t>
            </a:r>
            <a:r>
              <a:rPr sz="2400" u="heavy" spc="-110" dirty="0">
                <a:solidFill>
                  <a:srgbClr val="464652"/>
                </a:solidFill>
                <a:uFill>
                  <a:solidFill>
                    <a:srgbClr val="464652"/>
                  </a:solidFill>
                </a:uFill>
                <a:latin typeface="Trebuchet MS"/>
                <a:cs typeface="Trebuchet MS"/>
              </a:rPr>
              <a:t>E</a:t>
            </a:r>
            <a:r>
              <a:rPr sz="2400" spc="-110" dirty="0">
                <a:solidFill>
                  <a:srgbClr val="464652"/>
                </a:solidFill>
                <a:latin typeface="Trebuchet MS"/>
                <a:cs typeface="Trebuchet MS"/>
              </a:rPr>
              <a:t>lectronics </a:t>
            </a:r>
            <a:r>
              <a:rPr sz="2400" u="heavy" spc="-125" dirty="0">
                <a:solidFill>
                  <a:srgbClr val="464652"/>
                </a:solidFill>
                <a:uFill>
                  <a:solidFill>
                    <a:srgbClr val="464652"/>
                  </a:solidFill>
                </a:uFill>
                <a:latin typeface="Trebuchet MS"/>
                <a:cs typeface="Trebuchet MS"/>
              </a:rPr>
              <a:t>S</a:t>
            </a:r>
            <a:r>
              <a:rPr sz="2400" spc="-125" dirty="0">
                <a:solidFill>
                  <a:srgbClr val="464652"/>
                </a:solidFill>
                <a:latin typeface="Trebuchet MS"/>
                <a:cs typeface="Trebuchet MS"/>
              </a:rPr>
              <a:t>tandards </a:t>
            </a:r>
            <a:r>
              <a:rPr sz="2400" u="heavy" spc="-75" dirty="0">
                <a:solidFill>
                  <a:srgbClr val="464652"/>
                </a:solidFill>
                <a:uFill>
                  <a:solidFill>
                    <a:srgbClr val="464652"/>
                  </a:solidFill>
                </a:uFill>
                <a:latin typeface="Trebuchet MS"/>
                <a:cs typeface="Trebuchet MS"/>
              </a:rPr>
              <a:t>A</a:t>
            </a:r>
            <a:r>
              <a:rPr sz="2400" spc="-75" dirty="0">
                <a:solidFill>
                  <a:srgbClr val="464652"/>
                </a:solidFill>
                <a:latin typeface="Trebuchet MS"/>
                <a:cs typeface="Trebuchet MS"/>
              </a:rPr>
              <a:t>ssociation</a:t>
            </a:r>
            <a:endParaRPr sz="2400">
              <a:latin typeface="Trebuchet MS"/>
              <a:cs typeface="Trebuchet MS"/>
            </a:endParaRPr>
          </a:p>
          <a:p>
            <a:pPr marL="561340" marR="5080" indent="-274955">
              <a:lnSpc>
                <a:spcPts val="2590"/>
              </a:lnSpc>
              <a:spcBef>
                <a:spcPts val="535"/>
              </a:spcBef>
              <a:tabLst>
                <a:tab pos="561340" algn="l"/>
              </a:tabLst>
            </a:pPr>
            <a:r>
              <a:rPr sz="1800" spc="-515" dirty="0">
                <a:solidFill>
                  <a:srgbClr val="9FB8CD"/>
                </a:solidFill>
                <a:latin typeface="Arial"/>
                <a:cs typeface="Arial"/>
              </a:rPr>
              <a:t>	</a:t>
            </a:r>
            <a:r>
              <a:rPr sz="2400" spc="114" dirty="0">
                <a:solidFill>
                  <a:srgbClr val="464652"/>
                </a:solidFill>
                <a:latin typeface="Trebuchet MS"/>
                <a:cs typeface="Trebuchet MS"/>
              </a:rPr>
              <a:t>PCMCIA </a:t>
            </a:r>
            <a:r>
              <a:rPr sz="2400" spc="315" dirty="0">
                <a:solidFill>
                  <a:srgbClr val="464652"/>
                </a:solidFill>
                <a:latin typeface="Trebuchet MS"/>
                <a:cs typeface="Trebuchet MS"/>
              </a:rPr>
              <a:t>–</a:t>
            </a:r>
            <a:r>
              <a:rPr sz="2400" spc="-225" dirty="0">
                <a:solidFill>
                  <a:srgbClr val="464652"/>
                </a:solidFill>
                <a:latin typeface="Trebuchet MS"/>
                <a:cs typeface="Trebuchet MS"/>
              </a:rPr>
              <a:t> </a:t>
            </a:r>
            <a:r>
              <a:rPr sz="2400" u="heavy" spc="-110" dirty="0">
                <a:solidFill>
                  <a:srgbClr val="464652"/>
                </a:solidFill>
                <a:uFill>
                  <a:solidFill>
                    <a:srgbClr val="464652"/>
                  </a:solidFill>
                </a:uFill>
                <a:latin typeface="Trebuchet MS"/>
                <a:cs typeface="Trebuchet MS"/>
              </a:rPr>
              <a:t>P</a:t>
            </a:r>
            <a:r>
              <a:rPr sz="2400" spc="-110" dirty="0">
                <a:solidFill>
                  <a:srgbClr val="464652"/>
                </a:solidFill>
                <a:latin typeface="Trebuchet MS"/>
                <a:cs typeface="Trebuchet MS"/>
              </a:rPr>
              <a:t>ersonal </a:t>
            </a:r>
            <a:r>
              <a:rPr sz="2400" u="heavy" spc="-50" dirty="0">
                <a:solidFill>
                  <a:srgbClr val="464652"/>
                </a:solidFill>
                <a:uFill>
                  <a:solidFill>
                    <a:srgbClr val="464652"/>
                  </a:solidFill>
                </a:uFill>
                <a:latin typeface="Trebuchet MS"/>
                <a:cs typeface="Trebuchet MS"/>
              </a:rPr>
              <a:t>C</a:t>
            </a:r>
            <a:r>
              <a:rPr sz="2400" spc="-50" dirty="0">
                <a:solidFill>
                  <a:srgbClr val="464652"/>
                </a:solidFill>
                <a:latin typeface="Trebuchet MS"/>
                <a:cs typeface="Trebuchet MS"/>
              </a:rPr>
              <a:t>omputer </a:t>
            </a:r>
            <a:r>
              <a:rPr sz="2400" u="heavy" spc="-30" dirty="0">
                <a:solidFill>
                  <a:srgbClr val="464652"/>
                </a:solidFill>
                <a:uFill>
                  <a:solidFill>
                    <a:srgbClr val="464652"/>
                  </a:solidFill>
                </a:uFill>
                <a:latin typeface="Trebuchet MS"/>
                <a:cs typeface="Trebuchet MS"/>
              </a:rPr>
              <a:t>M</a:t>
            </a:r>
            <a:r>
              <a:rPr sz="2400" spc="-30" dirty="0">
                <a:solidFill>
                  <a:srgbClr val="464652"/>
                </a:solidFill>
                <a:latin typeface="Trebuchet MS"/>
                <a:cs typeface="Trebuchet MS"/>
              </a:rPr>
              <a:t>emory </a:t>
            </a:r>
            <a:r>
              <a:rPr sz="2400" u="heavy" spc="-30" dirty="0">
                <a:solidFill>
                  <a:srgbClr val="464652"/>
                </a:solidFill>
                <a:uFill>
                  <a:solidFill>
                    <a:srgbClr val="464652"/>
                  </a:solidFill>
                </a:uFill>
                <a:latin typeface="Trebuchet MS"/>
                <a:cs typeface="Trebuchet MS"/>
              </a:rPr>
              <a:t>C</a:t>
            </a:r>
            <a:r>
              <a:rPr sz="2400" spc="-30" dirty="0">
                <a:solidFill>
                  <a:srgbClr val="464652"/>
                </a:solidFill>
                <a:latin typeface="Trebuchet MS"/>
                <a:cs typeface="Trebuchet MS"/>
              </a:rPr>
              <a:t>ard </a:t>
            </a:r>
            <a:r>
              <a:rPr sz="2400" u="heavy" spc="-130" dirty="0">
                <a:solidFill>
                  <a:srgbClr val="464652"/>
                </a:solidFill>
                <a:uFill>
                  <a:solidFill>
                    <a:srgbClr val="464652"/>
                  </a:solidFill>
                </a:uFill>
                <a:latin typeface="Trebuchet MS"/>
                <a:cs typeface="Trebuchet MS"/>
              </a:rPr>
              <a:t>I</a:t>
            </a:r>
            <a:r>
              <a:rPr sz="2400" spc="-130" dirty="0">
                <a:solidFill>
                  <a:srgbClr val="464652"/>
                </a:solidFill>
                <a:latin typeface="Trebuchet MS"/>
                <a:cs typeface="Trebuchet MS"/>
              </a:rPr>
              <a:t>nternational  </a:t>
            </a:r>
            <a:r>
              <a:rPr sz="2400" u="heavy" spc="-75" dirty="0">
                <a:solidFill>
                  <a:srgbClr val="464652"/>
                </a:solidFill>
                <a:uFill>
                  <a:solidFill>
                    <a:srgbClr val="464652"/>
                  </a:solidFill>
                </a:uFill>
                <a:latin typeface="Trebuchet MS"/>
                <a:cs typeface="Trebuchet MS"/>
              </a:rPr>
              <a:t>A</a:t>
            </a:r>
            <a:r>
              <a:rPr sz="2400" spc="-75" dirty="0">
                <a:solidFill>
                  <a:srgbClr val="464652"/>
                </a:solidFill>
                <a:latin typeface="Trebuchet MS"/>
                <a:cs typeface="Trebuchet MS"/>
              </a:rPr>
              <a:t>ssociation </a:t>
            </a:r>
            <a:r>
              <a:rPr sz="2400" spc="-85" dirty="0">
                <a:solidFill>
                  <a:srgbClr val="464652"/>
                </a:solidFill>
                <a:latin typeface="Trebuchet MS"/>
                <a:cs typeface="Trebuchet MS"/>
              </a:rPr>
              <a:t>(not </a:t>
            </a:r>
            <a:r>
              <a:rPr sz="2400" spc="-175" dirty="0">
                <a:solidFill>
                  <a:srgbClr val="464652"/>
                </a:solidFill>
                <a:latin typeface="Trebuchet MS"/>
                <a:cs typeface="Trebuchet MS"/>
              </a:rPr>
              <a:t>just</a:t>
            </a:r>
            <a:r>
              <a:rPr sz="2400" spc="-40" dirty="0">
                <a:solidFill>
                  <a:srgbClr val="464652"/>
                </a:solidFill>
                <a:latin typeface="Trebuchet MS"/>
                <a:cs typeface="Trebuchet MS"/>
              </a:rPr>
              <a:t> </a:t>
            </a:r>
            <a:r>
              <a:rPr sz="2400" spc="-105" dirty="0">
                <a:solidFill>
                  <a:srgbClr val="464652"/>
                </a:solidFill>
                <a:latin typeface="Trebuchet MS"/>
                <a:cs typeface="Trebuchet MS"/>
              </a:rPr>
              <a:t>memory!)</a:t>
            </a:r>
            <a:endParaRPr sz="2400">
              <a:latin typeface="Trebuchet MS"/>
              <a:cs typeface="Trebuchet MS"/>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18337" y="1791461"/>
            <a:ext cx="960119" cy="723900"/>
          </a:xfrm>
          <a:prstGeom prst="rect">
            <a:avLst/>
          </a:prstGeom>
          <a:solidFill>
            <a:srgbClr val="FFE1A7"/>
          </a:solidFill>
        </p:spPr>
        <p:txBody>
          <a:bodyPr vert="horz" wrap="square" lIns="0" tIns="0" rIns="0" bIns="0" rtlCol="0">
            <a:spAutoFit/>
          </a:bodyPr>
          <a:lstStyle/>
          <a:p>
            <a:pPr marL="90170">
              <a:lnSpc>
                <a:spcPts val="2765"/>
              </a:lnSpc>
            </a:pPr>
            <a:r>
              <a:rPr sz="2400" dirty="0">
                <a:latin typeface="Times New Roman"/>
                <a:cs typeface="Times New Roman"/>
              </a:rPr>
              <a:t>3</a:t>
            </a:r>
            <a:r>
              <a:rPr sz="2400" spc="-30" dirty="0">
                <a:latin typeface="Times New Roman"/>
                <a:cs typeface="Times New Roman"/>
              </a:rPr>
              <a:t> </a:t>
            </a:r>
            <a:r>
              <a:rPr sz="2400" spc="-5" dirty="0">
                <a:latin typeface="Times New Roman"/>
                <a:cs typeface="Times New Roman"/>
              </a:rPr>
              <a:t>ISA</a:t>
            </a:r>
            <a:endParaRPr sz="2400">
              <a:latin typeface="Times New Roman"/>
              <a:cs typeface="Times New Roman"/>
            </a:endParaRPr>
          </a:p>
          <a:p>
            <a:pPr marL="90170">
              <a:lnSpc>
                <a:spcPct val="100000"/>
              </a:lnSpc>
            </a:pPr>
            <a:r>
              <a:rPr sz="2400" dirty="0">
                <a:latin typeface="Times New Roman"/>
                <a:cs typeface="Times New Roman"/>
              </a:rPr>
              <a:t>slots</a:t>
            </a:r>
            <a:endParaRPr sz="2400">
              <a:latin typeface="Times New Roman"/>
              <a:cs typeface="Times New Roman"/>
            </a:endParaRPr>
          </a:p>
        </p:txBody>
      </p:sp>
      <p:sp>
        <p:nvSpPr>
          <p:cNvPr id="3" name="object 3"/>
          <p:cNvSpPr/>
          <p:nvPr/>
        </p:nvSpPr>
        <p:spPr>
          <a:xfrm>
            <a:off x="1725167" y="838200"/>
            <a:ext cx="1287780" cy="3200400"/>
          </a:xfrm>
          <a:custGeom>
            <a:avLst/>
            <a:gdLst/>
            <a:ahLst/>
            <a:cxnLst/>
            <a:rect l="l" t="t" r="r" b="b"/>
            <a:pathLst>
              <a:path w="1287780" h="3200400">
                <a:moveTo>
                  <a:pt x="0" y="3200400"/>
                </a:moveTo>
                <a:lnTo>
                  <a:pt x="1287780" y="3200400"/>
                </a:lnTo>
                <a:lnTo>
                  <a:pt x="1287780" y="0"/>
                </a:lnTo>
                <a:lnTo>
                  <a:pt x="0" y="0"/>
                </a:lnTo>
                <a:lnTo>
                  <a:pt x="0" y="3200400"/>
                </a:lnTo>
                <a:close/>
              </a:path>
            </a:pathLst>
          </a:custGeom>
          <a:ln w="76199">
            <a:solidFill>
              <a:srgbClr val="FF0000"/>
            </a:solidFill>
          </a:ln>
        </p:spPr>
        <p:txBody>
          <a:bodyPr wrap="square" lIns="0" tIns="0" rIns="0" bIns="0" rtlCol="0"/>
          <a:lstStyle/>
          <a:p>
            <a:endParaRPr/>
          </a:p>
        </p:txBody>
      </p:sp>
      <p:sp>
        <p:nvSpPr>
          <p:cNvPr id="4" name="object 4"/>
          <p:cNvSpPr/>
          <p:nvPr/>
        </p:nvSpPr>
        <p:spPr>
          <a:xfrm>
            <a:off x="2507742" y="5482590"/>
            <a:ext cx="0" cy="550545"/>
          </a:xfrm>
          <a:custGeom>
            <a:avLst/>
            <a:gdLst/>
            <a:ahLst/>
            <a:cxnLst/>
            <a:rect l="l" t="t" r="r" b="b"/>
            <a:pathLst>
              <a:path h="550545">
                <a:moveTo>
                  <a:pt x="0" y="0"/>
                </a:moveTo>
                <a:lnTo>
                  <a:pt x="0" y="550164"/>
                </a:lnTo>
              </a:path>
            </a:pathLst>
          </a:custGeom>
          <a:ln w="38100">
            <a:solidFill>
              <a:srgbClr val="FF0000"/>
            </a:solidFill>
          </a:ln>
        </p:spPr>
        <p:txBody>
          <a:bodyPr wrap="square" lIns="0" tIns="0" rIns="0" bIns="0" rtlCol="0"/>
          <a:lstStyle/>
          <a:p>
            <a:endParaRPr/>
          </a:p>
        </p:txBody>
      </p:sp>
      <p:sp>
        <p:nvSpPr>
          <p:cNvPr id="5" name="object 5"/>
          <p:cNvSpPr/>
          <p:nvPr/>
        </p:nvSpPr>
        <p:spPr>
          <a:xfrm>
            <a:off x="2507742" y="3315208"/>
            <a:ext cx="878205" cy="2281555"/>
          </a:xfrm>
          <a:custGeom>
            <a:avLst/>
            <a:gdLst/>
            <a:ahLst/>
            <a:cxnLst/>
            <a:rect l="l" t="t" r="r" b="b"/>
            <a:pathLst>
              <a:path w="878204" h="2281554">
                <a:moveTo>
                  <a:pt x="0" y="2281542"/>
                </a:moveTo>
                <a:lnTo>
                  <a:pt x="438276" y="2281542"/>
                </a:lnTo>
                <a:lnTo>
                  <a:pt x="878078" y="0"/>
                </a:lnTo>
              </a:path>
            </a:pathLst>
          </a:custGeom>
          <a:ln w="38099">
            <a:solidFill>
              <a:srgbClr val="FF0000"/>
            </a:solidFill>
          </a:ln>
        </p:spPr>
        <p:txBody>
          <a:bodyPr wrap="square" lIns="0" tIns="0" rIns="0" bIns="0" rtlCol="0"/>
          <a:lstStyle/>
          <a:p>
            <a:endParaRPr/>
          </a:p>
        </p:txBody>
      </p:sp>
      <p:sp>
        <p:nvSpPr>
          <p:cNvPr id="6" name="object 6"/>
          <p:cNvSpPr txBox="1"/>
          <p:nvPr/>
        </p:nvSpPr>
        <p:spPr>
          <a:xfrm>
            <a:off x="838961" y="5482590"/>
            <a:ext cx="1592580" cy="550545"/>
          </a:xfrm>
          <a:prstGeom prst="rect">
            <a:avLst/>
          </a:prstGeom>
          <a:solidFill>
            <a:srgbClr val="FFE1A7"/>
          </a:solidFill>
        </p:spPr>
        <p:txBody>
          <a:bodyPr vert="horz" wrap="square" lIns="0" tIns="82550" rIns="0" bIns="0" rtlCol="0">
            <a:spAutoFit/>
          </a:bodyPr>
          <a:lstStyle/>
          <a:p>
            <a:pPr marL="90805">
              <a:lnSpc>
                <a:spcPct val="100000"/>
              </a:lnSpc>
              <a:spcBef>
                <a:spcPts val="650"/>
              </a:spcBef>
            </a:pPr>
            <a:r>
              <a:rPr sz="2400" dirty="0">
                <a:latin typeface="Times New Roman"/>
                <a:cs typeface="Times New Roman"/>
              </a:rPr>
              <a:t>5 </a:t>
            </a:r>
            <a:r>
              <a:rPr sz="2400" spc="-5" dirty="0">
                <a:latin typeface="Times New Roman"/>
                <a:cs typeface="Times New Roman"/>
              </a:rPr>
              <a:t>PCI</a:t>
            </a:r>
            <a:r>
              <a:rPr sz="2400" spc="-45" dirty="0">
                <a:latin typeface="Times New Roman"/>
                <a:cs typeface="Times New Roman"/>
              </a:rPr>
              <a:t> </a:t>
            </a:r>
            <a:r>
              <a:rPr sz="2400" dirty="0">
                <a:latin typeface="Times New Roman"/>
                <a:cs typeface="Times New Roman"/>
              </a:rPr>
              <a:t>slots</a:t>
            </a:r>
            <a:endParaRPr sz="2400">
              <a:latin typeface="Times New Roman"/>
              <a:cs typeface="Times New Roman"/>
            </a:endParaRPr>
          </a:p>
        </p:txBody>
      </p:sp>
      <p:sp>
        <p:nvSpPr>
          <p:cNvPr id="7" name="object 7"/>
          <p:cNvSpPr/>
          <p:nvPr/>
        </p:nvSpPr>
        <p:spPr>
          <a:xfrm>
            <a:off x="3023616" y="1202436"/>
            <a:ext cx="2209800" cy="2057400"/>
          </a:xfrm>
          <a:custGeom>
            <a:avLst/>
            <a:gdLst/>
            <a:ahLst/>
            <a:cxnLst/>
            <a:rect l="l" t="t" r="r" b="b"/>
            <a:pathLst>
              <a:path w="2209800" h="2057400">
                <a:moveTo>
                  <a:pt x="0" y="2057400"/>
                </a:moveTo>
                <a:lnTo>
                  <a:pt x="2209800" y="2057400"/>
                </a:lnTo>
                <a:lnTo>
                  <a:pt x="2209800" y="0"/>
                </a:lnTo>
                <a:lnTo>
                  <a:pt x="0" y="0"/>
                </a:lnTo>
                <a:lnTo>
                  <a:pt x="0" y="2057400"/>
                </a:lnTo>
                <a:close/>
              </a:path>
            </a:pathLst>
          </a:custGeom>
          <a:ln w="76200">
            <a:solidFill>
              <a:srgbClr val="FF0000"/>
            </a:solidFill>
          </a:ln>
        </p:spPr>
        <p:txBody>
          <a:bodyPr wrap="square" lIns="0" tIns="0" rIns="0" bIns="0" rtlCol="0"/>
          <a:lstStyle/>
          <a:p>
            <a:endParaRPr/>
          </a:p>
        </p:txBody>
      </p:sp>
      <p:sp>
        <p:nvSpPr>
          <p:cNvPr id="8" name="object 8"/>
          <p:cNvSpPr/>
          <p:nvPr/>
        </p:nvSpPr>
        <p:spPr>
          <a:xfrm>
            <a:off x="5413247" y="1557527"/>
            <a:ext cx="1163320" cy="1148080"/>
          </a:xfrm>
          <a:custGeom>
            <a:avLst/>
            <a:gdLst/>
            <a:ahLst/>
            <a:cxnLst/>
            <a:rect l="l" t="t" r="r" b="b"/>
            <a:pathLst>
              <a:path w="1163320" h="1148080">
                <a:moveTo>
                  <a:pt x="0" y="1147572"/>
                </a:moveTo>
                <a:lnTo>
                  <a:pt x="1162811" y="1147572"/>
                </a:lnTo>
                <a:lnTo>
                  <a:pt x="1162811" y="0"/>
                </a:lnTo>
                <a:lnTo>
                  <a:pt x="0" y="0"/>
                </a:lnTo>
                <a:lnTo>
                  <a:pt x="0" y="1147572"/>
                </a:lnTo>
                <a:close/>
              </a:path>
            </a:pathLst>
          </a:custGeom>
          <a:ln w="76200">
            <a:solidFill>
              <a:srgbClr val="F83A00"/>
            </a:solidFill>
          </a:ln>
        </p:spPr>
        <p:txBody>
          <a:bodyPr wrap="square" lIns="0" tIns="0" rIns="0" bIns="0" rtlCol="0"/>
          <a:lstStyle/>
          <a:p>
            <a:endParaRPr/>
          </a:p>
        </p:txBody>
      </p:sp>
      <p:sp>
        <p:nvSpPr>
          <p:cNvPr id="9" name="object 9"/>
          <p:cNvSpPr/>
          <p:nvPr/>
        </p:nvSpPr>
        <p:spPr>
          <a:xfrm>
            <a:off x="4741926" y="5423153"/>
            <a:ext cx="0" cy="609600"/>
          </a:xfrm>
          <a:custGeom>
            <a:avLst/>
            <a:gdLst/>
            <a:ahLst/>
            <a:cxnLst/>
            <a:rect l="l" t="t" r="r" b="b"/>
            <a:pathLst>
              <a:path h="609600">
                <a:moveTo>
                  <a:pt x="0" y="0"/>
                </a:moveTo>
                <a:lnTo>
                  <a:pt x="0" y="609600"/>
                </a:lnTo>
              </a:path>
            </a:pathLst>
          </a:custGeom>
          <a:ln w="38100">
            <a:solidFill>
              <a:srgbClr val="F83A00"/>
            </a:solidFill>
          </a:ln>
        </p:spPr>
        <p:txBody>
          <a:bodyPr wrap="square" lIns="0" tIns="0" rIns="0" bIns="0" rtlCol="0"/>
          <a:lstStyle/>
          <a:p>
            <a:endParaRPr/>
          </a:p>
        </p:txBody>
      </p:sp>
      <p:sp>
        <p:nvSpPr>
          <p:cNvPr id="10" name="object 10"/>
          <p:cNvSpPr/>
          <p:nvPr/>
        </p:nvSpPr>
        <p:spPr>
          <a:xfrm>
            <a:off x="4741926" y="2760979"/>
            <a:ext cx="795020" cy="2776855"/>
          </a:xfrm>
          <a:custGeom>
            <a:avLst/>
            <a:gdLst/>
            <a:ahLst/>
            <a:cxnLst/>
            <a:rect l="l" t="t" r="r" b="b"/>
            <a:pathLst>
              <a:path w="795020" h="2776854">
                <a:moveTo>
                  <a:pt x="0" y="2776474"/>
                </a:moveTo>
                <a:lnTo>
                  <a:pt x="388747" y="2776474"/>
                </a:lnTo>
                <a:lnTo>
                  <a:pt x="795020" y="0"/>
                </a:lnTo>
              </a:path>
            </a:pathLst>
          </a:custGeom>
          <a:ln w="38100">
            <a:solidFill>
              <a:srgbClr val="F83A00"/>
            </a:solidFill>
          </a:ln>
        </p:spPr>
        <p:txBody>
          <a:bodyPr wrap="square" lIns="0" tIns="0" rIns="0" bIns="0" rtlCol="0"/>
          <a:lstStyle/>
          <a:p>
            <a:endParaRPr/>
          </a:p>
        </p:txBody>
      </p:sp>
      <p:sp>
        <p:nvSpPr>
          <p:cNvPr id="11" name="object 11"/>
          <p:cNvSpPr txBox="1"/>
          <p:nvPr/>
        </p:nvSpPr>
        <p:spPr>
          <a:xfrm>
            <a:off x="3124961" y="5423153"/>
            <a:ext cx="1541145" cy="609600"/>
          </a:xfrm>
          <a:prstGeom prst="rect">
            <a:avLst/>
          </a:prstGeom>
          <a:solidFill>
            <a:srgbClr val="FFE1A7"/>
          </a:solidFill>
        </p:spPr>
        <p:txBody>
          <a:bodyPr vert="horz" wrap="square" lIns="0" tIns="160655" rIns="0" bIns="0" rtlCol="0">
            <a:spAutoFit/>
          </a:bodyPr>
          <a:lstStyle/>
          <a:p>
            <a:pPr marL="139065">
              <a:lnSpc>
                <a:spcPct val="100000"/>
              </a:lnSpc>
              <a:spcBef>
                <a:spcPts val="1265"/>
              </a:spcBef>
            </a:pPr>
            <a:r>
              <a:rPr sz="1800" spc="-5" dirty="0">
                <a:latin typeface="Times New Roman"/>
                <a:cs typeface="Times New Roman"/>
              </a:rPr>
              <a:t>Pentium</a:t>
            </a:r>
            <a:r>
              <a:rPr sz="1800" spc="-40" dirty="0">
                <a:latin typeface="Times New Roman"/>
                <a:cs typeface="Times New Roman"/>
              </a:rPr>
              <a:t> </a:t>
            </a:r>
            <a:r>
              <a:rPr sz="1800" spc="-5" dirty="0">
                <a:latin typeface="Times New Roman"/>
                <a:cs typeface="Times New Roman"/>
              </a:rPr>
              <a:t>CPU</a:t>
            </a:r>
            <a:endParaRPr sz="1800">
              <a:latin typeface="Times New Roman"/>
              <a:cs typeface="Times New Roman"/>
            </a:endParaRPr>
          </a:p>
        </p:txBody>
      </p:sp>
      <p:sp>
        <p:nvSpPr>
          <p:cNvPr id="12" name="object 12"/>
          <p:cNvSpPr/>
          <p:nvPr/>
        </p:nvSpPr>
        <p:spPr>
          <a:xfrm>
            <a:off x="6781800" y="1371600"/>
            <a:ext cx="1295400" cy="2438400"/>
          </a:xfrm>
          <a:custGeom>
            <a:avLst/>
            <a:gdLst/>
            <a:ahLst/>
            <a:cxnLst/>
            <a:rect l="l" t="t" r="r" b="b"/>
            <a:pathLst>
              <a:path w="1295400" h="2438400">
                <a:moveTo>
                  <a:pt x="0" y="2438400"/>
                </a:moveTo>
                <a:lnTo>
                  <a:pt x="1295400" y="2438400"/>
                </a:lnTo>
                <a:lnTo>
                  <a:pt x="1295400" y="0"/>
                </a:lnTo>
                <a:lnTo>
                  <a:pt x="0" y="0"/>
                </a:lnTo>
                <a:lnTo>
                  <a:pt x="0" y="2438400"/>
                </a:lnTo>
                <a:close/>
              </a:path>
            </a:pathLst>
          </a:custGeom>
          <a:ln w="76200">
            <a:solidFill>
              <a:srgbClr val="F83A00"/>
            </a:solidFill>
          </a:ln>
        </p:spPr>
        <p:txBody>
          <a:bodyPr wrap="square" lIns="0" tIns="0" rIns="0" bIns="0" rtlCol="0"/>
          <a:lstStyle/>
          <a:p>
            <a:endParaRPr/>
          </a:p>
        </p:txBody>
      </p:sp>
      <p:sp>
        <p:nvSpPr>
          <p:cNvPr id="13" name="object 13"/>
          <p:cNvSpPr/>
          <p:nvPr/>
        </p:nvSpPr>
        <p:spPr>
          <a:xfrm>
            <a:off x="6672833" y="5423153"/>
            <a:ext cx="0" cy="609600"/>
          </a:xfrm>
          <a:custGeom>
            <a:avLst/>
            <a:gdLst/>
            <a:ahLst/>
            <a:cxnLst/>
            <a:rect l="l" t="t" r="r" b="b"/>
            <a:pathLst>
              <a:path h="609600">
                <a:moveTo>
                  <a:pt x="0" y="0"/>
                </a:moveTo>
                <a:lnTo>
                  <a:pt x="0" y="609600"/>
                </a:lnTo>
              </a:path>
            </a:pathLst>
          </a:custGeom>
          <a:ln w="38100">
            <a:solidFill>
              <a:srgbClr val="F83A00"/>
            </a:solidFill>
          </a:ln>
        </p:spPr>
        <p:txBody>
          <a:bodyPr wrap="square" lIns="0" tIns="0" rIns="0" bIns="0" rtlCol="0"/>
          <a:lstStyle/>
          <a:p>
            <a:endParaRPr/>
          </a:p>
        </p:txBody>
      </p:sp>
      <p:sp>
        <p:nvSpPr>
          <p:cNvPr id="14" name="object 14"/>
          <p:cNvSpPr/>
          <p:nvPr/>
        </p:nvSpPr>
        <p:spPr>
          <a:xfrm>
            <a:off x="6672833" y="3843528"/>
            <a:ext cx="320675" cy="1694180"/>
          </a:xfrm>
          <a:custGeom>
            <a:avLst/>
            <a:gdLst/>
            <a:ahLst/>
            <a:cxnLst/>
            <a:rect l="l" t="t" r="r" b="b"/>
            <a:pathLst>
              <a:path w="320675" h="1694179">
                <a:moveTo>
                  <a:pt x="0" y="1693926"/>
                </a:moveTo>
                <a:lnTo>
                  <a:pt x="157099" y="1693926"/>
                </a:lnTo>
                <a:lnTo>
                  <a:pt x="320675" y="0"/>
                </a:lnTo>
              </a:path>
            </a:pathLst>
          </a:custGeom>
          <a:ln w="38100">
            <a:solidFill>
              <a:srgbClr val="F83A00"/>
            </a:solidFill>
          </a:ln>
        </p:spPr>
        <p:txBody>
          <a:bodyPr wrap="square" lIns="0" tIns="0" rIns="0" bIns="0" rtlCol="0"/>
          <a:lstStyle/>
          <a:p>
            <a:endParaRPr/>
          </a:p>
        </p:txBody>
      </p:sp>
      <p:sp>
        <p:nvSpPr>
          <p:cNvPr id="15" name="object 15"/>
          <p:cNvSpPr txBox="1"/>
          <p:nvPr/>
        </p:nvSpPr>
        <p:spPr>
          <a:xfrm>
            <a:off x="5410961" y="5423153"/>
            <a:ext cx="1186180" cy="609600"/>
          </a:xfrm>
          <a:prstGeom prst="rect">
            <a:avLst/>
          </a:prstGeom>
          <a:solidFill>
            <a:srgbClr val="FFE1A7"/>
          </a:solidFill>
        </p:spPr>
        <p:txBody>
          <a:bodyPr vert="horz" wrap="square" lIns="0" tIns="23495" rIns="0" bIns="0" rtlCol="0">
            <a:spAutoFit/>
          </a:bodyPr>
          <a:lstStyle/>
          <a:p>
            <a:pPr marL="91440">
              <a:lnSpc>
                <a:spcPct val="100000"/>
              </a:lnSpc>
              <a:spcBef>
                <a:spcPts val="185"/>
              </a:spcBef>
            </a:pPr>
            <a:r>
              <a:rPr sz="1800" dirty="0">
                <a:latin typeface="Times New Roman"/>
                <a:cs typeface="Times New Roman"/>
              </a:rPr>
              <a:t>6</a:t>
            </a:r>
            <a:r>
              <a:rPr sz="1800" spc="-25" dirty="0">
                <a:latin typeface="Times New Roman"/>
                <a:cs typeface="Times New Roman"/>
              </a:rPr>
              <a:t> </a:t>
            </a:r>
            <a:r>
              <a:rPr sz="1800" spc="-5" dirty="0">
                <a:latin typeface="Times New Roman"/>
                <a:cs typeface="Times New Roman"/>
              </a:rPr>
              <a:t>SIMM</a:t>
            </a:r>
            <a:endParaRPr sz="1800">
              <a:latin typeface="Times New Roman"/>
              <a:cs typeface="Times New Roman"/>
            </a:endParaRPr>
          </a:p>
          <a:p>
            <a:pPr marL="91440">
              <a:lnSpc>
                <a:spcPct val="100000"/>
              </a:lnSpc>
              <a:spcBef>
                <a:spcPts val="5"/>
              </a:spcBef>
            </a:pPr>
            <a:r>
              <a:rPr sz="1800" spc="-5" dirty="0">
                <a:latin typeface="Times New Roman"/>
                <a:cs typeface="Times New Roman"/>
              </a:rPr>
              <a:t>slots</a:t>
            </a:r>
            <a:endParaRPr sz="1800">
              <a:latin typeface="Times New Roman"/>
              <a:cs typeface="Times New Roman"/>
            </a:endParaRPr>
          </a:p>
        </p:txBody>
      </p:sp>
      <p:sp>
        <p:nvSpPr>
          <p:cNvPr id="16" name="object 16"/>
          <p:cNvSpPr/>
          <p:nvPr/>
        </p:nvSpPr>
        <p:spPr>
          <a:xfrm>
            <a:off x="8306561" y="5423153"/>
            <a:ext cx="0" cy="609600"/>
          </a:xfrm>
          <a:custGeom>
            <a:avLst/>
            <a:gdLst/>
            <a:ahLst/>
            <a:cxnLst/>
            <a:rect l="l" t="t" r="r" b="b"/>
            <a:pathLst>
              <a:path h="609600">
                <a:moveTo>
                  <a:pt x="0" y="0"/>
                </a:moveTo>
                <a:lnTo>
                  <a:pt x="0" y="609600"/>
                </a:lnTo>
              </a:path>
            </a:pathLst>
          </a:custGeom>
          <a:ln w="38100">
            <a:solidFill>
              <a:srgbClr val="F83A00"/>
            </a:solidFill>
          </a:ln>
        </p:spPr>
        <p:txBody>
          <a:bodyPr wrap="square" lIns="0" tIns="0" rIns="0" bIns="0" rtlCol="0"/>
          <a:lstStyle/>
          <a:p>
            <a:endParaRPr/>
          </a:p>
        </p:txBody>
      </p:sp>
      <p:sp>
        <p:nvSpPr>
          <p:cNvPr id="17" name="object 17"/>
          <p:cNvSpPr/>
          <p:nvPr/>
        </p:nvSpPr>
        <p:spPr>
          <a:xfrm>
            <a:off x="8306561" y="4249928"/>
            <a:ext cx="135255" cy="1287780"/>
          </a:xfrm>
          <a:custGeom>
            <a:avLst/>
            <a:gdLst/>
            <a:ahLst/>
            <a:cxnLst/>
            <a:rect l="l" t="t" r="r" b="b"/>
            <a:pathLst>
              <a:path w="135254" h="1287779">
                <a:moveTo>
                  <a:pt x="0" y="1287526"/>
                </a:moveTo>
                <a:lnTo>
                  <a:pt x="66675" y="1287526"/>
                </a:lnTo>
                <a:lnTo>
                  <a:pt x="135001" y="0"/>
                </a:lnTo>
              </a:path>
            </a:pathLst>
          </a:custGeom>
          <a:ln w="38100">
            <a:solidFill>
              <a:srgbClr val="F83A00"/>
            </a:solidFill>
          </a:ln>
        </p:spPr>
        <p:txBody>
          <a:bodyPr wrap="square" lIns="0" tIns="0" rIns="0" bIns="0" rtlCol="0"/>
          <a:lstStyle/>
          <a:p>
            <a:endParaRPr/>
          </a:p>
        </p:txBody>
      </p:sp>
      <p:sp>
        <p:nvSpPr>
          <p:cNvPr id="18" name="object 18"/>
          <p:cNvSpPr txBox="1"/>
          <p:nvPr/>
        </p:nvSpPr>
        <p:spPr>
          <a:xfrm>
            <a:off x="7163561" y="5423153"/>
            <a:ext cx="1066800" cy="609600"/>
          </a:xfrm>
          <a:prstGeom prst="rect">
            <a:avLst/>
          </a:prstGeom>
          <a:solidFill>
            <a:srgbClr val="FFE1A7"/>
          </a:solidFill>
        </p:spPr>
        <p:txBody>
          <a:bodyPr vert="horz" wrap="square" lIns="0" tIns="23495" rIns="0" bIns="0" rtlCol="0">
            <a:spAutoFit/>
          </a:bodyPr>
          <a:lstStyle/>
          <a:p>
            <a:pPr marL="91440">
              <a:lnSpc>
                <a:spcPct val="100000"/>
              </a:lnSpc>
              <a:spcBef>
                <a:spcPts val="185"/>
              </a:spcBef>
            </a:pPr>
            <a:r>
              <a:rPr sz="1800" dirty="0">
                <a:latin typeface="Times New Roman"/>
                <a:cs typeface="Times New Roman"/>
              </a:rPr>
              <a:t>2</a:t>
            </a:r>
            <a:r>
              <a:rPr sz="1800" spc="-35" dirty="0">
                <a:latin typeface="Times New Roman"/>
                <a:cs typeface="Times New Roman"/>
              </a:rPr>
              <a:t> </a:t>
            </a:r>
            <a:r>
              <a:rPr sz="1800" spc="-5" dirty="0">
                <a:latin typeface="Times New Roman"/>
                <a:cs typeface="Times New Roman"/>
              </a:rPr>
              <a:t>DIMM</a:t>
            </a:r>
            <a:endParaRPr sz="1800">
              <a:latin typeface="Times New Roman"/>
              <a:cs typeface="Times New Roman"/>
            </a:endParaRPr>
          </a:p>
          <a:p>
            <a:pPr marL="91440">
              <a:lnSpc>
                <a:spcPct val="100000"/>
              </a:lnSpc>
              <a:spcBef>
                <a:spcPts val="5"/>
              </a:spcBef>
            </a:pPr>
            <a:r>
              <a:rPr sz="1800" spc="-5" dirty="0">
                <a:latin typeface="Times New Roman"/>
                <a:cs typeface="Times New Roman"/>
              </a:rPr>
              <a:t>slots</a:t>
            </a:r>
            <a:endParaRPr sz="1800">
              <a:latin typeface="Times New Roman"/>
              <a:cs typeface="Times New Roman"/>
            </a:endParaRPr>
          </a:p>
        </p:txBody>
      </p:sp>
      <p:sp>
        <p:nvSpPr>
          <p:cNvPr id="19" name="object 19"/>
          <p:cNvSpPr/>
          <p:nvPr/>
        </p:nvSpPr>
        <p:spPr>
          <a:xfrm>
            <a:off x="8077200" y="1371600"/>
            <a:ext cx="533400" cy="2895600"/>
          </a:xfrm>
          <a:custGeom>
            <a:avLst/>
            <a:gdLst/>
            <a:ahLst/>
            <a:cxnLst/>
            <a:rect l="l" t="t" r="r" b="b"/>
            <a:pathLst>
              <a:path w="533400" h="2895600">
                <a:moveTo>
                  <a:pt x="0" y="2895600"/>
                </a:moveTo>
                <a:lnTo>
                  <a:pt x="533400" y="2895600"/>
                </a:lnTo>
                <a:lnTo>
                  <a:pt x="533400" y="0"/>
                </a:lnTo>
                <a:lnTo>
                  <a:pt x="0" y="0"/>
                </a:lnTo>
                <a:lnTo>
                  <a:pt x="0" y="2895600"/>
                </a:lnTo>
                <a:close/>
              </a:path>
            </a:pathLst>
          </a:custGeom>
          <a:ln w="76200">
            <a:solidFill>
              <a:srgbClr val="F83A00"/>
            </a:solidFill>
          </a:ln>
        </p:spPr>
        <p:txBody>
          <a:bodyPr wrap="square" lIns="0" tIns="0" rIns="0" bIns="0" rtlCol="0"/>
          <a:lstStyle/>
          <a:p>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77341"/>
            <a:ext cx="3017520" cy="513715"/>
          </a:xfrm>
          <a:prstGeom prst="rect">
            <a:avLst/>
          </a:prstGeom>
        </p:spPr>
        <p:txBody>
          <a:bodyPr vert="horz" wrap="square" lIns="0" tIns="13335" rIns="0" bIns="0" rtlCol="0">
            <a:spAutoFit/>
          </a:bodyPr>
          <a:lstStyle/>
          <a:p>
            <a:pPr marL="12700">
              <a:lnSpc>
                <a:spcPct val="100000"/>
              </a:lnSpc>
              <a:spcBef>
                <a:spcPts val="105"/>
              </a:spcBef>
            </a:pPr>
            <a:r>
              <a:rPr spc="185" dirty="0">
                <a:solidFill>
                  <a:srgbClr val="464652"/>
                </a:solidFill>
              </a:rPr>
              <a:t>Disk</a:t>
            </a:r>
            <a:r>
              <a:rPr spc="155" dirty="0">
                <a:solidFill>
                  <a:srgbClr val="464652"/>
                </a:solidFill>
              </a:rPr>
              <a:t> </a:t>
            </a:r>
            <a:r>
              <a:rPr spc="120" dirty="0">
                <a:solidFill>
                  <a:srgbClr val="464652"/>
                </a:solidFill>
              </a:rPr>
              <a:t>Interfaces</a:t>
            </a:r>
          </a:p>
        </p:txBody>
      </p:sp>
      <p:sp>
        <p:nvSpPr>
          <p:cNvPr id="3" name="object 3"/>
          <p:cNvSpPr txBox="1"/>
          <p:nvPr/>
        </p:nvSpPr>
        <p:spPr>
          <a:xfrm>
            <a:off x="535940" y="1160935"/>
            <a:ext cx="7938770" cy="3851910"/>
          </a:xfrm>
          <a:prstGeom prst="rect">
            <a:avLst/>
          </a:prstGeom>
        </p:spPr>
        <p:txBody>
          <a:bodyPr vert="horz" wrap="square" lIns="0" tIns="46990" rIns="0" bIns="0" rtlCol="0">
            <a:spAutoFit/>
          </a:bodyPr>
          <a:lstStyle/>
          <a:p>
            <a:pPr marL="12700">
              <a:lnSpc>
                <a:spcPct val="100000"/>
              </a:lnSpc>
              <a:spcBef>
                <a:spcPts val="370"/>
              </a:spcBef>
              <a:tabLst>
                <a:tab pos="286385" algn="l"/>
              </a:tabLst>
            </a:pPr>
            <a:r>
              <a:rPr sz="2100" spc="-600" dirty="0">
                <a:solidFill>
                  <a:srgbClr val="717BA2"/>
                </a:solidFill>
                <a:latin typeface="Arial"/>
                <a:cs typeface="Arial"/>
              </a:rPr>
              <a:t>	</a:t>
            </a:r>
            <a:r>
              <a:rPr sz="2800" spc="-145" dirty="0">
                <a:latin typeface="Trebuchet MS"/>
                <a:cs typeface="Trebuchet MS"/>
              </a:rPr>
              <a:t>Examples</a:t>
            </a:r>
            <a:endParaRPr sz="2800">
              <a:latin typeface="Trebuchet MS"/>
              <a:cs typeface="Trebuchet MS"/>
            </a:endParaRPr>
          </a:p>
          <a:p>
            <a:pPr marL="286385">
              <a:lnSpc>
                <a:spcPct val="100000"/>
              </a:lnSpc>
              <a:spcBef>
                <a:spcPts val="235"/>
              </a:spcBef>
              <a:tabLst>
                <a:tab pos="561340" algn="l"/>
              </a:tabLst>
            </a:pPr>
            <a:r>
              <a:rPr sz="1800" spc="-515" dirty="0">
                <a:solidFill>
                  <a:srgbClr val="9FB8CD"/>
                </a:solidFill>
                <a:latin typeface="Arial"/>
                <a:cs typeface="Arial"/>
              </a:rPr>
              <a:t>	</a:t>
            </a:r>
            <a:r>
              <a:rPr sz="2400" spc="-20" dirty="0">
                <a:solidFill>
                  <a:srgbClr val="464652"/>
                </a:solidFill>
                <a:latin typeface="Trebuchet MS"/>
                <a:cs typeface="Trebuchet MS"/>
              </a:rPr>
              <a:t>ATA </a:t>
            </a:r>
            <a:r>
              <a:rPr sz="2400" spc="315" dirty="0">
                <a:solidFill>
                  <a:srgbClr val="464652"/>
                </a:solidFill>
                <a:latin typeface="Trebuchet MS"/>
                <a:cs typeface="Trebuchet MS"/>
              </a:rPr>
              <a:t>–</a:t>
            </a:r>
            <a:r>
              <a:rPr sz="2400" spc="-250" dirty="0">
                <a:solidFill>
                  <a:srgbClr val="464652"/>
                </a:solidFill>
                <a:latin typeface="Trebuchet MS"/>
                <a:cs typeface="Trebuchet MS"/>
              </a:rPr>
              <a:t> </a:t>
            </a:r>
            <a:r>
              <a:rPr sz="2400" u="heavy" spc="-5" dirty="0">
                <a:solidFill>
                  <a:srgbClr val="464652"/>
                </a:solidFill>
                <a:uFill>
                  <a:solidFill>
                    <a:srgbClr val="464652"/>
                  </a:solidFill>
                </a:uFill>
                <a:latin typeface="Trebuchet MS"/>
                <a:cs typeface="Trebuchet MS"/>
              </a:rPr>
              <a:t>AT</a:t>
            </a:r>
            <a:r>
              <a:rPr sz="2400" spc="-5" dirty="0">
                <a:solidFill>
                  <a:srgbClr val="464652"/>
                </a:solidFill>
                <a:latin typeface="Trebuchet MS"/>
                <a:cs typeface="Trebuchet MS"/>
              </a:rPr>
              <a:t> </a:t>
            </a:r>
            <a:r>
              <a:rPr sz="2400" u="heavy" spc="-120" dirty="0">
                <a:solidFill>
                  <a:srgbClr val="464652"/>
                </a:solidFill>
                <a:uFill>
                  <a:solidFill>
                    <a:srgbClr val="464652"/>
                  </a:solidFill>
                </a:uFill>
                <a:latin typeface="Trebuchet MS"/>
                <a:cs typeface="Trebuchet MS"/>
              </a:rPr>
              <a:t>A</a:t>
            </a:r>
            <a:r>
              <a:rPr sz="2400" spc="-120" dirty="0">
                <a:solidFill>
                  <a:srgbClr val="464652"/>
                </a:solidFill>
                <a:latin typeface="Trebuchet MS"/>
                <a:cs typeface="Trebuchet MS"/>
              </a:rPr>
              <a:t>ttachment </a:t>
            </a:r>
            <a:r>
              <a:rPr sz="2400" spc="-150" dirty="0">
                <a:solidFill>
                  <a:srgbClr val="464652"/>
                </a:solidFill>
                <a:latin typeface="Trebuchet MS"/>
                <a:cs typeface="Trebuchet MS"/>
              </a:rPr>
              <a:t>(named </a:t>
            </a:r>
            <a:r>
              <a:rPr sz="2400" spc="-165" dirty="0">
                <a:solidFill>
                  <a:srgbClr val="464652"/>
                </a:solidFill>
                <a:latin typeface="Trebuchet MS"/>
                <a:cs typeface="Trebuchet MS"/>
              </a:rPr>
              <a:t>after </a:t>
            </a:r>
            <a:r>
              <a:rPr sz="2400" spc="30" dirty="0">
                <a:solidFill>
                  <a:srgbClr val="464652"/>
                </a:solidFill>
                <a:latin typeface="Trebuchet MS"/>
                <a:cs typeface="Trebuchet MS"/>
              </a:rPr>
              <a:t>IBM </a:t>
            </a:r>
            <a:r>
              <a:rPr sz="2400" spc="-15" dirty="0">
                <a:solidFill>
                  <a:srgbClr val="464652"/>
                </a:solidFill>
                <a:latin typeface="Trebuchet MS"/>
                <a:cs typeface="Trebuchet MS"/>
              </a:rPr>
              <a:t>PC-AT)</a:t>
            </a:r>
            <a:endParaRPr sz="2400">
              <a:latin typeface="Trebuchet MS"/>
              <a:cs typeface="Trebuchet MS"/>
            </a:endParaRPr>
          </a:p>
          <a:p>
            <a:pPr marL="286385">
              <a:lnSpc>
                <a:spcPct val="100000"/>
              </a:lnSpc>
              <a:spcBef>
                <a:spcPts val="215"/>
              </a:spcBef>
              <a:tabLst>
                <a:tab pos="561340" algn="l"/>
              </a:tabLst>
            </a:pPr>
            <a:r>
              <a:rPr sz="1800" spc="-515" dirty="0">
                <a:solidFill>
                  <a:srgbClr val="9FB8CD"/>
                </a:solidFill>
                <a:latin typeface="Arial"/>
                <a:cs typeface="Arial"/>
              </a:rPr>
              <a:t>	</a:t>
            </a:r>
            <a:r>
              <a:rPr sz="2400" spc="55" dirty="0">
                <a:solidFill>
                  <a:srgbClr val="464652"/>
                </a:solidFill>
                <a:latin typeface="Trebuchet MS"/>
                <a:cs typeface="Trebuchet MS"/>
              </a:rPr>
              <a:t>IDE </a:t>
            </a:r>
            <a:r>
              <a:rPr sz="2400" spc="315" dirty="0">
                <a:solidFill>
                  <a:srgbClr val="464652"/>
                </a:solidFill>
                <a:latin typeface="Trebuchet MS"/>
                <a:cs typeface="Trebuchet MS"/>
              </a:rPr>
              <a:t>– </a:t>
            </a:r>
            <a:r>
              <a:rPr sz="2400" u="heavy" spc="-135" dirty="0">
                <a:solidFill>
                  <a:srgbClr val="464652"/>
                </a:solidFill>
                <a:uFill>
                  <a:solidFill>
                    <a:srgbClr val="464652"/>
                  </a:solidFill>
                </a:uFill>
                <a:latin typeface="Trebuchet MS"/>
                <a:cs typeface="Trebuchet MS"/>
              </a:rPr>
              <a:t>I</a:t>
            </a:r>
            <a:r>
              <a:rPr sz="2400" spc="-135" dirty="0">
                <a:solidFill>
                  <a:srgbClr val="464652"/>
                </a:solidFill>
                <a:latin typeface="Trebuchet MS"/>
                <a:cs typeface="Trebuchet MS"/>
              </a:rPr>
              <a:t>ntegrated </a:t>
            </a:r>
            <a:r>
              <a:rPr sz="2400" u="heavy" spc="-30" dirty="0">
                <a:solidFill>
                  <a:srgbClr val="464652"/>
                </a:solidFill>
                <a:uFill>
                  <a:solidFill>
                    <a:srgbClr val="464652"/>
                  </a:solidFill>
                </a:uFill>
                <a:latin typeface="Trebuchet MS"/>
                <a:cs typeface="Trebuchet MS"/>
              </a:rPr>
              <a:t>D</a:t>
            </a:r>
            <a:r>
              <a:rPr sz="2400" spc="-30" dirty="0">
                <a:solidFill>
                  <a:srgbClr val="464652"/>
                </a:solidFill>
                <a:latin typeface="Trebuchet MS"/>
                <a:cs typeface="Trebuchet MS"/>
              </a:rPr>
              <a:t>rive</a:t>
            </a:r>
            <a:r>
              <a:rPr sz="2400" spc="-525" dirty="0">
                <a:solidFill>
                  <a:srgbClr val="464652"/>
                </a:solidFill>
                <a:latin typeface="Trebuchet MS"/>
                <a:cs typeface="Trebuchet MS"/>
              </a:rPr>
              <a:t> </a:t>
            </a:r>
            <a:r>
              <a:rPr sz="2400" u="heavy" spc="-110" dirty="0">
                <a:solidFill>
                  <a:srgbClr val="464652"/>
                </a:solidFill>
                <a:uFill>
                  <a:solidFill>
                    <a:srgbClr val="464652"/>
                  </a:solidFill>
                </a:uFill>
                <a:latin typeface="Trebuchet MS"/>
                <a:cs typeface="Trebuchet MS"/>
              </a:rPr>
              <a:t>E</a:t>
            </a:r>
            <a:r>
              <a:rPr sz="2400" spc="-110" dirty="0">
                <a:solidFill>
                  <a:srgbClr val="464652"/>
                </a:solidFill>
                <a:latin typeface="Trebuchet MS"/>
                <a:cs typeface="Trebuchet MS"/>
              </a:rPr>
              <a:t>lectronics </a:t>
            </a:r>
            <a:r>
              <a:rPr sz="2400" spc="-145" dirty="0">
                <a:solidFill>
                  <a:srgbClr val="464652"/>
                </a:solidFill>
                <a:latin typeface="Trebuchet MS"/>
                <a:cs typeface="Trebuchet MS"/>
              </a:rPr>
              <a:t>(same as </a:t>
            </a:r>
            <a:r>
              <a:rPr sz="2400" spc="-45" dirty="0">
                <a:solidFill>
                  <a:srgbClr val="464652"/>
                </a:solidFill>
                <a:latin typeface="Trebuchet MS"/>
                <a:cs typeface="Trebuchet MS"/>
              </a:rPr>
              <a:t>ATA)</a:t>
            </a:r>
            <a:endParaRPr sz="2400">
              <a:latin typeface="Trebuchet MS"/>
              <a:cs typeface="Trebuchet MS"/>
            </a:endParaRPr>
          </a:p>
          <a:p>
            <a:pPr marL="286385">
              <a:lnSpc>
                <a:spcPct val="100000"/>
              </a:lnSpc>
              <a:spcBef>
                <a:spcPts val="204"/>
              </a:spcBef>
              <a:tabLst>
                <a:tab pos="561340" algn="l"/>
              </a:tabLst>
            </a:pPr>
            <a:r>
              <a:rPr sz="1800" spc="-515" dirty="0">
                <a:solidFill>
                  <a:srgbClr val="9FB8CD"/>
                </a:solidFill>
                <a:latin typeface="Arial"/>
                <a:cs typeface="Arial"/>
              </a:rPr>
              <a:t>	</a:t>
            </a:r>
            <a:r>
              <a:rPr sz="2400" spc="-135" dirty="0">
                <a:solidFill>
                  <a:srgbClr val="464652"/>
                </a:solidFill>
                <a:latin typeface="Trebuchet MS"/>
                <a:cs typeface="Trebuchet MS"/>
              </a:rPr>
              <a:t>Enhanced</a:t>
            </a:r>
            <a:r>
              <a:rPr sz="2400" spc="-65" dirty="0">
                <a:solidFill>
                  <a:srgbClr val="464652"/>
                </a:solidFill>
                <a:latin typeface="Trebuchet MS"/>
                <a:cs typeface="Trebuchet MS"/>
              </a:rPr>
              <a:t> </a:t>
            </a:r>
            <a:r>
              <a:rPr sz="2400" spc="55" dirty="0">
                <a:solidFill>
                  <a:srgbClr val="464652"/>
                </a:solidFill>
                <a:latin typeface="Trebuchet MS"/>
                <a:cs typeface="Trebuchet MS"/>
              </a:rPr>
              <a:t>IDE</a:t>
            </a:r>
            <a:endParaRPr sz="2400">
              <a:latin typeface="Trebuchet MS"/>
              <a:cs typeface="Trebuchet MS"/>
            </a:endParaRPr>
          </a:p>
          <a:p>
            <a:pPr marL="835660" marR="14604" indent="-228600">
              <a:lnSpc>
                <a:spcPts val="2160"/>
              </a:lnSpc>
              <a:spcBef>
                <a:spcPts val="555"/>
              </a:spcBef>
            </a:pPr>
            <a:r>
              <a:rPr sz="1500" spc="-425" dirty="0">
                <a:solidFill>
                  <a:srgbClr val="BBBBBB"/>
                </a:solidFill>
                <a:latin typeface="Arial"/>
                <a:cs typeface="Arial"/>
              </a:rPr>
              <a:t></a:t>
            </a:r>
            <a:r>
              <a:rPr sz="1500" spc="600" dirty="0">
                <a:solidFill>
                  <a:srgbClr val="BBBBBB"/>
                </a:solidFill>
                <a:latin typeface="Arial"/>
                <a:cs typeface="Arial"/>
              </a:rPr>
              <a:t> </a:t>
            </a:r>
            <a:r>
              <a:rPr sz="2000" spc="-85" dirty="0">
                <a:latin typeface="Trebuchet MS"/>
                <a:cs typeface="Trebuchet MS"/>
              </a:rPr>
              <a:t>Encompasses </a:t>
            </a:r>
            <a:r>
              <a:rPr sz="2000" spc="-120" dirty="0">
                <a:latin typeface="Trebuchet MS"/>
                <a:cs typeface="Trebuchet MS"/>
              </a:rPr>
              <a:t>several </a:t>
            </a:r>
            <a:r>
              <a:rPr sz="2000" spc="-75" dirty="0">
                <a:latin typeface="Trebuchet MS"/>
                <a:cs typeface="Trebuchet MS"/>
              </a:rPr>
              <a:t>older </a:t>
            </a:r>
            <a:r>
              <a:rPr sz="2000" spc="-100" dirty="0">
                <a:latin typeface="Trebuchet MS"/>
                <a:cs typeface="Trebuchet MS"/>
              </a:rPr>
              <a:t>standards </a:t>
            </a:r>
            <a:r>
              <a:rPr sz="2000" spc="-135" dirty="0">
                <a:latin typeface="Trebuchet MS"/>
                <a:cs typeface="Trebuchet MS"/>
              </a:rPr>
              <a:t>(ST-506/ST-412, </a:t>
            </a:r>
            <a:r>
              <a:rPr sz="2000" spc="-40" dirty="0">
                <a:latin typeface="Trebuchet MS"/>
                <a:cs typeface="Trebuchet MS"/>
              </a:rPr>
              <a:t>IDE,</a:t>
            </a:r>
            <a:r>
              <a:rPr sz="2000" spc="-210" dirty="0">
                <a:latin typeface="Trebuchet MS"/>
                <a:cs typeface="Trebuchet MS"/>
              </a:rPr>
              <a:t> </a:t>
            </a:r>
            <a:r>
              <a:rPr sz="2000" spc="-50" dirty="0">
                <a:latin typeface="Trebuchet MS"/>
                <a:cs typeface="Trebuchet MS"/>
              </a:rPr>
              <a:t>ESDI,ATA-  </a:t>
            </a:r>
            <a:r>
              <a:rPr sz="2000" spc="-60" dirty="0">
                <a:latin typeface="Trebuchet MS"/>
                <a:cs typeface="Trebuchet MS"/>
              </a:rPr>
              <a:t>2,ATA-3,ATA-4)</a:t>
            </a:r>
            <a:endParaRPr sz="2000">
              <a:latin typeface="Trebuchet MS"/>
              <a:cs typeface="Trebuchet MS"/>
            </a:endParaRPr>
          </a:p>
          <a:p>
            <a:pPr marL="286385">
              <a:lnSpc>
                <a:spcPct val="100000"/>
              </a:lnSpc>
              <a:spcBef>
                <a:spcPts val="170"/>
              </a:spcBef>
              <a:tabLst>
                <a:tab pos="561340" algn="l"/>
              </a:tabLst>
            </a:pPr>
            <a:r>
              <a:rPr sz="1800" spc="-515" dirty="0">
                <a:solidFill>
                  <a:srgbClr val="9FB8CD"/>
                </a:solidFill>
                <a:latin typeface="Arial"/>
                <a:cs typeface="Arial"/>
              </a:rPr>
              <a:t>	</a:t>
            </a:r>
            <a:r>
              <a:rPr sz="2400" spc="-135" dirty="0">
                <a:solidFill>
                  <a:srgbClr val="464652"/>
                </a:solidFill>
                <a:latin typeface="Trebuchet MS"/>
                <a:cs typeface="Trebuchet MS"/>
              </a:rPr>
              <a:t>Floppy</a:t>
            </a:r>
            <a:r>
              <a:rPr sz="2400" spc="-65" dirty="0">
                <a:solidFill>
                  <a:srgbClr val="464652"/>
                </a:solidFill>
                <a:latin typeface="Trebuchet MS"/>
                <a:cs typeface="Trebuchet MS"/>
              </a:rPr>
              <a:t> </a:t>
            </a:r>
            <a:r>
              <a:rPr sz="2400" spc="-100" dirty="0">
                <a:solidFill>
                  <a:srgbClr val="464652"/>
                </a:solidFill>
                <a:latin typeface="Trebuchet MS"/>
                <a:cs typeface="Trebuchet MS"/>
              </a:rPr>
              <a:t>disk</a:t>
            </a:r>
            <a:endParaRPr sz="2400">
              <a:latin typeface="Trebuchet MS"/>
              <a:cs typeface="Trebuchet MS"/>
            </a:endParaRPr>
          </a:p>
          <a:p>
            <a:pPr marL="286385">
              <a:lnSpc>
                <a:spcPct val="100000"/>
              </a:lnSpc>
              <a:spcBef>
                <a:spcPts val="200"/>
              </a:spcBef>
              <a:tabLst>
                <a:tab pos="561340" algn="l"/>
              </a:tabLst>
            </a:pPr>
            <a:r>
              <a:rPr sz="1800" spc="-509" dirty="0">
                <a:solidFill>
                  <a:srgbClr val="9FB8CD"/>
                </a:solidFill>
                <a:latin typeface="Arial"/>
                <a:cs typeface="Arial"/>
              </a:rPr>
              <a:t>	</a:t>
            </a:r>
            <a:r>
              <a:rPr sz="2400" spc="20" dirty="0">
                <a:solidFill>
                  <a:srgbClr val="464652"/>
                </a:solidFill>
                <a:latin typeface="Trebuchet MS"/>
                <a:cs typeface="Trebuchet MS"/>
              </a:rPr>
              <a:t>SCSI </a:t>
            </a:r>
            <a:r>
              <a:rPr sz="2400" spc="315" dirty="0">
                <a:solidFill>
                  <a:srgbClr val="464652"/>
                </a:solidFill>
                <a:latin typeface="Trebuchet MS"/>
                <a:cs typeface="Trebuchet MS"/>
              </a:rPr>
              <a:t>– </a:t>
            </a:r>
            <a:r>
              <a:rPr sz="2400" u="heavy" spc="-165" dirty="0">
                <a:solidFill>
                  <a:srgbClr val="464652"/>
                </a:solidFill>
                <a:uFill>
                  <a:solidFill>
                    <a:srgbClr val="464652"/>
                  </a:solidFill>
                </a:uFill>
                <a:latin typeface="Trebuchet MS"/>
                <a:cs typeface="Trebuchet MS"/>
              </a:rPr>
              <a:t>S</a:t>
            </a:r>
            <a:r>
              <a:rPr sz="2400" spc="-165" dirty="0">
                <a:solidFill>
                  <a:srgbClr val="464652"/>
                </a:solidFill>
                <a:latin typeface="Trebuchet MS"/>
                <a:cs typeface="Trebuchet MS"/>
              </a:rPr>
              <a:t>mall </a:t>
            </a:r>
            <a:r>
              <a:rPr sz="2400" u="heavy" spc="-50" dirty="0">
                <a:solidFill>
                  <a:srgbClr val="464652"/>
                </a:solidFill>
                <a:uFill>
                  <a:solidFill>
                    <a:srgbClr val="464652"/>
                  </a:solidFill>
                </a:uFill>
                <a:latin typeface="Trebuchet MS"/>
                <a:cs typeface="Trebuchet MS"/>
              </a:rPr>
              <a:t>C</a:t>
            </a:r>
            <a:r>
              <a:rPr sz="2400" spc="-50" dirty="0">
                <a:solidFill>
                  <a:srgbClr val="464652"/>
                </a:solidFill>
                <a:latin typeface="Trebuchet MS"/>
                <a:cs typeface="Trebuchet MS"/>
              </a:rPr>
              <a:t>omputer </a:t>
            </a:r>
            <a:r>
              <a:rPr sz="2400" u="heavy" spc="-105" dirty="0">
                <a:solidFill>
                  <a:srgbClr val="464652"/>
                </a:solidFill>
                <a:uFill>
                  <a:solidFill>
                    <a:srgbClr val="464652"/>
                  </a:solidFill>
                </a:uFill>
                <a:latin typeface="Trebuchet MS"/>
                <a:cs typeface="Trebuchet MS"/>
              </a:rPr>
              <a:t>S</a:t>
            </a:r>
            <a:r>
              <a:rPr sz="2400" spc="-105" dirty="0">
                <a:solidFill>
                  <a:srgbClr val="464652"/>
                </a:solidFill>
                <a:latin typeface="Trebuchet MS"/>
                <a:cs typeface="Trebuchet MS"/>
              </a:rPr>
              <a:t>ystems</a:t>
            </a:r>
            <a:r>
              <a:rPr sz="2400" spc="-455" dirty="0">
                <a:solidFill>
                  <a:srgbClr val="464652"/>
                </a:solidFill>
                <a:latin typeface="Trebuchet MS"/>
                <a:cs typeface="Trebuchet MS"/>
              </a:rPr>
              <a:t> </a:t>
            </a:r>
            <a:r>
              <a:rPr sz="2400" u="heavy" spc="-145" dirty="0">
                <a:solidFill>
                  <a:srgbClr val="464652"/>
                </a:solidFill>
                <a:uFill>
                  <a:solidFill>
                    <a:srgbClr val="464652"/>
                  </a:solidFill>
                </a:uFill>
                <a:latin typeface="Trebuchet MS"/>
                <a:cs typeface="Trebuchet MS"/>
              </a:rPr>
              <a:t>I</a:t>
            </a:r>
            <a:r>
              <a:rPr sz="2400" spc="-145" dirty="0">
                <a:solidFill>
                  <a:srgbClr val="464652"/>
                </a:solidFill>
                <a:latin typeface="Trebuchet MS"/>
                <a:cs typeface="Trebuchet MS"/>
              </a:rPr>
              <a:t>nterface</a:t>
            </a:r>
            <a:endParaRPr sz="2400">
              <a:latin typeface="Trebuchet MS"/>
              <a:cs typeface="Trebuchet MS"/>
            </a:endParaRPr>
          </a:p>
          <a:p>
            <a:pPr marL="286385">
              <a:lnSpc>
                <a:spcPct val="100000"/>
              </a:lnSpc>
              <a:spcBef>
                <a:spcPts val="220"/>
              </a:spcBef>
              <a:tabLst>
                <a:tab pos="561340" algn="l"/>
              </a:tabLst>
            </a:pPr>
            <a:r>
              <a:rPr sz="1800" spc="-515" dirty="0">
                <a:solidFill>
                  <a:srgbClr val="9FB8CD"/>
                </a:solidFill>
                <a:latin typeface="Arial"/>
                <a:cs typeface="Arial"/>
              </a:rPr>
              <a:t>	</a:t>
            </a:r>
            <a:r>
              <a:rPr sz="2400" spc="25" dirty="0">
                <a:solidFill>
                  <a:srgbClr val="464652"/>
                </a:solidFill>
                <a:latin typeface="Trebuchet MS"/>
                <a:cs typeface="Trebuchet MS"/>
              </a:rPr>
              <a:t>ESDI </a:t>
            </a:r>
            <a:r>
              <a:rPr sz="2400" spc="315" dirty="0">
                <a:solidFill>
                  <a:srgbClr val="464652"/>
                </a:solidFill>
                <a:latin typeface="Trebuchet MS"/>
                <a:cs typeface="Trebuchet MS"/>
              </a:rPr>
              <a:t>– </a:t>
            </a:r>
            <a:r>
              <a:rPr sz="2400" u="heavy" spc="-135" dirty="0">
                <a:solidFill>
                  <a:srgbClr val="464652"/>
                </a:solidFill>
                <a:uFill>
                  <a:solidFill>
                    <a:srgbClr val="464652"/>
                  </a:solidFill>
                </a:uFill>
                <a:latin typeface="Trebuchet MS"/>
                <a:cs typeface="Trebuchet MS"/>
              </a:rPr>
              <a:t>E</a:t>
            </a:r>
            <a:r>
              <a:rPr sz="2400" spc="-135" dirty="0">
                <a:solidFill>
                  <a:srgbClr val="464652"/>
                </a:solidFill>
                <a:latin typeface="Trebuchet MS"/>
                <a:cs typeface="Trebuchet MS"/>
              </a:rPr>
              <a:t>nhanced </a:t>
            </a:r>
            <a:r>
              <a:rPr sz="2400" u="heavy" spc="-165" dirty="0">
                <a:solidFill>
                  <a:srgbClr val="464652"/>
                </a:solidFill>
                <a:uFill>
                  <a:solidFill>
                    <a:srgbClr val="464652"/>
                  </a:solidFill>
                </a:uFill>
                <a:latin typeface="Trebuchet MS"/>
                <a:cs typeface="Trebuchet MS"/>
              </a:rPr>
              <a:t>S</a:t>
            </a:r>
            <a:r>
              <a:rPr sz="2400" spc="-165" dirty="0">
                <a:solidFill>
                  <a:srgbClr val="464652"/>
                </a:solidFill>
                <a:latin typeface="Trebuchet MS"/>
                <a:cs typeface="Trebuchet MS"/>
              </a:rPr>
              <a:t>mall </a:t>
            </a:r>
            <a:r>
              <a:rPr sz="2400" u="heavy" spc="-75" dirty="0">
                <a:solidFill>
                  <a:srgbClr val="464652"/>
                </a:solidFill>
                <a:uFill>
                  <a:solidFill>
                    <a:srgbClr val="464652"/>
                  </a:solidFill>
                </a:uFill>
                <a:latin typeface="Trebuchet MS"/>
                <a:cs typeface="Trebuchet MS"/>
              </a:rPr>
              <a:t>D</a:t>
            </a:r>
            <a:r>
              <a:rPr sz="2400" spc="-75" dirty="0">
                <a:solidFill>
                  <a:srgbClr val="464652"/>
                </a:solidFill>
                <a:latin typeface="Trebuchet MS"/>
                <a:cs typeface="Trebuchet MS"/>
              </a:rPr>
              <a:t>evice </a:t>
            </a:r>
            <a:r>
              <a:rPr sz="2400" u="heavy" spc="-145" dirty="0">
                <a:solidFill>
                  <a:srgbClr val="464652"/>
                </a:solidFill>
                <a:uFill>
                  <a:solidFill>
                    <a:srgbClr val="464652"/>
                  </a:solidFill>
                </a:uFill>
                <a:latin typeface="Trebuchet MS"/>
                <a:cs typeface="Trebuchet MS"/>
              </a:rPr>
              <a:t>I</a:t>
            </a:r>
            <a:r>
              <a:rPr sz="2400" spc="-145" dirty="0">
                <a:solidFill>
                  <a:srgbClr val="464652"/>
                </a:solidFill>
                <a:latin typeface="Trebuchet MS"/>
                <a:cs typeface="Trebuchet MS"/>
              </a:rPr>
              <a:t>nterface </a:t>
            </a:r>
            <a:r>
              <a:rPr sz="2400" spc="-130" dirty="0">
                <a:solidFill>
                  <a:srgbClr val="464652"/>
                </a:solidFill>
                <a:latin typeface="Trebuchet MS"/>
                <a:cs typeface="Trebuchet MS"/>
              </a:rPr>
              <a:t>(mid-80s,</a:t>
            </a:r>
            <a:r>
              <a:rPr sz="2400" spc="-495" dirty="0">
                <a:solidFill>
                  <a:srgbClr val="464652"/>
                </a:solidFill>
                <a:latin typeface="Trebuchet MS"/>
                <a:cs typeface="Trebuchet MS"/>
              </a:rPr>
              <a:t> </a:t>
            </a:r>
            <a:r>
              <a:rPr sz="2400" spc="-100" dirty="0">
                <a:solidFill>
                  <a:srgbClr val="464652"/>
                </a:solidFill>
                <a:latin typeface="Trebuchet MS"/>
                <a:cs typeface="Trebuchet MS"/>
              </a:rPr>
              <a:t>obsolete)</a:t>
            </a:r>
            <a:endParaRPr sz="2400">
              <a:latin typeface="Trebuchet MS"/>
              <a:cs typeface="Trebuchet MS"/>
            </a:endParaRPr>
          </a:p>
          <a:p>
            <a:pPr marL="286385">
              <a:lnSpc>
                <a:spcPct val="100000"/>
              </a:lnSpc>
              <a:spcBef>
                <a:spcPts val="215"/>
              </a:spcBef>
              <a:tabLst>
                <a:tab pos="561340" algn="l"/>
              </a:tabLst>
            </a:pPr>
            <a:r>
              <a:rPr sz="1800" spc="-515" dirty="0">
                <a:solidFill>
                  <a:srgbClr val="9FB8CD"/>
                </a:solidFill>
                <a:latin typeface="Arial"/>
                <a:cs typeface="Arial"/>
              </a:rPr>
              <a:t>	</a:t>
            </a:r>
            <a:r>
              <a:rPr sz="2400" spc="114" dirty="0">
                <a:solidFill>
                  <a:srgbClr val="464652"/>
                </a:solidFill>
                <a:latin typeface="Trebuchet MS"/>
                <a:cs typeface="Trebuchet MS"/>
              </a:rPr>
              <a:t>PCMCIA</a:t>
            </a:r>
            <a:endParaRPr sz="2400">
              <a:latin typeface="Trebuchet MS"/>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77341"/>
            <a:ext cx="3524885" cy="513715"/>
          </a:xfrm>
          <a:prstGeom prst="rect">
            <a:avLst/>
          </a:prstGeom>
        </p:spPr>
        <p:txBody>
          <a:bodyPr vert="horz" wrap="square" lIns="0" tIns="13335" rIns="0" bIns="0" rtlCol="0">
            <a:spAutoFit/>
          </a:bodyPr>
          <a:lstStyle/>
          <a:p>
            <a:pPr marL="12700">
              <a:lnSpc>
                <a:spcPct val="100000"/>
              </a:lnSpc>
              <a:spcBef>
                <a:spcPts val="105"/>
              </a:spcBef>
            </a:pPr>
            <a:r>
              <a:rPr spc="204" dirty="0"/>
              <a:t>Basic </a:t>
            </a:r>
            <a:r>
              <a:rPr spc="145" dirty="0"/>
              <a:t>I/O</a:t>
            </a:r>
            <a:r>
              <a:rPr spc="235" dirty="0"/>
              <a:t> </a:t>
            </a:r>
            <a:r>
              <a:rPr spc="190" dirty="0"/>
              <a:t>System</a:t>
            </a:r>
          </a:p>
        </p:txBody>
      </p:sp>
      <p:sp>
        <p:nvSpPr>
          <p:cNvPr id="3" name="object 3"/>
          <p:cNvSpPr txBox="1"/>
          <p:nvPr/>
        </p:nvSpPr>
        <p:spPr>
          <a:xfrm>
            <a:off x="535940" y="1168312"/>
            <a:ext cx="7889240" cy="4278630"/>
          </a:xfrm>
          <a:prstGeom prst="rect">
            <a:avLst/>
          </a:prstGeom>
        </p:spPr>
        <p:txBody>
          <a:bodyPr vert="horz" wrap="square" lIns="0" tIns="47625" rIns="0" bIns="0" rtlCol="0">
            <a:spAutoFit/>
          </a:bodyPr>
          <a:lstStyle/>
          <a:p>
            <a:pPr marL="12700">
              <a:lnSpc>
                <a:spcPct val="100000"/>
              </a:lnSpc>
              <a:spcBef>
                <a:spcPts val="375"/>
              </a:spcBef>
              <a:tabLst>
                <a:tab pos="286385" algn="l"/>
              </a:tabLst>
            </a:pPr>
            <a:r>
              <a:rPr sz="1800" spc="-515" dirty="0">
                <a:solidFill>
                  <a:srgbClr val="717BA2"/>
                </a:solidFill>
                <a:latin typeface="Arial"/>
                <a:cs typeface="Arial"/>
              </a:rPr>
              <a:t>	</a:t>
            </a:r>
            <a:r>
              <a:rPr sz="2400" spc="-100" dirty="0">
                <a:latin typeface="Trebuchet MS"/>
                <a:cs typeface="Trebuchet MS"/>
              </a:rPr>
              <a:t>I/O </a:t>
            </a:r>
            <a:r>
              <a:rPr sz="2400" spc="-135" dirty="0">
                <a:latin typeface="Trebuchet MS"/>
                <a:cs typeface="Trebuchet MS"/>
              </a:rPr>
              <a:t>devices </a:t>
            </a:r>
            <a:r>
              <a:rPr sz="2400" spc="-90" dirty="0">
                <a:latin typeface="Trebuchet MS"/>
                <a:cs typeface="Trebuchet MS"/>
              </a:rPr>
              <a:t>serve </a:t>
            </a:r>
            <a:r>
              <a:rPr sz="2400" spc="-75" dirty="0">
                <a:latin typeface="Trebuchet MS"/>
                <a:cs typeface="Trebuchet MS"/>
              </a:rPr>
              <a:t>two </a:t>
            </a:r>
            <a:r>
              <a:rPr sz="2400" spc="-165" dirty="0">
                <a:latin typeface="Trebuchet MS"/>
                <a:cs typeface="Trebuchet MS"/>
              </a:rPr>
              <a:t>main</a:t>
            </a:r>
            <a:r>
              <a:rPr sz="2400" spc="65" dirty="0">
                <a:latin typeface="Trebuchet MS"/>
                <a:cs typeface="Trebuchet MS"/>
              </a:rPr>
              <a:t> </a:t>
            </a:r>
            <a:r>
              <a:rPr sz="2400" spc="-75" dirty="0">
                <a:latin typeface="Trebuchet MS"/>
                <a:cs typeface="Trebuchet MS"/>
              </a:rPr>
              <a:t>purposes</a:t>
            </a:r>
            <a:endParaRPr sz="2400">
              <a:latin typeface="Trebuchet MS"/>
              <a:cs typeface="Trebuchet MS"/>
            </a:endParaRPr>
          </a:p>
          <a:p>
            <a:pPr marL="286385">
              <a:lnSpc>
                <a:spcPct val="100000"/>
              </a:lnSpc>
              <a:spcBef>
                <a:spcPts val="254"/>
              </a:spcBef>
              <a:tabLst>
                <a:tab pos="561340" algn="l"/>
              </a:tabLst>
            </a:pPr>
            <a:r>
              <a:rPr sz="1650" spc="-475" dirty="0">
                <a:solidFill>
                  <a:srgbClr val="9FB8CD"/>
                </a:solidFill>
                <a:latin typeface="Arial"/>
                <a:cs typeface="Arial"/>
              </a:rPr>
              <a:t>	</a:t>
            </a:r>
            <a:r>
              <a:rPr sz="2200" spc="-120" dirty="0">
                <a:latin typeface="Trebuchet MS"/>
                <a:cs typeface="Trebuchet MS"/>
              </a:rPr>
              <a:t>To </a:t>
            </a:r>
            <a:r>
              <a:rPr sz="2200" spc="-130" dirty="0">
                <a:latin typeface="Trebuchet MS"/>
                <a:cs typeface="Trebuchet MS"/>
              </a:rPr>
              <a:t>communicate </a:t>
            </a:r>
            <a:r>
              <a:rPr sz="2200" spc="-120" dirty="0">
                <a:latin typeface="Trebuchet MS"/>
                <a:cs typeface="Trebuchet MS"/>
              </a:rPr>
              <a:t>with </a:t>
            </a:r>
            <a:r>
              <a:rPr sz="2200" spc="-95" dirty="0">
                <a:latin typeface="Trebuchet MS"/>
                <a:cs typeface="Trebuchet MS"/>
              </a:rPr>
              <a:t>outside</a:t>
            </a:r>
            <a:r>
              <a:rPr sz="2200" spc="204" dirty="0">
                <a:latin typeface="Trebuchet MS"/>
                <a:cs typeface="Trebuchet MS"/>
              </a:rPr>
              <a:t> </a:t>
            </a:r>
            <a:r>
              <a:rPr sz="2200" spc="-70" dirty="0">
                <a:latin typeface="Trebuchet MS"/>
                <a:cs typeface="Trebuchet MS"/>
              </a:rPr>
              <a:t>world</a:t>
            </a:r>
            <a:endParaRPr sz="2200">
              <a:latin typeface="Trebuchet MS"/>
              <a:cs typeface="Trebuchet MS"/>
            </a:endParaRPr>
          </a:p>
          <a:p>
            <a:pPr marL="286385">
              <a:lnSpc>
                <a:spcPct val="100000"/>
              </a:lnSpc>
              <a:spcBef>
                <a:spcPts val="240"/>
              </a:spcBef>
              <a:tabLst>
                <a:tab pos="561340" algn="l"/>
              </a:tabLst>
            </a:pPr>
            <a:r>
              <a:rPr sz="1650" spc="-475" dirty="0">
                <a:solidFill>
                  <a:srgbClr val="9FB8CD"/>
                </a:solidFill>
                <a:latin typeface="Arial"/>
                <a:cs typeface="Arial"/>
              </a:rPr>
              <a:t>	</a:t>
            </a:r>
            <a:r>
              <a:rPr sz="2200" spc="-120" dirty="0">
                <a:latin typeface="Trebuchet MS"/>
                <a:cs typeface="Trebuchet MS"/>
              </a:rPr>
              <a:t>To </a:t>
            </a:r>
            <a:r>
              <a:rPr sz="2200" spc="-70" dirty="0">
                <a:latin typeface="Trebuchet MS"/>
                <a:cs typeface="Trebuchet MS"/>
              </a:rPr>
              <a:t>store</a:t>
            </a:r>
            <a:r>
              <a:rPr sz="2200" spc="20" dirty="0">
                <a:latin typeface="Trebuchet MS"/>
                <a:cs typeface="Trebuchet MS"/>
              </a:rPr>
              <a:t> </a:t>
            </a:r>
            <a:r>
              <a:rPr sz="2200" spc="-175" dirty="0">
                <a:latin typeface="Trebuchet MS"/>
                <a:cs typeface="Trebuchet MS"/>
              </a:rPr>
              <a:t>data</a:t>
            </a:r>
            <a:endParaRPr sz="2200">
              <a:latin typeface="Trebuchet MS"/>
              <a:cs typeface="Trebuchet MS"/>
            </a:endParaRPr>
          </a:p>
          <a:p>
            <a:pPr marL="286385" marR="5080" indent="-274320">
              <a:lnSpc>
                <a:spcPts val="2590"/>
              </a:lnSpc>
              <a:spcBef>
                <a:spcPts val="1230"/>
              </a:spcBef>
              <a:tabLst>
                <a:tab pos="286385" algn="l"/>
              </a:tabLst>
            </a:pPr>
            <a:r>
              <a:rPr sz="1800" spc="-515" dirty="0">
                <a:solidFill>
                  <a:srgbClr val="717BA2"/>
                </a:solidFill>
                <a:latin typeface="Arial"/>
                <a:cs typeface="Arial"/>
              </a:rPr>
              <a:t>	</a:t>
            </a:r>
            <a:r>
              <a:rPr sz="2400" b="1" i="1" spc="30" dirty="0">
                <a:latin typeface="Trebuchet MS"/>
                <a:cs typeface="Trebuchet MS"/>
              </a:rPr>
              <a:t>I/O </a:t>
            </a:r>
            <a:r>
              <a:rPr sz="2400" b="1" i="1" spc="-90" dirty="0">
                <a:latin typeface="Trebuchet MS"/>
                <a:cs typeface="Trebuchet MS"/>
              </a:rPr>
              <a:t>Controller </a:t>
            </a:r>
            <a:r>
              <a:rPr sz="2400" b="1" i="1" spc="-15" dirty="0">
                <a:latin typeface="Trebuchet MS"/>
                <a:cs typeface="Trebuchet MS"/>
              </a:rPr>
              <a:t>Chip </a:t>
            </a:r>
            <a:r>
              <a:rPr sz="2400" spc="-250" dirty="0">
                <a:latin typeface="Trebuchet MS"/>
                <a:cs typeface="Trebuchet MS"/>
              </a:rPr>
              <a:t>(e.g., </a:t>
            </a:r>
            <a:r>
              <a:rPr sz="2400" spc="-70" dirty="0">
                <a:latin typeface="Trebuchet MS"/>
                <a:cs typeface="Trebuchet MS"/>
              </a:rPr>
              <a:t>8255) </a:t>
            </a:r>
            <a:r>
              <a:rPr sz="2400" spc="-145" dirty="0">
                <a:latin typeface="Trebuchet MS"/>
                <a:cs typeface="Trebuchet MS"/>
              </a:rPr>
              <a:t>acts </a:t>
            </a:r>
            <a:r>
              <a:rPr sz="2400" spc="-150" dirty="0">
                <a:latin typeface="Trebuchet MS"/>
                <a:cs typeface="Trebuchet MS"/>
              </a:rPr>
              <a:t>as </a:t>
            </a:r>
            <a:r>
              <a:rPr sz="2400" spc="-175" dirty="0">
                <a:latin typeface="Trebuchet MS"/>
                <a:cs typeface="Trebuchet MS"/>
              </a:rPr>
              <a:t>an </a:t>
            </a:r>
            <a:r>
              <a:rPr sz="2400" spc="-155" dirty="0">
                <a:latin typeface="Trebuchet MS"/>
                <a:cs typeface="Trebuchet MS"/>
              </a:rPr>
              <a:t>interface </a:t>
            </a:r>
            <a:r>
              <a:rPr sz="2400" spc="-145" dirty="0">
                <a:latin typeface="Trebuchet MS"/>
                <a:cs typeface="Trebuchet MS"/>
              </a:rPr>
              <a:t>between  the </a:t>
            </a:r>
            <a:r>
              <a:rPr sz="2400" spc="-105" dirty="0">
                <a:latin typeface="Trebuchet MS"/>
                <a:cs typeface="Trebuchet MS"/>
              </a:rPr>
              <a:t>systems </a:t>
            </a:r>
            <a:r>
              <a:rPr sz="2400" spc="-100" dirty="0">
                <a:latin typeface="Trebuchet MS"/>
                <a:cs typeface="Trebuchet MS"/>
              </a:rPr>
              <a:t>bus </a:t>
            </a:r>
            <a:r>
              <a:rPr sz="2400" spc="-155" dirty="0">
                <a:latin typeface="Trebuchet MS"/>
                <a:cs typeface="Trebuchet MS"/>
              </a:rPr>
              <a:t>and </a:t>
            </a:r>
            <a:r>
              <a:rPr sz="2400" spc="-105" dirty="0">
                <a:latin typeface="Trebuchet MS"/>
                <a:cs typeface="Trebuchet MS"/>
              </a:rPr>
              <a:t>I/O</a:t>
            </a:r>
            <a:r>
              <a:rPr sz="2400" spc="210" dirty="0">
                <a:latin typeface="Trebuchet MS"/>
                <a:cs typeface="Trebuchet MS"/>
              </a:rPr>
              <a:t> </a:t>
            </a:r>
            <a:r>
              <a:rPr sz="2400" spc="-170" dirty="0">
                <a:latin typeface="Trebuchet MS"/>
                <a:cs typeface="Trebuchet MS"/>
              </a:rPr>
              <a:t>device.</a:t>
            </a:r>
            <a:endParaRPr sz="2400">
              <a:latin typeface="Trebuchet MS"/>
              <a:cs typeface="Trebuchet MS"/>
            </a:endParaRPr>
          </a:p>
          <a:p>
            <a:pPr marL="286385">
              <a:lnSpc>
                <a:spcPct val="100000"/>
              </a:lnSpc>
              <a:spcBef>
                <a:spcPts val="200"/>
              </a:spcBef>
              <a:tabLst>
                <a:tab pos="561340" algn="l"/>
              </a:tabLst>
            </a:pPr>
            <a:r>
              <a:rPr sz="1650" spc="-475" dirty="0">
                <a:solidFill>
                  <a:srgbClr val="9FB8CD"/>
                </a:solidFill>
                <a:latin typeface="Arial"/>
                <a:cs typeface="Arial"/>
              </a:rPr>
              <a:t>	</a:t>
            </a:r>
            <a:r>
              <a:rPr sz="2200" spc="-125" dirty="0">
                <a:latin typeface="Trebuchet MS"/>
                <a:cs typeface="Trebuchet MS"/>
              </a:rPr>
              <a:t>Relieves </a:t>
            </a:r>
            <a:r>
              <a:rPr sz="2200" spc="-135" dirty="0">
                <a:latin typeface="Trebuchet MS"/>
                <a:cs typeface="Trebuchet MS"/>
              </a:rPr>
              <a:t>the </a:t>
            </a:r>
            <a:r>
              <a:rPr sz="2200" spc="-55" dirty="0">
                <a:latin typeface="Trebuchet MS"/>
                <a:cs typeface="Trebuchet MS"/>
              </a:rPr>
              <a:t>processor </a:t>
            </a:r>
            <a:r>
              <a:rPr sz="2200" spc="-120" dirty="0">
                <a:latin typeface="Trebuchet MS"/>
                <a:cs typeface="Trebuchet MS"/>
              </a:rPr>
              <a:t>of </a:t>
            </a:r>
            <a:r>
              <a:rPr sz="2200" spc="-130" dirty="0">
                <a:latin typeface="Trebuchet MS"/>
                <a:cs typeface="Trebuchet MS"/>
              </a:rPr>
              <a:t>low-level</a:t>
            </a:r>
            <a:r>
              <a:rPr sz="2200" spc="235" dirty="0">
                <a:latin typeface="Trebuchet MS"/>
                <a:cs typeface="Trebuchet MS"/>
              </a:rPr>
              <a:t> </a:t>
            </a:r>
            <a:r>
              <a:rPr sz="2200" spc="-140" dirty="0">
                <a:latin typeface="Trebuchet MS"/>
                <a:cs typeface="Trebuchet MS"/>
              </a:rPr>
              <a:t>details</a:t>
            </a:r>
            <a:endParaRPr sz="2200">
              <a:latin typeface="Trebuchet MS"/>
              <a:cs typeface="Trebuchet MS"/>
            </a:endParaRPr>
          </a:p>
          <a:p>
            <a:pPr marL="286385">
              <a:lnSpc>
                <a:spcPct val="100000"/>
              </a:lnSpc>
              <a:spcBef>
                <a:spcPts val="240"/>
              </a:spcBef>
              <a:tabLst>
                <a:tab pos="561340" algn="l"/>
              </a:tabLst>
            </a:pPr>
            <a:r>
              <a:rPr sz="1650" spc="-475" dirty="0">
                <a:solidFill>
                  <a:srgbClr val="9FB8CD"/>
                </a:solidFill>
                <a:latin typeface="Arial"/>
                <a:cs typeface="Arial"/>
              </a:rPr>
              <a:t>	</a:t>
            </a:r>
            <a:r>
              <a:rPr sz="2200" spc="-155" dirty="0">
                <a:latin typeface="Trebuchet MS"/>
                <a:cs typeface="Trebuchet MS"/>
              </a:rPr>
              <a:t>Takes </a:t>
            </a:r>
            <a:r>
              <a:rPr sz="2200" spc="-135" dirty="0">
                <a:latin typeface="Trebuchet MS"/>
                <a:cs typeface="Trebuchet MS"/>
              </a:rPr>
              <a:t>care </a:t>
            </a:r>
            <a:r>
              <a:rPr sz="2200" spc="-120" dirty="0">
                <a:latin typeface="Trebuchet MS"/>
                <a:cs typeface="Trebuchet MS"/>
              </a:rPr>
              <a:t>of </a:t>
            </a:r>
            <a:r>
              <a:rPr sz="2200" spc="-145" dirty="0">
                <a:latin typeface="Trebuchet MS"/>
                <a:cs typeface="Trebuchet MS"/>
              </a:rPr>
              <a:t>electrical</a:t>
            </a:r>
            <a:r>
              <a:rPr sz="2200" spc="225" dirty="0">
                <a:latin typeface="Trebuchet MS"/>
                <a:cs typeface="Trebuchet MS"/>
              </a:rPr>
              <a:t> </a:t>
            </a:r>
            <a:r>
              <a:rPr sz="2200" spc="-145" dirty="0">
                <a:latin typeface="Trebuchet MS"/>
                <a:cs typeface="Trebuchet MS"/>
              </a:rPr>
              <a:t>interface</a:t>
            </a:r>
            <a:endParaRPr sz="2200">
              <a:latin typeface="Trebuchet MS"/>
              <a:cs typeface="Trebuchet MS"/>
            </a:endParaRPr>
          </a:p>
          <a:p>
            <a:pPr marL="12700">
              <a:lnSpc>
                <a:spcPct val="100000"/>
              </a:lnSpc>
              <a:spcBef>
                <a:spcPts val="905"/>
              </a:spcBef>
              <a:tabLst>
                <a:tab pos="286385" algn="l"/>
              </a:tabLst>
            </a:pPr>
            <a:r>
              <a:rPr sz="1800" spc="-509" dirty="0">
                <a:solidFill>
                  <a:srgbClr val="717BA2"/>
                </a:solidFill>
                <a:latin typeface="Arial"/>
                <a:cs typeface="Arial"/>
              </a:rPr>
              <a:t>	</a:t>
            </a:r>
            <a:r>
              <a:rPr sz="2400" spc="-100" dirty="0">
                <a:latin typeface="Trebuchet MS"/>
                <a:cs typeface="Trebuchet MS"/>
              </a:rPr>
              <a:t>I/O </a:t>
            </a:r>
            <a:r>
              <a:rPr sz="2400" spc="-50" dirty="0">
                <a:latin typeface="Trebuchet MS"/>
                <a:cs typeface="Trebuchet MS"/>
              </a:rPr>
              <a:t>Controller </a:t>
            </a:r>
            <a:r>
              <a:rPr sz="2400" spc="-40" dirty="0">
                <a:latin typeface="Trebuchet MS"/>
                <a:cs typeface="Trebuchet MS"/>
              </a:rPr>
              <a:t>Chips </a:t>
            </a:r>
            <a:r>
              <a:rPr sz="2400" spc="-195" dirty="0">
                <a:latin typeface="Trebuchet MS"/>
                <a:cs typeface="Trebuchet MS"/>
              </a:rPr>
              <a:t>have </a:t>
            </a:r>
            <a:r>
              <a:rPr sz="2400" spc="-125" dirty="0">
                <a:latin typeface="Trebuchet MS"/>
                <a:cs typeface="Trebuchet MS"/>
              </a:rPr>
              <a:t>three types </a:t>
            </a:r>
            <a:r>
              <a:rPr sz="2400" spc="-130" dirty="0">
                <a:latin typeface="Trebuchet MS"/>
                <a:cs typeface="Trebuchet MS"/>
              </a:rPr>
              <a:t>of</a:t>
            </a:r>
            <a:r>
              <a:rPr sz="2400" spc="195" dirty="0">
                <a:latin typeface="Trebuchet MS"/>
                <a:cs typeface="Trebuchet MS"/>
              </a:rPr>
              <a:t> </a:t>
            </a:r>
            <a:r>
              <a:rPr sz="2400" spc="-105" dirty="0">
                <a:latin typeface="Trebuchet MS"/>
                <a:cs typeface="Trebuchet MS"/>
              </a:rPr>
              <a:t>registers</a:t>
            </a:r>
            <a:endParaRPr sz="2400">
              <a:latin typeface="Trebuchet MS"/>
              <a:cs typeface="Trebuchet MS"/>
            </a:endParaRPr>
          </a:p>
          <a:p>
            <a:pPr marL="286385">
              <a:lnSpc>
                <a:spcPct val="100000"/>
              </a:lnSpc>
              <a:spcBef>
                <a:spcPts val="250"/>
              </a:spcBef>
              <a:tabLst>
                <a:tab pos="561340" algn="l"/>
              </a:tabLst>
            </a:pPr>
            <a:r>
              <a:rPr sz="1650" spc="-475" dirty="0">
                <a:solidFill>
                  <a:srgbClr val="9FB8CD"/>
                </a:solidFill>
                <a:latin typeface="Arial"/>
                <a:cs typeface="Arial"/>
              </a:rPr>
              <a:t>	</a:t>
            </a:r>
            <a:r>
              <a:rPr sz="2200" spc="-75" dirty="0">
                <a:latin typeface="Trebuchet MS"/>
                <a:cs typeface="Trebuchet MS"/>
              </a:rPr>
              <a:t>Data</a:t>
            </a:r>
            <a:endParaRPr sz="2200">
              <a:latin typeface="Trebuchet MS"/>
              <a:cs typeface="Trebuchet MS"/>
            </a:endParaRPr>
          </a:p>
          <a:p>
            <a:pPr marL="286385">
              <a:lnSpc>
                <a:spcPct val="100000"/>
              </a:lnSpc>
              <a:spcBef>
                <a:spcPts val="229"/>
              </a:spcBef>
              <a:tabLst>
                <a:tab pos="561340" algn="l"/>
              </a:tabLst>
            </a:pPr>
            <a:r>
              <a:rPr sz="1650" spc="-475" dirty="0">
                <a:solidFill>
                  <a:srgbClr val="9FB8CD"/>
                </a:solidFill>
                <a:latin typeface="Arial"/>
                <a:cs typeface="Arial"/>
              </a:rPr>
              <a:t>	</a:t>
            </a:r>
            <a:r>
              <a:rPr sz="2200" spc="-65" dirty="0">
                <a:latin typeface="Trebuchet MS"/>
                <a:cs typeface="Trebuchet MS"/>
              </a:rPr>
              <a:t>Command</a:t>
            </a:r>
            <a:endParaRPr sz="2200">
              <a:latin typeface="Trebuchet MS"/>
              <a:cs typeface="Trebuchet MS"/>
            </a:endParaRPr>
          </a:p>
          <a:p>
            <a:pPr marL="286385">
              <a:lnSpc>
                <a:spcPct val="100000"/>
              </a:lnSpc>
              <a:spcBef>
                <a:spcPts val="240"/>
              </a:spcBef>
              <a:tabLst>
                <a:tab pos="561340" algn="l"/>
              </a:tabLst>
            </a:pPr>
            <a:r>
              <a:rPr sz="1650" spc="-475" dirty="0">
                <a:solidFill>
                  <a:srgbClr val="9FB8CD"/>
                </a:solidFill>
                <a:latin typeface="Arial"/>
                <a:cs typeface="Arial"/>
              </a:rPr>
              <a:t>	</a:t>
            </a:r>
            <a:r>
              <a:rPr sz="2200" spc="-120" dirty="0">
                <a:latin typeface="Trebuchet MS"/>
                <a:cs typeface="Trebuchet MS"/>
              </a:rPr>
              <a:t>Status</a:t>
            </a:r>
            <a:endParaRPr sz="2200">
              <a:latin typeface="Trebuchet MS"/>
              <a:cs typeface="Trebuchet MS"/>
            </a:endParaRPr>
          </a:p>
        </p:txBody>
      </p:sp>
      <p:sp>
        <p:nvSpPr>
          <p:cNvPr id="4" name="object 4"/>
          <p:cNvSpPr/>
          <p:nvPr/>
        </p:nvSpPr>
        <p:spPr>
          <a:xfrm>
            <a:off x="4191000" y="4343400"/>
            <a:ext cx="4927092" cy="1929384"/>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spc="-35" dirty="0"/>
              <a:t>4</a:t>
            </a:fld>
            <a:endParaRPr spc="-35"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77341"/>
            <a:ext cx="3059430" cy="513715"/>
          </a:xfrm>
          <a:prstGeom prst="rect">
            <a:avLst/>
          </a:prstGeom>
        </p:spPr>
        <p:txBody>
          <a:bodyPr vert="horz" wrap="square" lIns="0" tIns="13335" rIns="0" bIns="0" rtlCol="0">
            <a:spAutoFit/>
          </a:bodyPr>
          <a:lstStyle/>
          <a:p>
            <a:pPr marL="12700">
              <a:lnSpc>
                <a:spcPct val="100000"/>
              </a:lnSpc>
              <a:spcBef>
                <a:spcPts val="105"/>
              </a:spcBef>
            </a:pPr>
            <a:r>
              <a:rPr spc="150" dirty="0">
                <a:solidFill>
                  <a:srgbClr val="464652"/>
                </a:solidFill>
              </a:rPr>
              <a:t>External</a:t>
            </a:r>
            <a:r>
              <a:rPr spc="165" dirty="0">
                <a:solidFill>
                  <a:srgbClr val="464652"/>
                </a:solidFill>
              </a:rPr>
              <a:t> </a:t>
            </a:r>
            <a:r>
              <a:rPr spc="254" dirty="0">
                <a:solidFill>
                  <a:srgbClr val="464652"/>
                </a:solidFill>
              </a:rPr>
              <a:t>Buses</a:t>
            </a:r>
          </a:p>
        </p:txBody>
      </p:sp>
      <p:sp>
        <p:nvSpPr>
          <p:cNvPr id="3" name="object 3"/>
          <p:cNvSpPr txBox="1"/>
          <p:nvPr/>
        </p:nvSpPr>
        <p:spPr>
          <a:xfrm>
            <a:off x="535940" y="1164647"/>
            <a:ext cx="6653530" cy="2983230"/>
          </a:xfrm>
          <a:prstGeom prst="rect">
            <a:avLst/>
          </a:prstGeom>
        </p:spPr>
        <p:txBody>
          <a:bodyPr vert="horz" wrap="square" lIns="0" tIns="86995" rIns="0" bIns="0" rtlCol="0">
            <a:spAutoFit/>
          </a:bodyPr>
          <a:lstStyle/>
          <a:p>
            <a:pPr marL="12700">
              <a:lnSpc>
                <a:spcPct val="100000"/>
              </a:lnSpc>
              <a:spcBef>
                <a:spcPts val="685"/>
              </a:spcBef>
              <a:tabLst>
                <a:tab pos="286385" algn="l"/>
              </a:tabLst>
            </a:pPr>
            <a:r>
              <a:rPr sz="1950" spc="-555" dirty="0">
                <a:solidFill>
                  <a:srgbClr val="717BA2"/>
                </a:solidFill>
                <a:latin typeface="Arial"/>
                <a:cs typeface="Arial"/>
              </a:rPr>
              <a:t>	</a:t>
            </a:r>
            <a:r>
              <a:rPr sz="2600" spc="-135" dirty="0">
                <a:latin typeface="Trebuchet MS"/>
                <a:cs typeface="Trebuchet MS"/>
              </a:rPr>
              <a:t>Examples</a:t>
            </a:r>
            <a:endParaRPr sz="2600">
              <a:latin typeface="Trebuchet MS"/>
              <a:cs typeface="Trebuchet MS"/>
            </a:endParaRPr>
          </a:p>
          <a:p>
            <a:pPr marL="286385">
              <a:lnSpc>
                <a:spcPct val="100000"/>
              </a:lnSpc>
              <a:spcBef>
                <a:spcPts val="520"/>
              </a:spcBef>
              <a:tabLst>
                <a:tab pos="561340" algn="l"/>
              </a:tabLst>
            </a:pPr>
            <a:r>
              <a:rPr sz="1750" spc="-515" dirty="0">
                <a:solidFill>
                  <a:srgbClr val="9FB8CD"/>
                </a:solidFill>
                <a:latin typeface="Arial"/>
                <a:cs typeface="Arial"/>
              </a:rPr>
              <a:t>	</a:t>
            </a:r>
            <a:r>
              <a:rPr sz="2300" spc="-155" dirty="0">
                <a:solidFill>
                  <a:srgbClr val="464652"/>
                </a:solidFill>
                <a:latin typeface="Trebuchet MS"/>
                <a:cs typeface="Trebuchet MS"/>
              </a:rPr>
              <a:t>Parallel </a:t>
            </a:r>
            <a:r>
              <a:rPr sz="2300" spc="305" dirty="0">
                <a:solidFill>
                  <a:srgbClr val="464652"/>
                </a:solidFill>
                <a:latin typeface="Trebuchet MS"/>
                <a:cs typeface="Trebuchet MS"/>
              </a:rPr>
              <a:t>– </a:t>
            </a:r>
            <a:r>
              <a:rPr sz="2300" spc="-105" dirty="0">
                <a:solidFill>
                  <a:srgbClr val="464652"/>
                </a:solidFill>
                <a:latin typeface="Trebuchet MS"/>
                <a:cs typeface="Trebuchet MS"/>
              </a:rPr>
              <a:t>sometimes </a:t>
            </a:r>
            <a:r>
              <a:rPr sz="2300" spc="-160" dirty="0">
                <a:solidFill>
                  <a:srgbClr val="464652"/>
                </a:solidFill>
                <a:latin typeface="Trebuchet MS"/>
                <a:cs typeface="Trebuchet MS"/>
              </a:rPr>
              <a:t>called </a:t>
            </a:r>
            <a:r>
              <a:rPr sz="2300" spc="-35" dirty="0">
                <a:solidFill>
                  <a:srgbClr val="464652"/>
                </a:solidFill>
                <a:latin typeface="Trebuchet MS"/>
                <a:cs typeface="Trebuchet MS"/>
              </a:rPr>
              <a:t>LPT </a:t>
            </a:r>
            <a:r>
              <a:rPr sz="2300" spc="-155" dirty="0">
                <a:solidFill>
                  <a:srgbClr val="464652"/>
                </a:solidFill>
                <a:latin typeface="Trebuchet MS"/>
                <a:cs typeface="Trebuchet MS"/>
              </a:rPr>
              <a:t>(“line</a:t>
            </a:r>
            <a:r>
              <a:rPr sz="2300" spc="-270" dirty="0">
                <a:solidFill>
                  <a:srgbClr val="464652"/>
                </a:solidFill>
                <a:latin typeface="Trebuchet MS"/>
                <a:cs typeface="Trebuchet MS"/>
              </a:rPr>
              <a:t> </a:t>
            </a:r>
            <a:r>
              <a:rPr sz="2300" spc="-110" dirty="0">
                <a:solidFill>
                  <a:srgbClr val="464652"/>
                </a:solidFill>
                <a:latin typeface="Trebuchet MS"/>
                <a:cs typeface="Trebuchet MS"/>
              </a:rPr>
              <a:t>printer”)</a:t>
            </a:r>
            <a:endParaRPr sz="2300">
              <a:latin typeface="Trebuchet MS"/>
              <a:cs typeface="Trebuchet MS"/>
            </a:endParaRPr>
          </a:p>
          <a:p>
            <a:pPr marL="286385">
              <a:lnSpc>
                <a:spcPct val="100000"/>
              </a:lnSpc>
              <a:spcBef>
                <a:spcPts val="505"/>
              </a:spcBef>
              <a:tabLst>
                <a:tab pos="561340" algn="l"/>
              </a:tabLst>
            </a:pPr>
            <a:r>
              <a:rPr sz="1750" spc="-515" dirty="0">
                <a:solidFill>
                  <a:srgbClr val="9FB8CD"/>
                </a:solidFill>
                <a:latin typeface="Arial"/>
                <a:cs typeface="Arial"/>
              </a:rPr>
              <a:t>	</a:t>
            </a:r>
            <a:r>
              <a:rPr sz="2300" spc="-125" dirty="0">
                <a:solidFill>
                  <a:srgbClr val="464652"/>
                </a:solidFill>
                <a:latin typeface="Trebuchet MS"/>
                <a:cs typeface="Trebuchet MS"/>
              </a:rPr>
              <a:t>Serial </a:t>
            </a:r>
            <a:r>
              <a:rPr sz="2300" spc="305" dirty="0">
                <a:solidFill>
                  <a:srgbClr val="464652"/>
                </a:solidFill>
                <a:latin typeface="Trebuchet MS"/>
                <a:cs typeface="Trebuchet MS"/>
              </a:rPr>
              <a:t>– </a:t>
            </a:r>
            <a:r>
              <a:rPr sz="2300" spc="-160" dirty="0">
                <a:solidFill>
                  <a:srgbClr val="464652"/>
                </a:solidFill>
                <a:latin typeface="Trebuchet MS"/>
                <a:cs typeface="Trebuchet MS"/>
              </a:rPr>
              <a:t>typically </a:t>
            </a:r>
            <a:r>
              <a:rPr sz="2300" spc="15" dirty="0">
                <a:solidFill>
                  <a:srgbClr val="464652"/>
                </a:solidFill>
                <a:latin typeface="Trebuchet MS"/>
                <a:cs typeface="Trebuchet MS"/>
              </a:rPr>
              <a:t>RS232C </a:t>
            </a:r>
            <a:r>
              <a:rPr sz="2300" spc="-110" dirty="0">
                <a:solidFill>
                  <a:srgbClr val="464652"/>
                </a:solidFill>
                <a:latin typeface="Trebuchet MS"/>
                <a:cs typeface="Trebuchet MS"/>
              </a:rPr>
              <a:t>(sometimes</a:t>
            </a:r>
            <a:r>
              <a:rPr sz="2300" spc="-385" dirty="0">
                <a:solidFill>
                  <a:srgbClr val="464652"/>
                </a:solidFill>
                <a:latin typeface="Trebuchet MS"/>
                <a:cs typeface="Trebuchet MS"/>
              </a:rPr>
              <a:t> </a:t>
            </a:r>
            <a:r>
              <a:rPr sz="2300" spc="-45" dirty="0">
                <a:solidFill>
                  <a:srgbClr val="464652"/>
                </a:solidFill>
                <a:latin typeface="Trebuchet MS"/>
                <a:cs typeface="Trebuchet MS"/>
              </a:rPr>
              <a:t>RS422)</a:t>
            </a:r>
            <a:endParaRPr sz="2300">
              <a:latin typeface="Trebuchet MS"/>
              <a:cs typeface="Trebuchet MS"/>
            </a:endParaRPr>
          </a:p>
          <a:p>
            <a:pPr marL="286385">
              <a:lnSpc>
                <a:spcPct val="100000"/>
              </a:lnSpc>
              <a:spcBef>
                <a:spcPts val="490"/>
              </a:spcBef>
              <a:tabLst>
                <a:tab pos="561340" algn="l"/>
              </a:tabLst>
            </a:pPr>
            <a:r>
              <a:rPr sz="1750" spc="-515" dirty="0">
                <a:solidFill>
                  <a:srgbClr val="9FB8CD"/>
                </a:solidFill>
                <a:latin typeface="Arial"/>
                <a:cs typeface="Arial"/>
              </a:rPr>
              <a:t>	</a:t>
            </a:r>
            <a:r>
              <a:rPr sz="2300" spc="-195" dirty="0">
                <a:solidFill>
                  <a:srgbClr val="464652"/>
                </a:solidFill>
                <a:latin typeface="Trebuchet MS"/>
                <a:cs typeface="Trebuchet MS"/>
              </a:rPr>
              <a:t>PS/2 </a:t>
            </a:r>
            <a:r>
              <a:rPr sz="2300" spc="305" dirty="0">
                <a:solidFill>
                  <a:srgbClr val="464652"/>
                </a:solidFill>
                <a:latin typeface="Trebuchet MS"/>
                <a:cs typeface="Trebuchet MS"/>
              </a:rPr>
              <a:t>– </a:t>
            </a:r>
            <a:r>
              <a:rPr sz="2300" spc="-85" dirty="0">
                <a:solidFill>
                  <a:srgbClr val="464652"/>
                </a:solidFill>
                <a:latin typeface="Trebuchet MS"/>
                <a:cs typeface="Trebuchet MS"/>
              </a:rPr>
              <a:t>for </a:t>
            </a:r>
            <a:r>
              <a:rPr sz="2300" spc="-105" dirty="0">
                <a:solidFill>
                  <a:srgbClr val="464652"/>
                </a:solidFill>
                <a:latin typeface="Trebuchet MS"/>
                <a:cs typeface="Trebuchet MS"/>
              </a:rPr>
              <a:t>keyboards </a:t>
            </a:r>
            <a:r>
              <a:rPr sz="2300" spc="-145" dirty="0">
                <a:solidFill>
                  <a:srgbClr val="464652"/>
                </a:solidFill>
                <a:latin typeface="Trebuchet MS"/>
                <a:cs typeface="Trebuchet MS"/>
              </a:rPr>
              <a:t>and</a:t>
            </a:r>
            <a:r>
              <a:rPr sz="2300" spc="-235" dirty="0">
                <a:solidFill>
                  <a:srgbClr val="464652"/>
                </a:solidFill>
                <a:latin typeface="Trebuchet MS"/>
                <a:cs typeface="Trebuchet MS"/>
              </a:rPr>
              <a:t> </a:t>
            </a:r>
            <a:r>
              <a:rPr sz="2300" spc="-140" dirty="0">
                <a:solidFill>
                  <a:srgbClr val="464652"/>
                </a:solidFill>
                <a:latin typeface="Trebuchet MS"/>
                <a:cs typeface="Trebuchet MS"/>
              </a:rPr>
              <a:t>mice</a:t>
            </a:r>
            <a:endParaRPr sz="2300">
              <a:latin typeface="Trebuchet MS"/>
              <a:cs typeface="Trebuchet MS"/>
            </a:endParaRPr>
          </a:p>
          <a:p>
            <a:pPr marL="286385">
              <a:lnSpc>
                <a:spcPct val="100000"/>
              </a:lnSpc>
              <a:spcBef>
                <a:spcPts val="505"/>
              </a:spcBef>
              <a:tabLst>
                <a:tab pos="561340" algn="l"/>
              </a:tabLst>
            </a:pPr>
            <a:r>
              <a:rPr sz="1750" spc="-515" dirty="0">
                <a:solidFill>
                  <a:srgbClr val="9FB8CD"/>
                </a:solidFill>
                <a:latin typeface="Arial"/>
                <a:cs typeface="Arial"/>
              </a:rPr>
              <a:t>	</a:t>
            </a:r>
            <a:r>
              <a:rPr sz="2300" spc="25" dirty="0">
                <a:solidFill>
                  <a:srgbClr val="464652"/>
                </a:solidFill>
                <a:latin typeface="Trebuchet MS"/>
                <a:cs typeface="Trebuchet MS"/>
              </a:rPr>
              <a:t>USB </a:t>
            </a:r>
            <a:r>
              <a:rPr sz="2300" spc="305" dirty="0">
                <a:solidFill>
                  <a:srgbClr val="464652"/>
                </a:solidFill>
                <a:latin typeface="Trebuchet MS"/>
                <a:cs typeface="Trebuchet MS"/>
              </a:rPr>
              <a:t>– </a:t>
            </a:r>
            <a:r>
              <a:rPr sz="2300" u="heavy" spc="-100" dirty="0">
                <a:solidFill>
                  <a:srgbClr val="464652"/>
                </a:solidFill>
                <a:uFill>
                  <a:solidFill>
                    <a:srgbClr val="464652"/>
                  </a:solidFill>
                </a:uFill>
                <a:latin typeface="Trebuchet MS"/>
                <a:cs typeface="Trebuchet MS"/>
              </a:rPr>
              <a:t>U</a:t>
            </a:r>
            <a:r>
              <a:rPr sz="2300" spc="-100" dirty="0">
                <a:solidFill>
                  <a:srgbClr val="464652"/>
                </a:solidFill>
                <a:latin typeface="Trebuchet MS"/>
                <a:cs typeface="Trebuchet MS"/>
              </a:rPr>
              <a:t>niversal </a:t>
            </a:r>
            <a:r>
              <a:rPr sz="2300" u="heavy" spc="-125" dirty="0">
                <a:solidFill>
                  <a:srgbClr val="464652"/>
                </a:solidFill>
                <a:uFill>
                  <a:solidFill>
                    <a:srgbClr val="464652"/>
                  </a:solidFill>
                </a:uFill>
                <a:latin typeface="Trebuchet MS"/>
                <a:cs typeface="Trebuchet MS"/>
              </a:rPr>
              <a:t>S</a:t>
            </a:r>
            <a:r>
              <a:rPr sz="2300" spc="-125" dirty="0">
                <a:solidFill>
                  <a:srgbClr val="464652"/>
                </a:solidFill>
                <a:latin typeface="Trebuchet MS"/>
                <a:cs typeface="Trebuchet MS"/>
              </a:rPr>
              <a:t>erial</a:t>
            </a:r>
            <a:r>
              <a:rPr sz="2300" spc="-495" dirty="0">
                <a:solidFill>
                  <a:srgbClr val="464652"/>
                </a:solidFill>
                <a:latin typeface="Trebuchet MS"/>
                <a:cs typeface="Trebuchet MS"/>
              </a:rPr>
              <a:t> </a:t>
            </a:r>
            <a:r>
              <a:rPr sz="2300" u="heavy" spc="-55" dirty="0">
                <a:solidFill>
                  <a:srgbClr val="464652"/>
                </a:solidFill>
                <a:uFill>
                  <a:solidFill>
                    <a:srgbClr val="464652"/>
                  </a:solidFill>
                </a:uFill>
                <a:latin typeface="Trebuchet MS"/>
                <a:cs typeface="Trebuchet MS"/>
              </a:rPr>
              <a:t>B</a:t>
            </a:r>
            <a:r>
              <a:rPr sz="2300" spc="-55" dirty="0">
                <a:solidFill>
                  <a:srgbClr val="464652"/>
                </a:solidFill>
                <a:latin typeface="Trebuchet MS"/>
                <a:cs typeface="Trebuchet MS"/>
              </a:rPr>
              <a:t>us</a:t>
            </a:r>
            <a:endParaRPr sz="2300">
              <a:latin typeface="Trebuchet MS"/>
              <a:cs typeface="Trebuchet MS"/>
            </a:endParaRPr>
          </a:p>
          <a:p>
            <a:pPr marL="286385">
              <a:lnSpc>
                <a:spcPct val="100000"/>
              </a:lnSpc>
              <a:spcBef>
                <a:spcPts val="505"/>
              </a:spcBef>
              <a:tabLst>
                <a:tab pos="561340" algn="l"/>
              </a:tabLst>
            </a:pPr>
            <a:r>
              <a:rPr sz="1750" spc="-515" dirty="0">
                <a:solidFill>
                  <a:srgbClr val="9FB8CD"/>
                </a:solidFill>
                <a:latin typeface="Arial"/>
                <a:cs typeface="Arial"/>
              </a:rPr>
              <a:t>	</a:t>
            </a:r>
            <a:r>
              <a:rPr sz="2300" spc="75" dirty="0">
                <a:solidFill>
                  <a:srgbClr val="464652"/>
                </a:solidFill>
                <a:latin typeface="Trebuchet MS"/>
                <a:cs typeface="Trebuchet MS"/>
              </a:rPr>
              <a:t>IrDA </a:t>
            </a:r>
            <a:r>
              <a:rPr sz="2300" spc="305" dirty="0">
                <a:solidFill>
                  <a:srgbClr val="464652"/>
                </a:solidFill>
                <a:latin typeface="Trebuchet MS"/>
                <a:cs typeface="Trebuchet MS"/>
              </a:rPr>
              <a:t>–</a:t>
            </a:r>
            <a:r>
              <a:rPr sz="2300" spc="-340" dirty="0">
                <a:solidFill>
                  <a:srgbClr val="464652"/>
                </a:solidFill>
                <a:latin typeface="Trebuchet MS"/>
                <a:cs typeface="Trebuchet MS"/>
              </a:rPr>
              <a:t> </a:t>
            </a:r>
            <a:r>
              <a:rPr sz="2300" u="heavy" spc="-120" dirty="0">
                <a:solidFill>
                  <a:srgbClr val="464652"/>
                </a:solidFill>
                <a:uFill>
                  <a:solidFill>
                    <a:srgbClr val="464652"/>
                  </a:solidFill>
                </a:uFill>
                <a:latin typeface="Trebuchet MS"/>
                <a:cs typeface="Trebuchet MS"/>
              </a:rPr>
              <a:t>I</a:t>
            </a:r>
            <a:r>
              <a:rPr sz="2300" spc="-120" dirty="0">
                <a:solidFill>
                  <a:srgbClr val="464652"/>
                </a:solidFill>
                <a:latin typeface="Trebuchet MS"/>
                <a:cs typeface="Trebuchet MS"/>
              </a:rPr>
              <a:t>nfra</a:t>
            </a:r>
            <a:r>
              <a:rPr sz="2300" u="heavy" spc="-120" dirty="0">
                <a:solidFill>
                  <a:srgbClr val="464652"/>
                </a:solidFill>
                <a:uFill>
                  <a:solidFill>
                    <a:srgbClr val="464652"/>
                  </a:solidFill>
                </a:uFill>
                <a:latin typeface="Trebuchet MS"/>
                <a:cs typeface="Trebuchet MS"/>
              </a:rPr>
              <a:t>r</a:t>
            </a:r>
            <a:r>
              <a:rPr sz="2300" spc="-120" dirty="0">
                <a:solidFill>
                  <a:srgbClr val="464652"/>
                </a:solidFill>
                <a:latin typeface="Trebuchet MS"/>
                <a:cs typeface="Trebuchet MS"/>
              </a:rPr>
              <a:t>ed </a:t>
            </a:r>
            <a:r>
              <a:rPr sz="2300" spc="-75" dirty="0">
                <a:solidFill>
                  <a:srgbClr val="464652"/>
                </a:solidFill>
                <a:latin typeface="Trebuchet MS"/>
                <a:cs typeface="Trebuchet MS"/>
              </a:rPr>
              <a:t>Device </a:t>
            </a:r>
            <a:r>
              <a:rPr sz="2300" u="heavy" spc="-114" dirty="0">
                <a:solidFill>
                  <a:srgbClr val="464652"/>
                </a:solidFill>
                <a:uFill>
                  <a:solidFill>
                    <a:srgbClr val="464652"/>
                  </a:solidFill>
                </a:uFill>
                <a:latin typeface="Trebuchet MS"/>
                <a:cs typeface="Trebuchet MS"/>
              </a:rPr>
              <a:t>A</a:t>
            </a:r>
            <a:r>
              <a:rPr sz="2300" spc="-114" dirty="0">
                <a:solidFill>
                  <a:srgbClr val="464652"/>
                </a:solidFill>
                <a:latin typeface="Trebuchet MS"/>
                <a:cs typeface="Trebuchet MS"/>
              </a:rPr>
              <a:t>ttachment</a:t>
            </a:r>
            <a:endParaRPr sz="2300">
              <a:latin typeface="Trebuchet MS"/>
              <a:cs typeface="Trebuchet MS"/>
            </a:endParaRPr>
          </a:p>
          <a:p>
            <a:pPr marL="286385">
              <a:lnSpc>
                <a:spcPct val="100000"/>
              </a:lnSpc>
              <a:spcBef>
                <a:spcPts val="495"/>
              </a:spcBef>
              <a:tabLst>
                <a:tab pos="561340" algn="l"/>
              </a:tabLst>
            </a:pPr>
            <a:r>
              <a:rPr sz="1750" spc="-515" dirty="0">
                <a:solidFill>
                  <a:srgbClr val="9FB8CD"/>
                </a:solidFill>
                <a:latin typeface="Arial"/>
                <a:cs typeface="Arial"/>
              </a:rPr>
              <a:t>	</a:t>
            </a:r>
            <a:r>
              <a:rPr sz="2300" spc="-50" dirty="0">
                <a:solidFill>
                  <a:srgbClr val="464652"/>
                </a:solidFill>
                <a:latin typeface="Trebuchet MS"/>
                <a:cs typeface="Trebuchet MS"/>
              </a:rPr>
              <a:t>FireWire </a:t>
            </a:r>
            <a:r>
              <a:rPr sz="2300" spc="305" dirty="0">
                <a:solidFill>
                  <a:srgbClr val="464652"/>
                </a:solidFill>
                <a:latin typeface="Trebuchet MS"/>
                <a:cs typeface="Trebuchet MS"/>
              </a:rPr>
              <a:t>– </a:t>
            </a:r>
            <a:r>
              <a:rPr sz="2300" spc="-204" dirty="0">
                <a:solidFill>
                  <a:srgbClr val="464652"/>
                </a:solidFill>
                <a:latin typeface="Trebuchet MS"/>
                <a:cs typeface="Trebuchet MS"/>
              </a:rPr>
              <a:t>new, </a:t>
            </a:r>
            <a:r>
              <a:rPr sz="2300" spc="-95" dirty="0">
                <a:solidFill>
                  <a:srgbClr val="464652"/>
                </a:solidFill>
                <a:latin typeface="Trebuchet MS"/>
                <a:cs typeface="Trebuchet MS"/>
              </a:rPr>
              <a:t>very </a:t>
            </a:r>
            <a:r>
              <a:rPr sz="2300" spc="-135" dirty="0">
                <a:solidFill>
                  <a:srgbClr val="464652"/>
                </a:solidFill>
                <a:latin typeface="Trebuchet MS"/>
                <a:cs typeface="Trebuchet MS"/>
              </a:rPr>
              <a:t>high </a:t>
            </a:r>
            <a:r>
              <a:rPr sz="2300" spc="-155" dirty="0">
                <a:solidFill>
                  <a:srgbClr val="464652"/>
                </a:solidFill>
                <a:latin typeface="Trebuchet MS"/>
                <a:cs typeface="Trebuchet MS"/>
              </a:rPr>
              <a:t>speed, </a:t>
            </a:r>
            <a:r>
              <a:rPr sz="2300" spc="-130" dirty="0">
                <a:solidFill>
                  <a:srgbClr val="464652"/>
                </a:solidFill>
                <a:latin typeface="Trebuchet MS"/>
                <a:cs typeface="Trebuchet MS"/>
              </a:rPr>
              <a:t>developed</a:t>
            </a:r>
            <a:r>
              <a:rPr sz="2300" spc="-500" dirty="0">
                <a:solidFill>
                  <a:srgbClr val="464652"/>
                </a:solidFill>
                <a:latin typeface="Trebuchet MS"/>
                <a:cs typeface="Trebuchet MS"/>
              </a:rPr>
              <a:t> </a:t>
            </a:r>
            <a:r>
              <a:rPr sz="2300" spc="-145" dirty="0">
                <a:solidFill>
                  <a:srgbClr val="464652"/>
                </a:solidFill>
                <a:latin typeface="Trebuchet MS"/>
                <a:cs typeface="Trebuchet MS"/>
              </a:rPr>
              <a:t>by </a:t>
            </a:r>
            <a:r>
              <a:rPr sz="2300" spc="-75" dirty="0">
                <a:solidFill>
                  <a:srgbClr val="464652"/>
                </a:solidFill>
                <a:latin typeface="Trebuchet MS"/>
                <a:cs typeface="Trebuchet MS"/>
              </a:rPr>
              <a:t>IEEE</a:t>
            </a:r>
            <a:endParaRPr sz="2300">
              <a:latin typeface="Trebuchet MS"/>
              <a:cs typeface="Trebuchet M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77341"/>
            <a:ext cx="4758055" cy="513715"/>
          </a:xfrm>
          <a:prstGeom prst="rect">
            <a:avLst/>
          </a:prstGeom>
        </p:spPr>
        <p:txBody>
          <a:bodyPr vert="horz" wrap="square" lIns="0" tIns="13335" rIns="0" bIns="0" rtlCol="0">
            <a:spAutoFit/>
          </a:bodyPr>
          <a:lstStyle/>
          <a:p>
            <a:pPr marL="12700">
              <a:lnSpc>
                <a:spcPct val="100000"/>
              </a:lnSpc>
              <a:spcBef>
                <a:spcPts val="105"/>
              </a:spcBef>
            </a:pPr>
            <a:r>
              <a:rPr spc="180" dirty="0">
                <a:solidFill>
                  <a:srgbClr val="464652"/>
                </a:solidFill>
              </a:rPr>
              <a:t>Communications</a:t>
            </a:r>
            <a:r>
              <a:rPr spc="140" dirty="0">
                <a:solidFill>
                  <a:srgbClr val="464652"/>
                </a:solidFill>
              </a:rPr>
              <a:t> </a:t>
            </a:r>
            <a:r>
              <a:rPr spc="254" dirty="0">
                <a:solidFill>
                  <a:srgbClr val="464652"/>
                </a:solidFill>
              </a:rPr>
              <a:t>Buses</a:t>
            </a:r>
          </a:p>
        </p:txBody>
      </p:sp>
      <p:sp>
        <p:nvSpPr>
          <p:cNvPr id="3" name="object 3"/>
          <p:cNvSpPr txBox="1"/>
          <p:nvPr/>
        </p:nvSpPr>
        <p:spPr>
          <a:xfrm>
            <a:off x="535940" y="1162508"/>
            <a:ext cx="7997190" cy="3212465"/>
          </a:xfrm>
          <a:prstGeom prst="rect">
            <a:avLst/>
          </a:prstGeom>
        </p:spPr>
        <p:txBody>
          <a:bodyPr vert="horz" wrap="square" lIns="0" tIns="49530" rIns="0" bIns="0" rtlCol="0">
            <a:spAutoFit/>
          </a:bodyPr>
          <a:lstStyle/>
          <a:p>
            <a:pPr marL="12700">
              <a:lnSpc>
                <a:spcPct val="100000"/>
              </a:lnSpc>
              <a:spcBef>
                <a:spcPts val="390"/>
              </a:spcBef>
              <a:tabLst>
                <a:tab pos="286385" algn="l"/>
              </a:tabLst>
            </a:pPr>
            <a:r>
              <a:rPr sz="1950" spc="-555" dirty="0">
                <a:solidFill>
                  <a:srgbClr val="717BA2"/>
                </a:solidFill>
                <a:latin typeface="Arial"/>
                <a:cs typeface="Arial"/>
              </a:rPr>
              <a:t>	</a:t>
            </a:r>
            <a:r>
              <a:rPr sz="2600" spc="-40" dirty="0">
                <a:latin typeface="Trebuchet MS"/>
                <a:cs typeface="Trebuchet MS"/>
              </a:rPr>
              <a:t>For </a:t>
            </a:r>
            <a:r>
              <a:rPr sz="2600" spc="-130" dirty="0">
                <a:latin typeface="Trebuchet MS"/>
                <a:cs typeface="Trebuchet MS"/>
              </a:rPr>
              <a:t>connecting </a:t>
            </a:r>
            <a:r>
              <a:rPr sz="2600" spc="-114" dirty="0">
                <a:latin typeface="Trebuchet MS"/>
                <a:cs typeface="Trebuchet MS"/>
              </a:rPr>
              <a:t>systems </a:t>
            </a:r>
            <a:r>
              <a:rPr sz="2600" spc="-60" dirty="0">
                <a:latin typeface="Trebuchet MS"/>
                <a:cs typeface="Trebuchet MS"/>
              </a:rPr>
              <a:t>to</a:t>
            </a:r>
            <a:r>
              <a:rPr sz="2600" spc="-5" dirty="0">
                <a:latin typeface="Trebuchet MS"/>
                <a:cs typeface="Trebuchet MS"/>
              </a:rPr>
              <a:t> </a:t>
            </a:r>
            <a:r>
              <a:rPr sz="2600" spc="-114" dirty="0">
                <a:latin typeface="Trebuchet MS"/>
                <a:cs typeface="Trebuchet MS"/>
              </a:rPr>
              <a:t>systems</a:t>
            </a:r>
            <a:endParaRPr sz="2600">
              <a:latin typeface="Trebuchet MS"/>
              <a:cs typeface="Trebuchet MS"/>
            </a:endParaRPr>
          </a:p>
          <a:p>
            <a:pPr marL="12700">
              <a:lnSpc>
                <a:spcPct val="100000"/>
              </a:lnSpc>
              <a:spcBef>
                <a:spcPts val="290"/>
              </a:spcBef>
              <a:tabLst>
                <a:tab pos="286385" algn="l"/>
              </a:tabLst>
            </a:pPr>
            <a:r>
              <a:rPr sz="1950" spc="-555" dirty="0">
                <a:solidFill>
                  <a:srgbClr val="717BA2"/>
                </a:solidFill>
                <a:latin typeface="Arial"/>
                <a:cs typeface="Arial"/>
              </a:rPr>
              <a:t>	</a:t>
            </a:r>
            <a:r>
              <a:rPr sz="2600" spc="-175" dirty="0">
                <a:latin typeface="Trebuchet MS"/>
                <a:cs typeface="Trebuchet MS"/>
              </a:rPr>
              <a:t>Parallel/LPT</a:t>
            </a:r>
            <a:endParaRPr sz="2600">
              <a:latin typeface="Trebuchet MS"/>
              <a:cs typeface="Trebuchet MS"/>
            </a:endParaRPr>
          </a:p>
          <a:p>
            <a:pPr marL="561340" marR="5080" indent="-274955">
              <a:lnSpc>
                <a:spcPts val="2480"/>
              </a:lnSpc>
              <a:spcBef>
                <a:spcPts val="560"/>
              </a:spcBef>
              <a:tabLst>
                <a:tab pos="561340" algn="l"/>
              </a:tabLst>
            </a:pPr>
            <a:r>
              <a:rPr sz="1750" spc="-515" dirty="0">
                <a:solidFill>
                  <a:srgbClr val="9FB8CD"/>
                </a:solidFill>
                <a:latin typeface="Arial"/>
                <a:cs typeface="Arial"/>
              </a:rPr>
              <a:t>	</a:t>
            </a:r>
            <a:r>
              <a:rPr sz="2300" spc="-145" dirty="0">
                <a:solidFill>
                  <a:srgbClr val="464652"/>
                </a:solidFill>
                <a:latin typeface="Trebuchet MS"/>
                <a:cs typeface="Trebuchet MS"/>
              </a:rPr>
              <a:t>special </a:t>
            </a:r>
            <a:r>
              <a:rPr sz="2300" spc="-105" dirty="0">
                <a:solidFill>
                  <a:srgbClr val="464652"/>
                </a:solidFill>
                <a:latin typeface="Trebuchet MS"/>
                <a:cs typeface="Trebuchet MS"/>
              </a:rPr>
              <a:t>purpose, </a:t>
            </a:r>
            <a:r>
              <a:rPr sz="2300" spc="-265" dirty="0">
                <a:solidFill>
                  <a:srgbClr val="464652"/>
                </a:solidFill>
                <a:latin typeface="Trebuchet MS"/>
                <a:cs typeface="Trebuchet MS"/>
              </a:rPr>
              <a:t>e.g., </a:t>
            </a:r>
            <a:r>
              <a:rPr sz="2300" spc="-120" dirty="0">
                <a:solidFill>
                  <a:srgbClr val="464652"/>
                </a:solidFill>
                <a:latin typeface="Trebuchet MS"/>
                <a:cs typeface="Trebuchet MS"/>
              </a:rPr>
              <a:t>using </a:t>
            </a:r>
            <a:r>
              <a:rPr sz="2300" spc="-145" dirty="0">
                <a:solidFill>
                  <a:srgbClr val="464652"/>
                </a:solidFill>
                <a:latin typeface="Trebuchet MS"/>
                <a:cs typeface="Trebuchet MS"/>
              </a:rPr>
              <a:t>special </a:t>
            </a:r>
            <a:r>
              <a:rPr sz="2300" spc="-114" dirty="0">
                <a:solidFill>
                  <a:srgbClr val="464652"/>
                </a:solidFill>
                <a:latin typeface="Trebuchet MS"/>
                <a:cs typeface="Trebuchet MS"/>
              </a:rPr>
              <a:t>software </a:t>
            </a:r>
            <a:r>
              <a:rPr sz="2300" spc="-180" dirty="0">
                <a:solidFill>
                  <a:srgbClr val="464652"/>
                </a:solidFill>
                <a:latin typeface="Trebuchet MS"/>
                <a:cs typeface="Trebuchet MS"/>
              </a:rPr>
              <a:t>(</a:t>
            </a:r>
            <a:r>
              <a:rPr sz="2300" i="1" spc="-180" dirty="0">
                <a:solidFill>
                  <a:srgbClr val="464652"/>
                </a:solidFill>
                <a:latin typeface="Trebuchet MS"/>
                <a:cs typeface="Trebuchet MS"/>
              </a:rPr>
              <a:t>Laplink</a:t>
            </a:r>
            <a:r>
              <a:rPr sz="2300" spc="-180" dirty="0">
                <a:solidFill>
                  <a:srgbClr val="464652"/>
                </a:solidFill>
                <a:latin typeface="Trebuchet MS"/>
                <a:cs typeface="Trebuchet MS"/>
              </a:rPr>
              <a:t>) </a:t>
            </a:r>
            <a:r>
              <a:rPr sz="2300" spc="-55" dirty="0">
                <a:solidFill>
                  <a:srgbClr val="464652"/>
                </a:solidFill>
                <a:latin typeface="Trebuchet MS"/>
                <a:cs typeface="Trebuchet MS"/>
              </a:rPr>
              <a:t>to </a:t>
            </a:r>
            <a:r>
              <a:rPr sz="2300" spc="-120" dirty="0">
                <a:solidFill>
                  <a:srgbClr val="464652"/>
                </a:solidFill>
                <a:latin typeface="Trebuchet MS"/>
                <a:cs typeface="Trebuchet MS"/>
              </a:rPr>
              <a:t>transfer  </a:t>
            </a:r>
            <a:r>
              <a:rPr sz="2300" spc="-180" dirty="0">
                <a:solidFill>
                  <a:srgbClr val="464652"/>
                </a:solidFill>
                <a:latin typeface="Trebuchet MS"/>
                <a:cs typeface="Trebuchet MS"/>
              </a:rPr>
              <a:t>data </a:t>
            </a:r>
            <a:r>
              <a:rPr sz="2300" spc="-135" dirty="0">
                <a:solidFill>
                  <a:srgbClr val="464652"/>
                </a:solidFill>
                <a:latin typeface="Trebuchet MS"/>
                <a:cs typeface="Trebuchet MS"/>
              </a:rPr>
              <a:t>between</a:t>
            </a:r>
            <a:r>
              <a:rPr sz="2300" spc="35" dirty="0">
                <a:solidFill>
                  <a:srgbClr val="464652"/>
                </a:solidFill>
                <a:latin typeface="Trebuchet MS"/>
                <a:cs typeface="Trebuchet MS"/>
              </a:rPr>
              <a:t> </a:t>
            </a:r>
            <a:r>
              <a:rPr sz="2300" spc="-100" dirty="0">
                <a:solidFill>
                  <a:srgbClr val="464652"/>
                </a:solidFill>
                <a:latin typeface="Trebuchet MS"/>
                <a:cs typeface="Trebuchet MS"/>
              </a:rPr>
              <a:t>systems</a:t>
            </a:r>
            <a:endParaRPr sz="2300">
              <a:latin typeface="Trebuchet MS"/>
              <a:cs typeface="Trebuchet MS"/>
            </a:endParaRPr>
          </a:p>
          <a:p>
            <a:pPr marL="12700">
              <a:lnSpc>
                <a:spcPct val="100000"/>
              </a:lnSpc>
              <a:spcBef>
                <a:spcPts val="245"/>
              </a:spcBef>
              <a:tabLst>
                <a:tab pos="286385" algn="l"/>
              </a:tabLst>
            </a:pPr>
            <a:r>
              <a:rPr sz="1950" spc="-555" dirty="0">
                <a:solidFill>
                  <a:srgbClr val="717BA2"/>
                </a:solidFill>
                <a:latin typeface="Arial"/>
                <a:cs typeface="Arial"/>
              </a:rPr>
              <a:t>	</a:t>
            </a:r>
            <a:r>
              <a:rPr sz="2600" spc="-105" dirty="0">
                <a:latin typeface="Trebuchet MS"/>
                <a:cs typeface="Trebuchet MS"/>
              </a:rPr>
              <a:t>Serial/RS232C</a:t>
            </a:r>
            <a:endParaRPr sz="2600">
              <a:latin typeface="Trebuchet MS"/>
              <a:cs typeface="Trebuchet MS"/>
            </a:endParaRPr>
          </a:p>
          <a:p>
            <a:pPr marL="286385">
              <a:lnSpc>
                <a:spcPct val="100000"/>
              </a:lnSpc>
              <a:spcBef>
                <a:spcPts val="240"/>
              </a:spcBef>
              <a:tabLst>
                <a:tab pos="561340" algn="l"/>
              </a:tabLst>
            </a:pPr>
            <a:r>
              <a:rPr sz="1750" spc="-515" dirty="0">
                <a:solidFill>
                  <a:srgbClr val="9FB8CD"/>
                </a:solidFill>
                <a:latin typeface="Arial"/>
                <a:cs typeface="Arial"/>
              </a:rPr>
              <a:t>	</a:t>
            </a:r>
            <a:r>
              <a:rPr sz="2300" spc="-130" dirty="0">
                <a:solidFill>
                  <a:srgbClr val="464652"/>
                </a:solidFill>
                <a:latin typeface="Trebuchet MS"/>
                <a:cs typeface="Trebuchet MS"/>
              </a:rPr>
              <a:t>To </a:t>
            </a:r>
            <a:r>
              <a:rPr sz="2300" spc="-105" dirty="0">
                <a:solidFill>
                  <a:srgbClr val="464652"/>
                </a:solidFill>
                <a:latin typeface="Trebuchet MS"/>
                <a:cs typeface="Trebuchet MS"/>
              </a:rPr>
              <a:t>connect </a:t>
            </a:r>
            <a:r>
              <a:rPr sz="2300" spc="-229" dirty="0">
                <a:solidFill>
                  <a:srgbClr val="464652"/>
                </a:solidFill>
                <a:latin typeface="Trebuchet MS"/>
                <a:cs typeface="Trebuchet MS"/>
              </a:rPr>
              <a:t>a </a:t>
            </a:r>
            <a:r>
              <a:rPr sz="2300" spc="-110" dirty="0">
                <a:solidFill>
                  <a:srgbClr val="464652"/>
                </a:solidFill>
                <a:latin typeface="Trebuchet MS"/>
                <a:cs typeface="Trebuchet MS"/>
              </a:rPr>
              <a:t>system </a:t>
            </a:r>
            <a:r>
              <a:rPr sz="2300" spc="-55" dirty="0">
                <a:solidFill>
                  <a:srgbClr val="464652"/>
                </a:solidFill>
                <a:latin typeface="Trebuchet MS"/>
                <a:cs typeface="Trebuchet MS"/>
              </a:rPr>
              <a:t>to </a:t>
            </a:r>
            <a:r>
              <a:rPr sz="2300" spc="-229" dirty="0">
                <a:solidFill>
                  <a:srgbClr val="464652"/>
                </a:solidFill>
                <a:latin typeface="Trebuchet MS"/>
                <a:cs typeface="Trebuchet MS"/>
              </a:rPr>
              <a:t>a </a:t>
            </a:r>
            <a:r>
              <a:rPr sz="2300" spc="-120" dirty="0">
                <a:solidFill>
                  <a:srgbClr val="464652"/>
                </a:solidFill>
                <a:latin typeface="Trebuchet MS"/>
                <a:cs typeface="Trebuchet MS"/>
              </a:rPr>
              <a:t>voice-grade</a:t>
            </a:r>
            <a:r>
              <a:rPr sz="2300" spc="-480" dirty="0">
                <a:solidFill>
                  <a:srgbClr val="464652"/>
                </a:solidFill>
                <a:latin typeface="Trebuchet MS"/>
                <a:cs typeface="Trebuchet MS"/>
              </a:rPr>
              <a:t> </a:t>
            </a:r>
            <a:r>
              <a:rPr sz="2300" spc="-100" dirty="0">
                <a:solidFill>
                  <a:srgbClr val="464652"/>
                </a:solidFill>
                <a:latin typeface="Trebuchet MS"/>
                <a:cs typeface="Trebuchet MS"/>
              </a:rPr>
              <a:t>modem</a:t>
            </a:r>
            <a:endParaRPr sz="2300">
              <a:latin typeface="Trebuchet MS"/>
              <a:cs typeface="Trebuchet MS"/>
            </a:endParaRPr>
          </a:p>
          <a:p>
            <a:pPr marL="12700">
              <a:lnSpc>
                <a:spcPct val="100000"/>
              </a:lnSpc>
              <a:spcBef>
                <a:spcPts val="275"/>
              </a:spcBef>
              <a:tabLst>
                <a:tab pos="286385" algn="l"/>
              </a:tabLst>
            </a:pPr>
            <a:r>
              <a:rPr sz="1950" spc="-555" dirty="0">
                <a:solidFill>
                  <a:srgbClr val="717BA2"/>
                </a:solidFill>
                <a:latin typeface="Arial"/>
                <a:cs typeface="Arial"/>
              </a:rPr>
              <a:t>	</a:t>
            </a:r>
            <a:r>
              <a:rPr sz="2600" spc="-125" dirty="0">
                <a:latin typeface="Trebuchet MS"/>
                <a:cs typeface="Trebuchet MS"/>
              </a:rPr>
              <a:t>Ethernet</a:t>
            </a:r>
            <a:endParaRPr sz="2600">
              <a:latin typeface="Trebuchet MS"/>
              <a:cs typeface="Trebuchet MS"/>
            </a:endParaRPr>
          </a:p>
          <a:p>
            <a:pPr marL="286385">
              <a:lnSpc>
                <a:spcPct val="100000"/>
              </a:lnSpc>
              <a:spcBef>
                <a:spcPts val="229"/>
              </a:spcBef>
              <a:tabLst>
                <a:tab pos="561340" algn="l"/>
              </a:tabLst>
            </a:pPr>
            <a:r>
              <a:rPr sz="1750" spc="-515" dirty="0">
                <a:solidFill>
                  <a:srgbClr val="9FB8CD"/>
                </a:solidFill>
                <a:latin typeface="Arial"/>
                <a:cs typeface="Arial"/>
              </a:rPr>
              <a:t>	</a:t>
            </a:r>
            <a:r>
              <a:rPr sz="2300" spc="-130" dirty="0">
                <a:solidFill>
                  <a:srgbClr val="464652"/>
                </a:solidFill>
                <a:latin typeface="Trebuchet MS"/>
                <a:cs typeface="Trebuchet MS"/>
              </a:rPr>
              <a:t>To </a:t>
            </a:r>
            <a:r>
              <a:rPr sz="2300" spc="-105" dirty="0">
                <a:solidFill>
                  <a:srgbClr val="464652"/>
                </a:solidFill>
                <a:latin typeface="Trebuchet MS"/>
                <a:cs typeface="Trebuchet MS"/>
              </a:rPr>
              <a:t>connect </a:t>
            </a:r>
            <a:r>
              <a:rPr sz="2300" spc="-229" dirty="0">
                <a:solidFill>
                  <a:srgbClr val="464652"/>
                </a:solidFill>
                <a:latin typeface="Trebuchet MS"/>
                <a:cs typeface="Trebuchet MS"/>
              </a:rPr>
              <a:t>a </a:t>
            </a:r>
            <a:r>
              <a:rPr sz="2300" spc="-110" dirty="0">
                <a:solidFill>
                  <a:srgbClr val="464652"/>
                </a:solidFill>
                <a:latin typeface="Trebuchet MS"/>
                <a:cs typeface="Trebuchet MS"/>
              </a:rPr>
              <a:t>system </a:t>
            </a:r>
            <a:r>
              <a:rPr sz="2300" spc="-55" dirty="0">
                <a:solidFill>
                  <a:srgbClr val="464652"/>
                </a:solidFill>
                <a:latin typeface="Trebuchet MS"/>
                <a:cs typeface="Trebuchet MS"/>
              </a:rPr>
              <a:t>to </a:t>
            </a:r>
            <a:r>
              <a:rPr sz="2300" spc="-229" dirty="0">
                <a:solidFill>
                  <a:srgbClr val="464652"/>
                </a:solidFill>
                <a:latin typeface="Trebuchet MS"/>
                <a:cs typeface="Trebuchet MS"/>
              </a:rPr>
              <a:t>a </a:t>
            </a:r>
            <a:r>
              <a:rPr sz="2300" spc="-125" dirty="0">
                <a:solidFill>
                  <a:srgbClr val="464652"/>
                </a:solidFill>
                <a:latin typeface="Trebuchet MS"/>
                <a:cs typeface="Trebuchet MS"/>
              </a:rPr>
              <a:t>high-speed</a:t>
            </a:r>
            <a:r>
              <a:rPr sz="2300" spc="-495" dirty="0">
                <a:solidFill>
                  <a:srgbClr val="464652"/>
                </a:solidFill>
                <a:latin typeface="Trebuchet MS"/>
                <a:cs typeface="Trebuchet MS"/>
              </a:rPr>
              <a:t> </a:t>
            </a:r>
            <a:r>
              <a:rPr sz="2300" spc="-75" dirty="0">
                <a:solidFill>
                  <a:srgbClr val="464652"/>
                </a:solidFill>
                <a:latin typeface="Trebuchet MS"/>
                <a:cs typeface="Trebuchet MS"/>
              </a:rPr>
              <a:t>network</a:t>
            </a:r>
            <a:endParaRPr sz="2300">
              <a:latin typeface="Trebuchet MS"/>
              <a:cs typeface="Trebuchet M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77341"/>
            <a:ext cx="719455" cy="513715"/>
          </a:xfrm>
          <a:prstGeom prst="rect">
            <a:avLst/>
          </a:prstGeom>
        </p:spPr>
        <p:txBody>
          <a:bodyPr vert="horz" wrap="square" lIns="0" tIns="13335" rIns="0" bIns="0" rtlCol="0">
            <a:spAutoFit/>
          </a:bodyPr>
          <a:lstStyle/>
          <a:p>
            <a:pPr marL="12700">
              <a:lnSpc>
                <a:spcPct val="100000"/>
              </a:lnSpc>
              <a:spcBef>
                <a:spcPts val="105"/>
              </a:spcBef>
            </a:pPr>
            <a:r>
              <a:rPr spc="65" dirty="0">
                <a:solidFill>
                  <a:srgbClr val="464652"/>
                </a:solidFill>
              </a:rPr>
              <a:t>PCI</a:t>
            </a:r>
          </a:p>
        </p:txBody>
      </p:sp>
      <p:sp>
        <p:nvSpPr>
          <p:cNvPr id="3" name="object 3"/>
          <p:cNvSpPr txBox="1"/>
          <p:nvPr/>
        </p:nvSpPr>
        <p:spPr>
          <a:xfrm>
            <a:off x="535940" y="1160935"/>
            <a:ext cx="5538470" cy="3766820"/>
          </a:xfrm>
          <a:prstGeom prst="rect">
            <a:avLst/>
          </a:prstGeom>
        </p:spPr>
        <p:txBody>
          <a:bodyPr vert="horz" wrap="square" lIns="0" tIns="46990" rIns="0" bIns="0" rtlCol="0">
            <a:spAutoFit/>
          </a:bodyPr>
          <a:lstStyle/>
          <a:p>
            <a:pPr marL="12700">
              <a:lnSpc>
                <a:spcPct val="100000"/>
              </a:lnSpc>
              <a:spcBef>
                <a:spcPts val="370"/>
              </a:spcBef>
              <a:tabLst>
                <a:tab pos="286385" algn="l"/>
              </a:tabLst>
            </a:pPr>
            <a:r>
              <a:rPr sz="2100" spc="-600" dirty="0">
                <a:solidFill>
                  <a:srgbClr val="717BA2"/>
                </a:solidFill>
                <a:latin typeface="Arial"/>
                <a:cs typeface="Arial"/>
              </a:rPr>
              <a:t>	</a:t>
            </a:r>
            <a:r>
              <a:rPr sz="2800" u="heavy" spc="-155" dirty="0">
                <a:uFill>
                  <a:solidFill>
                    <a:srgbClr val="000000"/>
                  </a:solidFill>
                </a:uFill>
                <a:latin typeface="Trebuchet MS"/>
                <a:cs typeface="Trebuchet MS"/>
              </a:rPr>
              <a:t>P</a:t>
            </a:r>
            <a:r>
              <a:rPr sz="2800" spc="-155" dirty="0">
                <a:latin typeface="Trebuchet MS"/>
                <a:cs typeface="Trebuchet MS"/>
              </a:rPr>
              <a:t>eripheral </a:t>
            </a:r>
            <a:r>
              <a:rPr sz="2800" u="heavy" spc="-65" dirty="0">
                <a:uFill>
                  <a:solidFill>
                    <a:srgbClr val="000000"/>
                  </a:solidFill>
                </a:uFill>
                <a:latin typeface="Trebuchet MS"/>
                <a:cs typeface="Trebuchet MS"/>
              </a:rPr>
              <a:t>C</a:t>
            </a:r>
            <a:r>
              <a:rPr sz="2800" spc="-65" dirty="0">
                <a:latin typeface="Trebuchet MS"/>
                <a:cs typeface="Trebuchet MS"/>
              </a:rPr>
              <a:t>omponent</a:t>
            </a:r>
            <a:r>
              <a:rPr sz="2800" spc="30" dirty="0">
                <a:latin typeface="Trebuchet MS"/>
                <a:cs typeface="Trebuchet MS"/>
              </a:rPr>
              <a:t> </a:t>
            </a:r>
            <a:r>
              <a:rPr sz="2800" u="heavy" spc="-130" dirty="0">
                <a:uFill>
                  <a:solidFill>
                    <a:srgbClr val="000000"/>
                  </a:solidFill>
                </a:uFill>
                <a:latin typeface="Trebuchet MS"/>
                <a:cs typeface="Trebuchet MS"/>
              </a:rPr>
              <a:t>I</a:t>
            </a:r>
            <a:r>
              <a:rPr sz="2800" spc="-130" dirty="0">
                <a:latin typeface="Trebuchet MS"/>
                <a:cs typeface="Trebuchet MS"/>
              </a:rPr>
              <a:t>nterconnect</a:t>
            </a:r>
            <a:endParaRPr sz="2800">
              <a:latin typeface="Trebuchet MS"/>
              <a:cs typeface="Trebuchet MS"/>
            </a:endParaRPr>
          </a:p>
          <a:p>
            <a:pPr marL="286385">
              <a:lnSpc>
                <a:spcPct val="100000"/>
              </a:lnSpc>
              <a:spcBef>
                <a:spcPts val="235"/>
              </a:spcBef>
              <a:tabLst>
                <a:tab pos="561340" algn="l"/>
              </a:tabLst>
            </a:pPr>
            <a:r>
              <a:rPr sz="1800" spc="-515" dirty="0">
                <a:solidFill>
                  <a:srgbClr val="9FB8CD"/>
                </a:solidFill>
                <a:latin typeface="Arial"/>
                <a:cs typeface="Arial"/>
              </a:rPr>
              <a:t>	</a:t>
            </a:r>
            <a:r>
              <a:rPr sz="2400" spc="-5" dirty="0">
                <a:solidFill>
                  <a:srgbClr val="464652"/>
                </a:solidFill>
                <a:latin typeface="Trebuchet MS"/>
                <a:cs typeface="Trebuchet MS"/>
              </a:rPr>
              <a:t>Also </a:t>
            </a:r>
            <a:r>
              <a:rPr sz="2400" spc="-170" dirty="0">
                <a:solidFill>
                  <a:srgbClr val="464652"/>
                </a:solidFill>
                <a:latin typeface="Trebuchet MS"/>
                <a:cs typeface="Trebuchet MS"/>
              </a:rPr>
              <a:t>called </a:t>
            </a:r>
            <a:r>
              <a:rPr sz="2400" spc="-135" dirty="0">
                <a:solidFill>
                  <a:srgbClr val="464652"/>
                </a:solidFill>
                <a:latin typeface="Trebuchet MS"/>
                <a:cs typeface="Trebuchet MS"/>
              </a:rPr>
              <a:t>“Local</a:t>
            </a:r>
            <a:r>
              <a:rPr sz="2400" spc="-275" dirty="0">
                <a:solidFill>
                  <a:srgbClr val="464652"/>
                </a:solidFill>
                <a:latin typeface="Trebuchet MS"/>
                <a:cs typeface="Trebuchet MS"/>
              </a:rPr>
              <a:t> </a:t>
            </a:r>
            <a:r>
              <a:rPr sz="2400" spc="-100" dirty="0">
                <a:solidFill>
                  <a:srgbClr val="464652"/>
                </a:solidFill>
                <a:latin typeface="Trebuchet MS"/>
                <a:cs typeface="Trebuchet MS"/>
              </a:rPr>
              <a:t>Bus”</a:t>
            </a:r>
            <a:endParaRPr sz="2400">
              <a:latin typeface="Trebuchet MS"/>
              <a:cs typeface="Trebuchet MS"/>
            </a:endParaRPr>
          </a:p>
          <a:p>
            <a:pPr marL="12700">
              <a:lnSpc>
                <a:spcPct val="100000"/>
              </a:lnSpc>
              <a:spcBef>
                <a:spcPts val="250"/>
              </a:spcBef>
              <a:tabLst>
                <a:tab pos="286385" algn="l"/>
              </a:tabLst>
            </a:pPr>
            <a:r>
              <a:rPr sz="2100" spc="-600" dirty="0">
                <a:solidFill>
                  <a:srgbClr val="717BA2"/>
                </a:solidFill>
                <a:latin typeface="Arial"/>
                <a:cs typeface="Arial"/>
              </a:rPr>
              <a:t>	</a:t>
            </a:r>
            <a:r>
              <a:rPr sz="2800" spc="-35" dirty="0">
                <a:latin typeface="Trebuchet MS"/>
                <a:cs typeface="Trebuchet MS"/>
              </a:rPr>
              <a:t>History</a:t>
            </a:r>
            <a:endParaRPr sz="2800">
              <a:latin typeface="Trebuchet MS"/>
              <a:cs typeface="Trebuchet MS"/>
            </a:endParaRPr>
          </a:p>
          <a:p>
            <a:pPr marL="286385">
              <a:lnSpc>
                <a:spcPct val="100000"/>
              </a:lnSpc>
              <a:spcBef>
                <a:spcPts val="229"/>
              </a:spcBef>
              <a:tabLst>
                <a:tab pos="561340" algn="l"/>
              </a:tabLst>
            </a:pPr>
            <a:r>
              <a:rPr sz="1800" spc="-515" dirty="0">
                <a:solidFill>
                  <a:srgbClr val="9FB8CD"/>
                </a:solidFill>
                <a:latin typeface="Arial"/>
                <a:cs typeface="Arial"/>
              </a:rPr>
              <a:t>	</a:t>
            </a:r>
            <a:r>
              <a:rPr sz="2400" spc="-85" dirty="0">
                <a:solidFill>
                  <a:srgbClr val="464652"/>
                </a:solidFill>
                <a:latin typeface="Trebuchet MS"/>
                <a:cs typeface="Trebuchet MS"/>
              </a:rPr>
              <a:t>Developed </a:t>
            </a:r>
            <a:r>
              <a:rPr sz="2400" spc="-150" dirty="0">
                <a:solidFill>
                  <a:srgbClr val="464652"/>
                </a:solidFill>
                <a:latin typeface="Trebuchet MS"/>
                <a:cs typeface="Trebuchet MS"/>
              </a:rPr>
              <a:t>by </a:t>
            </a:r>
            <a:r>
              <a:rPr sz="2400" spc="-135" dirty="0">
                <a:solidFill>
                  <a:srgbClr val="464652"/>
                </a:solidFill>
                <a:latin typeface="Trebuchet MS"/>
                <a:cs typeface="Trebuchet MS"/>
              </a:rPr>
              <a:t>Intel</a:t>
            </a:r>
            <a:r>
              <a:rPr sz="2400" spc="30" dirty="0">
                <a:solidFill>
                  <a:srgbClr val="464652"/>
                </a:solidFill>
                <a:latin typeface="Trebuchet MS"/>
                <a:cs typeface="Trebuchet MS"/>
              </a:rPr>
              <a:t> </a:t>
            </a:r>
            <a:r>
              <a:rPr sz="2400" spc="-80" dirty="0">
                <a:solidFill>
                  <a:srgbClr val="464652"/>
                </a:solidFill>
                <a:latin typeface="Trebuchet MS"/>
                <a:cs typeface="Trebuchet MS"/>
              </a:rPr>
              <a:t>(1993)</a:t>
            </a:r>
            <a:endParaRPr sz="2400">
              <a:latin typeface="Trebuchet MS"/>
              <a:cs typeface="Trebuchet MS"/>
            </a:endParaRPr>
          </a:p>
          <a:p>
            <a:pPr marL="286385">
              <a:lnSpc>
                <a:spcPct val="100000"/>
              </a:lnSpc>
              <a:spcBef>
                <a:spcPts val="204"/>
              </a:spcBef>
              <a:tabLst>
                <a:tab pos="561340" algn="l"/>
              </a:tabLst>
            </a:pPr>
            <a:r>
              <a:rPr sz="1800" spc="-515" dirty="0">
                <a:solidFill>
                  <a:srgbClr val="9FB8CD"/>
                </a:solidFill>
                <a:latin typeface="Arial"/>
                <a:cs typeface="Arial"/>
              </a:rPr>
              <a:t>	</a:t>
            </a:r>
            <a:r>
              <a:rPr sz="2400" spc="-105" dirty="0">
                <a:solidFill>
                  <a:srgbClr val="464652"/>
                </a:solidFill>
                <a:latin typeface="Trebuchet MS"/>
                <a:cs typeface="Trebuchet MS"/>
              </a:rPr>
              <a:t>Very </a:t>
            </a:r>
            <a:r>
              <a:rPr sz="2400" spc="-150" dirty="0">
                <a:solidFill>
                  <a:srgbClr val="464652"/>
                </a:solidFill>
                <a:latin typeface="Trebuchet MS"/>
                <a:cs typeface="Trebuchet MS"/>
              </a:rPr>
              <a:t>successful, </a:t>
            </a:r>
            <a:r>
              <a:rPr sz="2400" spc="-145" dirty="0">
                <a:solidFill>
                  <a:srgbClr val="464652"/>
                </a:solidFill>
                <a:latin typeface="Trebuchet MS"/>
                <a:cs typeface="Trebuchet MS"/>
              </a:rPr>
              <a:t>widely</a:t>
            </a:r>
            <a:r>
              <a:rPr sz="2400" spc="-210" dirty="0">
                <a:solidFill>
                  <a:srgbClr val="464652"/>
                </a:solidFill>
                <a:latin typeface="Trebuchet MS"/>
                <a:cs typeface="Trebuchet MS"/>
              </a:rPr>
              <a:t> </a:t>
            </a:r>
            <a:r>
              <a:rPr sz="2400" spc="-110" dirty="0">
                <a:solidFill>
                  <a:srgbClr val="464652"/>
                </a:solidFill>
                <a:latin typeface="Trebuchet MS"/>
                <a:cs typeface="Trebuchet MS"/>
              </a:rPr>
              <a:t>used</a:t>
            </a:r>
            <a:endParaRPr sz="2400">
              <a:latin typeface="Trebuchet MS"/>
              <a:cs typeface="Trebuchet MS"/>
            </a:endParaRPr>
          </a:p>
          <a:p>
            <a:pPr marL="286385">
              <a:lnSpc>
                <a:spcPct val="100000"/>
              </a:lnSpc>
              <a:spcBef>
                <a:spcPts val="219"/>
              </a:spcBef>
              <a:tabLst>
                <a:tab pos="561340" algn="l"/>
              </a:tabLst>
            </a:pPr>
            <a:r>
              <a:rPr sz="1800" spc="-515" dirty="0">
                <a:solidFill>
                  <a:srgbClr val="9FB8CD"/>
                </a:solidFill>
                <a:latin typeface="Arial"/>
                <a:cs typeface="Arial"/>
              </a:rPr>
              <a:t>	</a:t>
            </a:r>
            <a:r>
              <a:rPr sz="2400" spc="-50" dirty="0">
                <a:solidFill>
                  <a:srgbClr val="464652"/>
                </a:solidFill>
                <a:latin typeface="Trebuchet MS"/>
                <a:cs typeface="Trebuchet MS"/>
              </a:rPr>
              <a:t>Much </a:t>
            </a:r>
            <a:r>
              <a:rPr sz="2400" spc="-150" dirty="0">
                <a:solidFill>
                  <a:srgbClr val="464652"/>
                </a:solidFill>
                <a:latin typeface="Trebuchet MS"/>
                <a:cs typeface="Trebuchet MS"/>
              </a:rPr>
              <a:t>faster </a:t>
            </a:r>
            <a:r>
              <a:rPr sz="2400" spc="-155" dirty="0">
                <a:solidFill>
                  <a:srgbClr val="464652"/>
                </a:solidFill>
                <a:latin typeface="Trebuchet MS"/>
                <a:cs typeface="Trebuchet MS"/>
              </a:rPr>
              <a:t>than</a:t>
            </a:r>
            <a:r>
              <a:rPr sz="2400" spc="10" dirty="0">
                <a:solidFill>
                  <a:srgbClr val="464652"/>
                </a:solidFill>
                <a:latin typeface="Trebuchet MS"/>
                <a:cs typeface="Trebuchet MS"/>
              </a:rPr>
              <a:t> </a:t>
            </a:r>
            <a:r>
              <a:rPr sz="2400" spc="20" dirty="0">
                <a:solidFill>
                  <a:srgbClr val="464652"/>
                </a:solidFill>
                <a:latin typeface="Trebuchet MS"/>
                <a:cs typeface="Trebuchet MS"/>
              </a:rPr>
              <a:t>ISA</a:t>
            </a:r>
            <a:endParaRPr sz="2400">
              <a:latin typeface="Trebuchet MS"/>
              <a:cs typeface="Trebuchet MS"/>
            </a:endParaRPr>
          </a:p>
          <a:p>
            <a:pPr marL="286385">
              <a:lnSpc>
                <a:spcPct val="100000"/>
              </a:lnSpc>
              <a:spcBef>
                <a:spcPts val="215"/>
              </a:spcBef>
              <a:tabLst>
                <a:tab pos="561340" algn="l"/>
              </a:tabLst>
            </a:pPr>
            <a:r>
              <a:rPr sz="1800" spc="-515" dirty="0">
                <a:solidFill>
                  <a:srgbClr val="9FB8CD"/>
                </a:solidFill>
                <a:latin typeface="Arial"/>
                <a:cs typeface="Arial"/>
              </a:rPr>
              <a:t>	</a:t>
            </a:r>
            <a:r>
              <a:rPr sz="2400" spc="-120" dirty="0">
                <a:solidFill>
                  <a:srgbClr val="464652"/>
                </a:solidFill>
                <a:latin typeface="Trebuchet MS"/>
                <a:cs typeface="Trebuchet MS"/>
              </a:rPr>
              <a:t>Gradually </a:t>
            </a:r>
            <a:r>
              <a:rPr sz="2400" spc="-150" dirty="0">
                <a:solidFill>
                  <a:srgbClr val="464652"/>
                </a:solidFill>
                <a:latin typeface="Trebuchet MS"/>
                <a:cs typeface="Trebuchet MS"/>
              </a:rPr>
              <a:t>replacing</a:t>
            </a:r>
            <a:r>
              <a:rPr sz="2400" spc="-20" dirty="0">
                <a:solidFill>
                  <a:srgbClr val="464652"/>
                </a:solidFill>
                <a:latin typeface="Trebuchet MS"/>
                <a:cs typeface="Trebuchet MS"/>
              </a:rPr>
              <a:t> </a:t>
            </a:r>
            <a:r>
              <a:rPr sz="2400" spc="20" dirty="0">
                <a:solidFill>
                  <a:srgbClr val="464652"/>
                </a:solidFill>
                <a:latin typeface="Trebuchet MS"/>
                <a:cs typeface="Trebuchet MS"/>
              </a:rPr>
              <a:t>ISA</a:t>
            </a:r>
            <a:endParaRPr sz="2400">
              <a:latin typeface="Trebuchet MS"/>
              <a:cs typeface="Trebuchet MS"/>
            </a:endParaRPr>
          </a:p>
          <a:p>
            <a:pPr marL="12700">
              <a:lnSpc>
                <a:spcPct val="100000"/>
              </a:lnSpc>
              <a:spcBef>
                <a:spcPts val="250"/>
              </a:spcBef>
              <a:tabLst>
                <a:tab pos="286385" algn="l"/>
              </a:tabLst>
            </a:pPr>
            <a:r>
              <a:rPr sz="2100" spc="-600" dirty="0">
                <a:solidFill>
                  <a:srgbClr val="717BA2"/>
                </a:solidFill>
                <a:latin typeface="Arial"/>
                <a:cs typeface="Arial"/>
              </a:rPr>
              <a:t>	</a:t>
            </a:r>
            <a:r>
              <a:rPr sz="2800" spc="-105" dirty="0">
                <a:latin typeface="Trebuchet MS"/>
                <a:cs typeface="Trebuchet MS"/>
              </a:rPr>
              <a:t>Configuration</a:t>
            </a:r>
            <a:endParaRPr sz="2800">
              <a:latin typeface="Trebuchet MS"/>
              <a:cs typeface="Trebuchet MS"/>
            </a:endParaRPr>
          </a:p>
          <a:p>
            <a:pPr marL="286385">
              <a:lnSpc>
                <a:spcPct val="100000"/>
              </a:lnSpc>
              <a:spcBef>
                <a:spcPts val="220"/>
              </a:spcBef>
              <a:tabLst>
                <a:tab pos="561340" algn="l"/>
              </a:tabLst>
            </a:pPr>
            <a:r>
              <a:rPr sz="1800" spc="-515" dirty="0">
                <a:solidFill>
                  <a:srgbClr val="9FB8CD"/>
                </a:solidFill>
                <a:latin typeface="Arial"/>
                <a:cs typeface="Arial"/>
              </a:rPr>
              <a:t>	</a:t>
            </a:r>
            <a:r>
              <a:rPr sz="2400" spc="-185" dirty="0">
                <a:solidFill>
                  <a:srgbClr val="464652"/>
                </a:solidFill>
                <a:latin typeface="Trebuchet MS"/>
                <a:cs typeface="Trebuchet MS"/>
              </a:rPr>
              <a:t>Parallel,</a:t>
            </a:r>
            <a:r>
              <a:rPr sz="2400" spc="-295" dirty="0">
                <a:solidFill>
                  <a:srgbClr val="464652"/>
                </a:solidFill>
                <a:latin typeface="Trebuchet MS"/>
                <a:cs typeface="Trebuchet MS"/>
              </a:rPr>
              <a:t> </a:t>
            </a:r>
            <a:r>
              <a:rPr sz="2400" spc="-114" dirty="0">
                <a:solidFill>
                  <a:srgbClr val="464652"/>
                </a:solidFill>
                <a:latin typeface="Trebuchet MS"/>
                <a:cs typeface="Trebuchet MS"/>
              </a:rPr>
              <a:t>multi-drop</a:t>
            </a:r>
            <a:endParaRPr sz="2400">
              <a:latin typeface="Trebuchet MS"/>
              <a:cs typeface="Trebuchet M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77341"/>
            <a:ext cx="719455" cy="513715"/>
          </a:xfrm>
          <a:prstGeom prst="rect">
            <a:avLst/>
          </a:prstGeom>
        </p:spPr>
        <p:txBody>
          <a:bodyPr vert="horz" wrap="square" lIns="0" tIns="13335" rIns="0" bIns="0" rtlCol="0">
            <a:spAutoFit/>
          </a:bodyPr>
          <a:lstStyle/>
          <a:p>
            <a:pPr marL="12700">
              <a:lnSpc>
                <a:spcPct val="100000"/>
              </a:lnSpc>
              <a:spcBef>
                <a:spcPts val="105"/>
              </a:spcBef>
            </a:pPr>
            <a:r>
              <a:rPr spc="65" dirty="0">
                <a:solidFill>
                  <a:srgbClr val="464652"/>
                </a:solidFill>
              </a:rPr>
              <a:t>PCI</a:t>
            </a:r>
          </a:p>
        </p:txBody>
      </p:sp>
      <p:sp>
        <p:nvSpPr>
          <p:cNvPr id="3" name="object 3"/>
          <p:cNvSpPr txBox="1"/>
          <p:nvPr/>
        </p:nvSpPr>
        <p:spPr>
          <a:xfrm>
            <a:off x="535940" y="1160935"/>
            <a:ext cx="7701280" cy="3699510"/>
          </a:xfrm>
          <a:prstGeom prst="rect">
            <a:avLst/>
          </a:prstGeom>
        </p:spPr>
        <p:txBody>
          <a:bodyPr vert="horz" wrap="square" lIns="0" tIns="46990" rIns="0" bIns="0" rtlCol="0">
            <a:spAutoFit/>
          </a:bodyPr>
          <a:lstStyle/>
          <a:p>
            <a:pPr marL="12700">
              <a:lnSpc>
                <a:spcPct val="100000"/>
              </a:lnSpc>
              <a:spcBef>
                <a:spcPts val="370"/>
              </a:spcBef>
              <a:tabLst>
                <a:tab pos="286385" algn="l"/>
              </a:tabLst>
            </a:pPr>
            <a:r>
              <a:rPr sz="2100" spc="-600" dirty="0">
                <a:solidFill>
                  <a:srgbClr val="717BA2"/>
                </a:solidFill>
                <a:latin typeface="Arial"/>
                <a:cs typeface="Arial"/>
              </a:rPr>
              <a:t>	</a:t>
            </a:r>
            <a:r>
              <a:rPr sz="2800" spc="-55" dirty="0">
                <a:latin typeface="Trebuchet MS"/>
                <a:cs typeface="Trebuchet MS"/>
              </a:rPr>
              <a:t>Used</a:t>
            </a:r>
            <a:r>
              <a:rPr sz="2800" spc="-70" dirty="0">
                <a:latin typeface="Trebuchet MS"/>
                <a:cs typeface="Trebuchet MS"/>
              </a:rPr>
              <a:t> </a:t>
            </a:r>
            <a:r>
              <a:rPr sz="2800" spc="105" dirty="0">
                <a:latin typeface="Trebuchet MS"/>
                <a:cs typeface="Trebuchet MS"/>
              </a:rPr>
              <a:t>for…</a:t>
            </a:r>
            <a:endParaRPr sz="2800">
              <a:latin typeface="Trebuchet MS"/>
              <a:cs typeface="Trebuchet MS"/>
            </a:endParaRPr>
          </a:p>
          <a:p>
            <a:pPr marL="286385">
              <a:lnSpc>
                <a:spcPct val="100000"/>
              </a:lnSpc>
              <a:spcBef>
                <a:spcPts val="235"/>
              </a:spcBef>
              <a:tabLst>
                <a:tab pos="561340" algn="l"/>
              </a:tabLst>
            </a:pPr>
            <a:r>
              <a:rPr sz="1800" spc="-515" dirty="0">
                <a:solidFill>
                  <a:srgbClr val="9FB8CD"/>
                </a:solidFill>
                <a:latin typeface="Arial"/>
                <a:cs typeface="Arial"/>
              </a:rPr>
              <a:t>	</a:t>
            </a:r>
            <a:r>
              <a:rPr sz="2400" spc="-229" dirty="0">
                <a:solidFill>
                  <a:srgbClr val="464652"/>
                </a:solidFill>
                <a:latin typeface="Trebuchet MS"/>
                <a:cs typeface="Trebuchet MS"/>
              </a:rPr>
              <a:t>Just </a:t>
            </a:r>
            <a:r>
              <a:rPr sz="2400" spc="-125" dirty="0">
                <a:solidFill>
                  <a:srgbClr val="464652"/>
                </a:solidFill>
                <a:latin typeface="Trebuchet MS"/>
                <a:cs typeface="Trebuchet MS"/>
              </a:rPr>
              <a:t>about </a:t>
            </a:r>
            <a:r>
              <a:rPr sz="2400" spc="-180" dirty="0">
                <a:solidFill>
                  <a:srgbClr val="464652"/>
                </a:solidFill>
                <a:latin typeface="Trebuchet MS"/>
                <a:cs typeface="Trebuchet MS"/>
              </a:rPr>
              <a:t>any</a:t>
            </a:r>
            <a:r>
              <a:rPr sz="2400" spc="-315" dirty="0">
                <a:solidFill>
                  <a:srgbClr val="464652"/>
                </a:solidFill>
                <a:latin typeface="Trebuchet MS"/>
                <a:cs typeface="Trebuchet MS"/>
              </a:rPr>
              <a:t> </a:t>
            </a:r>
            <a:r>
              <a:rPr sz="2400" spc="-125" dirty="0">
                <a:solidFill>
                  <a:srgbClr val="464652"/>
                </a:solidFill>
                <a:latin typeface="Trebuchet MS"/>
                <a:cs typeface="Trebuchet MS"/>
              </a:rPr>
              <a:t>peripheral</a:t>
            </a:r>
            <a:endParaRPr sz="2400">
              <a:latin typeface="Trebuchet MS"/>
              <a:cs typeface="Trebuchet MS"/>
            </a:endParaRPr>
          </a:p>
          <a:p>
            <a:pPr marL="286385">
              <a:lnSpc>
                <a:spcPct val="100000"/>
              </a:lnSpc>
              <a:spcBef>
                <a:spcPts val="215"/>
              </a:spcBef>
              <a:tabLst>
                <a:tab pos="561340" algn="l"/>
              </a:tabLst>
            </a:pPr>
            <a:r>
              <a:rPr sz="1800" spc="-515" dirty="0">
                <a:solidFill>
                  <a:srgbClr val="9FB8CD"/>
                </a:solidFill>
                <a:latin typeface="Arial"/>
                <a:cs typeface="Arial"/>
              </a:rPr>
              <a:t>	</a:t>
            </a:r>
            <a:r>
              <a:rPr sz="2400" spc="-30" dirty="0">
                <a:solidFill>
                  <a:srgbClr val="464652"/>
                </a:solidFill>
                <a:latin typeface="Trebuchet MS"/>
                <a:cs typeface="Trebuchet MS"/>
              </a:rPr>
              <a:t>Can </a:t>
            </a:r>
            <a:r>
              <a:rPr sz="2400" spc="-75" dirty="0">
                <a:solidFill>
                  <a:srgbClr val="464652"/>
                </a:solidFill>
                <a:latin typeface="Trebuchet MS"/>
                <a:cs typeface="Trebuchet MS"/>
              </a:rPr>
              <a:t>support </a:t>
            </a:r>
            <a:r>
              <a:rPr sz="2400" spc="-160" dirty="0">
                <a:solidFill>
                  <a:srgbClr val="464652"/>
                </a:solidFill>
                <a:latin typeface="Trebuchet MS"/>
                <a:cs typeface="Trebuchet MS"/>
              </a:rPr>
              <a:t>multiple </a:t>
            </a:r>
            <a:r>
              <a:rPr sz="2400" spc="-125" dirty="0">
                <a:solidFill>
                  <a:srgbClr val="464652"/>
                </a:solidFill>
                <a:latin typeface="Trebuchet MS"/>
                <a:cs typeface="Trebuchet MS"/>
              </a:rPr>
              <a:t>high-performance</a:t>
            </a:r>
            <a:r>
              <a:rPr sz="2400" spc="20" dirty="0">
                <a:solidFill>
                  <a:srgbClr val="464652"/>
                </a:solidFill>
                <a:latin typeface="Trebuchet MS"/>
                <a:cs typeface="Trebuchet MS"/>
              </a:rPr>
              <a:t> </a:t>
            </a:r>
            <a:r>
              <a:rPr sz="2400" spc="-135" dirty="0">
                <a:solidFill>
                  <a:srgbClr val="464652"/>
                </a:solidFill>
                <a:latin typeface="Trebuchet MS"/>
                <a:cs typeface="Trebuchet MS"/>
              </a:rPr>
              <a:t>devices</a:t>
            </a:r>
            <a:endParaRPr sz="2400">
              <a:latin typeface="Trebuchet MS"/>
              <a:cs typeface="Trebuchet MS"/>
            </a:endParaRPr>
          </a:p>
          <a:p>
            <a:pPr marL="286385">
              <a:lnSpc>
                <a:spcPct val="100000"/>
              </a:lnSpc>
              <a:spcBef>
                <a:spcPts val="204"/>
              </a:spcBef>
              <a:tabLst>
                <a:tab pos="561340" algn="l"/>
              </a:tabLst>
            </a:pPr>
            <a:r>
              <a:rPr sz="1800" spc="-515" dirty="0">
                <a:solidFill>
                  <a:srgbClr val="9FB8CD"/>
                </a:solidFill>
                <a:latin typeface="Arial"/>
                <a:cs typeface="Arial"/>
              </a:rPr>
              <a:t>	</a:t>
            </a:r>
            <a:r>
              <a:rPr sz="2400" spc="-120" dirty="0">
                <a:solidFill>
                  <a:srgbClr val="464652"/>
                </a:solidFill>
                <a:latin typeface="Trebuchet MS"/>
                <a:cs typeface="Trebuchet MS"/>
              </a:rPr>
              <a:t>Graphics, </a:t>
            </a:r>
            <a:r>
              <a:rPr sz="2400" spc="-125" dirty="0">
                <a:solidFill>
                  <a:srgbClr val="464652"/>
                </a:solidFill>
                <a:latin typeface="Trebuchet MS"/>
                <a:cs typeface="Trebuchet MS"/>
              </a:rPr>
              <a:t>full-motion </a:t>
            </a:r>
            <a:r>
              <a:rPr sz="2400" spc="-160" dirty="0">
                <a:solidFill>
                  <a:srgbClr val="464652"/>
                </a:solidFill>
                <a:latin typeface="Trebuchet MS"/>
                <a:cs typeface="Trebuchet MS"/>
              </a:rPr>
              <a:t>video, </a:t>
            </a:r>
            <a:r>
              <a:rPr sz="2400" spc="-55" dirty="0">
                <a:solidFill>
                  <a:srgbClr val="464652"/>
                </a:solidFill>
                <a:latin typeface="Trebuchet MS"/>
                <a:cs typeface="Trebuchet MS"/>
              </a:rPr>
              <a:t>SCSI, </a:t>
            </a:r>
            <a:r>
              <a:rPr sz="2400" spc="-145" dirty="0">
                <a:solidFill>
                  <a:srgbClr val="464652"/>
                </a:solidFill>
                <a:latin typeface="Trebuchet MS"/>
                <a:cs typeface="Trebuchet MS"/>
              </a:rPr>
              <a:t>local </a:t>
            </a:r>
            <a:r>
              <a:rPr sz="2400" spc="-175" dirty="0">
                <a:solidFill>
                  <a:srgbClr val="464652"/>
                </a:solidFill>
                <a:latin typeface="Trebuchet MS"/>
                <a:cs typeface="Trebuchet MS"/>
              </a:rPr>
              <a:t>area </a:t>
            </a:r>
            <a:r>
              <a:rPr sz="2400" spc="-105" dirty="0">
                <a:solidFill>
                  <a:srgbClr val="464652"/>
                </a:solidFill>
                <a:latin typeface="Trebuchet MS"/>
                <a:cs typeface="Trebuchet MS"/>
              </a:rPr>
              <a:t>networks,</a:t>
            </a:r>
            <a:r>
              <a:rPr sz="2400" spc="-595" dirty="0">
                <a:solidFill>
                  <a:srgbClr val="464652"/>
                </a:solidFill>
                <a:latin typeface="Trebuchet MS"/>
                <a:cs typeface="Trebuchet MS"/>
              </a:rPr>
              <a:t> </a:t>
            </a:r>
            <a:r>
              <a:rPr sz="2400" spc="-190" dirty="0">
                <a:solidFill>
                  <a:srgbClr val="464652"/>
                </a:solidFill>
                <a:latin typeface="Trebuchet MS"/>
                <a:cs typeface="Trebuchet MS"/>
              </a:rPr>
              <a:t>etc.</a:t>
            </a:r>
            <a:endParaRPr sz="2400">
              <a:latin typeface="Trebuchet MS"/>
              <a:cs typeface="Trebuchet MS"/>
            </a:endParaRPr>
          </a:p>
          <a:p>
            <a:pPr marL="12700">
              <a:lnSpc>
                <a:spcPct val="100000"/>
              </a:lnSpc>
              <a:spcBef>
                <a:spcPts val="250"/>
              </a:spcBef>
              <a:tabLst>
                <a:tab pos="286385" algn="l"/>
              </a:tabLst>
            </a:pPr>
            <a:r>
              <a:rPr sz="2100" spc="-600" dirty="0">
                <a:solidFill>
                  <a:srgbClr val="717BA2"/>
                </a:solidFill>
                <a:latin typeface="Arial"/>
                <a:cs typeface="Arial"/>
              </a:rPr>
              <a:t>	</a:t>
            </a:r>
            <a:r>
              <a:rPr sz="2800" spc="-165" dirty="0">
                <a:latin typeface="Trebuchet MS"/>
                <a:cs typeface="Trebuchet MS"/>
              </a:rPr>
              <a:t>Specifications</a:t>
            </a:r>
            <a:endParaRPr sz="2800">
              <a:latin typeface="Trebuchet MS"/>
              <a:cs typeface="Trebuchet MS"/>
            </a:endParaRPr>
          </a:p>
          <a:p>
            <a:pPr marL="286385">
              <a:lnSpc>
                <a:spcPct val="100000"/>
              </a:lnSpc>
              <a:spcBef>
                <a:spcPts val="234"/>
              </a:spcBef>
              <a:tabLst>
                <a:tab pos="561340" algn="l"/>
              </a:tabLst>
            </a:pPr>
            <a:r>
              <a:rPr sz="1800" spc="-515" dirty="0">
                <a:solidFill>
                  <a:srgbClr val="9FB8CD"/>
                </a:solidFill>
                <a:latin typeface="Arial"/>
                <a:cs typeface="Arial"/>
              </a:rPr>
              <a:t>	</a:t>
            </a:r>
            <a:r>
              <a:rPr sz="2400" spc="-114" dirty="0">
                <a:solidFill>
                  <a:srgbClr val="464652"/>
                </a:solidFill>
                <a:latin typeface="Trebuchet MS"/>
                <a:cs typeface="Trebuchet MS"/>
              </a:rPr>
              <a:t>64-bit </a:t>
            </a:r>
            <a:r>
              <a:rPr sz="2400" spc="-100" dirty="0">
                <a:solidFill>
                  <a:srgbClr val="464652"/>
                </a:solidFill>
                <a:latin typeface="Trebuchet MS"/>
                <a:cs typeface="Trebuchet MS"/>
              </a:rPr>
              <a:t>bus</a:t>
            </a:r>
            <a:r>
              <a:rPr sz="2400" spc="-25" dirty="0">
                <a:solidFill>
                  <a:srgbClr val="464652"/>
                </a:solidFill>
                <a:latin typeface="Trebuchet MS"/>
                <a:cs typeface="Trebuchet MS"/>
              </a:rPr>
              <a:t> </a:t>
            </a:r>
            <a:r>
              <a:rPr sz="2400" spc="-170" dirty="0">
                <a:solidFill>
                  <a:srgbClr val="464652"/>
                </a:solidFill>
                <a:latin typeface="Trebuchet MS"/>
                <a:cs typeface="Trebuchet MS"/>
              </a:rPr>
              <a:t>capability</a:t>
            </a:r>
            <a:endParaRPr sz="2400">
              <a:latin typeface="Trebuchet MS"/>
              <a:cs typeface="Trebuchet MS"/>
            </a:endParaRPr>
          </a:p>
          <a:p>
            <a:pPr marL="286385">
              <a:lnSpc>
                <a:spcPct val="100000"/>
              </a:lnSpc>
              <a:spcBef>
                <a:spcPts val="215"/>
              </a:spcBef>
              <a:tabLst>
                <a:tab pos="561340" algn="l"/>
              </a:tabLst>
            </a:pPr>
            <a:r>
              <a:rPr sz="1800" spc="-515" dirty="0">
                <a:solidFill>
                  <a:srgbClr val="9FB8CD"/>
                </a:solidFill>
                <a:latin typeface="Arial"/>
                <a:cs typeface="Arial"/>
              </a:rPr>
              <a:t>	</a:t>
            </a:r>
            <a:r>
              <a:rPr sz="2400" spc="-110" dirty="0">
                <a:solidFill>
                  <a:srgbClr val="464652"/>
                </a:solidFill>
                <a:latin typeface="Trebuchet MS"/>
                <a:cs typeface="Trebuchet MS"/>
              </a:rPr>
              <a:t>Usually </a:t>
            </a:r>
            <a:r>
              <a:rPr sz="2400" spc="-155" dirty="0">
                <a:solidFill>
                  <a:srgbClr val="464652"/>
                </a:solidFill>
                <a:latin typeface="Trebuchet MS"/>
                <a:cs typeface="Trebuchet MS"/>
              </a:rPr>
              <a:t>implemented </a:t>
            </a:r>
            <a:r>
              <a:rPr sz="2400" spc="-150" dirty="0">
                <a:solidFill>
                  <a:srgbClr val="464652"/>
                </a:solidFill>
                <a:latin typeface="Trebuchet MS"/>
                <a:cs typeface="Trebuchet MS"/>
              </a:rPr>
              <a:t>as </a:t>
            </a:r>
            <a:r>
              <a:rPr sz="2400" spc="-240" dirty="0">
                <a:solidFill>
                  <a:srgbClr val="464652"/>
                </a:solidFill>
                <a:latin typeface="Trebuchet MS"/>
                <a:cs typeface="Trebuchet MS"/>
              </a:rPr>
              <a:t>a </a:t>
            </a:r>
            <a:r>
              <a:rPr sz="2400" spc="-114" dirty="0">
                <a:solidFill>
                  <a:srgbClr val="464652"/>
                </a:solidFill>
                <a:latin typeface="Trebuchet MS"/>
                <a:cs typeface="Trebuchet MS"/>
              </a:rPr>
              <a:t>32-bit</a:t>
            </a:r>
            <a:r>
              <a:rPr sz="2400" spc="-155" dirty="0">
                <a:solidFill>
                  <a:srgbClr val="464652"/>
                </a:solidFill>
                <a:latin typeface="Trebuchet MS"/>
                <a:cs typeface="Trebuchet MS"/>
              </a:rPr>
              <a:t> </a:t>
            </a:r>
            <a:r>
              <a:rPr sz="2400" spc="-100" dirty="0">
                <a:solidFill>
                  <a:srgbClr val="464652"/>
                </a:solidFill>
                <a:latin typeface="Trebuchet MS"/>
                <a:cs typeface="Trebuchet MS"/>
              </a:rPr>
              <a:t>bus</a:t>
            </a:r>
            <a:endParaRPr sz="2400">
              <a:latin typeface="Trebuchet MS"/>
              <a:cs typeface="Trebuchet MS"/>
            </a:endParaRPr>
          </a:p>
          <a:p>
            <a:pPr marL="286385">
              <a:lnSpc>
                <a:spcPct val="100000"/>
              </a:lnSpc>
              <a:spcBef>
                <a:spcPts val="204"/>
              </a:spcBef>
              <a:tabLst>
                <a:tab pos="561340" algn="l"/>
              </a:tabLst>
            </a:pPr>
            <a:r>
              <a:rPr sz="1800" spc="-515" dirty="0">
                <a:solidFill>
                  <a:srgbClr val="9FB8CD"/>
                </a:solidFill>
                <a:latin typeface="Arial"/>
                <a:cs typeface="Arial"/>
              </a:rPr>
              <a:t>	</a:t>
            </a:r>
            <a:r>
              <a:rPr sz="2400" spc="-55" dirty="0">
                <a:solidFill>
                  <a:srgbClr val="464652"/>
                </a:solidFill>
                <a:latin typeface="Trebuchet MS"/>
                <a:cs typeface="Trebuchet MS"/>
              </a:rPr>
              <a:t>Runs </a:t>
            </a:r>
            <a:r>
              <a:rPr sz="2400" spc="-200" dirty="0">
                <a:solidFill>
                  <a:srgbClr val="464652"/>
                </a:solidFill>
                <a:latin typeface="Trebuchet MS"/>
                <a:cs typeface="Trebuchet MS"/>
              </a:rPr>
              <a:t>at </a:t>
            </a:r>
            <a:r>
              <a:rPr sz="2400" spc="-60" dirty="0">
                <a:solidFill>
                  <a:srgbClr val="464652"/>
                </a:solidFill>
                <a:latin typeface="Trebuchet MS"/>
                <a:cs typeface="Trebuchet MS"/>
              </a:rPr>
              <a:t>33 </a:t>
            </a:r>
            <a:r>
              <a:rPr sz="2400" spc="70" dirty="0">
                <a:solidFill>
                  <a:srgbClr val="464652"/>
                </a:solidFill>
                <a:latin typeface="Trebuchet MS"/>
                <a:cs typeface="Trebuchet MS"/>
              </a:rPr>
              <a:t>MHz </a:t>
            </a:r>
            <a:r>
              <a:rPr sz="2400" spc="25" dirty="0">
                <a:solidFill>
                  <a:srgbClr val="464652"/>
                </a:solidFill>
                <a:latin typeface="Trebuchet MS"/>
                <a:cs typeface="Trebuchet MS"/>
              </a:rPr>
              <a:t>or </a:t>
            </a:r>
            <a:r>
              <a:rPr sz="2400" spc="-60" dirty="0">
                <a:solidFill>
                  <a:srgbClr val="464652"/>
                </a:solidFill>
                <a:latin typeface="Trebuchet MS"/>
                <a:cs typeface="Trebuchet MS"/>
              </a:rPr>
              <a:t>66</a:t>
            </a:r>
            <a:r>
              <a:rPr sz="2400" spc="-160" dirty="0">
                <a:solidFill>
                  <a:srgbClr val="464652"/>
                </a:solidFill>
                <a:latin typeface="Trebuchet MS"/>
                <a:cs typeface="Trebuchet MS"/>
              </a:rPr>
              <a:t> </a:t>
            </a:r>
            <a:r>
              <a:rPr sz="2400" spc="70" dirty="0">
                <a:solidFill>
                  <a:srgbClr val="464652"/>
                </a:solidFill>
                <a:latin typeface="Trebuchet MS"/>
                <a:cs typeface="Trebuchet MS"/>
              </a:rPr>
              <a:t>MHz</a:t>
            </a:r>
            <a:endParaRPr sz="2400">
              <a:latin typeface="Trebuchet MS"/>
              <a:cs typeface="Trebuchet MS"/>
            </a:endParaRPr>
          </a:p>
          <a:p>
            <a:pPr marL="286385">
              <a:lnSpc>
                <a:spcPct val="100000"/>
              </a:lnSpc>
              <a:spcBef>
                <a:spcPts val="215"/>
              </a:spcBef>
              <a:tabLst>
                <a:tab pos="561340" algn="l"/>
              </a:tabLst>
            </a:pPr>
            <a:r>
              <a:rPr sz="1800" spc="-515" dirty="0">
                <a:solidFill>
                  <a:srgbClr val="9FB8CD"/>
                </a:solidFill>
                <a:latin typeface="Arial"/>
                <a:cs typeface="Arial"/>
              </a:rPr>
              <a:t>	</a:t>
            </a:r>
            <a:r>
              <a:rPr sz="2400" spc="15" dirty="0">
                <a:solidFill>
                  <a:srgbClr val="464652"/>
                </a:solidFill>
                <a:latin typeface="Trebuchet MS"/>
                <a:cs typeface="Trebuchet MS"/>
              </a:rPr>
              <a:t>At </a:t>
            </a:r>
            <a:r>
              <a:rPr sz="2400" spc="-60" dirty="0">
                <a:solidFill>
                  <a:srgbClr val="464652"/>
                </a:solidFill>
                <a:latin typeface="Trebuchet MS"/>
                <a:cs typeface="Trebuchet MS"/>
              </a:rPr>
              <a:t>33 </a:t>
            </a:r>
            <a:r>
              <a:rPr sz="2400" spc="70" dirty="0">
                <a:solidFill>
                  <a:srgbClr val="464652"/>
                </a:solidFill>
                <a:latin typeface="Trebuchet MS"/>
                <a:cs typeface="Trebuchet MS"/>
              </a:rPr>
              <a:t>MHz </a:t>
            </a:r>
            <a:r>
              <a:rPr sz="2400" spc="-155" dirty="0">
                <a:solidFill>
                  <a:srgbClr val="464652"/>
                </a:solidFill>
                <a:latin typeface="Trebuchet MS"/>
                <a:cs typeface="Trebuchet MS"/>
              </a:rPr>
              <a:t>and </a:t>
            </a:r>
            <a:r>
              <a:rPr sz="2400" spc="-240" dirty="0">
                <a:solidFill>
                  <a:srgbClr val="464652"/>
                </a:solidFill>
                <a:latin typeface="Trebuchet MS"/>
                <a:cs typeface="Trebuchet MS"/>
              </a:rPr>
              <a:t>a </a:t>
            </a:r>
            <a:r>
              <a:rPr sz="2400" spc="-114" dirty="0">
                <a:solidFill>
                  <a:srgbClr val="464652"/>
                </a:solidFill>
                <a:latin typeface="Trebuchet MS"/>
                <a:cs typeface="Trebuchet MS"/>
              </a:rPr>
              <a:t>32-bit </a:t>
            </a:r>
            <a:r>
              <a:rPr sz="2400" spc="-165" dirty="0">
                <a:solidFill>
                  <a:srgbClr val="464652"/>
                </a:solidFill>
                <a:latin typeface="Trebuchet MS"/>
                <a:cs typeface="Trebuchet MS"/>
              </a:rPr>
              <a:t>bus, </a:t>
            </a:r>
            <a:r>
              <a:rPr sz="2400" spc="-190" dirty="0">
                <a:solidFill>
                  <a:srgbClr val="464652"/>
                </a:solidFill>
                <a:latin typeface="Trebuchet MS"/>
                <a:cs typeface="Trebuchet MS"/>
              </a:rPr>
              <a:t>data </a:t>
            </a:r>
            <a:r>
              <a:rPr sz="2400" spc="-140" dirty="0">
                <a:solidFill>
                  <a:srgbClr val="464652"/>
                </a:solidFill>
                <a:latin typeface="Trebuchet MS"/>
                <a:cs typeface="Trebuchet MS"/>
              </a:rPr>
              <a:t>rate </a:t>
            </a:r>
            <a:r>
              <a:rPr sz="2400" spc="-110" dirty="0">
                <a:solidFill>
                  <a:srgbClr val="464652"/>
                </a:solidFill>
                <a:latin typeface="Trebuchet MS"/>
                <a:cs typeface="Trebuchet MS"/>
              </a:rPr>
              <a:t>is </a:t>
            </a:r>
            <a:r>
              <a:rPr sz="2400" spc="-60" dirty="0">
                <a:solidFill>
                  <a:srgbClr val="464652"/>
                </a:solidFill>
                <a:latin typeface="Trebuchet MS"/>
                <a:cs typeface="Trebuchet MS"/>
              </a:rPr>
              <a:t>133</a:t>
            </a:r>
            <a:r>
              <a:rPr sz="2400" spc="-320" dirty="0">
                <a:solidFill>
                  <a:srgbClr val="464652"/>
                </a:solidFill>
                <a:latin typeface="Trebuchet MS"/>
                <a:cs typeface="Trebuchet MS"/>
              </a:rPr>
              <a:t> </a:t>
            </a:r>
            <a:r>
              <a:rPr sz="2400" spc="-140" dirty="0">
                <a:solidFill>
                  <a:srgbClr val="464652"/>
                </a:solidFill>
                <a:latin typeface="Trebuchet MS"/>
                <a:cs typeface="Trebuchet MS"/>
              </a:rPr>
              <a:t>Mbytes/s</a:t>
            </a:r>
            <a:endParaRPr sz="2400">
              <a:latin typeface="Trebuchet MS"/>
              <a:cs typeface="Trebuchet M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77341"/>
            <a:ext cx="882015" cy="513715"/>
          </a:xfrm>
          <a:prstGeom prst="rect">
            <a:avLst/>
          </a:prstGeom>
        </p:spPr>
        <p:txBody>
          <a:bodyPr vert="horz" wrap="square" lIns="0" tIns="13335" rIns="0" bIns="0" rtlCol="0">
            <a:spAutoFit/>
          </a:bodyPr>
          <a:lstStyle/>
          <a:p>
            <a:pPr marL="12700">
              <a:lnSpc>
                <a:spcPct val="100000"/>
              </a:lnSpc>
              <a:spcBef>
                <a:spcPts val="105"/>
              </a:spcBef>
            </a:pPr>
            <a:r>
              <a:rPr spc="100" dirty="0">
                <a:solidFill>
                  <a:srgbClr val="464652"/>
                </a:solidFill>
              </a:rPr>
              <a:t>AGP</a:t>
            </a:r>
          </a:p>
        </p:txBody>
      </p:sp>
      <p:sp>
        <p:nvSpPr>
          <p:cNvPr id="3" name="object 3"/>
          <p:cNvSpPr txBox="1"/>
          <p:nvPr/>
        </p:nvSpPr>
        <p:spPr>
          <a:xfrm>
            <a:off x="535940" y="1161257"/>
            <a:ext cx="7041515" cy="3758565"/>
          </a:xfrm>
          <a:prstGeom prst="rect">
            <a:avLst/>
          </a:prstGeom>
        </p:spPr>
        <p:txBody>
          <a:bodyPr vert="horz" wrap="square" lIns="0" tIns="89535" rIns="0" bIns="0" rtlCol="0">
            <a:spAutoFit/>
          </a:bodyPr>
          <a:lstStyle/>
          <a:p>
            <a:pPr marL="12700">
              <a:lnSpc>
                <a:spcPct val="100000"/>
              </a:lnSpc>
              <a:spcBef>
                <a:spcPts val="705"/>
              </a:spcBef>
              <a:tabLst>
                <a:tab pos="286385" algn="l"/>
              </a:tabLst>
            </a:pPr>
            <a:r>
              <a:rPr sz="2100" spc="-600" dirty="0">
                <a:solidFill>
                  <a:srgbClr val="717BA2"/>
                </a:solidFill>
                <a:latin typeface="Arial"/>
                <a:cs typeface="Arial"/>
              </a:rPr>
              <a:t>	</a:t>
            </a:r>
            <a:r>
              <a:rPr sz="2800" u="heavy" spc="-135" dirty="0">
                <a:uFill>
                  <a:solidFill>
                    <a:srgbClr val="000000"/>
                  </a:solidFill>
                </a:uFill>
                <a:latin typeface="Trebuchet MS"/>
                <a:cs typeface="Trebuchet MS"/>
              </a:rPr>
              <a:t>A</a:t>
            </a:r>
            <a:r>
              <a:rPr sz="2800" spc="-135" dirty="0">
                <a:latin typeface="Trebuchet MS"/>
                <a:cs typeface="Trebuchet MS"/>
              </a:rPr>
              <a:t>ccelerated </a:t>
            </a:r>
            <a:r>
              <a:rPr sz="2800" u="heavy" spc="-105" dirty="0">
                <a:uFill>
                  <a:solidFill>
                    <a:srgbClr val="000000"/>
                  </a:solidFill>
                </a:uFill>
                <a:latin typeface="Trebuchet MS"/>
                <a:cs typeface="Trebuchet MS"/>
              </a:rPr>
              <a:t>G</a:t>
            </a:r>
            <a:r>
              <a:rPr sz="2800" spc="-105" dirty="0">
                <a:latin typeface="Trebuchet MS"/>
                <a:cs typeface="Trebuchet MS"/>
              </a:rPr>
              <a:t>raphics</a:t>
            </a:r>
            <a:r>
              <a:rPr sz="2800" spc="20" dirty="0">
                <a:latin typeface="Trebuchet MS"/>
                <a:cs typeface="Trebuchet MS"/>
              </a:rPr>
              <a:t> </a:t>
            </a:r>
            <a:r>
              <a:rPr sz="2800" u="heavy" spc="-70" dirty="0">
                <a:uFill>
                  <a:solidFill>
                    <a:srgbClr val="000000"/>
                  </a:solidFill>
                </a:uFill>
                <a:latin typeface="Trebuchet MS"/>
                <a:cs typeface="Trebuchet MS"/>
              </a:rPr>
              <a:t>P</a:t>
            </a:r>
            <a:r>
              <a:rPr sz="2800" spc="-70" dirty="0">
                <a:latin typeface="Trebuchet MS"/>
                <a:cs typeface="Trebuchet MS"/>
              </a:rPr>
              <a:t>ort</a:t>
            </a:r>
            <a:endParaRPr sz="2800">
              <a:latin typeface="Trebuchet MS"/>
              <a:cs typeface="Trebuchet MS"/>
            </a:endParaRPr>
          </a:p>
          <a:p>
            <a:pPr marL="12700">
              <a:lnSpc>
                <a:spcPct val="100000"/>
              </a:lnSpc>
              <a:spcBef>
                <a:spcPts val="605"/>
              </a:spcBef>
              <a:tabLst>
                <a:tab pos="286385" algn="l"/>
              </a:tabLst>
            </a:pPr>
            <a:r>
              <a:rPr sz="2100" spc="-600" dirty="0">
                <a:solidFill>
                  <a:srgbClr val="717BA2"/>
                </a:solidFill>
                <a:latin typeface="Arial"/>
                <a:cs typeface="Arial"/>
              </a:rPr>
              <a:t>	</a:t>
            </a:r>
            <a:r>
              <a:rPr sz="2800" spc="-35" dirty="0">
                <a:latin typeface="Trebuchet MS"/>
                <a:cs typeface="Trebuchet MS"/>
              </a:rPr>
              <a:t>History</a:t>
            </a:r>
            <a:endParaRPr sz="2800">
              <a:latin typeface="Trebuchet MS"/>
              <a:cs typeface="Trebuchet MS"/>
            </a:endParaRPr>
          </a:p>
          <a:p>
            <a:pPr marL="286385">
              <a:lnSpc>
                <a:spcPct val="100000"/>
              </a:lnSpc>
              <a:spcBef>
                <a:spcPts val="520"/>
              </a:spcBef>
              <a:tabLst>
                <a:tab pos="561340" algn="l"/>
              </a:tabLst>
            </a:pPr>
            <a:r>
              <a:rPr sz="1800" spc="-515" dirty="0">
                <a:solidFill>
                  <a:srgbClr val="9FB8CD"/>
                </a:solidFill>
                <a:latin typeface="Arial"/>
                <a:cs typeface="Arial"/>
              </a:rPr>
              <a:t>	</a:t>
            </a:r>
            <a:r>
              <a:rPr sz="2400" spc="-100" dirty="0">
                <a:solidFill>
                  <a:srgbClr val="464652"/>
                </a:solidFill>
                <a:latin typeface="Trebuchet MS"/>
                <a:cs typeface="Trebuchet MS"/>
              </a:rPr>
              <a:t>First </a:t>
            </a:r>
            <a:r>
              <a:rPr sz="2400" spc="-160" dirty="0">
                <a:solidFill>
                  <a:srgbClr val="464652"/>
                </a:solidFill>
                <a:latin typeface="Trebuchet MS"/>
                <a:cs typeface="Trebuchet MS"/>
              </a:rPr>
              <a:t>appeared </a:t>
            </a:r>
            <a:r>
              <a:rPr sz="2400" spc="-40" dirty="0">
                <a:solidFill>
                  <a:srgbClr val="464652"/>
                </a:solidFill>
                <a:latin typeface="Trebuchet MS"/>
                <a:cs typeface="Trebuchet MS"/>
              </a:rPr>
              <a:t>on </a:t>
            </a:r>
            <a:r>
              <a:rPr sz="2400" spc="-150" dirty="0">
                <a:solidFill>
                  <a:srgbClr val="464652"/>
                </a:solidFill>
                <a:latin typeface="Trebuchet MS"/>
                <a:cs typeface="Trebuchet MS"/>
              </a:rPr>
              <a:t>Pentium </a:t>
            </a:r>
            <a:r>
              <a:rPr sz="2400" spc="-70" dirty="0">
                <a:solidFill>
                  <a:srgbClr val="464652"/>
                </a:solidFill>
                <a:latin typeface="Trebuchet MS"/>
                <a:cs typeface="Trebuchet MS"/>
              </a:rPr>
              <a:t>II</a:t>
            </a:r>
            <a:r>
              <a:rPr sz="2400" spc="135" dirty="0">
                <a:solidFill>
                  <a:srgbClr val="464652"/>
                </a:solidFill>
                <a:latin typeface="Trebuchet MS"/>
                <a:cs typeface="Trebuchet MS"/>
              </a:rPr>
              <a:t> </a:t>
            </a:r>
            <a:r>
              <a:rPr sz="2400" spc="-90" dirty="0">
                <a:solidFill>
                  <a:srgbClr val="464652"/>
                </a:solidFill>
                <a:latin typeface="Trebuchet MS"/>
                <a:cs typeface="Trebuchet MS"/>
              </a:rPr>
              <a:t>boards</a:t>
            </a:r>
            <a:endParaRPr sz="2400">
              <a:latin typeface="Trebuchet MS"/>
              <a:cs typeface="Trebuchet MS"/>
            </a:endParaRPr>
          </a:p>
          <a:p>
            <a:pPr marL="286385">
              <a:lnSpc>
                <a:spcPct val="100000"/>
              </a:lnSpc>
              <a:spcBef>
                <a:spcPts val="500"/>
              </a:spcBef>
              <a:tabLst>
                <a:tab pos="561340" algn="l"/>
              </a:tabLst>
            </a:pPr>
            <a:r>
              <a:rPr sz="1800" spc="-509" dirty="0">
                <a:solidFill>
                  <a:srgbClr val="9FB8CD"/>
                </a:solidFill>
                <a:latin typeface="Arial"/>
                <a:cs typeface="Arial"/>
              </a:rPr>
              <a:t>	</a:t>
            </a:r>
            <a:r>
              <a:rPr sz="2400" spc="-85" dirty="0">
                <a:solidFill>
                  <a:srgbClr val="464652"/>
                </a:solidFill>
                <a:latin typeface="Trebuchet MS"/>
                <a:cs typeface="Trebuchet MS"/>
              </a:rPr>
              <a:t>Developed </a:t>
            </a:r>
            <a:r>
              <a:rPr sz="2400" spc="-170" dirty="0">
                <a:solidFill>
                  <a:srgbClr val="464652"/>
                </a:solidFill>
                <a:latin typeface="Trebuchet MS"/>
                <a:cs typeface="Trebuchet MS"/>
              </a:rPr>
              <a:t>just </a:t>
            </a:r>
            <a:r>
              <a:rPr sz="2400" spc="-90" dirty="0">
                <a:solidFill>
                  <a:srgbClr val="464652"/>
                </a:solidFill>
                <a:latin typeface="Trebuchet MS"/>
                <a:cs typeface="Trebuchet MS"/>
              </a:rPr>
              <a:t>for </a:t>
            </a:r>
            <a:r>
              <a:rPr sz="2400" spc="-130" dirty="0">
                <a:solidFill>
                  <a:srgbClr val="464652"/>
                </a:solidFill>
                <a:latin typeface="Trebuchet MS"/>
                <a:cs typeface="Trebuchet MS"/>
              </a:rPr>
              <a:t>graphics </a:t>
            </a:r>
            <a:r>
              <a:rPr sz="2400" spc="-150" dirty="0">
                <a:solidFill>
                  <a:srgbClr val="464652"/>
                </a:solidFill>
                <a:latin typeface="Trebuchet MS"/>
                <a:cs typeface="Trebuchet MS"/>
              </a:rPr>
              <a:t>(especially </a:t>
            </a:r>
            <a:r>
              <a:rPr sz="2400" spc="135" dirty="0">
                <a:solidFill>
                  <a:srgbClr val="464652"/>
                </a:solidFill>
                <a:latin typeface="Trebuchet MS"/>
                <a:cs typeface="Trebuchet MS"/>
              </a:rPr>
              <a:t>3D</a:t>
            </a:r>
            <a:r>
              <a:rPr sz="2400" spc="204" dirty="0">
                <a:solidFill>
                  <a:srgbClr val="464652"/>
                </a:solidFill>
                <a:latin typeface="Trebuchet MS"/>
                <a:cs typeface="Trebuchet MS"/>
              </a:rPr>
              <a:t> </a:t>
            </a:r>
            <a:r>
              <a:rPr sz="2400" spc="-130" dirty="0">
                <a:solidFill>
                  <a:srgbClr val="464652"/>
                </a:solidFill>
                <a:latin typeface="Trebuchet MS"/>
                <a:cs typeface="Trebuchet MS"/>
              </a:rPr>
              <a:t>graphics)</a:t>
            </a:r>
            <a:endParaRPr sz="2400">
              <a:latin typeface="Trebuchet MS"/>
              <a:cs typeface="Trebuchet MS"/>
            </a:endParaRPr>
          </a:p>
          <a:p>
            <a:pPr marL="12700">
              <a:lnSpc>
                <a:spcPct val="100000"/>
              </a:lnSpc>
              <a:spcBef>
                <a:spcPts val="590"/>
              </a:spcBef>
              <a:tabLst>
                <a:tab pos="286385" algn="l"/>
              </a:tabLst>
            </a:pPr>
            <a:r>
              <a:rPr sz="2100" spc="-600" dirty="0">
                <a:solidFill>
                  <a:srgbClr val="717BA2"/>
                </a:solidFill>
                <a:latin typeface="Arial"/>
                <a:cs typeface="Arial"/>
              </a:rPr>
              <a:t>	</a:t>
            </a:r>
            <a:r>
              <a:rPr sz="2800" spc="-105" dirty="0">
                <a:latin typeface="Trebuchet MS"/>
                <a:cs typeface="Trebuchet MS"/>
              </a:rPr>
              <a:t>Configuration</a:t>
            </a:r>
            <a:endParaRPr sz="2800">
              <a:latin typeface="Trebuchet MS"/>
              <a:cs typeface="Trebuchet MS"/>
            </a:endParaRPr>
          </a:p>
          <a:p>
            <a:pPr marL="286385">
              <a:lnSpc>
                <a:spcPct val="100000"/>
              </a:lnSpc>
              <a:spcBef>
                <a:spcPts val="505"/>
              </a:spcBef>
              <a:tabLst>
                <a:tab pos="561340" algn="l"/>
              </a:tabLst>
            </a:pPr>
            <a:r>
              <a:rPr sz="1800" spc="-515" dirty="0">
                <a:solidFill>
                  <a:srgbClr val="9FB8CD"/>
                </a:solidFill>
                <a:latin typeface="Arial"/>
                <a:cs typeface="Arial"/>
              </a:rPr>
              <a:t>	</a:t>
            </a:r>
            <a:r>
              <a:rPr sz="2400" spc="-185" dirty="0">
                <a:solidFill>
                  <a:srgbClr val="464652"/>
                </a:solidFill>
                <a:latin typeface="Trebuchet MS"/>
                <a:cs typeface="Trebuchet MS"/>
              </a:rPr>
              <a:t>Parallel, </a:t>
            </a:r>
            <a:r>
              <a:rPr sz="2400" spc="-100" dirty="0">
                <a:solidFill>
                  <a:srgbClr val="464652"/>
                </a:solidFill>
                <a:latin typeface="Trebuchet MS"/>
                <a:cs typeface="Trebuchet MS"/>
              </a:rPr>
              <a:t>point-to-point </a:t>
            </a:r>
            <a:r>
              <a:rPr sz="2400" spc="-110" dirty="0">
                <a:solidFill>
                  <a:srgbClr val="464652"/>
                </a:solidFill>
                <a:latin typeface="Trebuchet MS"/>
                <a:cs typeface="Trebuchet MS"/>
              </a:rPr>
              <a:t>(only </a:t>
            </a:r>
            <a:r>
              <a:rPr sz="2400" spc="-80" dirty="0">
                <a:solidFill>
                  <a:srgbClr val="464652"/>
                </a:solidFill>
                <a:latin typeface="Trebuchet MS"/>
                <a:cs typeface="Trebuchet MS"/>
              </a:rPr>
              <a:t>one </a:t>
            </a:r>
            <a:r>
              <a:rPr sz="2400" spc="35" dirty="0">
                <a:solidFill>
                  <a:srgbClr val="464652"/>
                </a:solidFill>
                <a:latin typeface="Trebuchet MS"/>
                <a:cs typeface="Trebuchet MS"/>
              </a:rPr>
              <a:t>AGP </a:t>
            </a:r>
            <a:r>
              <a:rPr sz="2400" spc="-50" dirty="0">
                <a:solidFill>
                  <a:srgbClr val="464652"/>
                </a:solidFill>
                <a:latin typeface="Trebuchet MS"/>
                <a:cs typeface="Trebuchet MS"/>
              </a:rPr>
              <a:t>port </a:t>
            </a:r>
            <a:r>
              <a:rPr sz="2400" spc="-585" dirty="0">
                <a:solidFill>
                  <a:srgbClr val="464652"/>
                </a:solidFill>
                <a:latin typeface="Trebuchet MS"/>
                <a:cs typeface="Trebuchet MS"/>
              </a:rPr>
              <a:t>/</a:t>
            </a:r>
            <a:r>
              <a:rPr sz="2400" spc="-575" dirty="0">
                <a:solidFill>
                  <a:srgbClr val="464652"/>
                </a:solidFill>
                <a:latin typeface="Trebuchet MS"/>
                <a:cs typeface="Trebuchet MS"/>
              </a:rPr>
              <a:t> </a:t>
            </a:r>
            <a:r>
              <a:rPr sz="2400" spc="-114" dirty="0">
                <a:solidFill>
                  <a:srgbClr val="464652"/>
                </a:solidFill>
                <a:latin typeface="Trebuchet MS"/>
                <a:cs typeface="Trebuchet MS"/>
              </a:rPr>
              <a:t>system)</a:t>
            </a:r>
            <a:endParaRPr sz="2400">
              <a:latin typeface="Trebuchet MS"/>
              <a:cs typeface="Trebuchet MS"/>
            </a:endParaRPr>
          </a:p>
          <a:p>
            <a:pPr marL="12700">
              <a:lnSpc>
                <a:spcPct val="100000"/>
              </a:lnSpc>
              <a:spcBef>
                <a:spcPts val="590"/>
              </a:spcBef>
              <a:tabLst>
                <a:tab pos="286385" algn="l"/>
              </a:tabLst>
            </a:pPr>
            <a:r>
              <a:rPr sz="2100" spc="-600" dirty="0">
                <a:solidFill>
                  <a:srgbClr val="717BA2"/>
                </a:solidFill>
                <a:latin typeface="Arial"/>
                <a:cs typeface="Arial"/>
              </a:rPr>
              <a:t>	</a:t>
            </a:r>
            <a:r>
              <a:rPr sz="2800" spc="-165" dirty="0">
                <a:latin typeface="Trebuchet MS"/>
                <a:cs typeface="Trebuchet MS"/>
              </a:rPr>
              <a:t>Specifications</a:t>
            </a:r>
            <a:endParaRPr sz="2800">
              <a:latin typeface="Trebuchet MS"/>
              <a:cs typeface="Trebuchet MS"/>
            </a:endParaRPr>
          </a:p>
          <a:p>
            <a:pPr marL="286385">
              <a:lnSpc>
                <a:spcPct val="100000"/>
              </a:lnSpc>
              <a:spcBef>
                <a:spcPts val="520"/>
              </a:spcBef>
              <a:tabLst>
                <a:tab pos="561340" algn="l"/>
              </a:tabLst>
            </a:pPr>
            <a:r>
              <a:rPr sz="1800" spc="-515" dirty="0">
                <a:solidFill>
                  <a:srgbClr val="9FB8CD"/>
                </a:solidFill>
                <a:latin typeface="Arial"/>
                <a:cs typeface="Arial"/>
              </a:rPr>
              <a:t>	</a:t>
            </a:r>
            <a:r>
              <a:rPr sz="2400" spc="-75" dirty="0">
                <a:solidFill>
                  <a:srgbClr val="464652"/>
                </a:solidFill>
                <a:latin typeface="Trebuchet MS"/>
                <a:cs typeface="Trebuchet MS"/>
              </a:rPr>
              <a:t>Data </a:t>
            </a:r>
            <a:r>
              <a:rPr sz="2400" spc="-120" dirty="0">
                <a:solidFill>
                  <a:srgbClr val="464652"/>
                </a:solidFill>
                <a:latin typeface="Trebuchet MS"/>
                <a:cs typeface="Trebuchet MS"/>
              </a:rPr>
              <a:t>rates </a:t>
            </a:r>
            <a:r>
              <a:rPr sz="2400" spc="-130" dirty="0">
                <a:solidFill>
                  <a:srgbClr val="464652"/>
                </a:solidFill>
                <a:latin typeface="Trebuchet MS"/>
                <a:cs typeface="Trebuchet MS"/>
              </a:rPr>
              <a:t>up </a:t>
            </a:r>
            <a:r>
              <a:rPr sz="2400" spc="-60" dirty="0">
                <a:solidFill>
                  <a:srgbClr val="464652"/>
                </a:solidFill>
                <a:latin typeface="Trebuchet MS"/>
                <a:cs typeface="Trebuchet MS"/>
              </a:rPr>
              <a:t>to 532 </a:t>
            </a:r>
            <a:r>
              <a:rPr sz="2400" spc="-140" dirty="0">
                <a:solidFill>
                  <a:srgbClr val="464652"/>
                </a:solidFill>
                <a:latin typeface="Trebuchet MS"/>
                <a:cs typeface="Trebuchet MS"/>
              </a:rPr>
              <a:t>Mbytes/s </a:t>
            </a:r>
            <a:r>
              <a:rPr sz="2400" spc="-195" dirty="0">
                <a:solidFill>
                  <a:srgbClr val="464652"/>
                </a:solidFill>
                <a:latin typeface="Trebuchet MS"/>
                <a:cs typeface="Trebuchet MS"/>
              </a:rPr>
              <a:t>(that’s </a:t>
            </a:r>
            <a:r>
              <a:rPr sz="2400" spc="-35" dirty="0">
                <a:solidFill>
                  <a:srgbClr val="464652"/>
                </a:solidFill>
                <a:latin typeface="Trebuchet MS"/>
                <a:cs typeface="Trebuchet MS"/>
              </a:rPr>
              <a:t>4x</a:t>
            </a:r>
            <a:r>
              <a:rPr sz="2400" spc="260" dirty="0">
                <a:solidFill>
                  <a:srgbClr val="464652"/>
                </a:solidFill>
                <a:latin typeface="Trebuchet MS"/>
                <a:cs typeface="Trebuchet MS"/>
              </a:rPr>
              <a:t> </a:t>
            </a:r>
            <a:r>
              <a:rPr sz="2400" spc="-55" dirty="0">
                <a:solidFill>
                  <a:srgbClr val="464652"/>
                </a:solidFill>
                <a:latin typeface="Trebuchet MS"/>
                <a:cs typeface="Trebuchet MS"/>
              </a:rPr>
              <a:t>PCI!)</a:t>
            </a:r>
            <a:endParaRPr sz="2400">
              <a:latin typeface="Trebuchet MS"/>
              <a:cs typeface="Trebuchet M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4540" y="348741"/>
            <a:ext cx="6525259" cy="513715"/>
          </a:xfrm>
          <a:prstGeom prst="rect">
            <a:avLst/>
          </a:prstGeom>
        </p:spPr>
        <p:txBody>
          <a:bodyPr vert="horz" wrap="square" lIns="0" tIns="12700" rIns="0" bIns="0" rtlCol="0">
            <a:spAutoFit/>
          </a:bodyPr>
          <a:lstStyle/>
          <a:p>
            <a:pPr marL="12700">
              <a:lnSpc>
                <a:spcPct val="100000"/>
              </a:lnSpc>
              <a:spcBef>
                <a:spcPts val="100"/>
              </a:spcBef>
            </a:pPr>
            <a:r>
              <a:rPr spc="80" dirty="0">
                <a:solidFill>
                  <a:srgbClr val="464652"/>
                </a:solidFill>
              </a:rPr>
              <a:t>Identifying </a:t>
            </a:r>
            <a:r>
              <a:rPr spc="90" dirty="0">
                <a:solidFill>
                  <a:srgbClr val="464652"/>
                </a:solidFill>
              </a:rPr>
              <a:t>ISA, PCI, </a:t>
            </a:r>
            <a:r>
              <a:rPr spc="285" dirty="0">
                <a:solidFill>
                  <a:srgbClr val="464652"/>
                </a:solidFill>
              </a:rPr>
              <a:t>&amp; </a:t>
            </a:r>
            <a:r>
              <a:rPr spc="105" dirty="0">
                <a:solidFill>
                  <a:srgbClr val="464652"/>
                </a:solidFill>
              </a:rPr>
              <a:t>AGP</a:t>
            </a:r>
            <a:r>
              <a:rPr spc="620" dirty="0">
                <a:solidFill>
                  <a:srgbClr val="464652"/>
                </a:solidFill>
              </a:rPr>
              <a:t> </a:t>
            </a:r>
            <a:r>
              <a:rPr spc="150" dirty="0">
                <a:solidFill>
                  <a:srgbClr val="464652"/>
                </a:solidFill>
              </a:rPr>
              <a:t>slots</a:t>
            </a:r>
          </a:p>
        </p:txBody>
      </p:sp>
      <p:sp>
        <p:nvSpPr>
          <p:cNvPr id="3" name="object 3"/>
          <p:cNvSpPr txBox="1"/>
          <p:nvPr/>
        </p:nvSpPr>
        <p:spPr>
          <a:xfrm>
            <a:off x="810259" y="1240282"/>
            <a:ext cx="5278755" cy="376555"/>
          </a:xfrm>
          <a:prstGeom prst="rect">
            <a:avLst/>
          </a:prstGeom>
        </p:spPr>
        <p:txBody>
          <a:bodyPr vert="horz" wrap="square" lIns="0" tIns="13335" rIns="0" bIns="0" rtlCol="0">
            <a:spAutoFit/>
          </a:bodyPr>
          <a:lstStyle/>
          <a:p>
            <a:pPr marL="12700">
              <a:lnSpc>
                <a:spcPct val="100000"/>
              </a:lnSpc>
              <a:spcBef>
                <a:spcPts val="105"/>
              </a:spcBef>
              <a:tabLst>
                <a:tab pos="287020" algn="l"/>
              </a:tabLst>
            </a:pPr>
            <a:r>
              <a:rPr sz="1750" spc="-515" dirty="0">
                <a:solidFill>
                  <a:srgbClr val="9FB8CD"/>
                </a:solidFill>
                <a:latin typeface="Arial"/>
                <a:cs typeface="Arial"/>
              </a:rPr>
              <a:t>	</a:t>
            </a:r>
            <a:r>
              <a:rPr sz="2300" spc="-125" dirty="0">
                <a:solidFill>
                  <a:srgbClr val="464652"/>
                </a:solidFill>
                <a:latin typeface="Trebuchet MS"/>
                <a:cs typeface="Trebuchet MS"/>
              </a:rPr>
              <a:t>Here’s </a:t>
            </a:r>
            <a:r>
              <a:rPr sz="2300" spc="-165" dirty="0">
                <a:solidFill>
                  <a:srgbClr val="464652"/>
                </a:solidFill>
                <a:latin typeface="Trebuchet MS"/>
                <a:cs typeface="Trebuchet MS"/>
              </a:rPr>
              <a:t>an </a:t>
            </a:r>
            <a:r>
              <a:rPr sz="2300" spc="-175" dirty="0">
                <a:solidFill>
                  <a:srgbClr val="464652"/>
                </a:solidFill>
                <a:latin typeface="Trebuchet MS"/>
                <a:cs typeface="Trebuchet MS"/>
              </a:rPr>
              <a:t>image </a:t>
            </a:r>
            <a:r>
              <a:rPr sz="2300" spc="-55" dirty="0">
                <a:solidFill>
                  <a:srgbClr val="464652"/>
                </a:solidFill>
                <a:latin typeface="Trebuchet MS"/>
                <a:cs typeface="Trebuchet MS"/>
              </a:rPr>
              <a:t>to </a:t>
            </a:r>
            <a:r>
              <a:rPr sz="2300" spc="-140" dirty="0">
                <a:solidFill>
                  <a:srgbClr val="464652"/>
                </a:solidFill>
                <a:latin typeface="Trebuchet MS"/>
                <a:cs typeface="Trebuchet MS"/>
              </a:rPr>
              <a:t>help </a:t>
            </a:r>
            <a:r>
              <a:rPr sz="2300" spc="-135" dirty="0">
                <a:solidFill>
                  <a:srgbClr val="464652"/>
                </a:solidFill>
                <a:latin typeface="Trebuchet MS"/>
                <a:cs typeface="Trebuchet MS"/>
              </a:rPr>
              <a:t>in </a:t>
            </a:r>
            <a:r>
              <a:rPr sz="2300" spc="-155" dirty="0">
                <a:solidFill>
                  <a:srgbClr val="464652"/>
                </a:solidFill>
                <a:latin typeface="Trebuchet MS"/>
                <a:cs typeface="Trebuchet MS"/>
              </a:rPr>
              <a:t>identifying</a:t>
            </a:r>
            <a:r>
              <a:rPr sz="2300" spc="325" dirty="0">
                <a:solidFill>
                  <a:srgbClr val="464652"/>
                </a:solidFill>
                <a:latin typeface="Trebuchet MS"/>
                <a:cs typeface="Trebuchet MS"/>
              </a:rPr>
              <a:t> </a:t>
            </a:r>
            <a:r>
              <a:rPr sz="2300" spc="-75" dirty="0">
                <a:solidFill>
                  <a:srgbClr val="464652"/>
                </a:solidFill>
                <a:latin typeface="Trebuchet MS"/>
                <a:cs typeface="Trebuchet MS"/>
              </a:rPr>
              <a:t>slots</a:t>
            </a:r>
            <a:endParaRPr sz="2300">
              <a:latin typeface="Trebuchet MS"/>
              <a:cs typeface="Trebuchet MS"/>
            </a:endParaRPr>
          </a:p>
        </p:txBody>
      </p:sp>
      <p:sp>
        <p:nvSpPr>
          <p:cNvPr id="4" name="object 4"/>
          <p:cNvSpPr/>
          <p:nvPr/>
        </p:nvSpPr>
        <p:spPr>
          <a:xfrm>
            <a:off x="3367278" y="2896361"/>
            <a:ext cx="2727960" cy="390525"/>
          </a:xfrm>
          <a:custGeom>
            <a:avLst/>
            <a:gdLst/>
            <a:ahLst/>
            <a:cxnLst/>
            <a:rect l="l" t="t" r="r" b="b"/>
            <a:pathLst>
              <a:path w="2727960" h="390525">
                <a:moveTo>
                  <a:pt x="0" y="390144"/>
                </a:moveTo>
                <a:lnTo>
                  <a:pt x="2727960" y="390144"/>
                </a:lnTo>
                <a:lnTo>
                  <a:pt x="2727960" y="0"/>
                </a:lnTo>
                <a:lnTo>
                  <a:pt x="0" y="0"/>
                </a:lnTo>
                <a:lnTo>
                  <a:pt x="0" y="390144"/>
                </a:lnTo>
                <a:close/>
              </a:path>
            </a:pathLst>
          </a:custGeom>
          <a:solidFill>
            <a:srgbClr val="CC9900"/>
          </a:solidFill>
        </p:spPr>
        <p:txBody>
          <a:bodyPr wrap="square" lIns="0" tIns="0" rIns="0" bIns="0" rtlCol="0"/>
          <a:lstStyle/>
          <a:p>
            <a:endParaRPr/>
          </a:p>
        </p:txBody>
      </p:sp>
      <p:sp>
        <p:nvSpPr>
          <p:cNvPr id="5" name="object 5"/>
          <p:cNvSpPr/>
          <p:nvPr/>
        </p:nvSpPr>
        <p:spPr>
          <a:xfrm>
            <a:off x="3367278" y="2896361"/>
            <a:ext cx="2727960" cy="390525"/>
          </a:xfrm>
          <a:custGeom>
            <a:avLst/>
            <a:gdLst/>
            <a:ahLst/>
            <a:cxnLst/>
            <a:rect l="l" t="t" r="r" b="b"/>
            <a:pathLst>
              <a:path w="2727960" h="390525">
                <a:moveTo>
                  <a:pt x="0" y="390144"/>
                </a:moveTo>
                <a:lnTo>
                  <a:pt x="2727960" y="390144"/>
                </a:lnTo>
                <a:lnTo>
                  <a:pt x="2727960" y="0"/>
                </a:lnTo>
                <a:lnTo>
                  <a:pt x="0" y="0"/>
                </a:lnTo>
                <a:lnTo>
                  <a:pt x="0" y="390144"/>
                </a:lnTo>
                <a:close/>
              </a:path>
            </a:pathLst>
          </a:custGeom>
          <a:ln w="19812">
            <a:solidFill>
              <a:srgbClr val="000000"/>
            </a:solidFill>
          </a:ln>
        </p:spPr>
        <p:txBody>
          <a:bodyPr wrap="square" lIns="0" tIns="0" rIns="0" bIns="0" rtlCol="0"/>
          <a:lstStyle/>
          <a:p>
            <a:endParaRPr/>
          </a:p>
        </p:txBody>
      </p:sp>
      <p:sp>
        <p:nvSpPr>
          <p:cNvPr id="6" name="object 6"/>
          <p:cNvSpPr/>
          <p:nvPr/>
        </p:nvSpPr>
        <p:spPr>
          <a:xfrm>
            <a:off x="3470909" y="3025901"/>
            <a:ext cx="841375" cy="129539"/>
          </a:xfrm>
          <a:custGeom>
            <a:avLst/>
            <a:gdLst/>
            <a:ahLst/>
            <a:cxnLst/>
            <a:rect l="l" t="t" r="r" b="b"/>
            <a:pathLst>
              <a:path w="841375" h="129539">
                <a:moveTo>
                  <a:pt x="0" y="129539"/>
                </a:moveTo>
                <a:lnTo>
                  <a:pt x="841248" y="129539"/>
                </a:lnTo>
                <a:lnTo>
                  <a:pt x="841248" y="0"/>
                </a:lnTo>
                <a:lnTo>
                  <a:pt x="0" y="0"/>
                </a:lnTo>
                <a:lnTo>
                  <a:pt x="0" y="129539"/>
                </a:lnTo>
                <a:close/>
              </a:path>
            </a:pathLst>
          </a:custGeom>
          <a:solidFill>
            <a:srgbClr val="000000"/>
          </a:solidFill>
        </p:spPr>
        <p:txBody>
          <a:bodyPr wrap="square" lIns="0" tIns="0" rIns="0" bIns="0" rtlCol="0"/>
          <a:lstStyle/>
          <a:p>
            <a:endParaRPr/>
          </a:p>
        </p:txBody>
      </p:sp>
      <p:sp>
        <p:nvSpPr>
          <p:cNvPr id="7" name="object 7"/>
          <p:cNvSpPr/>
          <p:nvPr/>
        </p:nvSpPr>
        <p:spPr>
          <a:xfrm>
            <a:off x="3470909" y="3025901"/>
            <a:ext cx="841375" cy="129539"/>
          </a:xfrm>
          <a:custGeom>
            <a:avLst/>
            <a:gdLst/>
            <a:ahLst/>
            <a:cxnLst/>
            <a:rect l="l" t="t" r="r" b="b"/>
            <a:pathLst>
              <a:path w="841375" h="129539">
                <a:moveTo>
                  <a:pt x="0" y="129539"/>
                </a:moveTo>
                <a:lnTo>
                  <a:pt x="841248" y="129539"/>
                </a:lnTo>
                <a:lnTo>
                  <a:pt x="841248" y="0"/>
                </a:lnTo>
                <a:lnTo>
                  <a:pt x="0" y="0"/>
                </a:lnTo>
                <a:lnTo>
                  <a:pt x="0" y="129539"/>
                </a:lnTo>
                <a:close/>
              </a:path>
            </a:pathLst>
          </a:custGeom>
          <a:ln w="19811">
            <a:solidFill>
              <a:srgbClr val="000000"/>
            </a:solidFill>
          </a:ln>
        </p:spPr>
        <p:txBody>
          <a:bodyPr wrap="square" lIns="0" tIns="0" rIns="0" bIns="0" rtlCol="0"/>
          <a:lstStyle/>
          <a:p>
            <a:endParaRPr/>
          </a:p>
        </p:txBody>
      </p:sp>
      <p:sp>
        <p:nvSpPr>
          <p:cNvPr id="8" name="object 8"/>
          <p:cNvSpPr/>
          <p:nvPr/>
        </p:nvSpPr>
        <p:spPr>
          <a:xfrm>
            <a:off x="4388358" y="3025901"/>
            <a:ext cx="1640205" cy="129539"/>
          </a:xfrm>
          <a:custGeom>
            <a:avLst/>
            <a:gdLst/>
            <a:ahLst/>
            <a:cxnLst/>
            <a:rect l="l" t="t" r="r" b="b"/>
            <a:pathLst>
              <a:path w="1640204" h="129539">
                <a:moveTo>
                  <a:pt x="0" y="129539"/>
                </a:moveTo>
                <a:lnTo>
                  <a:pt x="1639824" y="129539"/>
                </a:lnTo>
                <a:lnTo>
                  <a:pt x="1639824" y="0"/>
                </a:lnTo>
                <a:lnTo>
                  <a:pt x="0" y="0"/>
                </a:lnTo>
                <a:lnTo>
                  <a:pt x="0" y="129539"/>
                </a:lnTo>
                <a:close/>
              </a:path>
            </a:pathLst>
          </a:custGeom>
          <a:solidFill>
            <a:srgbClr val="000000"/>
          </a:solidFill>
        </p:spPr>
        <p:txBody>
          <a:bodyPr wrap="square" lIns="0" tIns="0" rIns="0" bIns="0" rtlCol="0"/>
          <a:lstStyle/>
          <a:p>
            <a:endParaRPr/>
          </a:p>
        </p:txBody>
      </p:sp>
      <p:sp>
        <p:nvSpPr>
          <p:cNvPr id="9" name="object 9"/>
          <p:cNvSpPr/>
          <p:nvPr/>
        </p:nvSpPr>
        <p:spPr>
          <a:xfrm>
            <a:off x="4388358" y="3025901"/>
            <a:ext cx="1640205" cy="129539"/>
          </a:xfrm>
          <a:custGeom>
            <a:avLst/>
            <a:gdLst/>
            <a:ahLst/>
            <a:cxnLst/>
            <a:rect l="l" t="t" r="r" b="b"/>
            <a:pathLst>
              <a:path w="1640204" h="129539">
                <a:moveTo>
                  <a:pt x="0" y="129539"/>
                </a:moveTo>
                <a:lnTo>
                  <a:pt x="1639824" y="129539"/>
                </a:lnTo>
                <a:lnTo>
                  <a:pt x="1639824" y="0"/>
                </a:lnTo>
                <a:lnTo>
                  <a:pt x="0" y="0"/>
                </a:lnTo>
                <a:lnTo>
                  <a:pt x="0" y="129539"/>
                </a:lnTo>
                <a:close/>
              </a:path>
            </a:pathLst>
          </a:custGeom>
          <a:ln w="19811">
            <a:solidFill>
              <a:srgbClr val="000000"/>
            </a:solidFill>
          </a:ln>
        </p:spPr>
        <p:txBody>
          <a:bodyPr wrap="square" lIns="0" tIns="0" rIns="0" bIns="0" rtlCol="0"/>
          <a:lstStyle/>
          <a:p>
            <a:endParaRPr/>
          </a:p>
        </p:txBody>
      </p:sp>
      <p:sp>
        <p:nvSpPr>
          <p:cNvPr id="10" name="object 10"/>
          <p:cNvSpPr txBox="1"/>
          <p:nvPr/>
        </p:nvSpPr>
        <p:spPr>
          <a:xfrm>
            <a:off x="6243065" y="2915792"/>
            <a:ext cx="1101090" cy="299720"/>
          </a:xfrm>
          <a:prstGeom prst="rect">
            <a:avLst/>
          </a:prstGeom>
        </p:spPr>
        <p:txBody>
          <a:bodyPr vert="horz" wrap="square" lIns="0" tIns="12700" rIns="0" bIns="0" rtlCol="0">
            <a:spAutoFit/>
          </a:bodyPr>
          <a:lstStyle/>
          <a:p>
            <a:pPr marL="12700">
              <a:lnSpc>
                <a:spcPct val="100000"/>
              </a:lnSpc>
              <a:spcBef>
                <a:spcPts val="100"/>
              </a:spcBef>
            </a:pPr>
            <a:r>
              <a:rPr sz="1800" spc="-15" dirty="0">
                <a:latin typeface="Arial Black"/>
                <a:cs typeface="Arial Black"/>
              </a:rPr>
              <a:t>AGP</a:t>
            </a:r>
            <a:r>
              <a:rPr sz="1800" spc="-85" dirty="0">
                <a:latin typeface="Arial Black"/>
                <a:cs typeface="Arial Black"/>
              </a:rPr>
              <a:t> </a:t>
            </a:r>
            <a:r>
              <a:rPr sz="1800" dirty="0">
                <a:latin typeface="Arial Black"/>
                <a:cs typeface="Arial Black"/>
              </a:rPr>
              <a:t>slot</a:t>
            </a:r>
            <a:endParaRPr sz="1800">
              <a:latin typeface="Arial Black"/>
              <a:cs typeface="Arial Black"/>
            </a:endParaRPr>
          </a:p>
        </p:txBody>
      </p:sp>
      <p:sp>
        <p:nvSpPr>
          <p:cNvPr id="11" name="object 11"/>
          <p:cNvSpPr/>
          <p:nvPr/>
        </p:nvSpPr>
        <p:spPr>
          <a:xfrm>
            <a:off x="2462022" y="3675126"/>
            <a:ext cx="2894330" cy="325120"/>
          </a:xfrm>
          <a:custGeom>
            <a:avLst/>
            <a:gdLst/>
            <a:ahLst/>
            <a:cxnLst/>
            <a:rect l="l" t="t" r="r" b="b"/>
            <a:pathLst>
              <a:path w="2894329" h="325120">
                <a:moveTo>
                  <a:pt x="0" y="324612"/>
                </a:moveTo>
                <a:lnTo>
                  <a:pt x="2894076" y="324612"/>
                </a:lnTo>
                <a:lnTo>
                  <a:pt x="2894076" y="0"/>
                </a:lnTo>
                <a:lnTo>
                  <a:pt x="0" y="0"/>
                </a:lnTo>
                <a:lnTo>
                  <a:pt x="0" y="324612"/>
                </a:lnTo>
                <a:close/>
              </a:path>
            </a:pathLst>
          </a:custGeom>
          <a:solidFill>
            <a:srgbClr val="FFFFCC"/>
          </a:solidFill>
        </p:spPr>
        <p:txBody>
          <a:bodyPr wrap="square" lIns="0" tIns="0" rIns="0" bIns="0" rtlCol="0"/>
          <a:lstStyle/>
          <a:p>
            <a:endParaRPr/>
          </a:p>
        </p:txBody>
      </p:sp>
      <p:sp>
        <p:nvSpPr>
          <p:cNvPr id="12" name="object 12"/>
          <p:cNvSpPr/>
          <p:nvPr/>
        </p:nvSpPr>
        <p:spPr>
          <a:xfrm>
            <a:off x="2462022" y="3675126"/>
            <a:ext cx="2894330" cy="325120"/>
          </a:xfrm>
          <a:custGeom>
            <a:avLst/>
            <a:gdLst/>
            <a:ahLst/>
            <a:cxnLst/>
            <a:rect l="l" t="t" r="r" b="b"/>
            <a:pathLst>
              <a:path w="2894329" h="325120">
                <a:moveTo>
                  <a:pt x="0" y="324612"/>
                </a:moveTo>
                <a:lnTo>
                  <a:pt x="2894076" y="324612"/>
                </a:lnTo>
                <a:lnTo>
                  <a:pt x="2894076" y="0"/>
                </a:lnTo>
                <a:lnTo>
                  <a:pt x="0" y="0"/>
                </a:lnTo>
                <a:lnTo>
                  <a:pt x="0" y="324612"/>
                </a:lnTo>
                <a:close/>
              </a:path>
            </a:pathLst>
          </a:custGeom>
          <a:ln w="19812">
            <a:solidFill>
              <a:srgbClr val="000000"/>
            </a:solidFill>
          </a:ln>
        </p:spPr>
        <p:txBody>
          <a:bodyPr wrap="square" lIns="0" tIns="0" rIns="0" bIns="0" rtlCol="0"/>
          <a:lstStyle/>
          <a:p>
            <a:endParaRPr/>
          </a:p>
        </p:txBody>
      </p:sp>
      <p:sp>
        <p:nvSpPr>
          <p:cNvPr id="13" name="object 13"/>
          <p:cNvSpPr/>
          <p:nvPr/>
        </p:nvSpPr>
        <p:spPr>
          <a:xfrm>
            <a:off x="2529077" y="3768090"/>
            <a:ext cx="2287905" cy="131445"/>
          </a:xfrm>
          <a:custGeom>
            <a:avLst/>
            <a:gdLst/>
            <a:ahLst/>
            <a:cxnLst/>
            <a:rect l="l" t="t" r="r" b="b"/>
            <a:pathLst>
              <a:path w="2287904" h="131445">
                <a:moveTo>
                  <a:pt x="0" y="131063"/>
                </a:moveTo>
                <a:lnTo>
                  <a:pt x="2287524" y="131063"/>
                </a:lnTo>
                <a:lnTo>
                  <a:pt x="2287524" y="0"/>
                </a:lnTo>
                <a:lnTo>
                  <a:pt x="0" y="0"/>
                </a:lnTo>
                <a:lnTo>
                  <a:pt x="0" y="131063"/>
                </a:lnTo>
                <a:close/>
              </a:path>
            </a:pathLst>
          </a:custGeom>
          <a:solidFill>
            <a:srgbClr val="000000"/>
          </a:solidFill>
        </p:spPr>
        <p:txBody>
          <a:bodyPr wrap="square" lIns="0" tIns="0" rIns="0" bIns="0" rtlCol="0"/>
          <a:lstStyle/>
          <a:p>
            <a:endParaRPr/>
          </a:p>
        </p:txBody>
      </p:sp>
      <p:sp>
        <p:nvSpPr>
          <p:cNvPr id="14" name="object 14"/>
          <p:cNvSpPr/>
          <p:nvPr/>
        </p:nvSpPr>
        <p:spPr>
          <a:xfrm>
            <a:off x="2529077" y="3768090"/>
            <a:ext cx="2287905" cy="131445"/>
          </a:xfrm>
          <a:custGeom>
            <a:avLst/>
            <a:gdLst/>
            <a:ahLst/>
            <a:cxnLst/>
            <a:rect l="l" t="t" r="r" b="b"/>
            <a:pathLst>
              <a:path w="2287904" h="131445">
                <a:moveTo>
                  <a:pt x="0" y="131063"/>
                </a:moveTo>
                <a:lnTo>
                  <a:pt x="2287524" y="131063"/>
                </a:lnTo>
                <a:lnTo>
                  <a:pt x="2287524" y="0"/>
                </a:lnTo>
                <a:lnTo>
                  <a:pt x="0" y="0"/>
                </a:lnTo>
                <a:lnTo>
                  <a:pt x="0" y="131063"/>
                </a:lnTo>
                <a:close/>
              </a:path>
            </a:pathLst>
          </a:custGeom>
          <a:ln w="19811">
            <a:solidFill>
              <a:srgbClr val="000000"/>
            </a:solidFill>
          </a:ln>
        </p:spPr>
        <p:txBody>
          <a:bodyPr wrap="square" lIns="0" tIns="0" rIns="0" bIns="0" rtlCol="0"/>
          <a:lstStyle/>
          <a:p>
            <a:endParaRPr/>
          </a:p>
        </p:txBody>
      </p:sp>
      <p:sp>
        <p:nvSpPr>
          <p:cNvPr id="15" name="object 15"/>
          <p:cNvSpPr/>
          <p:nvPr/>
        </p:nvSpPr>
        <p:spPr>
          <a:xfrm>
            <a:off x="4866894" y="3768090"/>
            <a:ext cx="358140" cy="131445"/>
          </a:xfrm>
          <a:custGeom>
            <a:avLst/>
            <a:gdLst/>
            <a:ahLst/>
            <a:cxnLst/>
            <a:rect l="l" t="t" r="r" b="b"/>
            <a:pathLst>
              <a:path w="358139" h="131445">
                <a:moveTo>
                  <a:pt x="0" y="131063"/>
                </a:moveTo>
                <a:lnTo>
                  <a:pt x="358139" y="131063"/>
                </a:lnTo>
                <a:lnTo>
                  <a:pt x="358139" y="0"/>
                </a:lnTo>
                <a:lnTo>
                  <a:pt x="0" y="0"/>
                </a:lnTo>
                <a:lnTo>
                  <a:pt x="0" y="131063"/>
                </a:lnTo>
                <a:close/>
              </a:path>
            </a:pathLst>
          </a:custGeom>
          <a:solidFill>
            <a:srgbClr val="000000"/>
          </a:solidFill>
        </p:spPr>
        <p:txBody>
          <a:bodyPr wrap="square" lIns="0" tIns="0" rIns="0" bIns="0" rtlCol="0"/>
          <a:lstStyle/>
          <a:p>
            <a:endParaRPr/>
          </a:p>
        </p:txBody>
      </p:sp>
      <p:sp>
        <p:nvSpPr>
          <p:cNvPr id="16" name="object 16"/>
          <p:cNvSpPr/>
          <p:nvPr/>
        </p:nvSpPr>
        <p:spPr>
          <a:xfrm>
            <a:off x="4866894" y="3768090"/>
            <a:ext cx="358140" cy="131445"/>
          </a:xfrm>
          <a:custGeom>
            <a:avLst/>
            <a:gdLst/>
            <a:ahLst/>
            <a:cxnLst/>
            <a:rect l="l" t="t" r="r" b="b"/>
            <a:pathLst>
              <a:path w="358139" h="131445">
                <a:moveTo>
                  <a:pt x="0" y="131063"/>
                </a:moveTo>
                <a:lnTo>
                  <a:pt x="358139" y="131063"/>
                </a:lnTo>
                <a:lnTo>
                  <a:pt x="358139" y="0"/>
                </a:lnTo>
                <a:lnTo>
                  <a:pt x="0" y="0"/>
                </a:lnTo>
                <a:lnTo>
                  <a:pt x="0" y="131063"/>
                </a:lnTo>
                <a:close/>
              </a:path>
            </a:pathLst>
          </a:custGeom>
          <a:ln w="19812">
            <a:solidFill>
              <a:srgbClr val="000000"/>
            </a:solidFill>
          </a:ln>
        </p:spPr>
        <p:txBody>
          <a:bodyPr wrap="square" lIns="0" tIns="0" rIns="0" bIns="0" rtlCol="0"/>
          <a:lstStyle/>
          <a:p>
            <a:endParaRPr/>
          </a:p>
        </p:txBody>
      </p:sp>
      <p:sp>
        <p:nvSpPr>
          <p:cNvPr id="17" name="object 17"/>
          <p:cNvSpPr/>
          <p:nvPr/>
        </p:nvSpPr>
        <p:spPr>
          <a:xfrm>
            <a:off x="1722882" y="4129278"/>
            <a:ext cx="5180330" cy="520065"/>
          </a:xfrm>
          <a:custGeom>
            <a:avLst/>
            <a:gdLst/>
            <a:ahLst/>
            <a:cxnLst/>
            <a:rect l="l" t="t" r="r" b="b"/>
            <a:pathLst>
              <a:path w="5180330" h="520064">
                <a:moveTo>
                  <a:pt x="0" y="519684"/>
                </a:moveTo>
                <a:lnTo>
                  <a:pt x="5180076" y="519684"/>
                </a:lnTo>
                <a:lnTo>
                  <a:pt x="5180076" y="0"/>
                </a:lnTo>
                <a:lnTo>
                  <a:pt x="0" y="0"/>
                </a:lnTo>
                <a:lnTo>
                  <a:pt x="0" y="519684"/>
                </a:lnTo>
                <a:close/>
              </a:path>
            </a:pathLst>
          </a:custGeom>
          <a:solidFill>
            <a:srgbClr val="000000"/>
          </a:solidFill>
        </p:spPr>
        <p:txBody>
          <a:bodyPr wrap="square" lIns="0" tIns="0" rIns="0" bIns="0" rtlCol="0"/>
          <a:lstStyle/>
          <a:p>
            <a:endParaRPr/>
          </a:p>
        </p:txBody>
      </p:sp>
      <p:sp>
        <p:nvSpPr>
          <p:cNvPr id="18" name="object 18"/>
          <p:cNvSpPr/>
          <p:nvPr/>
        </p:nvSpPr>
        <p:spPr>
          <a:xfrm>
            <a:off x="1722882" y="4129278"/>
            <a:ext cx="5180330" cy="520065"/>
          </a:xfrm>
          <a:custGeom>
            <a:avLst/>
            <a:gdLst/>
            <a:ahLst/>
            <a:cxnLst/>
            <a:rect l="l" t="t" r="r" b="b"/>
            <a:pathLst>
              <a:path w="5180330" h="520064">
                <a:moveTo>
                  <a:pt x="0" y="519684"/>
                </a:moveTo>
                <a:lnTo>
                  <a:pt x="5180076" y="519684"/>
                </a:lnTo>
                <a:lnTo>
                  <a:pt x="5180076" y="0"/>
                </a:lnTo>
                <a:lnTo>
                  <a:pt x="0" y="0"/>
                </a:lnTo>
                <a:lnTo>
                  <a:pt x="0" y="519684"/>
                </a:lnTo>
                <a:close/>
              </a:path>
            </a:pathLst>
          </a:custGeom>
          <a:ln w="19812">
            <a:solidFill>
              <a:srgbClr val="000000"/>
            </a:solidFill>
          </a:ln>
        </p:spPr>
        <p:txBody>
          <a:bodyPr wrap="square" lIns="0" tIns="0" rIns="0" bIns="0" rtlCol="0"/>
          <a:lstStyle/>
          <a:p>
            <a:endParaRPr/>
          </a:p>
        </p:txBody>
      </p:sp>
      <p:sp>
        <p:nvSpPr>
          <p:cNvPr id="19" name="object 19"/>
          <p:cNvSpPr/>
          <p:nvPr/>
        </p:nvSpPr>
        <p:spPr>
          <a:xfrm>
            <a:off x="1822704" y="4323588"/>
            <a:ext cx="3027045" cy="129539"/>
          </a:xfrm>
          <a:custGeom>
            <a:avLst/>
            <a:gdLst/>
            <a:ahLst/>
            <a:cxnLst/>
            <a:rect l="l" t="t" r="r" b="b"/>
            <a:pathLst>
              <a:path w="3027045" h="129539">
                <a:moveTo>
                  <a:pt x="0" y="129539"/>
                </a:moveTo>
                <a:lnTo>
                  <a:pt x="3026664" y="129539"/>
                </a:lnTo>
                <a:lnTo>
                  <a:pt x="3026664" y="0"/>
                </a:lnTo>
                <a:lnTo>
                  <a:pt x="0" y="0"/>
                </a:lnTo>
                <a:lnTo>
                  <a:pt x="0" y="129539"/>
                </a:lnTo>
                <a:close/>
              </a:path>
            </a:pathLst>
          </a:custGeom>
          <a:solidFill>
            <a:srgbClr val="FFFFFF"/>
          </a:solidFill>
        </p:spPr>
        <p:txBody>
          <a:bodyPr wrap="square" lIns="0" tIns="0" rIns="0" bIns="0" rtlCol="0"/>
          <a:lstStyle/>
          <a:p>
            <a:endParaRPr/>
          </a:p>
        </p:txBody>
      </p:sp>
      <p:sp>
        <p:nvSpPr>
          <p:cNvPr id="20" name="object 20"/>
          <p:cNvSpPr/>
          <p:nvPr/>
        </p:nvSpPr>
        <p:spPr>
          <a:xfrm>
            <a:off x="4925567" y="4323588"/>
            <a:ext cx="1910080" cy="139065"/>
          </a:xfrm>
          <a:custGeom>
            <a:avLst/>
            <a:gdLst/>
            <a:ahLst/>
            <a:cxnLst/>
            <a:rect l="l" t="t" r="r" b="b"/>
            <a:pathLst>
              <a:path w="1910079" h="139064">
                <a:moveTo>
                  <a:pt x="0" y="138683"/>
                </a:moveTo>
                <a:lnTo>
                  <a:pt x="1909572" y="138683"/>
                </a:lnTo>
                <a:lnTo>
                  <a:pt x="1909572" y="0"/>
                </a:lnTo>
                <a:lnTo>
                  <a:pt x="0" y="0"/>
                </a:lnTo>
                <a:lnTo>
                  <a:pt x="0" y="138683"/>
                </a:lnTo>
                <a:close/>
              </a:path>
            </a:pathLst>
          </a:custGeom>
          <a:solidFill>
            <a:srgbClr val="FFFFFF"/>
          </a:solidFill>
        </p:spPr>
        <p:txBody>
          <a:bodyPr wrap="square" lIns="0" tIns="0" rIns="0" bIns="0" rtlCol="0"/>
          <a:lstStyle/>
          <a:p>
            <a:endParaRPr/>
          </a:p>
        </p:txBody>
      </p:sp>
      <p:sp>
        <p:nvSpPr>
          <p:cNvPr id="21" name="object 21"/>
          <p:cNvSpPr txBox="1"/>
          <p:nvPr/>
        </p:nvSpPr>
        <p:spPr>
          <a:xfrm>
            <a:off x="5522467" y="3662298"/>
            <a:ext cx="2530475" cy="852169"/>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Black"/>
                <a:cs typeface="Arial Black"/>
              </a:rPr>
              <a:t>PCI</a:t>
            </a:r>
            <a:r>
              <a:rPr sz="1800" spc="-10" dirty="0">
                <a:latin typeface="Arial Black"/>
                <a:cs typeface="Arial Black"/>
              </a:rPr>
              <a:t> </a:t>
            </a:r>
            <a:r>
              <a:rPr sz="1800" dirty="0">
                <a:latin typeface="Arial Black"/>
                <a:cs typeface="Arial Black"/>
              </a:rPr>
              <a:t>slot</a:t>
            </a:r>
            <a:endParaRPr sz="1800">
              <a:latin typeface="Arial Black"/>
              <a:cs typeface="Arial Black"/>
            </a:endParaRPr>
          </a:p>
          <a:p>
            <a:pPr marL="1538605">
              <a:lnSpc>
                <a:spcPct val="100000"/>
              </a:lnSpc>
              <a:spcBef>
                <a:spcPts val="2185"/>
              </a:spcBef>
            </a:pPr>
            <a:r>
              <a:rPr sz="1800" spc="-5" dirty="0">
                <a:latin typeface="Arial Black"/>
                <a:cs typeface="Arial Black"/>
              </a:rPr>
              <a:t>ISA</a:t>
            </a:r>
            <a:r>
              <a:rPr sz="1800" spc="-80" dirty="0">
                <a:latin typeface="Arial Black"/>
                <a:cs typeface="Arial Black"/>
              </a:rPr>
              <a:t> </a:t>
            </a:r>
            <a:r>
              <a:rPr sz="1800" dirty="0">
                <a:latin typeface="Arial Black"/>
                <a:cs typeface="Arial Black"/>
              </a:rPr>
              <a:t>slot</a:t>
            </a:r>
            <a:endParaRPr sz="1800">
              <a:latin typeface="Arial Black"/>
              <a:cs typeface="Arial Black"/>
            </a:endParaRPr>
          </a:p>
        </p:txBody>
      </p:sp>
      <p:sp>
        <p:nvSpPr>
          <p:cNvPr id="22" name="object 22"/>
          <p:cNvSpPr/>
          <p:nvPr/>
        </p:nvSpPr>
        <p:spPr>
          <a:xfrm>
            <a:off x="838200" y="2895600"/>
            <a:ext cx="152400" cy="1752600"/>
          </a:xfrm>
          <a:custGeom>
            <a:avLst/>
            <a:gdLst/>
            <a:ahLst/>
            <a:cxnLst/>
            <a:rect l="l" t="t" r="r" b="b"/>
            <a:pathLst>
              <a:path w="152400" h="1752600">
                <a:moveTo>
                  <a:pt x="0" y="1752600"/>
                </a:moveTo>
                <a:lnTo>
                  <a:pt x="152400" y="1752600"/>
                </a:lnTo>
                <a:lnTo>
                  <a:pt x="152400" y="0"/>
                </a:lnTo>
                <a:lnTo>
                  <a:pt x="0" y="0"/>
                </a:lnTo>
                <a:lnTo>
                  <a:pt x="0" y="1752600"/>
                </a:lnTo>
                <a:close/>
              </a:path>
            </a:pathLst>
          </a:custGeom>
          <a:solidFill>
            <a:srgbClr val="6B5580"/>
          </a:solidFill>
        </p:spPr>
        <p:txBody>
          <a:bodyPr wrap="square" lIns="0" tIns="0" rIns="0" bIns="0" rtlCol="0"/>
          <a:lstStyle/>
          <a:p>
            <a:endParaRPr/>
          </a:p>
        </p:txBody>
      </p:sp>
      <p:sp>
        <p:nvSpPr>
          <p:cNvPr id="23" name="object 23"/>
          <p:cNvSpPr txBox="1"/>
          <p:nvPr/>
        </p:nvSpPr>
        <p:spPr>
          <a:xfrm>
            <a:off x="1531747" y="2980690"/>
            <a:ext cx="1219835" cy="574040"/>
          </a:xfrm>
          <a:prstGeom prst="rect">
            <a:avLst/>
          </a:prstGeom>
        </p:spPr>
        <p:txBody>
          <a:bodyPr vert="horz" wrap="square" lIns="0" tIns="12700" rIns="0" bIns="0" rtlCol="0">
            <a:spAutoFit/>
          </a:bodyPr>
          <a:lstStyle/>
          <a:p>
            <a:pPr marL="12700" marR="5080">
              <a:lnSpc>
                <a:spcPct val="100000"/>
              </a:lnSpc>
              <a:spcBef>
                <a:spcPts val="100"/>
              </a:spcBef>
            </a:pPr>
            <a:r>
              <a:rPr sz="1800" spc="-10" dirty="0">
                <a:latin typeface="Arial Black"/>
                <a:cs typeface="Arial Black"/>
              </a:rPr>
              <a:t>Back </a:t>
            </a:r>
            <a:r>
              <a:rPr sz="1800" dirty="0">
                <a:latin typeface="Arial Black"/>
                <a:cs typeface="Arial Black"/>
              </a:rPr>
              <a:t>of  computer</a:t>
            </a:r>
            <a:endParaRPr sz="1800">
              <a:latin typeface="Arial Black"/>
              <a:cs typeface="Arial Black"/>
            </a:endParaRPr>
          </a:p>
        </p:txBody>
      </p:sp>
      <p:sp>
        <p:nvSpPr>
          <p:cNvPr id="24" name="object 24"/>
          <p:cNvSpPr/>
          <p:nvPr/>
        </p:nvSpPr>
        <p:spPr>
          <a:xfrm>
            <a:off x="1049274" y="3098292"/>
            <a:ext cx="403860" cy="114300"/>
          </a:xfrm>
          <a:custGeom>
            <a:avLst/>
            <a:gdLst/>
            <a:ahLst/>
            <a:cxnLst/>
            <a:rect l="l" t="t" r="r" b="b"/>
            <a:pathLst>
              <a:path w="403859" h="114300">
                <a:moveTo>
                  <a:pt x="114300" y="0"/>
                </a:moveTo>
                <a:lnTo>
                  <a:pt x="0" y="57150"/>
                </a:lnTo>
                <a:lnTo>
                  <a:pt x="114300" y="114300"/>
                </a:lnTo>
                <a:lnTo>
                  <a:pt x="114300" y="76200"/>
                </a:lnTo>
                <a:lnTo>
                  <a:pt x="95250" y="76200"/>
                </a:lnTo>
                <a:lnTo>
                  <a:pt x="95250" y="38100"/>
                </a:lnTo>
                <a:lnTo>
                  <a:pt x="114300" y="38100"/>
                </a:lnTo>
                <a:lnTo>
                  <a:pt x="114300" y="0"/>
                </a:lnTo>
                <a:close/>
              </a:path>
              <a:path w="403859" h="114300">
                <a:moveTo>
                  <a:pt x="114300" y="38100"/>
                </a:moveTo>
                <a:lnTo>
                  <a:pt x="95250" y="38100"/>
                </a:lnTo>
                <a:lnTo>
                  <a:pt x="95250" y="76200"/>
                </a:lnTo>
                <a:lnTo>
                  <a:pt x="114300" y="76200"/>
                </a:lnTo>
                <a:lnTo>
                  <a:pt x="114300" y="38100"/>
                </a:lnTo>
                <a:close/>
              </a:path>
              <a:path w="403859" h="114300">
                <a:moveTo>
                  <a:pt x="403859" y="38100"/>
                </a:moveTo>
                <a:lnTo>
                  <a:pt x="114300" y="38100"/>
                </a:lnTo>
                <a:lnTo>
                  <a:pt x="114300" y="76200"/>
                </a:lnTo>
                <a:lnTo>
                  <a:pt x="403859" y="76200"/>
                </a:lnTo>
                <a:lnTo>
                  <a:pt x="403859" y="38100"/>
                </a:lnTo>
                <a:close/>
              </a:path>
            </a:pathLst>
          </a:custGeom>
          <a:solidFill>
            <a:srgbClr val="000000"/>
          </a:solidFill>
        </p:spPr>
        <p:txBody>
          <a:bodyPr wrap="square" lIns="0" tIns="0" rIns="0" bIns="0" rtlCol="0"/>
          <a:lstStyle/>
          <a:p>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41953" y="2863976"/>
            <a:ext cx="2570480" cy="513715"/>
          </a:xfrm>
          <a:prstGeom prst="rect">
            <a:avLst/>
          </a:prstGeom>
        </p:spPr>
        <p:txBody>
          <a:bodyPr vert="horz" wrap="square" lIns="0" tIns="13335" rIns="0" bIns="0" rtlCol="0">
            <a:spAutoFit/>
          </a:bodyPr>
          <a:lstStyle/>
          <a:p>
            <a:pPr marL="12700">
              <a:lnSpc>
                <a:spcPct val="100000"/>
              </a:lnSpc>
              <a:spcBef>
                <a:spcPts val="105"/>
              </a:spcBef>
            </a:pPr>
            <a:r>
              <a:rPr spc="195" dirty="0"/>
              <a:t>Thank </a:t>
            </a:r>
            <a:r>
              <a:rPr spc="160" dirty="0"/>
              <a:t>You</a:t>
            </a:r>
            <a:r>
              <a:rPr spc="204" dirty="0"/>
              <a:t> </a:t>
            </a:r>
            <a:r>
              <a:rPr spc="-100" dirty="0"/>
              <a:t>!!</a:t>
            </a:r>
          </a:p>
        </p:txBody>
      </p:sp>
      <p:sp>
        <p:nvSpPr>
          <p:cNvPr id="3" name="object 3"/>
          <p:cNvSpPr txBox="1"/>
          <p:nvPr/>
        </p:nvSpPr>
        <p:spPr>
          <a:xfrm>
            <a:off x="691387" y="6383528"/>
            <a:ext cx="205740" cy="239395"/>
          </a:xfrm>
          <a:prstGeom prst="rect">
            <a:avLst/>
          </a:prstGeom>
        </p:spPr>
        <p:txBody>
          <a:bodyPr vert="horz" wrap="square" lIns="0" tIns="12700" rIns="0" bIns="0" rtlCol="0">
            <a:spAutoFit/>
          </a:bodyPr>
          <a:lstStyle/>
          <a:p>
            <a:pPr marL="12700">
              <a:lnSpc>
                <a:spcPct val="100000"/>
              </a:lnSpc>
              <a:spcBef>
                <a:spcPts val="100"/>
              </a:spcBef>
            </a:pPr>
            <a:r>
              <a:rPr sz="1400" spc="-30" dirty="0">
                <a:solidFill>
                  <a:srgbClr val="464652"/>
                </a:solidFill>
                <a:latin typeface="Trebuchet MS"/>
                <a:cs typeface="Trebuchet MS"/>
              </a:rPr>
              <a:t>36</a:t>
            </a:r>
            <a:endParaRPr sz="140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77341"/>
            <a:ext cx="7087870" cy="513715"/>
          </a:xfrm>
          <a:prstGeom prst="rect">
            <a:avLst/>
          </a:prstGeom>
        </p:spPr>
        <p:txBody>
          <a:bodyPr vert="horz" wrap="square" lIns="0" tIns="13335" rIns="0" bIns="0" rtlCol="0">
            <a:spAutoFit/>
          </a:bodyPr>
          <a:lstStyle/>
          <a:p>
            <a:pPr marL="12700">
              <a:lnSpc>
                <a:spcPct val="100000"/>
              </a:lnSpc>
              <a:spcBef>
                <a:spcPts val="105"/>
              </a:spcBef>
            </a:pPr>
            <a:r>
              <a:rPr spc="175" dirty="0"/>
              <a:t>Block </a:t>
            </a:r>
            <a:r>
              <a:rPr spc="150" dirty="0"/>
              <a:t>Diagram </a:t>
            </a:r>
            <a:r>
              <a:rPr spc="25" dirty="0"/>
              <a:t>of </a:t>
            </a:r>
            <a:r>
              <a:rPr spc="204" dirty="0"/>
              <a:t>Basic </a:t>
            </a:r>
            <a:r>
              <a:rPr spc="145" dirty="0"/>
              <a:t>I/O</a:t>
            </a:r>
            <a:r>
              <a:rPr spc="635" dirty="0"/>
              <a:t> </a:t>
            </a:r>
            <a:r>
              <a:rPr spc="190" dirty="0"/>
              <a:t>System</a:t>
            </a:r>
          </a:p>
        </p:txBody>
      </p:sp>
      <p:sp>
        <p:nvSpPr>
          <p:cNvPr id="4" name="object 4"/>
          <p:cNvSpPr txBox="1">
            <a:spLocks noGrp="1"/>
          </p:cNvSpPr>
          <p:nvPr>
            <p:ph type="sldNum" sz="quarter" idx="7"/>
          </p:nvPr>
        </p:nvSpPr>
        <p:spPr>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spc="-35" dirty="0"/>
              <a:t>5</a:t>
            </a:fld>
            <a:endParaRPr spc="-35" dirty="0"/>
          </a:p>
        </p:txBody>
      </p:sp>
      <p:sp>
        <p:nvSpPr>
          <p:cNvPr id="3" name="object 3"/>
          <p:cNvSpPr txBox="1"/>
          <p:nvPr/>
        </p:nvSpPr>
        <p:spPr>
          <a:xfrm>
            <a:off x="535940" y="1163700"/>
            <a:ext cx="7978775" cy="4994910"/>
          </a:xfrm>
          <a:prstGeom prst="rect">
            <a:avLst/>
          </a:prstGeom>
        </p:spPr>
        <p:txBody>
          <a:bodyPr vert="horz" wrap="square" lIns="0" tIns="52705" rIns="0" bIns="0" rtlCol="0">
            <a:spAutoFit/>
          </a:bodyPr>
          <a:lstStyle/>
          <a:p>
            <a:pPr marL="12700">
              <a:lnSpc>
                <a:spcPct val="100000"/>
              </a:lnSpc>
              <a:spcBef>
                <a:spcPts val="415"/>
              </a:spcBef>
              <a:tabLst>
                <a:tab pos="286385" algn="l"/>
              </a:tabLst>
            </a:pPr>
            <a:r>
              <a:rPr sz="1800" spc="-515" dirty="0">
                <a:solidFill>
                  <a:srgbClr val="717BA2"/>
                </a:solidFill>
                <a:latin typeface="Arial"/>
                <a:cs typeface="Arial"/>
              </a:rPr>
              <a:t>	</a:t>
            </a:r>
            <a:r>
              <a:rPr sz="2400" spc="-60" dirty="0">
                <a:latin typeface="Trebuchet MS"/>
                <a:cs typeface="Trebuchet MS"/>
              </a:rPr>
              <a:t>Access </a:t>
            </a:r>
            <a:r>
              <a:rPr sz="2400" spc="-80" dirty="0">
                <a:latin typeface="Trebuchet MS"/>
                <a:cs typeface="Trebuchet MS"/>
              </a:rPr>
              <a:t>one </a:t>
            </a:r>
            <a:r>
              <a:rPr sz="2400" spc="-50" dirty="0">
                <a:latin typeface="Trebuchet MS"/>
                <a:cs typeface="Trebuchet MS"/>
              </a:rPr>
              <a:t>port </a:t>
            </a:r>
            <a:r>
              <a:rPr sz="2400" spc="-195" dirty="0">
                <a:latin typeface="Trebuchet MS"/>
                <a:cs typeface="Trebuchet MS"/>
              </a:rPr>
              <a:t>at </a:t>
            </a:r>
            <a:r>
              <a:rPr sz="2400" spc="-240" dirty="0">
                <a:latin typeface="Trebuchet MS"/>
                <a:cs typeface="Trebuchet MS"/>
              </a:rPr>
              <a:t>a </a:t>
            </a:r>
            <a:r>
              <a:rPr sz="2400" spc="-155" dirty="0">
                <a:latin typeface="Trebuchet MS"/>
                <a:cs typeface="Trebuchet MS"/>
              </a:rPr>
              <a:t>time </a:t>
            </a:r>
            <a:r>
              <a:rPr sz="2400" spc="-170" dirty="0">
                <a:latin typeface="Trebuchet MS"/>
                <a:cs typeface="Trebuchet MS"/>
              </a:rPr>
              <a:t>called </a:t>
            </a:r>
            <a:r>
              <a:rPr sz="2400" spc="-130" dirty="0">
                <a:latin typeface="Trebuchet MS"/>
                <a:cs typeface="Trebuchet MS"/>
              </a:rPr>
              <a:t>Serial</a:t>
            </a:r>
            <a:r>
              <a:rPr sz="2400" spc="-10" dirty="0">
                <a:latin typeface="Trebuchet MS"/>
                <a:cs typeface="Trebuchet MS"/>
              </a:rPr>
              <a:t> </a:t>
            </a:r>
            <a:r>
              <a:rPr sz="2400" spc="-165" dirty="0">
                <a:latin typeface="Trebuchet MS"/>
                <a:cs typeface="Trebuchet MS"/>
              </a:rPr>
              <a:t>Interfacing.</a:t>
            </a:r>
            <a:endParaRPr sz="2400">
              <a:latin typeface="Trebuchet MS"/>
              <a:cs typeface="Trebuchet MS"/>
            </a:endParaRPr>
          </a:p>
          <a:p>
            <a:pPr marL="12700">
              <a:lnSpc>
                <a:spcPct val="100000"/>
              </a:lnSpc>
              <a:spcBef>
                <a:spcPts val="315"/>
              </a:spcBef>
              <a:tabLst>
                <a:tab pos="286385" algn="l"/>
              </a:tabLst>
            </a:pPr>
            <a:r>
              <a:rPr sz="1800" spc="-515" dirty="0">
                <a:solidFill>
                  <a:srgbClr val="717BA2"/>
                </a:solidFill>
                <a:latin typeface="Arial"/>
                <a:cs typeface="Arial"/>
              </a:rPr>
              <a:t>	</a:t>
            </a:r>
            <a:r>
              <a:rPr sz="2400" spc="-135" dirty="0">
                <a:latin typeface="Trebuchet MS"/>
                <a:cs typeface="Trebuchet MS"/>
              </a:rPr>
              <a:t>To </a:t>
            </a:r>
            <a:r>
              <a:rPr sz="2400" b="1" spc="-15" dirty="0">
                <a:latin typeface="Trebuchet MS"/>
                <a:cs typeface="Trebuchet MS"/>
              </a:rPr>
              <a:t>read </a:t>
            </a:r>
            <a:r>
              <a:rPr sz="2400" b="1" spc="-35" dirty="0">
                <a:latin typeface="Trebuchet MS"/>
                <a:cs typeface="Trebuchet MS"/>
              </a:rPr>
              <a:t>(receive) </a:t>
            </a:r>
            <a:r>
              <a:rPr sz="2400" spc="-120" dirty="0">
                <a:latin typeface="Trebuchet MS"/>
                <a:cs typeface="Trebuchet MS"/>
              </a:rPr>
              <a:t>binary </a:t>
            </a:r>
            <a:r>
              <a:rPr sz="2400" spc="-190" dirty="0">
                <a:latin typeface="Trebuchet MS"/>
                <a:cs typeface="Trebuchet MS"/>
              </a:rPr>
              <a:t>data </a:t>
            </a:r>
            <a:r>
              <a:rPr sz="2400" spc="-110" dirty="0">
                <a:latin typeface="Trebuchet MS"/>
                <a:cs typeface="Trebuchet MS"/>
              </a:rPr>
              <a:t>from </a:t>
            </a:r>
            <a:r>
              <a:rPr sz="2400" spc="-175" dirty="0">
                <a:latin typeface="Trebuchet MS"/>
                <a:cs typeface="Trebuchet MS"/>
              </a:rPr>
              <a:t>an </a:t>
            </a:r>
            <a:r>
              <a:rPr sz="2400" spc="-140" dirty="0">
                <a:latin typeface="Trebuchet MS"/>
                <a:cs typeface="Trebuchet MS"/>
              </a:rPr>
              <a:t>input</a:t>
            </a:r>
            <a:r>
              <a:rPr sz="2400" spc="315" dirty="0">
                <a:latin typeface="Trebuchet MS"/>
                <a:cs typeface="Trebuchet MS"/>
              </a:rPr>
              <a:t> </a:t>
            </a:r>
            <a:r>
              <a:rPr sz="2400" spc="-130" dirty="0">
                <a:latin typeface="Trebuchet MS"/>
                <a:cs typeface="Trebuchet MS"/>
              </a:rPr>
              <a:t>peripheral</a:t>
            </a:r>
            <a:endParaRPr sz="2400">
              <a:latin typeface="Trebuchet MS"/>
              <a:cs typeface="Trebuchet MS"/>
            </a:endParaRPr>
          </a:p>
          <a:p>
            <a:pPr marL="561340" marR="383540" indent="-274955">
              <a:lnSpc>
                <a:spcPts val="2380"/>
              </a:lnSpc>
              <a:spcBef>
                <a:spcPts val="545"/>
              </a:spcBef>
              <a:tabLst>
                <a:tab pos="561340" algn="l"/>
              </a:tabLst>
            </a:pPr>
            <a:r>
              <a:rPr sz="1650" spc="-475" dirty="0">
                <a:solidFill>
                  <a:srgbClr val="9FB8CD"/>
                </a:solidFill>
                <a:latin typeface="Arial"/>
                <a:cs typeface="Arial"/>
              </a:rPr>
              <a:t>	</a:t>
            </a:r>
            <a:r>
              <a:rPr sz="2200" b="1" spc="254" dirty="0">
                <a:latin typeface="Trebuchet MS"/>
                <a:cs typeface="Trebuchet MS"/>
              </a:rPr>
              <a:t>MPU </a:t>
            </a:r>
            <a:r>
              <a:rPr sz="2200" spc="-140" dirty="0">
                <a:latin typeface="Trebuchet MS"/>
                <a:cs typeface="Trebuchet MS"/>
              </a:rPr>
              <a:t>places </a:t>
            </a:r>
            <a:r>
              <a:rPr sz="2200" spc="-135" dirty="0">
                <a:latin typeface="Trebuchet MS"/>
                <a:cs typeface="Trebuchet MS"/>
              </a:rPr>
              <a:t>the </a:t>
            </a:r>
            <a:r>
              <a:rPr sz="2200" spc="-110" dirty="0">
                <a:latin typeface="Trebuchet MS"/>
                <a:cs typeface="Trebuchet MS"/>
              </a:rPr>
              <a:t>address </a:t>
            </a:r>
            <a:r>
              <a:rPr sz="2200" spc="-120" dirty="0">
                <a:latin typeface="Trebuchet MS"/>
                <a:cs typeface="Trebuchet MS"/>
              </a:rPr>
              <a:t>of </a:t>
            </a:r>
            <a:r>
              <a:rPr sz="2200" spc="-165" dirty="0">
                <a:latin typeface="Trebuchet MS"/>
                <a:cs typeface="Trebuchet MS"/>
              </a:rPr>
              <a:t>an </a:t>
            </a:r>
            <a:r>
              <a:rPr sz="2200" spc="-125" dirty="0">
                <a:latin typeface="Trebuchet MS"/>
                <a:cs typeface="Trebuchet MS"/>
              </a:rPr>
              <a:t>input </a:t>
            </a:r>
            <a:r>
              <a:rPr sz="2200" spc="-45" dirty="0">
                <a:latin typeface="Trebuchet MS"/>
                <a:cs typeface="Trebuchet MS"/>
              </a:rPr>
              <a:t>port </a:t>
            </a:r>
            <a:r>
              <a:rPr sz="2200" spc="-40" dirty="0">
                <a:latin typeface="Trebuchet MS"/>
                <a:cs typeface="Trebuchet MS"/>
              </a:rPr>
              <a:t>on </a:t>
            </a:r>
            <a:r>
              <a:rPr sz="2200" spc="-135" dirty="0">
                <a:latin typeface="Trebuchet MS"/>
                <a:cs typeface="Trebuchet MS"/>
              </a:rPr>
              <a:t>the </a:t>
            </a:r>
            <a:r>
              <a:rPr sz="2200" b="1" i="1" spc="-145" dirty="0">
                <a:latin typeface="Trebuchet MS"/>
                <a:cs typeface="Trebuchet MS"/>
              </a:rPr>
              <a:t>address </a:t>
            </a:r>
            <a:r>
              <a:rPr sz="2200" b="1" i="1" spc="-165" dirty="0">
                <a:latin typeface="Trebuchet MS"/>
                <a:cs typeface="Trebuchet MS"/>
              </a:rPr>
              <a:t>bus</a:t>
            </a:r>
            <a:r>
              <a:rPr sz="2200" spc="-165" dirty="0">
                <a:latin typeface="Trebuchet MS"/>
                <a:cs typeface="Trebuchet MS"/>
              </a:rPr>
              <a:t>,  </a:t>
            </a:r>
            <a:r>
              <a:rPr sz="2200" spc="-140" dirty="0">
                <a:latin typeface="Trebuchet MS"/>
                <a:cs typeface="Trebuchet MS"/>
              </a:rPr>
              <a:t>enables </a:t>
            </a:r>
            <a:r>
              <a:rPr sz="2200" spc="-135" dirty="0">
                <a:latin typeface="Trebuchet MS"/>
                <a:cs typeface="Trebuchet MS"/>
              </a:rPr>
              <a:t>the </a:t>
            </a:r>
            <a:r>
              <a:rPr sz="2200" spc="-125" dirty="0">
                <a:latin typeface="Trebuchet MS"/>
                <a:cs typeface="Trebuchet MS"/>
              </a:rPr>
              <a:t>input </a:t>
            </a:r>
            <a:r>
              <a:rPr sz="2200" spc="-45" dirty="0">
                <a:latin typeface="Trebuchet MS"/>
                <a:cs typeface="Trebuchet MS"/>
              </a:rPr>
              <a:t>port </a:t>
            </a:r>
            <a:r>
              <a:rPr sz="2200" spc="-140" dirty="0">
                <a:latin typeface="Trebuchet MS"/>
                <a:cs typeface="Trebuchet MS"/>
              </a:rPr>
              <a:t>by </a:t>
            </a:r>
            <a:r>
              <a:rPr sz="2200" spc="-110" dirty="0">
                <a:latin typeface="Trebuchet MS"/>
                <a:cs typeface="Trebuchet MS"/>
              </a:rPr>
              <a:t>asserting </a:t>
            </a:r>
            <a:r>
              <a:rPr sz="2200" spc="-135" dirty="0">
                <a:latin typeface="Trebuchet MS"/>
                <a:cs typeface="Trebuchet MS"/>
              </a:rPr>
              <a:t>the </a:t>
            </a:r>
            <a:r>
              <a:rPr sz="2200" b="1" spc="240" dirty="0">
                <a:latin typeface="Trebuchet MS"/>
                <a:cs typeface="Trebuchet MS"/>
              </a:rPr>
              <a:t>RD </a:t>
            </a:r>
            <a:r>
              <a:rPr sz="2200" b="1" spc="-60" dirty="0">
                <a:latin typeface="Trebuchet MS"/>
                <a:cs typeface="Trebuchet MS"/>
              </a:rPr>
              <a:t>signal</a:t>
            </a:r>
            <a:r>
              <a:rPr sz="2200" spc="-60" dirty="0">
                <a:latin typeface="Trebuchet MS"/>
                <a:cs typeface="Trebuchet MS"/>
              </a:rPr>
              <a:t>, </a:t>
            </a:r>
            <a:r>
              <a:rPr sz="2200" spc="-145" dirty="0">
                <a:latin typeface="Trebuchet MS"/>
                <a:cs typeface="Trebuchet MS"/>
              </a:rPr>
              <a:t>and </a:t>
            </a:r>
            <a:r>
              <a:rPr sz="2200" spc="-114" dirty="0">
                <a:latin typeface="Trebuchet MS"/>
                <a:cs typeface="Trebuchet MS"/>
              </a:rPr>
              <a:t>reads  </a:t>
            </a:r>
            <a:r>
              <a:rPr sz="2200" b="1" dirty="0">
                <a:latin typeface="Trebuchet MS"/>
                <a:cs typeface="Trebuchet MS"/>
              </a:rPr>
              <a:t>data </a:t>
            </a:r>
            <a:r>
              <a:rPr sz="2200" spc="-114" dirty="0">
                <a:latin typeface="Trebuchet MS"/>
                <a:cs typeface="Trebuchet MS"/>
              </a:rPr>
              <a:t>using </a:t>
            </a:r>
            <a:r>
              <a:rPr sz="2200" spc="-130" dirty="0">
                <a:latin typeface="Trebuchet MS"/>
                <a:cs typeface="Trebuchet MS"/>
              </a:rPr>
              <a:t>the </a:t>
            </a:r>
            <a:r>
              <a:rPr sz="2200" b="1" i="1" spc="-114" dirty="0">
                <a:latin typeface="Trebuchet MS"/>
                <a:cs typeface="Trebuchet MS"/>
              </a:rPr>
              <a:t>data</a:t>
            </a:r>
            <a:r>
              <a:rPr sz="2200" b="1" i="1" spc="30" dirty="0">
                <a:latin typeface="Trebuchet MS"/>
                <a:cs typeface="Trebuchet MS"/>
              </a:rPr>
              <a:t> </a:t>
            </a:r>
            <a:r>
              <a:rPr sz="2200" b="1" i="1" spc="-165" dirty="0">
                <a:latin typeface="Trebuchet MS"/>
                <a:cs typeface="Trebuchet MS"/>
              </a:rPr>
              <a:t>bus</a:t>
            </a:r>
            <a:r>
              <a:rPr sz="2200" spc="-165" dirty="0">
                <a:latin typeface="Trebuchet MS"/>
                <a:cs typeface="Trebuchet MS"/>
              </a:rPr>
              <a:t>.</a:t>
            </a:r>
            <a:endParaRPr sz="2200">
              <a:latin typeface="Trebuchet MS"/>
              <a:cs typeface="Trebuchet MS"/>
            </a:endParaRPr>
          </a:p>
          <a:p>
            <a:pPr marL="12700">
              <a:lnSpc>
                <a:spcPct val="100000"/>
              </a:lnSpc>
              <a:spcBef>
                <a:spcPts val="260"/>
              </a:spcBef>
              <a:tabLst>
                <a:tab pos="286385" algn="l"/>
              </a:tabLst>
            </a:pPr>
            <a:r>
              <a:rPr sz="1800" spc="-515" dirty="0">
                <a:solidFill>
                  <a:srgbClr val="717BA2"/>
                </a:solidFill>
                <a:latin typeface="Arial"/>
                <a:cs typeface="Arial"/>
              </a:rPr>
              <a:t>	</a:t>
            </a:r>
            <a:r>
              <a:rPr sz="2400" spc="-135" dirty="0">
                <a:latin typeface="Trebuchet MS"/>
                <a:cs typeface="Trebuchet MS"/>
              </a:rPr>
              <a:t>To </a:t>
            </a:r>
            <a:r>
              <a:rPr sz="2400" b="1" spc="-15" dirty="0">
                <a:latin typeface="Trebuchet MS"/>
                <a:cs typeface="Trebuchet MS"/>
              </a:rPr>
              <a:t>write </a:t>
            </a:r>
            <a:r>
              <a:rPr sz="2400" b="1" dirty="0">
                <a:latin typeface="Trebuchet MS"/>
                <a:cs typeface="Trebuchet MS"/>
              </a:rPr>
              <a:t>(send) </a:t>
            </a:r>
            <a:r>
              <a:rPr sz="2400" spc="-120" dirty="0">
                <a:latin typeface="Trebuchet MS"/>
                <a:cs typeface="Trebuchet MS"/>
              </a:rPr>
              <a:t>binary </a:t>
            </a:r>
            <a:r>
              <a:rPr sz="2400" spc="-190" dirty="0">
                <a:latin typeface="Trebuchet MS"/>
                <a:cs typeface="Trebuchet MS"/>
              </a:rPr>
              <a:t>data </a:t>
            </a:r>
            <a:r>
              <a:rPr sz="2400" spc="-60" dirty="0">
                <a:latin typeface="Trebuchet MS"/>
                <a:cs typeface="Trebuchet MS"/>
              </a:rPr>
              <a:t>to </a:t>
            </a:r>
            <a:r>
              <a:rPr sz="2400" spc="-175" dirty="0">
                <a:latin typeface="Trebuchet MS"/>
                <a:cs typeface="Trebuchet MS"/>
              </a:rPr>
              <a:t>an </a:t>
            </a:r>
            <a:r>
              <a:rPr sz="2400" spc="-105" dirty="0">
                <a:latin typeface="Trebuchet MS"/>
                <a:cs typeface="Trebuchet MS"/>
              </a:rPr>
              <a:t>output</a:t>
            </a:r>
            <a:r>
              <a:rPr sz="2400" spc="200" dirty="0">
                <a:latin typeface="Trebuchet MS"/>
                <a:cs typeface="Trebuchet MS"/>
              </a:rPr>
              <a:t> </a:t>
            </a:r>
            <a:r>
              <a:rPr sz="2400" spc="-125" dirty="0">
                <a:latin typeface="Trebuchet MS"/>
                <a:cs typeface="Trebuchet MS"/>
              </a:rPr>
              <a:t>peripheral</a:t>
            </a:r>
            <a:endParaRPr sz="2400">
              <a:latin typeface="Trebuchet MS"/>
              <a:cs typeface="Trebuchet MS"/>
            </a:endParaRPr>
          </a:p>
          <a:p>
            <a:pPr marL="561340" marR="5080" indent="-274955">
              <a:lnSpc>
                <a:spcPts val="2380"/>
              </a:lnSpc>
              <a:spcBef>
                <a:spcPts val="545"/>
              </a:spcBef>
              <a:tabLst>
                <a:tab pos="561340" algn="l"/>
              </a:tabLst>
            </a:pPr>
            <a:r>
              <a:rPr sz="1650" spc="-475" dirty="0">
                <a:solidFill>
                  <a:srgbClr val="9FB8CD"/>
                </a:solidFill>
                <a:latin typeface="Arial"/>
                <a:cs typeface="Arial"/>
              </a:rPr>
              <a:t>	</a:t>
            </a:r>
            <a:r>
              <a:rPr sz="2200" spc="55" dirty="0">
                <a:latin typeface="Trebuchet MS"/>
                <a:cs typeface="Trebuchet MS"/>
              </a:rPr>
              <a:t>MPU </a:t>
            </a:r>
            <a:r>
              <a:rPr sz="2200" spc="-140" dirty="0">
                <a:latin typeface="Trebuchet MS"/>
                <a:cs typeface="Trebuchet MS"/>
              </a:rPr>
              <a:t>places </a:t>
            </a:r>
            <a:r>
              <a:rPr sz="2200" spc="-135" dirty="0">
                <a:latin typeface="Trebuchet MS"/>
                <a:cs typeface="Trebuchet MS"/>
              </a:rPr>
              <a:t>the </a:t>
            </a:r>
            <a:r>
              <a:rPr sz="2200" spc="-110" dirty="0">
                <a:latin typeface="Trebuchet MS"/>
                <a:cs typeface="Trebuchet MS"/>
              </a:rPr>
              <a:t>address </a:t>
            </a:r>
            <a:r>
              <a:rPr sz="2200" spc="-120" dirty="0">
                <a:latin typeface="Trebuchet MS"/>
                <a:cs typeface="Trebuchet MS"/>
              </a:rPr>
              <a:t>of </a:t>
            </a:r>
            <a:r>
              <a:rPr sz="2200" spc="-165" dirty="0">
                <a:latin typeface="Trebuchet MS"/>
                <a:cs typeface="Trebuchet MS"/>
              </a:rPr>
              <a:t>an </a:t>
            </a:r>
            <a:r>
              <a:rPr sz="2200" spc="-100" dirty="0">
                <a:latin typeface="Trebuchet MS"/>
                <a:cs typeface="Trebuchet MS"/>
              </a:rPr>
              <a:t>output </a:t>
            </a:r>
            <a:r>
              <a:rPr sz="2200" spc="-50" dirty="0">
                <a:latin typeface="Trebuchet MS"/>
                <a:cs typeface="Trebuchet MS"/>
              </a:rPr>
              <a:t>port </a:t>
            </a:r>
            <a:r>
              <a:rPr sz="2200" spc="-40" dirty="0">
                <a:latin typeface="Trebuchet MS"/>
                <a:cs typeface="Trebuchet MS"/>
              </a:rPr>
              <a:t>on </a:t>
            </a:r>
            <a:r>
              <a:rPr sz="2200" spc="-135" dirty="0">
                <a:latin typeface="Trebuchet MS"/>
                <a:cs typeface="Trebuchet MS"/>
              </a:rPr>
              <a:t>the </a:t>
            </a:r>
            <a:r>
              <a:rPr sz="2200" b="1" i="1" spc="-145" dirty="0">
                <a:latin typeface="Trebuchet MS"/>
                <a:cs typeface="Trebuchet MS"/>
              </a:rPr>
              <a:t>address </a:t>
            </a:r>
            <a:r>
              <a:rPr sz="2200" b="1" i="1" spc="-165" dirty="0">
                <a:latin typeface="Trebuchet MS"/>
                <a:cs typeface="Trebuchet MS"/>
              </a:rPr>
              <a:t>bus</a:t>
            </a:r>
            <a:r>
              <a:rPr sz="2200" spc="-165" dirty="0">
                <a:latin typeface="Trebuchet MS"/>
                <a:cs typeface="Trebuchet MS"/>
              </a:rPr>
              <a:t>,  </a:t>
            </a:r>
            <a:r>
              <a:rPr sz="2200" spc="-140" dirty="0">
                <a:latin typeface="Trebuchet MS"/>
                <a:cs typeface="Trebuchet MS"/>
              </a:rPr>
              <a:t>places </a:t>
            </a:r>
            <a:r>
              <a:rPr sz="2200" b="1" i="1" spc="-120" dirty="0">
                <a:latin typeface="Trebuchet MS"/>
                <a:cs typeface="Trebuchet MS"/>
              </a:rPr>
              <a:t>data </a:t>
            </a:r>
            <a:r>
              <a:rPr sz="2200" spc="-40" dirty="0">
                <a:latin typeface="Trebuchet MS"/>
                <a:cs typeface="Trebuchet MS"/>
              </a:rPr>
              <a:t>on </a:t>
            </a:r>
            <a:r>
              <a:rPr sz="2200" b="1" i="1" spc="-120" dirty="0">
                <a:latin typeface="Trebuchet MS"/>
                <a:cs typeface="Trebuchet MS"/>
              </a:rPr>
              <a:t>data </a:t>
            </a:r>
            <a:r>
              <a:rPr sz="2200" b="1" i="1" spc="-165" dirty="0">
                <a:latin typeface="Trebuchet MS"/>
                <a:cs typeface="Trebuchet MS"/>
              </a:rPr>
              <a:t>bus</a:t>
            </a:r>
            <a:r>
              <a:rPr sz="2200" spc="-165" dirty="0">
                <a:latin typeface="Trebuchet MS"/>
                <a:cs typeface="Trebuchet MS"/>
              </a:rPr>
              <a:t>, </a:t>
            </a:r>
            <a:r>
              <a:rPr sz="2200" spc="-145" dirty="0">
                <a:latin typeface="Trebuchet MS"/>
                <a:cs typeface="Trebuchet MS"/>
              </a:rPr>
              <a:t>and </a:t>
            </a:r>
            <a:r>
              <a:rPr sz="2200" spc="-90" dirty="0">
                <a:latin typeface="Trebuchet MS"/>
                <a:cs typeface="Trebuchet MS"/>
              </a:rPr>
              <a:t>asserts </a:t>
            </a:r>
            <a:r>
              <a:rPr sz="2200" spc="-135" dirty="0">
                <a:latin typeface="Trebuchet MS"/>
                <a:cs typeface="Trebuchet MS"/>
              </a:rPr>
              <a:t>the </a:t>
            </a:r>
            <a:r>
              <a:rPr sz="2200" spc="225" dirty="0">
                <a:latin typeface="Trebuchet MS"/>
                <a:cs typeface="Trebuchet MS"/>
              </a:rPr>
              <a:t>WR </a:t>
            </a:r>
            <a:r>
              <a:rPr sz="2200" spc="-145" dirty="0">
                <a:latin typeface="Trebuchet MS"/>
                <a:cs typeface="Trebuchet MS"/>
              </a:rPr>
              <a:t>signal </a:t>
            </a:r>
            <a:r>
              <a:rPr sz="2200" spc="-55" dirty="0">
                <a:latin typeface="Trebuchet MS"/>
                <a:cs typeface="Trebuchet MS"/>
              </a:rPr>
              <a:t>to </a:t>
            </a:r>
            <a:r>
              <a:rPr sz="2200" spc="-155" dirty="0">
                <a:latin typeface="Trebuchet MS"/>
                <a:cs typeface="Trebuchet MS"/>
              </a:rPr>
              <a:t>enable </a:t>
            </a:r>
            <a:r>
              <a:rPr sz="2200" spc="-135" dirty="0">
                <a:latin typeface="Trebuchet MS"/>
                <a:cs typeface="Trebuchet MS"/>
              </a:rPr>
              <a:t>the  </a:t>
            </a:r>
            <a:r>
              <a:rPr sz="2200" spc="-100" dirty="0">
                <a:latin typeface="Trebuchet MS"/>
                <a:cs typeface="Trebuchet MS"/>
              </a:rPr>
              <a:t>output</a:t>
            </a:r>
            <a:r>
              <a:rPr sz="2200" spc="-60" dirty="0">
                <a:latin typeface="Trebuchet MS"/>
                <a:cs typeface="Trebuchet MS"/>
              </a:rPr>
              <a:t> </a:t>
            </a:r>
            <a:r>
              <a:rPr sz="2200" spc="-105" dirty="0">
                <a:latin typeface="Trebuchet MS"/>
                <a:cs typeface="Trebuchet MS"/>
              </a:rPr>
              <a:t>port.</a:t>
            </a:r>
            <a:endParaRPr sz="2200">
              <a:latin typeface="Trebuchet MS"/>
              <a:cs typeface="Trebuchet MS"/>
            </a:endParaRPr>
          </a:p>
          <a:p>
            <a:pPr marL="12700">
              <a:lnSpc>
                <a:spcPct val="100000"/>
              </a:lnSpc>
              <a:spcBef>
                <a:spcPts val="260"/>
              </a:spcBef>
              <a:tabLst>
                <a:tab pos="286385" algn="l"/>
              </a:tabLst>
            </a:pPr>
            <a:r>
              <a:rPr sz="1800" spc="-515" dirty="0">
                <a:solidFill>
                  <a:srgbClr val="717BA2"/>
                </a:solidFill>
                <a:latin typeface="Arial"/>
                <a:cs typeface="Arial"/>
              </a:rPr>
              <a:t>	</a:t>
            </a:r>
            <a:r>
              <a:rPr sz="2400" b="1" u="heavy" spc="40" dirty="0">
                <a:uFill>
                  <a:solidFill>
                    <a:srgbClr val="000000"/>
                  </a:solidFill>
                </a:uFill>
                <a:latin typeface="Trebuchet MS"/>
                <a:cs typeface="Trebuchet MS"/>
              </a:rPr>
              <a:t>Remember:</a:t>
            </a:r>
            <a:endParaRPr sz="2400">
              <a:latin typeface="Trebuchet MS"/>
              <a:cs typeface="Trebuchet MS"/>
            </a:endParaRPr>
          </a:p>
          <a:p>
            <a:pPr marL="286385">
              <a:lnSpc>
                <a:spcPct val="100000"/>
              </a:lnSpc>
              <a:spcBef>
                <a:spcPts val="240"/>
              </a:spcBef>
              <a:tabLst>
                <a:tab pos="561340" algn="l"/>
              </a:tabLst>
            </a:pPr>
            <a:r>
              <a:rPr sz="1650" spc="-475" dirty="0">
                <a:solidFill>
                  <a:srgbClr val="9FB8CD"/>
                </a:solidFill>
                <a:latin typeface="Arial"/>
                <a:cs typeface="Arial"/>
              </a:rPr>
              <a:t>	</a:t>
            </a:r>
            <a:r>
              <a:rPr sz="2200" spc="-40" dirty="0">
                <a:latin typeface="Trebuchet MS"/>
                <a:cs typeface="Trebuchet MS"/>
              </a:rPr>
              <a:t>Writing </a:t>
            </a:r>
            <a:r>
              <a:rPr sz="2200" spc="-55" dirty="0">
                <a:latin typeface="Trebuchet MS"/>
                <a:cs typeface="Trebuchet MS"/>
              </a:rPr>
              <a:t>to </a:t>
            </a:r>
            <a:r>
              <a:rPr sz="2200" spc="-135" dirty="0">
                <a:latin typeface="Trebuchet MS"/>
                <a:cs typeface="Trebuchet MS"/>
              </a:rPr>
              <a:t>the</a:t>
            </a:r>
            <a:r>
              <a:rPr sz="2200" spc="-40" dirty="0">
                <a:latin typeface="Trebuchet MS"/>
                <a:cs typeface="Trebuchet MS"/>
              </a:rPr>
              <a:t> </a:t>
            </a:r>
            <a:r>
              <a:rPr sz="2200" spc="-50" dirty="0">
                <a:latin typeface="Trebuchet MS"/>
                <a:cs typeface="Trebuchet MS"/>
              </a:rPr>
              <a:t>port</a:t>
            </a:r>
            <a:endParaRPr sz="2200">
              <a:latin typeface="Trebuchet MS"/>
              <a:cs typeface="Trebuchet MS"/>
            </a:endParaRPr>
          </a:p>
          <a:p>
            <a:pPr marL="607060">
              <a:lnSpc>
                <a:spcPct val="100000"/>
              </a:lnSpc>
              <a:spcBef>
                <a:spcPts val="270"/>
              </a:spcBef>
            </a:pPr>
            <a:r>
              <a:rPr sz="1500" spc="-425" dirty="0">
                <a:solidFill>
                  <a:srgbClr val="BBBBBB"/>
                </a:solidFill>
                <a:latin typeface="Arial"/>
                <a:cs typeface="Arial"/>
              </a:rPr>
              <a:t></a:t>
            </a:r>
            <a:r>
              <a:rPr sz="1500" spc="570" dirty="0">
                <a:solidFill>
                  <a:srgbClr val="BBBBBB"/>
                </a:solidFill>
                <a:latin typeface="Arial"/>
                <a:cs typeface="Arial"/>
              </a:rPr>
              <a:t> </a:t>
            </a:r>
            <a:r>
              <a:rPr sz="2000" spc="15" dirty="0">
                <a:latin typeface="Trebuchet MS"/>
                <a:cs typeface="Trebuchet MS"/>
              </a:rPr>
              <a:t>When </a:t>
            </a:r>
            <a:r>
              <a:rPr sz="2000" spc="-114" dirty="0">
                <a:latin typeface="Trebuchet MS"/>
                <a:cs typeface="Trebuchet MS"/>
              </a:rPr>
              <a:t>the </a:t>
            </a:r>
            <a:r>
              <a:rPr sz="2000" spc="55" dirty="0">
                <a:latin typeface="Trebuchet MS"/>
                <a:cs typeface="Trebuchet MS"/>
              </a:rPr>
              <a:t>MPU </a:t>
            </a:r>
            <a:r>
              <a:rPr sz="2000" spc="-80" dirty="0">
                <a:latin typeface="Trebuchet MS"/>
                <a:cs typeface="Trebuchet MS"/>
              </a:rPr>
              <a:t>sends </a:t>
            </a:r>
            <a:r>
              <a:rPr sz="2000" spc="-65" dirty="0">
                <a:latin typeface="Trebuchet MS"/>
                <a:cs typeface="Trebuchet MS"/>
              </a:rPr>
              <a:t>out </a:t>
            </a:r>
            <a:r>
              <a:rPr sz="2000" spc="25" dirty="0">
                <a:latin typeface="Trebuchet MS"/>
                <a:cs typeface="Trebuchet MS"/>
              </a:rPr>
              <a:t>or </a:t>
            </a:r>
            <a:r>
              <a:rPr sz="2000" spc="-95" dirty="0">
                <a:latin typeface="Trebuchet MS"/>
                <a:cs typeface="Trebuchet MS"/>
              </a:rPr>
              <a:t>transfers </a:t>
            </a:r>
            <a:r>
              <a:rPr sz="2000" spc="-155" dirty="0">
                <a:latin typeface="Trebuchet MS"/>
                <a:cs typeface="Trebuchet MS"/>
              </a:rPr>
              <a:t>data </a:t>
            </a:r>
            <a:r>
              <a:rPr sz="2000" spc="-50" dirty="0">
                <a:latin typeface="Trebuchet MS"/>
                <a:cs typeface="Trebuchet MS"/>
              </a:rPr>
              <a:t>to </a:t>
            </a:r>
            <a:r>
              <a:rPr sz="2000" spc="-145" dirty="0">
                <a:latin typeface="Trebuchet MS"/>
                <a:cs typeface="Trebuchet MS"/>
              </a:rPr>
              <a:t>an </a:t>
            </a:r>
            <a:r>
              <a:rPr sz="2000" spc="-85" dirty="0">
                <a:latin typeface="Trebuchet MS"/>
                <a:cs typeface="Trebuchet MS"/>
              </a:rPr>
              <a:t>output</a:t>
            </a:r>
            <a:r>
              <a:rPr sz="2000" spc="-130" dirty="0">
                <a:latin typeface="Trebuchet MS"/>
                <a:cs typeface="Trebuchet MS"/>
              </a:rPr>
              <a:t> </a:t>
            </a:r>
            <a:r>
              <a:rPr sz="2000" spc="-40" dirty="0">
                <a:latin typeface="Trebuchet MS"/>
                <a:cs typeface="Trebuchet MS"/>
              </a:rPr>
              <a:t>port</a:t>
            </a:r>
            <a:endParaRPr sz="2000">
              <a:latin typeface="Trebuchet MS"/>
              <a:cs typeface="Trebuchet MS"/>
            </a:endParaRPr>
          </a:p>
          <a:p>
            <a:pPr marL="286385">
              <a:lnSpc>
                <a:spcPct val="100000"/>
              </a:lnSpc>
              <a:spcBef>
                <a:spcPts val="235"/>
              </a:spcBef>
              <a:tabLst>
                <a:tab pos="561340" algn="l"/>
              </a:tabLst>
            </a:pPr>
            <a:r>
              <a:rPr sz="1650" spc="-475" dirty="0">
                <a:solidFill>
                  <a:srgbClr val="9FB8CD"/>
                </a:solidFill>
                <a:latin typeface="Arial"/>
                <a:cs typeface="Arial"/>
              </a:rPr>
              <a:t>	</a:t>
            </a:r>
            <a:r>
              <a:rPr sz="2200" spc="-120" dirty="0">
                <a:latin typeface="Trebuchet MS"/>
                <a:cs typeface="Trebuchet MS"/>
              </a:rPr>
              <a:t>Reading </a:t>
            </a:r>
            <a:r>
              <a:rPr sz="2200" spc="-105" dirty="0">
                <a:latin typeface="Trebuchet MS"/>
                <a:cs typeface="Trebuchet MS"/>
              </a:rPr>
              <a:t>from </a:t>
            </a:r>
            <a:r>
              <a:rPr sz="2200" spc="-135" dirty="0">
                <a:latin typeface="Trebuchet MS"/>
                <a:cs typeface="Trebuchet MS"/>
              </a:rPr>
              <a:t>the</a:t>
            </a:r>
            <a:r>
              <a:rPr sz="2200" spc="80" dirty="0">
                <a:latin typeface="Trebuchet MS"/>
                <a:cs typeface="Trebuchet MS"/>
              </a:rPr>
              <a:t> </a:t>
            </a:r>
            <a:r>
              <a:rPr sz="2200" spc="-45" dirty="0">
                <a:latin typeface="Trebuchet MS"/>
                <a:cs typeface="Trebuchet MS"/>
              </a:rPr>
              <a:t>port</a:t>
            </a:r>
            <a:endParaRPr sz="2200">
              <a:latin typeface="Trebuchet MS"/>
              <a:cs typeface="Trebuchet MS"/>
            </a:endParaRPr>
          </a:p>
          <a:p>
            <a:pPr marL="607060">
              <a:lnSpc>
                <a:spcPct val="100000"/>
              </a:lnSpc>
              <a:spcBef>
                <a:spcPts val="260"/>
              </a:spcBef>
            </a:pPr>
            <a:r>
              <a:rPr sz="1500" spc="-425" dirty="0">
                <a:solidFill>
                  <a:srgbClr val="BBBBBB"/>
                </a:solidFill>
                <a:latin typeface="Arial"/>
                <a:cs typeface="Arial"/>
              </a:rPr>
              <a:t></a:t>
            </a:r>
            <a:r>
              <a:rPr sz="1500" spc="570" dirty="0">
                <a:solidFill>
                  <a:srgbClr val="BBBBBB"/>
                </a:solidFill>
                <a:latin typeface="Arial"/>
                <a:cs typeface="Arial"/>
              </a:rPr>
              <a:t> </a:t>
            </a:r>
            <a:r>
              <a:rPr sz="2000" spc="15" dirty="0">
                <a:latin typeface="Trebuchet MS"/>
                <a:cs typeface="Trebuchet MS"/>
              </a:rPr>
              <a:t>When </a:t>
            </a:r>
            <a:r>
              <a:rPr sz="2000" spc="-114" dirty="0">
                <a:latin typeface="Trebuchet MS"/>
                <a:cs typeface="Trebuchet MS"/>
              </a:rPr>
              <a:t>the </a:t>
            </a:r>
            <a:r>
              <a:rPr sz="2000" spc="50" dirty="0">
                <a:latin typeface="Trebuchet MS"/>
                <a:cs typeface="Trebuchet MS"/>
              </a:rPr>
              <a:t>MPU </a:t>
            </a:r>
            <a:r>
              <a:rPr sz="2000" spc="-105" dirty="0">
                <a:latin typeface="Trebuchet MS"/>
                <a:cs typeface="Trebuchet MS"/>
              </a:rPr>
              <a:t>receives </a:t>
            </a:r>
            <a:r>
              <a:rPr sz="2000" spc="-155" dirty="0">
                <a:latin typeface="Trebuchet MS"/>
                <a:cs typeface="Trebuchet MS"/>
              </a:rPr>
              <a:t>data </a:t>
            </a:r>
            <a:r>
              <a:rPr sz="2000" spc="-90" dirty="0">
                <a:latin typeface="Trebuchet MS"/>
                <a:cs typeface="Trebuchet MS"/>
              </a:rPr>
              <a:t>from </a:t>
            </a:r>
            <a:r>
              <a:rPr sz="2000" spc="-145" dirty="0">
                <a:latin typeface="Trebuchet MS"/>
                <a:cs typeface="Trebuchet MS"/>
              </a:rPr>
              <a:t>an </a:t>
            </a:r>
            <a:r>
              <a:rPr sz="2000" spc="-110" dirty="0">
                <a:latin typeface="Trebuchet MS"/>
                <a:cs typeface="Trebuchet MS"/>
              </a:rPr>
              <a:t>input</a:t>
            </a:r>
            <a:r>
              <a:rPr sz="2000" spc="-10" dirty="0">
                <a:latin typeface="Trebuchet MS"/>
                <a:cs typeface="Trebuchet MS"/>
              </a:rPr>
              <a:t> </a:t>
            </a:r>
            <a:r>
              <a:rPr sz="2000" spc="-40" dirty="0">
                <a:latin typeface="Trebuchet MS"/>
                <a:cs typeface="Trebuchet MS"/>
              </a:rPr>
              <a:t>port</a:t>
            </a:r>
            <a:endParaRPr sz="2000">
              <a:latin typeface="Trebuchet MS"/>
              <a:cs typeface="Trebuchet M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77341"/>
            <a:ext cx="3289935" cy="513715"/>
          </a:xfrm>
          <a:prstGeom prst="rect">
            <a:avLst/>
          </a:prstGeom>
        </p:spPr>
        <p:txBody>
          <a:bodyPr vert="horz" wrap="square" lIns="0" tIns="13335" rIns="0" bIns="0" rtlCol="0">
            <a:spAutoFit/>
          </a:bodyPr>
          <a:lstStyle/>
          <a:p>
            <a:pPr marL="12700">
              <a:lnSpc>
                <a:spcPct val="100000"/>
              </a:lnSpc>
              <a:spcBef>
                <a:spcPts val="105"/>
              </a:spcBef>
            </a:pPr>
            <a:r>
              <a:rPr spc="145" dirty="0"/>
              <a:t>I/O</a:t>
            </a:r>
            <a:r>
              <a:rPr spc="190" dirty="0"/>
              <a:t> </a:t>
            </a:r>
            <a:r>
              <a:rPr spc="150" dirty="0"/>
              <a:t>Instructions</a:t>
            </a:r>
          </a:p>
        </p:txBody>
      </p:sp>
      <p:sp>
        <p:nvSpPr>
          <p:cNvPr id="4" name="object 4"/>
          <p:cNvSpPr txBox="1">
            <a:spLocks noGrp="1"/>
          </p:cNvSpPr>
          <p:nvPr>
            <p:ph type="sldNum" sz="quarter" idx="7"/>
          </p:nvPr>
        </p:nvSpPr>
        <p:spPr>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spc="-35" dirty="0"/>
              <a:t>6</a:t>
            </a:fld>
            <a:endParaRPr spc="-35" dirty="0"/>
          </a:p>
        </p:txBody>
      </p:sp>
      <p:sp>
        <p:nvSpPr>
          <p:cNvPr id="3" name="object 3"/>
          <p:cNvSpPr txBox="1"/>
          <p:nvPr/>
        </p:nvSpPr>
        <p:spPr>
          <a:xfrm>
            <a:off x="535940" y="1203705"/>
            <a:ext cx="8102600" cy="4887595"/>
          </a:xfrm>
          <a:prstGeom prst="rect">
            <a:avLst/>
          </a:prstGeom>
        </p:spPr>
        <p:txBody>
          <a:bodyPr vert="horz" wrap="square" lIns="0" tIns="53340" rIns="0" bIns="0" rtlCol="0">
            <a:spAutoFit/>
          </a:bodyPr>
          <a:lstStyle/>
          <a:p>
            <a:pPr marL="286385" marR="901700" indent="-274320">
              <a:lnSpc>
                <a:spcPts val="2600"/>
              </a:lnSpc>
              <a:spcBef>
                <a:spcPts val="420"/>
              </a:spcBef>
              <a:tabLst>
                <a:tab pos="286385" algn="l"/>
              </a:tabLst>
            </a:pPr>
            <a:r>
              <a:rPr sz="1800" spc="-515" dirty="0">
                <a:solidFill>
                  <a:srgbClr val="717BA2"/>
                </a:solidFill>
                <a:latin typeface="Arial"/>
                <a:cs typeface="Arial"/>
              </a:rPr>
              <a:t>	</a:t>
            </a:r>
            <a:r>
              <a:rPr sz="2400" b="1" spc="275" dirty="0">
                <a:latin typeface="Trebuchet MS"/>
                <a:cs typeface="Trebuchet MS"/>
              </a:rPr>
              <a:t>IN </a:t>
            </a:r>
            <a:r>
              <a:rPr sz="2400" spc="-110" dirty="0">
                <a:latin typeface="Trebuchet MS"/>
                <a:cs typeface="Trebuchet MS"/>
              </a:rPr>
              <a:t>is </a:t>
            </a:r>
            <a:r>
              <a:rPr sz="2400" spc="-145" dirty="0">
                <a:latin typeface="Trebuchet MS"/>
                <a:cs typeface="Trebuchet MS"/>
              </a:rPr>
              <a:t>the </a:t>
            </a:r>
            <a:r>
              <a:rPr sz="2400" spc="-100" dirty="0">
                <a:latin typeface="Trebuchet MS"/>
                <a:cs typeface="Trebuchet MS"/>
              </a:rPr>
              <a:t>instruction </a:t>
            </a:r>
            <a:r>
              <a:rPr sz="2400" spc="-165" dirty="0">
                <a:latin typeface="Trebuchet MS"/>
                <a:cs typeface="Trebuchet MS"/>
              </a:rPr>
              <a:t>that </a:t>
            </a:r>
            <a:r>
              <a:rPr sz="2400" spc="-120" dirty="0">
                <a:latin typeface="Trebuchet MS"/>
                <a:cs typeface="Trebuchet MS"/>
              </a:rPr>
              <a:t>reads information </a:t>
            </a:r>
            <a:r>
              <a:rPr sz="2400" spc="-110" dirty="0">
                <a:latin typeface="Trebuchet MS"/>
                <a:cs typeface="Trebuchet MS"/>
              </a:rPr>
              <a:t>from </a:t>
            </a:r>
            <a:r>
              <a:rPr sz="2400" spc="-175" dirty="0">
                <a:latin typeface="Trebuchet MS"/>
                <a:cs typeface="Trebuchet MS"/>
              </a:rPr>
              <a:t>an </a:t>
            </a:r>
            <a:r>
              <a:rPr sz="2400" spc="-100" dirty="0">
                <a:latin typeface="Trebuchet MS"/>
                <a:cs typeface="Trebuchet MS"/>
              </a:rPr>
              <a:t>I/O  </a:t>
            </a:r>
            <a:r>
              <a:rPr sz="2400" spc="-170" dirty="0">
                <a:latin typeface="Trebuchet MS"/>
                <a:cs typeface="Trebuchet MS"/>
              </a:rPr>
              <a:t>device.</a:t>
            </a:r>
            <a:endParaRPr sz="2400">
              <a:latin typeface="Trebuchet MS"/>
              <a:cs typeface="Trebuchet MS"/>
            </a:endParaRPr>
          </a:p>
          <a:p>
            <a:pPr marL="286385" marR="882650" indent="-274320">
              <a:lnSpc>
                <a:spcPts val="2590"/>
              </a:lnSpc>
              <a:spcBef>
                <a:spcPts val="1435"/>
              </a:spcBef>
              <a:tabLst>
                <a:tab pos="286385" algn="l"/>
              </a:tabLst>
            </a:pPr>
            <a:r>
              <a:rPr sz="1800" spc="-515" dirty="0">
                <a:solidFill>
                  <a:srgbClr val="717BA2"/>
                </a:solidFill>
                <a:latin typeface="Arial"/>
                <a:cs typeface="Arial"/>
              </a:rPr>
              <a:t>	</a:t>
            </a:r>
            <a:r>
              <a:rPr sz="2400" b="1" spc="340" dirty="0">
                <a:latin typeface="Trebuchet MS"/>
                <a:cs typeface="Trebuchet MS"/>
              </a:rPr>
              <a:t>OUT </a:t>
            </a:r>
            <a:r>
              <a:rPr sz="2400" spc="-110" dirty="0">
                <a:latin typeface="Trebuchet MS"/>
                <a:cs typeface="Trebuchet MS"/>
              </a:rPr>
              <a:t>is </a:t>
            </a:r>
            <a:r>
              <a:rPr sz="2400" spc="-145" dirty="0">
                <a:latin typeface="Trebuchet MS"/>
                <a:cs typeface="Trebuchet MS"/>
              </a:rPr>
              <a:t>the </a:t>
            </a:r>
            <a:r>
              <a:rPr sz="2400" spc="-100" dirty="0">
                <a:latin typeface="Trebuchet MS"/>
                <a:cs typeface="Trebuchet MS"/>
              </a:rPr>
              <a:t>instruction </a:t>
            </a:r>
            <a:r>
              <a:rPr sz="2400" spc="-165" dirty="0">
                <a:latin typeface="Trebuchet MS"/>
                <a:cs typeface="Trebuchet MS"/>
              </a:rPr>
              <a:t>that </a:t>
            </a:r>
            <a:r>
              <a:rPr sz="2400" spc="-140" dirty="0">
                <a:latin typeface="Trebuchet MS"/>
                <a:cs typeface="Trebuchet MS"/>
              </a:rPr>
              <a:t>writes/sends </a:t>
            </a:r>
            <a:r>
              <a:rPr sz="2400" spc="-190" dirty="0">
                <a:latin typeface="Trebuchet MS"/>
                <a:cs typeface="Trebuchet MS"/>
              </a:rPr>
              <a:t>data </a:t>
            </a:r>
            <a:r>
              <a:rPr sz="2400" spc="-60" dirty="0">
                <a:latin typeface="Trebuchet MS"/>
                <a:cs typeface="Trebuchet MS"/>
              </a:rPr>
              <a:t>to </a:t>
            </a:r>
            <a:r>
              <a:rPr sz="2400" spc="-175" dirty="0">
                <a:latin typeface="Trebuchet MS"/>
                <a:cs typeface="Trebuchet MS"/>
              </a:rPr>
              <a:t>an </a:t>
            </a:r>
            <a:r>
              <a:rPr sz="2400" spc="-100" dirty="0">
                <a:latin typeface="Trebuchet MS"/>
                <a:cs typeface="Trebuchet MS"/>
              </a:rPr>
              <a:t>I/O  </a:t>
            </a:r>
            <a:r>
              <a:rPr sz="2400" spc="-170" dirty="0">
                <a:latin typeface="Trebuchet MS"/>
                <a:cs typeface="Trebuchet MS"/>
              </a:rPr>
              <a:t>device.</a:t>
            </a:r>
            <a:endParaRPr sz="2400">
              <a:latin typeface="Trebuchet MS"/>
              <a:cs typeface="Trebuchet MS"/>
            </a:endParaRPr>
          </a:p>
          <a:p>
            <a:pPr marL="286385" marR="245745" indent="-274320">
              <a:lnSpc>
                <a:spcPts val="2590"/>
              </a:lnSpc>
              <a:spcBef>
                <a:spcPts val="1445"/>
              </a:spcBef>
              <a:tabLst>
                <a:tab pos="286385" algn="l"/>
              </a:tabLst>
            </a:pPr>
            <a:r>
              <a:rPr sz="1800" spc="-515" dirty="0">
                <a:solidFill>
                  <a:srgbClr val="717BA2"/>
                </a:solidFill>
                <a:latin typeface="Arial"/>
                <a:cs typeface="Arial"/>
              </a:rPr>
              <a:t>	</a:t>
            </a:r>
            <a:r>
              <a:rPr sz="2400" spc="-90" dirty="0">
                <a:latin typeface="Trebuchet MS"/>
                <a:cs typeface="Trebuchet MS"/>
              </a:rPr>
              <a:t>In </a:t>
            </a:r>
            <a:r>
              <a:rPr sz="2400" spc="-155" dirty="0">
                <a:latin typeface="Trebuchet MS"/>
                <a:cs typeface="Trebuchet MS"/>
              </a:rPr>
              <a:t>reality </a:t>
            </a:r>
            <a:r>
              <a:rPr sz="2400" spc="-145" dirty="0">
                <a:latin typeface="Trebuchet MS"/>
                <a:cs typeface="Trebuchet MS"/>
              </a:rPr>
              <a:t>the </a:t>
            </a:r>
            <a:r>
              <a:rPr sz="2400" spc="-185" dirty="0">
                <a:latin typeface="Trebuchet MS"/>
                <a:cs typeface="Trebuchet MS"/>
              </a:rPr>
              <a:t>data </a:t>
            </a:r>
            <a:r>
              <a:rPr sz="2400" spc="-125" dirty="0">
                <a:latin typeface="Trebuchet MS"/>
                <a:cs typeface="Trebuchet MS"/>
              </a:rPr>
              <a:t>transfer </a:t>
            </a:r>
            <a:r>
              <a:rPr sz="2400" spc="-145" dirty="0">
                <a:latin typeface="Trebuchet MS"/>
                <a:cs typeface="Trebuchet MS"/>
              </a:rPr>
              <a:t>takes </a:t>
            </a:r>
            <a:r>
              <a:rPr sz="2400" spc="-175" dirty="0">
                <a:latin typeface="Trebuchet MS"/>
                <a:cs typeface="Trebuchet MS"/>
              </a:rPr>
              <a:t>place </a:t>
            </a:r>
            <a:r>
              <a:rPr sz="2400" spc="-140" dirty="0">
                <a:latin typeface="Trebuchet MS"/>
                <a:cs typeface="Trebuchet MS"/>
              </a:rPr>
              <a:t>between </a:t>
            </a:r>
            <a:r>
              <a:rPr sz="2400" spc="-145" dirty="0">
                <a:latin typeface="Trebuchet MS"/>
                <a:cs typeface="Trebuchet MS"/>
              </a:rPr>
              <a:t>the  </a:t>
            </a:r>
            <a:r>
              <a:rPr sz="2400" spc="-70" dirty="0">
                <a:latin typeface="Trebuchet MS"/>
                <a:cs typeface="Trebuchet MS"/>
              </a:rPr>
              <a:t>microprocessor </a:t>
            </a:r>
            <a:r>
              <a:rPr sz="2400" spc="-130" dirty="0">
                <a:latin typeface="Trebuchet MS"/>
                <a:cs typeface="Trebuchet MS"/>
              </a:rPr>
              <a:t>accumulator </a:t>
            </a:r>
            <a:r>
              <a:rPr sz="2400" spc="10" dirty="0">
                <a:latin typeface="Trebuchet MS"/>
                <a:cs typeface="Trebuchet MS"/>
              </a:rPr>
              <a:t>(AL </a:t>
            </a:r>
            <a:r>
              <a:rPr sz="2400" spc="25" dirty="0">
                <a:latin typeface="Trebuchet MS"/>
                <a:cs typeface="Trebuchet MS"/>
              </a:rPr>
              <a:t>or </a:t>
            </a:r>
            <a:r>
              <a:rPr sz="2400" spc="145" dirty="0">
                <a:latin typeface="Trebuchet MS"/>
                <a:cs typeface="Trebuchet MS"/>
              </a:rPr>
              <a:t>AX) </a:t>
            </a:r>
            <a:r>
              <a:rPr sz="2400" spc="-160" dirty="0">
                <a:latin typeface="Trebuchet MS"/>
                <a:cs typeface="Trebuchet MS"/>
              </a:rPr>
              <a:t>and </a:t>
            </a:r>
            <a:r>
              <a:rPr sz="2400" spc="-145" dirty="0">
                <a:latin typeface="Trebuchet MS"/>
                <a:cs typeface="Trebuchet MS"/>
              </a:rPr>
              <a:t>the </a:t>
            </a:r>
            <a:r>
              <a:rPr sz="2400" spc="-105" dirty="0">
                <a:latin typeface="Trebuchet MS"/>
                <a:cs typeface="Trebuchet MS"/>
              </a:rPr>
              <a:t>I/O </a:t>
            </a:r>
            <a:r>
              <a:rPr sz="2400" spc="-150" dirty="0">
                <a:latin typeface="Trebuchet MS"/>
                <a:cs typeface="Trebuchet MS"/>
              </a:rPr>
              <a:t>device</a:t>
            </a:r>
            <a:r>
              <a:rPr sz="2400" spc="-300" dirty="0">
                <a:latin typeface="Trebuchet MS"/>
                <a:cs typeface="Trebuchet MS"/>
              </a:rPr>
              <a:t> </a:t>
            </a:r>
            <a:r>
              <a:rPr sz="2400" spc="-360" dirty="0">
                <a:latin typeface="Trebuchet MS"/>
                <a:cs typeface="Trebuchet MS"/>
              </a:rPr>
              <a:t>.</a:t>
            </a:r>
            <a:endParaRPr sz="2400">
              <a:latin typeface="Trebuchet MS"/>
              <a:cs typeface="Trebuchet MS"/>
            </a:endParaRPr>
          </a:p>
          <a:p>
            <a:pPr marL="287020" indent="-274320">
              <a:lnSpc>
                <a:spcPct val="100000"/>
              </a:lnSpc>
              <a:spcBef>
                <a:spcPts val="1205"/>
              </a:spcBef>
              <a:buClr>
                <a:srgbClr val="717BA2"/>
              </a:buClr>
              <a:buSzPct val="75000"/>
              <a:buChar char="•"/>
              <a:tabLst>
                <a:tab pos="286385" algn="l"/>
                <a:tab pos="287020" algn="l"/>
              </a:tabLst>
            </a:pPr>
            <a:r>
              <a:rPr sz="2600" spc="-75" dirty="0">
                <a:latin typeface="Trebuchet MS"/>
                <a:cs typeface="Trebuchet MS"/>
              </a:rPr>
              <a:t>The </a:t>
            </a:r>
            <a:r>
              <a:rPr sz="2600" spc="-105" dirty="0">
                <a:latin typeface="Trebuchet MS"/>
                <a:cs typeface="Trebuchet MS"/>
              </a:rPr>
              <a:t>I/O </a:t>
            </a:r>
            <a:r>
              <a:rPr sz="2600" spc="-160" dirty="0">
                <a:latin typeface="Trebuchet MS"/>
                <a:cs typeface="Trebuchet MS"/>
              </a:rPr>
              <a:t>device </a:t>
            </a:r>
            <a:r>
              <a:rPr sz="2600" spc="-220" dirty="0">
                <a:latin typeface="Trebuchet MS"/>
                <a:cs typeface="Trebuchet MS"/>
              </a:rPr>
              <a:t>may </a:t>
            </a:r>
            <a:r>
              <a:rPr sz="2600" spc="-160" dirty="0">
                <a:latin typeface="Trebuchet MS"/>
                <a:cs typeface="Trebuchet MS"/>
              </a:rPr>
              <a:t>be </a:t>
            </a:r>
            <a:r>
              <a:rPr sz="2600" spc="-170" dirty="0">
                <a:latin typeface="Trebuchet MS"/>
                <a:cs typeface="Trebuchet MS"/>
              </a:rPr>
              <a:t>identified </a:t>
            </a:r>
            <a:r>
              <a:rPr sz="2600" spc="-130" dirty="0">
                <a:latin typeface="Trebuchet MS"/>
                <a:cs typeface="Trebuchet MS"/>
              </a:rPr>
              <a:t>using </a:t>
            </a:r>
            <a:r>
              <a:rPr sz="2600" spc="-80" dirty="0">
                <a:latin typeface="Trebuchet MS"/>
                <a:cs typeface="Trebuchet MS"/>
              </a:rPr>
              <a:t>two</a:t>
            </a:r>
            <a:r>
              <a:rPr sz="2600" spc="459" dirty="0">
                <a:latin typeface="Trebuchet MS"/>
                <a:cs typeface="Trebuchet MS"/>
              </a:rPr>
              <a:t> </a:t>
            </a:r>
            <a:r>
              <a:rPr sz="2600" spc="-140" dirty="0">
                <a:latin typeface="Trebuchet MS"/>
                <a:cs typeface="Trebuchet MS"/>
              </a:rPr>
              <a:t>methods:</a:t>
            </a:r>
            <a:endParaRPr sz="2600">
              <a:latin typeface="Trebuchet MS"/>
              <a:cs typeface="Trebuchet MS"/>
            </a:endParaRPr>
          </a:p>
          <a:p>
            <a:pPr marL="561340" marR="33655" lvl="1" indent="-274320" algn="just">
              <a:lnSpc>
                <a:spcPts val="2480"/>
              </a:lnSpc>
              <a:spcBef>
                <a:spcPts val="1435"/>
              </a:spcBef>
              <a:buClr>
                <a:srgbClr val="9FB8CD"/>
              </a:buClr>
              <a:buSzPct val="76086"/>
              <a:buFont typeface="Trebuchet MS"/>
              <a:buChar char="•"/>
              <a:tabLst>
                <a:tab pos="642620" algn="l"/>
              </a:tabLst>
            </a:pPr>
            <a:r>
              <a:rPr sz="2300" b="1" spc="-30" dirty="0">
                <a:latin typeface="Trebuchet MS"/>
                <a:cs typeface="Trebuchet MS"/>
              </a:rPr>
              <a:t>Fixed </a:t>
            </a:r>
            <a:r>
              <a:rPr sz="2300" b="1" spc="-15" dirty="0">
                <a:latin typeface="Trebuchet MS"/>
                <a:cs typeface="Trebuchet MS"/>
              </a:rPr>
              <a:t>address </a:t>
            </a:r>
            <a:r>
              <a:rPr sz="2300" b="1" spc="305" dirty="0">
                <a:latin typeface="Trebuchet MS"/>
                <a:cs typeface="Trebuchet MS"/>
              </a:rPr>
              <a:t>– </a:t>
            </a:r>
            <a:r>
              <a:rPr sz="2300" spc="180" dirty="0">
                <a:latin typeface="Trebuchet MS"/>
                <a:cs typeface="Trebuchet MS"/>
              </a:rPr>
              <a:t>A </a:t>
            </a:r>
            <a:r>
              <a:rPr sz="2300" spc="-145" dirty="0">
                <a:latin typeface="Trebuchet MS"/>
                <a:cs typeface="Trebuchet MS"/>
              </a:rPr>
              <a:t>byte </a:t>
            </a:r>
            <a:r>
              <a:rPr sz="2300" spc="-160" dirty="0">
                <a:latin typeface="Trebuchet MS"/>
                <a:cs typeface="Trebuchet MS"/>
              </a:rPr>
              <a:t>called </a:t>
            </a:r>
            <a:r>
              <a:rPr sz="2300" b="1" spc="-40" dirty="0">
                <a:latin typeface="Trebuchet MS"/>
                <a:cs typeface="Trebuchet MS"/>
              </a:rPr>
              <a:t>p8 </a:t>
            </a:r>
            <a:r>
              <a:rPr sz="2300" spc="-155" dirty="0">
                <a:latin typeface="Trebuchet MS"/>
                <a:cs typeface="Trebuchet MS"/>
              </a:rPr>
              <a:t>immediately </a:t>
            </a:r>
            <a:r>
              <a:rPr sz="2300" spc="-125" dirty="0">
                <a:latin typeface="Trebuchet MS"/>
                <a:cs typeface="Trebuchet MS"/>
              </a:rPr>
              <a:t>following </a:t>
            </a:r>
            <a:r>
              <a:rPr sz="2300" spc="-140" dirty="0">
                <a:latin typeface="Trebuchet MS"/>
                <a:cs typeface="Trebuchet MS"/>
              </a:rPr>
              <a:t>the  </a:t>
            </a:r>
            <a:r>
              <a:rPr sz="2300" spc="-75" dirty="0">
                <a:latin typeface="Trebuchet MS"/>
                <a:cs typeface="Trebuchet MS"/>
              </a:rPr>
              <a:t>opcode </a:t>
            </a:r>
            <a:r>
              <a:rPr sz="2300" spc="-65" dirty="0">
                <a:latin typeface="Trebuchet MS"/>
                <a:cs typeface="Trebuchet MS"/>
              </a:rPr>
              <a:t>stores </a:t>
            </a:r>
            <a:r>
              <a:rPr sz="2300" spc="-165" dirty="0">
                <a:latin typeface="Trebuchet MS"/>
                <a:cs typeface="Trebuchet MS"/>
              </a:rPr>
              <a:t>an </a:t>
            </a:r>
            <a:r>
              <a:rPr sz="2300" spc="-55" dirty="0">
                <a:latin typeface="Trebuchet MS"/>
                <a:cs typeface="Trebuchet MS"/>
              </a:rPr>
              <a:t>8 </a:t>
            </a:r>
            <a:r>
              <a:rPr sz="2300" spc="-145" dirty="0">
                <a:latin typeface="Trebuchet MS"/>
                <a:cs typeface="Trebuchet MS"/>
              </a:rPr>
              <a:t>bit </a:t>
            </a:r>
            <a:r>
              <a:rPr sz="2300" spc="-95" dirty="0">
                <a:latin typeface="Trebuchet MS"/>
                <a:cs typeface="Trebuchet MS"/>
              </a:rPr>
              <a:t>I/O </a:t>
            </a:r>
            <a:r>
              <a:rPr sz="2300" spc="-135" dirty="0">
                <a:latin typeface="Trebuchet MS"/>
                <a:cs typeface="Trebuchet MS"/>
              </a:rPr>
              <a:t>address. </a:t>
            </a:r>
            <a:r>
              <a:rPr sz="2300" spc="-65" dirty="0">
                <a:latin typeface="Trebuchet MS"/>
                <a:cs typeface="Trebuchet MS"/>
              </a:rPr>
              <a:t>This </a:t>
            </a:r>
            <a:r>
              <a:rPr sz="2300" spc="-105" dirty="0">
                <a:latin typeface="Trebuchet MS"/>
                <a:cs typeface="Trebuchet MS"/>
              </a:rPr>
              <a:t>is </a:t>
            </a:r>
            <a:r>
              <a:rPr sz="2300" spc="-160" dirty="0">
                <a:latin typeface="Trebuchet MS"/>
                <a:cs typeface="Trebuchet MS"/>
              </a:rPr>
              <a:t>called </a:t>
            </a:r>
            <a:r>
              <a:rPr sz="2300" spc="-155" dirty="0">
                <a:latin typeface="Trebuchet MS"/>
                <a:cs typeface="Trebuchet MS"/>
              </a:rPr>
              <a:t>fixed </a:t>
            </a:r>
            <a:r>
              <a:rPr sz="2300" spc="-135" dirty="0">
                <a:latin typeface="Trebuchet MS"/>
                <a:cs typeface="Trebuchet MS"/>
              </a:rPr>
              <a:t>because  </a:t>
            </a:r>
            <a:r>
              <a:rPr sz="2300" spc="-114" dirty="0">
                <a:latin typeface="Trebuchet MS"/>
                <a:cs typeface="Trebuchet MS"/>
              </a:rPr>
              <a:t>this </a:t>
            </a:r>
            <a:r>
              <a:rPr sz="2300" spc="-105" dirty="0">
                <a:latin typeface="Trebuchet MS"/>
                <a:cs typeface="Trebuchet MS"/>
              </a:rPr>
              <a:t>is </a:t>
            </a:r>
            <a:r>
              <a:rPr sz="2300" spc="-75" dirty="0">
                <a:latin typeface="Trebuchet MS"/>
                <a:cs typeface="Trebuchet MS"/>
              </a:rPr>
              <a:t>stored </a:t>
            </a:r>
            <a:r>
              <a:rPr sz="2300" spc="-120" dirty="0">
                <a:latin typeface="Trebuchet MS"/>
                <a:cs typeface="Trebuchet MS"/>
              </a:rPr>
              <a:t>with </a:t>
            </a:r>
            <a:r>
              <a:rPr sz="2300" spc="-135" dirty="0">
                <a:latin typeface="Trebuchet MS"/>
                <a:cs typeface="Trebuchet MS"/>
              </a:rPr>
              <a:t>the </a:t>
            </a:r>
            <a:r>
              <a:rPr sz="2300" spc="-75" dirty="0">
                <a:latin typeface="Trebuchet MS"/>
                <a:cs typeface="Trebuchet MS"/>
              </a:rPr>
              <a:t>opcode </a:t>
            </a:r>
            <a:r>
              <a:rPr sz="2300" spc="-135" dirty="0">
                <a:latin typeface="Trebuchet MS"/>
                <a:cs typeface="Trebuchet MS"/>
              </a:rPr>
              <a:t>in the</a:t>
            </a:r>
            <a:r>
              <a:rPr sz="2300" spc="235" dirty="0">
                <a:latin typeface="Trebuchet MS"/>
                <a:cs typeface="Trebuchet MS"/>
              </a:rPr>
              <a:t> </a:t>
            </a:r>
            <a:r>
              <a:rPr sz="2300" spc="20" dirty="0">
                <a:latin typeface="Trebuchet MS"/>
                <a:cs typeface="Trebuchet MS"/>
              </a:rPr>
              <a:t>ROM.</a:t>
            </a:r>
            <a:endParaRPr sz="2300">
              <a:latin typeface="Trebuchet MS"/>
              <a:cs typeface="Trebuchet MS"/>
            </a:endParaRPr>
          </a:p>
          <a:p>
            <a:pPr marL="561340" marR="5080" lvl="1" indent="-274320" algn="just">
              <a:lnSpc>
                <a:spcPts val="2480"/>
              </a:lnSpc>
              <a:spcBef>
                <a:spcPts val="1395"/>
              </a:spcBef>
              <a:buClr>
                <a:srgbClr val="9FB8CD"/>
              </a:buClr>
              <a:buSzPct val="76086"/>
              <a:buFont typeface="Trebuchet MS"/>
              <a:buChar char="•"/>
              <a:tabLst>
                <a:tab pos="642620" algn="l"/>
              </a:tabLst>
            </a:pPr>
            <a:r>
              <a:rPr sz="2300" b="1" spc="-10" dirty="0">
                <a:latin typeface="Trebuchet MS"/>
                <a:cs typeface="Trebuchet MS"/>
              </a:rPr>
              <a:t>Variable </a:t>
            </a:r>
            <a:r>
              <a:rPr sz="2300" b="1" spc="-15" dirty="0">
                <a:latin typeface="Trebuchet MS"/>
                <a:cs typeface="Trebuchet MS"/>
              </a:rPr>
              <a:t>address </a:t>
            </a:r>
            <a:r>
              <a:rPr sz="2300" b="1" spc="305" dirty="0">
                <a:latin typeface="Trebuchet MS"/>
                <a:cs typeface="Trebuchet MS"/>
              </a:rPr>
              <a:t>– </a:t>
            </a:r>
            <a:r>
              <a:rPr sz="2300" spc="-95" dirty="0">
                <a:latin typeface="Trebuchet MS"/>
                <a:cs typeface="Trebuchet MS"/>
              </a:rPr>
              <a:t>Register </a:t>
            </a:r>
            <a:r>
              <a:rPr sz="2300" spc="330" dirty="0">
                <a:latin typeface="Trebuchet MS"/>
                <a:cs typeface="Trebuchet MS"/>
              </a:rPr>
              <a:t>DX </a:t>
            </a:r>
            <a:r>
              <a:rPr sz="2300" spc="-85" dirty="0">
                <a:latin typeface="Trebuchet MS"/>
                <a:cs typeface="Trebuchet MS"/>
              </a:rPr>
              <a:t>holds </a:t>
            </a:r>
            <a:r>
              <a:rPr sz="2300" spc="-229" dirty="0">
                <a:latin typeface="Trebuchet MS"/>
                <a:cs typeface="Trebuchet MS"/>
              </a:rPr>
              <a:t>a </a:t>
            </a:r>
            <a:r>
              <a:rPr sz="2300" spc="-55" dirty="0">
                <a:latin typeface="Trebuchet MS"/>
                <a:cs typeface="Trebuchet MS"/>
              </a:rPr>
              <a:t>16 </a:t>
            </a:r>
            <a:r>
              <a:rPr sz="2300" spc="-145" dirty="0">
                <a:latin typeface="Trebuchet MS"/>
                <a:cs typeface="Trebuchet MS"/>
              </a:rPr>
              <a:t>bit </a:t>
            </a:r>
            <a:r>
              <a:rPr sz="2300" spc="-95" dirty="0">
                <a:latin typeface="Trebuchet MS"/>
                <a:cs typeface="Trebuchet MS"/>
              </a:rPr>
              <a:t>I/O </a:t>
            </a:r>
            <a:r>
              <a:rPr sz="2300" spc="-135" dirty="0">
                <a:latin typeface="Trebuchet MS"/>
                <a:cs typeface="Trebuchet MS"/>
              </a:rPr>
              <a:t>address.  </a:t>
            </a:r>
            <a:r>
              <a:rPr sz="2300" spc="-120" dirty="0">
                <a:latin typeface="Trebuchet MS"/>
                <a:cs typeface="Trebuchet MS"/>
              </a:rPr>
              <a:t>Because </a:t>
            </a:r>
            <a:r>
              <a:rPr sz="2300" spc="-114" dirty="0">
                <a:latin typeface="Trebuchet MS"/>
                <a:cs typeface="Trebuchet MS"/>
              </a:rPr>
              <a:t>this </a:t>
            </a:r>
            <a:r>
              <a:rPr sz="2300" spc="-155" dirty="0">
                <a:latin typeface="Trebuchet MS"/>
                <a:cs typeface="Trebuchet MS"/>
              </a:rPr>
              <a:t>can </a:t>
            </a:r>
            <a:r>
              <a:rPr sz="2300" spc="-145" dirty="0">
                <a:latin typeface="Trebuchet MS"/>
                <a:cs typeface="Trebuchet MS"/>
              </a:rPr>
              <a:t>be</a:t>
            </a:r>
            <a:r>
              <a:rPr sz="2300" spc="150" dirty="0">
                <a:latin typeface="Trebuchet MS"/>
                <a:cs typeface="Trebuchet MS"/>
              </a:rPr>
              <a:t> </a:t>
            </a:r>
            <a:r>
              <a:rPr sz="2300" spc="-170" dirty="0">
                <a:latin typeface="Trebuchet MS"/>
                <a:cs typeface="Trebuchet MS"/>
              </a:rPr>
              <a:t>changed.</a:t>
            </a:r>
            <a:endParaRPr sz="2300">
              <a:latin typeface="Trebuchet MS"/>
              <a:cs typeface="Trebuchet M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77341"/>
            <a:ext cx="3289935" cy="513715"/>
          </a:xfrm>
          <a:prstGeom prst="rect">
            <a:avLst/>
          </a:prstGeom>
        </p:spPr>
        <p:txBody>
          <a:bodyPr vert="horz" wrap="square" lIns="0" tIns="13335" rIns="0" bIns="0" rtlCol="0">
            <a:spAutoFit/>
          </a:bodyPr>
          <a:lstStyle/>
          <a:p>
            <a:pPr marL="12700">
              <a:lnSpc>
                <a:spcPct val="100000"/>
              </a:lnSpc>
              <a:spcBef>
                <a:spcPts val="105"/>
              </a:spcBef>
            </a:pPr>
            <a:r>
              <a:rPr spc="145" dirty="0"/>
              <a:t>I/O</a:t>
            </a:r>
            <a:r>
              <a:rPr spc="190" dirty="0"/>
              <a:t> </a:t>
            </a:r>
            <a:r>
              <a:rPr spc="150" dirty="0"/>
              <a:t>Instructions</a:t>
            </a:r>
          </a:p>
        </p:txBody>
      </p:sp>
      <p:sp>
        <p:nvSpPr>
          <p:cNvPr id="4" name="object 4"/>
          <p:cNvSpPr txBox="1">
            <a:spLocks noGrp="1"/>
          </p:cNvSpPr>
          <p:nvPr>
            <p:ph type="sldNum" sz="quarter" idx="7"/>
          </p:nvPr>
        </p:nvSpPr>
        <p:spPr>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spc="-35" dirty="0"/>
              <a:t>7</a:t>
            </a:fld>
            <a:endParaRPr spc="-35" dirty="0"/>
          </a:p>
        </p:txBody>
      </p:sp>
      <p:sp>
        <p:nvSpPr>
          <p:cNvPr id="3" name="object 3"/>
          <p:cNvSpPr txBox="1"/>
          <p:nvPr/>
        </p:nvSpPr>
        <p:spPr>
          <a:xfrm>
            <a:off x="535940" y="1163701"/>
            <a:ext cx="7804150" cy="2526030"/>
          </a:xfrm>
          <a:prstGeom prst="rect">
            <a:avLst/>
          </a:prstGeom>
        </p:spPr>
        <p:txBody>
          <a:bodyPr vert="horz" wrap="square" lIns="0" tIns="88900" rIns="0" bIns="0" rtlCol="0">
            <a:spAutoFit/>
          </a:bodyPr>
          <a:lstStyle/>
          <a:p>
            <a:pPr marL="12700">
              <a:lnSpc>
                <a:spcPct val="100000"/>
              </a:lnSpc>
              <a:spcBef>
                <a:spcPts val="700"/>
              </a:spcBef>
              <a:tabLst>
                <a:tab pos="286385" algn="l"/>
                <a:tab pos="1928495" algn="l"/>
              </a:tabLst>
            </a:pPr>
            <a:r>
              <a:rPr sz="1800" spc="-515" dirty="0">
                <a:solidFill>
                  <a:srgbClr val="717BA2"/>
                </a:solidFill>
                <a:latin typeface="Arial"/>
                <a:cs typeface="Arial"/>
              </a:rPr>
              <a:t>	</a:t>
            </a:r>
            <a:r>
              <a:rPr sz="2400" b="1" spc="275" dirty="0">
                <a:latin typeface="Trebuchet MS"/>
                <a:cs typeface="Trebuchet MS"/>
              </a:rPr>
              <a:t>IN</a:t>
            </a:r>
            <a:r>
              <a:rPr sz="2400" b="1" spc="-300" dirty="0">
                <a:latin typeface="Trebuchet MS"/>
                <a:cs typeface="Trebuchet MS"/>
              </a:rPr>
              <a:t> </a:t>
            </a:r>
            <a:r>
              <a:rPr sz="2400" b="1" spc="90" dirty="0">
                <a:latin typeface="Trebuchet MS"/>
                <a:cs typeface="Trebuchet MS"/>
              </a:rPr>
              <a:t>AL,</a:t>
            </a:r>
            <a:r>
              <a:rPr sz="2400" b="1" spc="-295" dirty="0">
                <a:latin typeface="Trebuchet MS"/>
                <a:cs typeface="Trebuchet MS"/>
              </a:rPr>
              <a:t> </a:t>
            </a:r>
            <a:r>
              <a:rPr sz="2400" b="1" spc="-45" dirty="0">
                <a:latin typeface="Trebuchet MS"/>
                <a:cs typeface="Trebuchet MS"/>
              </a:rPr>
              <a:t>p8</a:t>
            </a:r>
            <a:r>
              <a:rPr sz="2400" b="1" spc="-70" dirty="0">
                <a:latin typeface="Trebuchet MS"/>
                <a:cs typeface="Trebuchet MS"/>
              </a:rPr>
              <a:t> </a:t>
            </a:r>
            <a:r>
              <a:rPr sz="2400" spc="-110" dirty="0">
                <a:latin typeface="Trebuchet MS"/>
                <a:cs typeface="Trebuchet MS"/>
              </a:rPr>
              <a:t>-	</a:t>
            </a:r>
            <a:r>
              <a:rPr sz="2400" spc="185" dirty="0">
                <a:latin typeface="Trebuchet MS"/>
                <a:cs typeface="Trebuchet MS"/>
              </a:rPr>
              <a:t>A </a:t>
            </a:r>
            <a:r>
              <a:rPr sz="2400" spc="-155" dirty="0">
                <a:latin typeface="Trebuchet MS"/>
                <a:cs typeface="Trebuchet MS"/>
              </a:rPr>
              <a:t>byte </a:t>
            </a:r>
            <a:r>
              <a:rPr sz="2400" spc="-140" dirty="0">
                <a:latin typeface="Trebuchet MS"/>
                <a:cs typeface="Trebuchet MS"/>
              </a:rPr>
              <a:t>input </a:t>
            </a:r>
            <a:r>
              <a:rPr sz="2400" spc="-114" dirty="0">
                <a:latin typeface="Trebuchet MS"/>
                <a:cs typeface="Trebuchet MS"/>
              </a:rPr>
              <a:t>from </a:t>
            </a:r>
            <a:r>
              <a:rPr sz="2400" spc="-50" dirty="0">
                <a:latin typeface="Trebuchet MS"/>
                <a:cs typeface="Trebuchet MS"/>
              </a:rPr>
              <a:t>port </a:t>
            </a:r>
            <a:r>
              <a:rPr sz="2400" spc="-100" dirty="0">
                <a:latin typeface="Trebuchet MS"/>
                <a:cs typeface="Trebuchet MS"/>
              </a:rPr>
              <a:t>p8 into</a:t>
            </a:r>
            <a:r>
              <a:rPr sz="2400" spc="-330" dirty="0">
                <a:latin typeface="Trebuchet MS"/>
                <a:cs typeface="Trebuchet MS"/>
              </a:rPr>
              <a:t> </a:t>
            </a:r>
            <a:r>
              <a:rPr sz="2400" spc="70" dirty="0">
                <a:latin typeface="Trebuchet MS"/>
                <a:cs typeface="Trebuchet MS"/>
              </a:rPr>
              <a:t>AL</a:t>
            </a:r>
            <a:endParaRPr sz="2400">
              <a:latin typeface="Trebuchet MS"/>
              <a:cs typeface="Trebuchet MS"/>
            </a:endParaRPr>
          </a:p>
          <a:p>
            <a:pPr marL="12700">
              <a:lnSpc>
                <a:spcPct val="100000"/>
              </a:lnSpc>
              <a:spcBef>
                <a:spcPts val="605"/>
              </a:spcBef>
              <a:tabLst>
                <a:tab pos="286385" algn="l"/>
                <a:tab pos="1989455" algn="l"/>
              </a:tabLst>
            </a:pPr>
            <a:r>
              <a:rPr sz="1800" spc="-515" dirty="0">
                <a:solidFill>
                  <a:srgbClr val="717BA2"/>
                </a:solidFill>
                <a:latin typeface="Arial"/>
                <a:cs typeface="Arial"/>
              </a:rPr>
              <a:t>	</a:t>
            </a:r>
            <a:r>
              <a:rPr sz="2400" b="1" spc="275" dirty="0">
                <a:latin typeface="Trebuchet MS"/>
                <a:cs typeface="Trebuchet MS"/>
              </a:rPr>
              <a:t>IN</a:t>
            </a:r>
            <a:r>
              <a:rPr sz="2400" b="1" spc="-300" dirty="0">
                <a:latin typeface="Trebuchet MS"/>
                <a:cs typeface="Trebuchet MS"/>
              </a:rPr>
              <a:t> </a:t>
            </a:r>
            <a:r>
              <a:rPr sz="2400" b="1" spc="210" dirty="0">
                <a:latin typeface="Trebuchet MS"/>
                <a:cs typeface="Trebuchet MS"/>
              </a:rPr>
              <a:t>AX,</a:t>
            </a:r>
            <a:r>
              <a:rPr sz="2400" b="1" spc="-290" dirty="0">
                <a:latin typeface="Trebuchet MS"/>
                <a:cs typeface="Trebuchet MS"/>
              </a:rPr>
              <a:t> </a:t>
            </a:r>
            <a:r>
              <a:rPr sz="2400" b="1" spc="-45" dirty="0">
                <a:latin typeface="Trebuchet MS"/>
                <a:cs typeface="Trebuchet MS"/>
              </a:rPr>
              <a:t>p8</a:t>
            </a:r>
            <a:r>
              <a:rPr sz="2400" b="1" spc="-70" dirty="0">
                <a:latin typeface="Trebuchet MS"/>
                <a:cs typeface="Trebuchet MS"/>
              </a:rPr>
              <a:t> </a:t>
            </a:r>
            <a:r>
              <a:rPr sz="2400" spc="-110" dirty="0">
                <a:latin typeface="Trebuchet MS"/>
                <a:cs typeface="Trebuchet MS"/>
              </a:rPr>
              <a:t>-	</a:t>
            </a:r>
            <a:r>
              <a:rPr sz="2400" spc="185" dirty="0">
                <a:latin typeface="Trebuchet MS"/>
                <a:cs typeface="Trebuchet MS"/>
              </a:rPr>
              <a:t>A </a:t>
            </a:r>
            <a:r>
              <a:rPr sz="2400" spc="-55" dirty="0">
                <a:latin typeface="Trebuchet MS"/>
                <a:cs typeface="Trebuchet MS"/>
              </a:rPr>
              <a:t>word </a:t>
            </a:r>
            <a:r>
              <a:rPr sz="2400" spc="-140" dirty="0">
                <a:latin typeface="Trebuchet MS"/>
                <a:cs typeface="Trebuchet MS"/>
              </a:rPr>
              <a:t>input </a:t>
            </a:r>
            <a:r>
              <a:rPr sz="2400" spc="-114" dirty="0">
                <a:latin typeface="Trebuchet MS"/>
                <a:cs typeface="Trebuchet MS"/>
              </a:rPr>
              <a:t>from </a:t>
            </a:r>
            <a:r>
              <a:rPr sz="2400" spc="-50" dirty="0">
                <a:latin typeface="Trebuchet MS"/>
                <a:cs typeface="Trebuchet MS"/>
              </a:rPr>
              <a:t>port </a:t>
            </a:r>
            <a:r>
              <a:rPr sz="2400" spc="-100" dirty="0">
                <a:latin typeface="Trebuchet MS"/>
                <a:cs typeface="Trebuchet MS"/>
              </a:rPr>
              <a:t>p8 </a:t>
            </a:r>
            <a:r>
              <a:rPr sz="2400" spc="-105" dirty="0">
                <a:latin typeface="Trebuchet MS"/>
                <a:cs typeface="Trebuchet MS"/>
              </a:rPr>
              <a:t>into</a:t>
            </a:r>
            <a:r>
              <a:rPr sz="2400" spc="-425" dirty="0">
                <a:latin typeface="Trebuchet MS"/>
                <a:cs typeface="Trebuchet MS"/>
              </a:rPr>
              <a:t> </a:t>
            </a:r>
            <a:r>
              <a:rPr sz="2400" spc="270" dirty="0">
                <a:latin typeface="Trebuchet MS"/>
                <a:cs typeface="Trebuchet MS"/>
              </a:rPr>
              <a:t>AX</a:t>
            </a:r>
            <a:endParaRPr sz="2400">
              <a:latin typeface="Trebuchet MS"/>
              <a:cs typeface="Trebuchet MS"/>
            </a:endParaRPr>
          </a:p>
          <a:p>
            <a:pPr marL="286385" marR="186690" indent="-274320">
              <a:lnSpc>
                <a:spcPct val="100000"/>
              </a:lnSpc>
              <a:spcBef>
                <a:spcPts val="600"/>
              </a:spcBef>
              <a:tabLst>
                <a:tab pos="286385" algn="l"/>
                <a:tab pos="2074545" algn="l"/>
              </a:tabLst>
            </a:pPr>
            <a:r>
              <a:rPr sz="1800" spc="-515" dirty="0">
                <a:solidFill>
                  <a:srgbClr val="717BA2"/>
                </a:solidFill>
                <a:latin typeface="Arial"/>
                <a:cs typeface="Arial"/>
              </a:rPr>
              <a:t>	</a:t>
            </a:r>
            <a:r>
              <a:rPr sz="2400" b="1" spc="275" dirty="0">
                <a:latin typeface="Trebuchet MS"/>
                <a:cs typeface="Trebuchet MS"/>
              </a:rPr>
              <a:t>IN</a:t>
            </a:r>
            <a:r>
              <a:rPr sz="2400" b="1" spc="-300" dirty="0">
                <a:latin typeface="Trebuchet MS"/>
                <a:cs typeface="Trebuchet MS"/>
              </a:rPr>
              <a:t> </a:t>
            </a:r>
            <a:r>
              <a:rPr sz="2400" b="1" spc="90" dirty="0">
                <a:latin typeface="Trebuchet MS"/>
                <a:cs typeface="Trebuchet MS"/>
              </a:rPr>
              <a:t>AL,</a:t>
            </a:r>
            <a:r>
              <a:rPr sz="2400" b="1" spc="-300" dirty="0">
                <a:latin typeface="Trebuchet MS"/>
                <a:cs typeface="Trebuchet MS"/>
              </a:rPr>
              <a:t> </a:t>
            </a:r>
            <a:r>
              <a:rPr sz="2400" b="1" spc="440" dirty="0">
                <a:latin typeface="Trebuchet MS"/>
                <a:cs typeface="Trebuchet MS"/>
              </a:rPr>
              <a:t>DX</a:t>
            </a:r>
            <a:r>
              <a:rPr sz="2400" b="1" spc="-65" dirty="0">
                <a:latin typeface="Trebuchet MS"/>
                <a:cs typeface="Trebuchet MS"/>
              </a:rPr>
              <a:t> </a:t>
            </a:r>
            <a:r>
              <a:rPr sz="2400" spc="-110" dirty="0">
                <a:latin typeface="Trebuchet MS"/>
                <a:cs typeface="Trebuchet MS"/>
              </a:rPr>
              <a:t>-	</a:t>
            </a:r>
            <a:r>
              <a:rPr sz="2400" spc="185" dirty="0">
                <a:latin typeface="Trebuchet MS"/>
                <a:cs typeface="Trebuchet MS"/>
              </a:rPr>
              <a:t>A </a:t>
            </a:r>
            <a:r>
              <a:rPr sz="2400" spc="-155" dirty="0">
                <a:latin typeface="Trebuchet MS"/>
                <a:cs typeface="Trebuchet MS"/>
              </a:rPr>
              <a:t>byte </a:t>
            </a:r>
            <a:r>
              <a:rPr sz="2400" spc="-140" dirty="0">
                <a:latin typeface="Trebuchet MS"/>
                <a:cs typeface="Trebuchet MS"/>
              </a:rPr>
              <a:t>input </a:t>
            </a:r>
            <a:r>
              <a:rPr sz="2400" spc="-114" dirty="0">
                <a:latin typeface="Trebuchet MS"/>
                <a:cs typeface="Trebuchet MS"/>
              </a:rPr>
              <a:t>from </a:t>
            </a:r>
            <a:r>
              <a:rPr sz="2400" spc="-140" dirty="0">
                <a:latin typeface="Trebuchet MS"/>
                <a:cs typeface="Trebuchet MS"/>
              </a:rPr>
              <a:t>the </a:t>
            </a:r>
            <a:r>
              <a:rPr sz="2400" spc="-55" dirty="0">
                <a:latin typeface="Trebuchet MS"/>
                <a:cs typeface="Trebuchet MS"/>
              </a:rPr>
              <a:t>port </a:t>
            </a:r>
            <a:r>
              <a:rPr sz="2400" spc="-120" dirty="0">
                <a:latin typeface="Trebuchet MS"/>
                <a:cs typeface="Trebuchet MS"/>
              </a:rPr>
              <a:t>addressed </a:t>
            </a:r>
            <a:r>
              <a:rPr sz="2400" spc="-150" dirty="0">
                <a:latin typeface="Trebuchet MS"/>
                <a:cs typeface="Trebuchet MS"/>
              </a:rPr>
              <a:t>by </a:t>
            </a:r>
            <a:r>
              <a:rPr sz="2400" spc="345" dirty="0">
                <a:latin typeface="Trebuchet MS"/>
                <a:cs typeface="Trebuchet MS"/>
              </a:rPr>
              <a:t>DX  </a:t>
            </a:r>
            <a:r>
              <a:rPr sz="2400" spc="-100" dirty="0">
                <a:latin typeface="Trebuchet MS"/>
                <a:cs typeface="Trebuchet MS"/>
              </a:rPr>
              <a:t>into</a:t>
            </a:r>
            <a:r>
              <a:rPr sz="2400" spc="-310" dirty="0">
                <a:latin typeface="Trebuchet MS"/>
                <a:cs typeface="Trebuchet MS"/>
              </a:rPr>
              <a:t> </a:t>
            </a:r>
            <a:r>
              <a:rPr sz="2400" spc="70" dirty="0">
                <a:latin typeface="Trebuchet MS"/>
                <a:cs typeface="Trebuchet MS"/>
              </a:rPr>
              <a:t>AL</a:t>
            </a:r>
            <a:endParaRPr sz="2400">
              <a:latin typeface="Trebuchet MS"/>
              <a:cs typeface="Trebuchet MS"/>
            </a:endParaRPr>
          </a:p>
          <a:p>
            <a:pPr marL="286385" marR="5080" indent="-274320">
              <a:lnSpc>
                <a:spcPct val="100000"/>
              </a:lnSpc>
              <a:spcBef>
                <a:spcPts val="600"/>
              </a:spcBef>
              <a:tabLst>
                <a:tab pos="286385" algn="l"/>
                <a:tab pos="2135505" algn="l"/>
              </a:tabLst>
            </a:pPr>
            <a:r>
              <a:rPr sz="1800" spc="-515" dirty="0">
                <a:solidFill>
                  <a:srgbClr val="717BA2"/>
                </a:solidFill>
                <a:latin typeface="Arial"/>
                <a:cs typeface="Arial"/>
              </a:rPr>
              <a:t>	</a:t>
            </a:r>
            <a:r>
              <a:rPr sz="2400" b="1" spc="275" dirty="0">
                <a:latin typeface="Trebuchet MS"/>
                <a:cs typeface="Trebuchet MS"/>
              </a:rPr>
              <a:t>IN</a:t>
            </a:r>
            <a:r>
              <a:rPr sz="2400" b="1" spc="-300" dirty="0">
                <a:latin typeface="Trebuchet MS"/>
                <a:cs typeface="Trebuchet MS"/>
              </a:rPr>
              <a:t> </a:t>
            </a:r>
            <a:r>
              <a:rPr sz="2400" b="1" spc="210" dirty="0">
                <a:latin typeface="Trebuchet MS"/>
                <a:cs typeface="Trebuchet MS"/>
              </a:rPr>
              <a:t>AX,</a:t>
            </a:r>
            <a:r>
              <a:rPr sz="2400" b="1" spc="-295" dirty="0">
                <a:latin typeface="Trebuchet MS"/>
                <a:cs typeface="Trebuchet MS"/>
              </a:rPr>
              <a:t> </a:t>
            </a:r>
            <a:r>
              <a:rPr sz="2400" b="1" spc="440" dirty="0">
                <a:latin typeface="Trebuchet MS"/>
                <a:cs typeface="Trebuchet MS"/>
              </a:rPr>
              <a:t>DX</a:t>
            </a:r>
            <a:r>
              <a:rPr sz="2400" b="1" spc="-65" dirty="0">
                <a:latin typeface="Trebuchet MS"/>
                <a:cs typeface="Trebuchet MS"/>
              </a:rPr>
              <a:t> </a:t>
            </a:r>
            <a:r>
              <a:rPr sz="2400" spc="-110" dirty="0">
                <a:latin typeface="Trebuchet MS"/>
                <a:cs typeface="Trebuchet MS"/>
              </a:rPr>
              <a:t>-	</a:t>
            </a:r>
            <a:r>
              <a:rPr sz="2400" spc="185" dirty="0">
                <a:latin typeface="Trebuchet MS"/>
                <a:cs typeface="Trebuchet MS"/>
              </a:rPr>
              <a:t>A </a:t>
            </a:r>
            <a:r>
              <a:rPr sz="2400" spc="-55" dirty="0">
                <a:latin typeface="Trebuchet MS"/>
                <a:cs typeface="Trebuchet MS"/>
              </a:rPr>
              <a:t>word </a:t>
            </a:r>
            <a:r>
              <a:rPr sz="2400" spc="-135" dirty="0">
                <a:latin typeface="Trebuchet MS"/>
                <a:cs typeface="Trebuchet MS"/>
              </a:rPr>
              <a:t>input </a:t>
            </a:r>
            <a:r>
              <a:rPr sz="2400" spc="-110" dirty="0">
                <a:latin typeface="Trebuchet MS"/>
                <a:cs typeface="Trebuchet MS"/>
              </a:rPr>
              <a:t>from </a:t>
            </a:r>
            <a:r>
              <a:rPr sz="2400" spc="-140" dirty="0">
                <a:latin typeface="Trebuchet MS"/>
                <a:cs typeface="Trebuchet MS"/>
              </a:rPr>
              <a:t>the </a:t>
            </a:r>
            <a:r>
              <a:rPr sz="2400" spc="-55" dirty="0">
                <a:latin typeface="Trebuchet MS"/>
                <a:cs typeface="Trebuchet MS"/>
              </a:rPr>
              <a:t>port </a:t>
            </a:r>
            <a:r>
              <a:rPr sz="2400" spc="-120" dirty="0">
                <a:latin typeface="Trebuchet MS"/>
                <a:cs typeface="Trebuchet MS"/>
              </a:rPr>
              <a:t>addressed </a:t>
            </a:r>
            <a:r>
              <a:rPr sz="2400" spc="-150" dirty="0">
                <a:latin typeface="Trebuchet MS"/>
                <a:cs typeface="Trebuchet MS"/>
              </a:rPr>
              <a:t>by </a:t>
            </a:r>
            <a:r>
              <a:rPr sz="2400" spc="345" dirty="0">
                <a:latin typeface="Trebuchet MS"/>
                <a:cs typeface="Trebuchet MS"/>
              </a:rPr>
              <a:t>DX  </a:t>
            </a:r>
            <a:r>
              <a:rPr sz="2400" spc="-100" dirty="0">
                <a:latin typeface="Trebuchet MS"/>
                <a:cs typeface="Trebuchet MS"/>
              </a:rPr>
              <a:t>into</a:t>
            </a:r>
            <a:r>
              <a:rPr sz="2400" spc="-310" dirty="0">
                <a:latin typeface="Trebuchet MS"/>
                <a:cs typeface="Trebuchet MS"/>
              </a:rPr>
              <a:t> </a:t>
            </a:r>
            <a:r>
              <a:rPr sz="2400" spc="270" dirty="0">
                <a:latin typeface="Trebuchet MS"/>
                <a:cs typeface="Trebuchet MS"/>
              </a:rPr>
              <a:t>AX</a:t>
            </a:r>
            <a:endParaRPr sz="2400">
              <a:latin typeface="Trebuchet MS"/>
              <a:cs typeface="Trebuchet M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77341"/>
            <a:ext cx="3289935" cy="513715"/>
          </a:xfrm>
          <a:prstGeom prst="rect">
            <a:avLst/>
          </a:prstGeom>
        </p:spPr>
        <p:txBody>
          <a:bodyPr vert="horz" wrap="square" lIns="0" tIns="13335" rIns="0" bIns="0" rtlCol="0">
            <a:spAutoFit/>
          </a:bodyPr>
          <a:lstStyle/>
          <a:p>
            <a:pPr marL="12700">
              <a:lnSpc>
                <a:spcPct val="100000"/>
              </a:lnSpc>
              <a:spcBef>
                <a:spcPts val="105"/>
              </a:spcBef>
            </a:pPr>
            <a:r>
              <a:rPr spc="145" dirty="0"/>
              <a:t>I/O</a:t>
            </a:r>
            <a:r>
              <a:rPr spc="190" dirty="0"/>
              <a:t> </a:t>
            </a:r>
            <a:r>
              <a:rPr spc="150" dirty="0"/>
              <a:t>Instructions</a:t>
            </a:r>
          </a:p>
        </p:txBody>
      </p:sp>
      <p:sp>
        <p:nvSpPr>
          <p:cNvPr id="4" name="object 4"/>
          <p:cNvSpPr txBox="1">
            <a:spLocks noGrp="1"/>
          </p:cNvSpPr>
          <p:nvPr>
            <p:ph type="sldNum" sz="quarter" idx="7"/>
          </p:nvPr>
        </p:nvSpPr>
        <p:spPr>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spc="-35" dirty="0"/>
              <a:t>8</a:t>
            </a:fld>
            <a:endParaRPr spc="-35" dirty="0"/>
          </a:p>
        </p:txBody>
      </p:sp>
      <p:sp>
        <p:nvSpPr>
          <p:cNvPr id="3" name="object 3"/>
          <p:cNvSpPr txBox="1"/>
          <p:nvPr/>
        </p:nvSpPr>
        <p:spPr>
          <a:xfrm>
            <a:off x="535940" y="1240282"/>
            <a:ext cx="8030845" cy="3599179"/>
          </a:xfrm>
          <a:prstGeom prst="rect">
            <a:avLst/>
          </a:prstGeom>
        </p:spPr>
        <p:txBody>
          <a:bodyPr vert="horz" wrap="square" lIns="0" tIns="12700" rIns="0" bIns="0" rtlCol="0">
            <a:spAutoFit/>
          </a:bodyPr>
          <a:lstStyle/>
          <a:p>
            <a:pPr marL="286385" marR="587375" indent="-274320">
              <a:lnSpc>
                <a:spcPct val="100000"/>
              </a:lnSpc>
              <a:spcBef>
                <a:spcPts val="100"/>
              </a:spcBef>
              <a:tabLst>
                <a:tab pos="286385" algn="l"/>
              </a:tabLst>
            </a:pPr>
            <a:r>
              <a:rPr sz="1800" spc="-515" dirty="0">
                <a:solidFill>
                  <a:srgbClr val="717BA2"/>
                </a:solidFill>
                <a:latin typeface="Arial"/>
                <a:cs typeface="Arial"/>
              </a:rPr>
              <a:t>	</a:t>
            </a:r>
            <a:r>
              <a:rPr sz="2400" spc="-180" dirty="0">
                <a:latin typeface="Trebuchet MS"/>
                <a:cs typeface="Trebuchet MS"/>
              </a:rPr>
              <a:t>If </a:t>
            </a:r>
            <a:r>
              <a:rPr sz="2400" b="1" spc="-45" dirty="0">
                <a:latin typeface="Trebuchet MS"/>
                <a:cs typeface="Trebuchet MS"/>
              </a:rPr>
              <a:t>p8 </a:t>
            </a:r>
            <a:r>
              <a:rPr sz="2400" spc="-110" dirty="0">
                <a:latin typeface="Trebuchet MS"/>
                <a:cs typeface="Trebuchet MS"/>
              </a:rPr>
              <a:t>is </a:t>
            </a:r>
            <a:r>
              <a:rPr sz="2400" spc="-160" dirty="0">
                <a:latin typeface="Trebuchet MS"/>
                <a:cs typeface="Trebuchet MS"/>
              </a:rPr>
              <a:t>used, </a:t>
            </a:r>
            <a:r>
              <a:rPr sz="2400" spc="-110" dirty="0">
                <a:latin typeface="Trebuchet MS"/>
                <a:cs typeface="Trebuchet MS"/>
              </a:rPr>
              <a:t>only </a:t>
            </a:r>
            <a:r>
              <a:rPr sz="2400" spc="-60" dirty="0">
                <a:latin typeface="Trebuchet MS"/>
                <a:cs typeface="Trebuchet MS"/>
              </a:rPr>
              <a:t>8 </a:t>
            </a:r>
            <a:r>
              <a:rPr sz="2400" spc="-125" dirty="0">
                <a:latin typeface="Trebuchet MS"/>
                <a:cs typeface="Trebuchet MS"/>
              </a:rPr>
              <a:t>bits </a:t>
            </a:r>
            <a:r>
              <a:rPr sz="2400" spc="-145" dirty="0">
                <a:latin typeface="Trebuchet MS"/>
                <a:cs typeface="Trebuchet MS"/>
              </a:rPr>
              <a:t>are </a:t>
            </a:r>
            <a:r>
              <a:rPr sz="2400" spc="-110" dirty="0">
                <a:latin typeface="Trebuchet MS"/>
                <a:cs typeface="Trebuchet MS"/>
              </a:rPr>
              <a:t>used thus </a:t>
            </a:r>
            <a:r>
              <a:rPr sz="2400" spc="-145" dirty="0">
                <a:latin typeface="Trebuchet MS"/>
                <a:cs typeface="Trebuchet MS"/>
              </a:rPr>
              <a:t>the </a:t>
            </a:r>
            <a:r>
              <a:rPr sz="2400" spc="-114" dirty="0">
                <a:latin typeface="Trebuchet MS"/>
                <a:cs typeface="Trebuchet MS"/>
              </a:rPr>
              <a:t>address </a:t>
            </a:r>
            <a:r>
              <a:rPr sz="2400" spc="25" dirty="0">
                <a:latin typeface="Trebuchet MS"/>
                <a:cs typeface="Trebuchet MS"/>
              </a:rPr>
              <a:t>or </a:t>
            </a:r>
            <a:r>
              <a:rPr sz="2400" spc="-55" dirty="0">
                <a:latin typeface="Trebuchet MS"/>
                <a:cs typeface="Trebuchet MS"/>
              </a:rPr>
              <a:t>port  </a:t>
            </a:r>
            <a:r>
              <a:rPr sz="2400" spc="-114" dirty="0">
                <a:latin typeface="Trebuchet MS"/>
                <a:cs typeface="Trebuchet MS"/>
              </a:rPr>
              <a:t>number </a:t>
            </a:r>
            <a:r>
              <a:rPr sz="2400" spc="-140" dirty="0">
                <a:latin typeface="Trebuchet MS"/>
                <a:cs typeface="Trebuchet MS"/>
              </a:rPr>
              <a:t>appears </a:t>
            </a:r>
            <a:r>
              <a:rPr sz="2400" spc="-40" dirty="0">
                <a:latin typeface="Trebuchet MS"/>
                <a:cs typeface="Trebuchet MS"/>
              </a:rPr>
              <a:t>on </a:t>
            </a:r>
            <a:r>
              <a:rPr sz="2400" spc="-135" dirty="0">
                <a:latin typeface="Trebuchet MS"/>
                <a:cs typeface="Trebuchet MS"/>
              </a:rPr>
              <a:t>lines</a:t>
            </a:r>
            <a:r>
              <a:rPr sz="2400" spc="-195" dirty="0">
                <a:latin typeface="Trebuchet MS"/>
                <a:cs typeface="Trebuchet MS"/>
              </a:rPr>
              <a:t> </a:t>
            </a:r>
            <a:r>
              <a:rPr sz="2400" spc="20" dirty="0">
                <a:latin typeface="Trebuchet MS"/>
                <a:cs typeface="Trebuchet MS"/>
              </a:rPr>
              <a:t>A0-A7</a:t>
            </a:r>
            <a:endParaRPr sz="2400">
              <a:latin typeface="Trebuchet MS"/>
              <a:cs typeface="Trebuchet MS"/>
            </a:endParaRPr>
          </a:p>
          <a:p>
            <a:pPr marL="561340" marR="503555" indent="-274955">
              <a:lnSpc>
                <a:spcPct val="100000"/>
              </a:lnSpc>
              <a:spcBef>
                <a:spcPts val="505"/>
              </a:spcBef>
              <a:tabLst>
                <a:tab pos="561340" algn="l"/>
              </a:tabLst>
            </a:pPr>
            <a:r>
              <a:rPr sz="1800" spc="-515" dirty="0">
                <a:solidFill>
                  <a:srgbClr val="9FB8CD"/>
                </a:solidFill>
                <a:latin typeface="Arial"/>
                <a:cs typeface="Arial"/>
              </a:rPr>
              <a:t>	</a:t>
            </a:r>
            <a:r>
              <a:rPr sz="2400" spc="-120" dirty="0">
                <a:latin typeface="Trebuchet MS"/>
                <a:cs typeface="Trebuchet MS"/>
              </a:rPr>
              <a:t>Hence, </a:t>
            </a:r>
            <a:r>
              <a:rPr sz="2400" spc="-145" dirty="0">
                <a:latin typeface="Trebuchet MS"/>
                <a:cs typeface="Trebuchet MS"/>
              </a:rPr>
              <a:t>the </a:t>
            </a:r>
            <a:r>
              <a:rPr sz="2400" spc="-135" dirty="0">
                <a:latin typeface="Trebuchet MS"/>
                <a:cs typeface="Trebuchet MS"/>
              </a:rPr>
              <a:t>first </a:t>
            </a:r>
            <a:r>
              <a:rPr sz="2400" spc="-60" dirty="0">
                <a:latin typeface="Trebuchet MS"/>
                <a:cs typeface="Trebuchet MS"/>
              </a:rPr>
              <a:t>256 </a:t>
            </a:r>
            <a:r>
              <a:rPr sz="2400" spc="-100" dirty="0">
                <a:latin typeface="Trebuchet MS"/>
                <a:cs typeface="Trebuchet MS"/>
              </a:rPr>
              <a:t>I/O </a:t>
            </a:r>
            <a:r>
              <a:rPr sz="2400" spc="-55" dirty="0">
                <a:latin typeface="Trebuchet MS"/>
                <a:cs typeface="Trebuchet MS"/>
              </a:rPr>
              <a:t>port </a:t>
            </a:r>
            <a:r>
              <a:rPr sz="2400" spc="-114" dirty="0">
                <a:latin typeface="Trebuchet MS"/>
                <a:cs typeface="Trebuchet MS"/>
              </a:rPr>
              <a:t>addresses </a:t>
            </a:r>
            <a:r>
              <a:rPr sz="2400" spc="-15" dirty="0">
                <a:latin typeface="Trebuchet MS"/>
                <a:cs typeface="Trebuchet MS"/>
              </a:rPr>
              <a:t>(00H </a:t>
            </a:r>
            <a:r>
              <a:rPr sz="2400" spc="315" dirty="0">
                <a:latin typeface="Trebuchet MS"/>
                <a:cs typeface="Trebuchet MS"/>
              </a:rPr>
              <a:t>– </a:t>
            </a:r>
            <a:r>
              <a:rPr sz="2400" spc="-55" dirty="0">
                <a:latin typeface="Trebuchet MS"/>
                <a:cs typeface="Trebuchet MS"/>
              </a:rPr>
              <a:t>FFH)</a:t>
            </a:r>
            <a:r>
              <a:rPr sz="2400" spc="-365" dirty="0">
                <a:latin typeface="Trebuchet MS"/>
                <a:cs typeface="Trebuchet MS"/>
              </a:rPr>
              <a:t> </a:t>
            </a:r>
            <a:r>
              <a:rPr sz="2400" spc="-145" dirty="0">
                <a:latin typeface="Trebuchet MS"/>
                <a:cs typeface="Trebuchet MS"/>
              </a:rPr>
              <a:t>are  </a:t>
            </a:r>
            <a:r>
              <a:rPr sz="2400" spc="-130" dirty="0">
                <a:latin typeface="Trebuchet MS"/>
                <a:cs typeface="Trebuchet MS"/>
              </a:rPr>
              <a:t>accessed </a:t>
            </a:r>
            <a:r>
              <a:rPr sz="2400" spc="-150" dirty="0">
                <a:latin typeface="Trebuchet MS"/>
                <a:cs typeface="Trebuchet MS"/>
              </a:rPr>
              <a:t>by </a:t>
            </a:r>
            <a:r>
              <a:rPr sz="2400" spc="-95" dirty="0">
                <a:latin typeface="Trebuchet MS"/>
                <a:cs typeface="Trebuchet MS"/>
              </a:rPr>
              <a:t>both </a:t>
            </a:r>
            <a:r>
              <a:rPr sz="2400" spc="-160" dirty="0">
                <a:latin typeface="Trebuchet MS"/>
                <a:cs typeface="Trebuchet MS"/>
              </a:rPr>
              <a:t>fixed and </a:t>
            </a:r>
            <a:r>
              <a:rPr sz="2400" spc="-155" dirty="0">
                <a:latin typeface="Trebuchet MS"/>
                <a:cs typeface="Trebuchet MS"/>
              </a:rPr>
              <a:t>variable </a:t>
            </a:r>
            <a:r>
              <a:rPr sz="2400" spc="-100" dirty="0">
                <a:latin typeface="Trebuchet MS"/>
                <a:cs typeface="Trebuchet MS"/>
              </a:rPr>
              <a:t>I/O</a:t>
            </a:r>
            <a:r>
              <a:rPr sz="2400" spc="400" dirty="0">
                <a:latin typeface="Trebuchet MS"/>
                <a:cs typeface="Trebuchet MS"/>
              </a:rPr>
              <a:t> </a:t>
            </a:r>
            <a:r>
              <a:rPr sz="2400" spc="-120" dirty="0">
                <a:latin typeface="Trebuchet MS"/>
                <a:cs typeface="Trebuchet MS"/>
              </a:rPr>
              <a:t>instructions.</a:t>
            </a:r>
            <a:endParaRPr sz="2400">
              <a:latin typeface="Trebuchet MS"/>
              <a:cs typeface="Trebuchet MS"/>
            </a:endParaRPr>
          </a:p>
          <a:p>
            <a:pPr>
              <a:lnSpc>
                <a:spcPct val="100000"/>
              </a:lnSpc>
            </a:pPr>
            <a:endParaRPr sz="3550">
              <a:latin typeface="Times New Roman"/>
              <a:cs typeface="Times New Roman"/>
            </a:endParaRPr>
          </a:p>
          <a:p>
            <a:pPr marL="286385" marR="5080" indent="-274320">
              <a:lnSpc>
                <a:spcPct val="100000"/>
              </a:lnSpc>
              <a:tabLst>
                <a:tab pos="286385" algn="l"/>
              </a:tabLst>
            </a:pPr>
            <a:r>
              <a:rPr sz="1800" spc="-515" dirty="0">
                <a:solidFill>
                  <a:srgbClr val="717BA2"/>
                </a:solidFill>
                <a:latin typeface="Arial"/>
                <a:cs typeface="Arial"/>
              </a:rPr>
              <a:t>	</a:t>
            </a:r>
            <a:r>
              <a:rPr sz="2400" spc="-180" dirty="0">
                <a:latin typeface="Trebuchet MS"/>
                <a:cs typeface="Trebuchet MS"/>
              </a:rPr>
              <a:t>If </a:t>
            </a:r>
            <a:r>
              <a:rPr sz="2400" b="1" spc="445" dirty="0">
                <a:latin typeface="Trebuchet MS"/>
                <a:cs typeface="Trebuchet MS"/>
              </a:rPr>
              <a:t>DX </a:t>
            </a:r>
            <a:r>
              <a:rPr sz="2400" spc="-110" dirty="0">
                <a:latin typeface="Trebuchet MS"/>
                <a:cs typeface="Trebuchet MS"/>
              </a:rPr>
              <a:t>is </a:t>
            </a:r>
            <a:r>
              <a:rPr sz="2400" spc="-130" dirty="0">
                <a:latin typeface="Trebuchet MS"/>
                <a:cs typeface="Trebuchet MS"/>
              </a:rPr>
              <a:t>used,16 </a:t>
            </a:r>
            <a:r>
              <a:rPr sz="2400" spc="-125" dirty="0">
                <a:latin typeface="Trebuchet MS"/>
                <a:cs typeface="Trebuchet MS"/>
              </a:rPr>
              <a:t>bits </a:t>
            </a:r>
            <a:r>
              <a:rPr sz="2400" spc="-110" dirty="0">
                <a:latin typeface="Trebuchet MS"/>
                <a:cs typeface="Trebuchet MS"/>
              </a:rPr>
              <a:t>thus </a:t>
            </a:r>
            <a:r>
              <a:rPr sz="2400" spc="-145" dirty="0">
                <a:latin typeface="Trebuchet MS"/>
                <a:cs typeface="Trebuchet MS"/>
              </a:rPr>
              <a:t>the </a:t>
            </a:r>
            <a:r>
              <a:rPr sz="2400" spc="-114" dirty="0">
                <a:latin typeface="Trebuchet MS"/>
                <a:cs typeface="Trebuchet MS"/>
              </a:rPr>
              <a:t>address </a:t>
            </a:r>
            <a:r>
              <a:rPr sz="2400" spc="25" dirty="0">
                <a:latin typeface="Trebuchet MS"/>
                <a:cs typeface="Trebuchet MS"/>
              </a:rPr>
              <a:t>or </a:t>
            </a:r>
            <a:r>
              <a:rPr sz="2400" spc="-55" dirty="0">
                <a:latin typeface="Trebuchet MS"/>
                <a:cs typeface="Trebuchet MS"/>
              </a:rPr>
              <a:t>port </a:t>
            </a:r>
            <a:r>
              <a:rPr sz="2400" spc="-114" dirty="0">
                <a:latin typeface="Trebuchet MS"/>
                <a:cs typeface="Trebuchet MS"/>
              </a:rPr>
              <a:t>number </a:t>
            </a:r>
            <a:r>
              <a:rPr sz="2400" spc="-140" dirty="0">
                <a:latin typeface="Trebuchet MS"/>
                <a:cs typeface="Trebuchet MS"/>
              </a:rPr>
              <a:t>appears  </a:t>
            </a:r>
            <a:r>
              <a:rPr sz="2400" spc="-40" dirty="0">
                <a:latin typeface="Trebuchet MS"/>
                <a:cs typeface="Trebuchet MS"/>
              </a:rPr>
              <a:t>on </a:t>
            </a:r>
            <a:r>
              <a:rPr sz="2400" spc="-135" dirty="0">
                <a:latin typeface="Trebuchet MS"/>
                <a:cs typeface="Trebuchet MS"/>
              </a:rPr>
              <a:t>lines</a:t>
            </a:r>
            <a:r>
              <a:rPr sz="2400" spc="-335" dirty="0">
                <a:latin typeface="Trebuchet MS"/>
                <a:cs typeface="Trebuchet MS"/>
              </a:rPr>
              <a:t> </a:t>
            </a:r>
            <a:r>
              <a:rPr sz="2400" spc="10" dirty="0">
                <a:latin typeface="Trebuchet MS"/>
                <a:cs typeface="Trebuchet MS"/>
              </a:rPr>
              <a:t>A0-A15</a:t>
            </a:r>
            <a:endParaRPr sz="2400">
              <a:latin typeface="Trebuchet MS"/>
              <a:cs typeface="Trebuchet MS"/>
            </a:endParaRPr>
          </a:p>
          <a:p>
            <a:pPr marL="561340" marR="247650" indent="-274955">
              <a:lnSpc>
                <a:spcPct val="100000"/>
              </a:lnSpc>
              <a:spcBef>
                <a:spcPts val="505"/>
              </a:spcBef>
              <a:tabLst>
                <a:tab pos="561340" algn="l"/>
              </a:tabLst>
            </a:pPr>
            <a:r>
              <a:rPr sz="1800" spc="-515" dirty="0">
                <a:solidFill>
                  <a:srgbClr val="9FB8CD"/>
                </a:solidFill>
                <a:latin typeface="Arial"/>
                <a:cs typeface="Arial"/>
              </a:rPr>
              <a:t>	</a:t>
            </a:r>
            <a:r>
              <a:rPr sz="2400" spc="-65" dirty="0">
                <a:latin typeface="Trebuchet MS"/>
                <a:cs typeface="Trebuchet MS"/>
              </a:rPr>
              <a:t>Addresses </a:t>
            </a:r>
            <a:r>
              <a:rPr sz="2400" spc="-50" dirty="0">
                <a:latin typeface="Trebuchet MS"/>
                <a:cs typeface="Trebuchet MS"/>
              </a:rPr>
              <a:t>0100H-FFFFH </a:t>
            </a:r>
            <a:r>
              <a:rPr sz="2400" spc="-145" dirty="0">
                <a:latin typeface="Trebuchet MS"/>
                <a:cs typeface="Trebuchet MS"/>
              </a:rPr>
              <a:t>are </a:t>
            </a:r>
            <a:r>
              <a:rPr sz="2400" spc="-105" dirty="0">
                <a:latin typeface="Trebuchet MS"/>
                <a:cs typeface="Trebuchet MS"/>
              </a:rPr>
              <a:t>only </a:t>
            </a:r>
            <a:r>
              <a:rPr sz="2400" spc="-130" dirty="0">
                <a:latin typeface="Trebuchet MS"/>
                <a:cs typeface="Trebuchet MS"/>
              </a:rPr>
              <a:t>accessed </a:t>
            </a:r>
            <a:r>
              <a:rPr sz="2400" spc="-150" dirty="0">
                <a:latin typeface="Trebuchet MS"/>
                <a:cs typeface="Trebuchet MS"/>
              </a:rPr>
              <a:t>by </a:t>
            </a:r>
            <a:r>
              <a:rPr sz="2400" spc="-155" dirty="0">
                <a:latin typeface="Trebuchet MS"/>
                <a:cs typeface="Trebuchet MS"/>
              </a:rPr>
              <a:t>variable </a:t>
            </a:r>
            <a:r>
              <a:rPr sz="2400" spc="-100" dirty="0">
                <a:latin typeface="Trebuchet MS"/>
                <a:cs typeface="Trebuchet MS"/>
              </a:rPr>
              <a:t>I/O  </a:t>
            </a:r>
            <a:r>
              <a:rPr sz="2400" spc="-55" dirty="0">
                <a:latin typeface="Trebuchet MS"/>
                <a:cs typeface="Trebuchet MS"/>
              </a:rPr>
              <a:t>Address</a:t>
            </a:r>
            <a:r>
              <a:rPr sz="2400" spc="-60" dirty="0">
                <a:latin typeface="Trebuchet MS"/>
                <a:cs typeface="Trebuchet MS"/>
              </a:rPr>
              <a:t> </a:t>
            </a:r>
            <a:r>
              <a:rPr sz="2400" spc="-120" dirty="0">
                <a:latin typeface="Trebuchet MS"/>
                <a:cs typeface="Trebuchet MS"/>
              </a:rPr>
              <a:t>instructions.</a:t>
            </a:r>
            <a:endParaRPr sz="2400">
              <a:latin typeface="Trebuchet MS"/>
              <a:cs typeface="Trebuchet M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77341"/>
            <a:ext cx="4441190" cy="513715"/>
          </a:xfrm>
          <a:prstGeom prst="rect">
            <a:avLst/>
          </a:prstGeom>
        </p:spPr>
        <p:txBody>
          <a:bodyPr vert="horz" wrap="square" lIns="0" tIns="13335" rIns="0" bIns="0" rtlCol="0">
            <a:spAutoFit/>
          </a:bodyPr>
          <a:lstStyle/>
          <a:p>
            <a:pPr marL="12700">
              <a:lnSpc>
                <a:spcPct val="100000"/>
              </a:lnSpc>
              <a:spcBef>
                <a:spcPts val="105"/>
              </a:spcBef>
            </a:pPr>
            <a:r>
              <a:rPr spc="160" dirty="0"/>
              <a:t>Accessing </a:t>
            </a:r>
            <a:r>
              <a:rPr spc="145" dirty="0"/>
              <a:t>I/O</a:t>
            </a:r>
            <a:r>
              <a:rPr spc="254" dirty="0"/>
              <a:t> </a:t>
            </a:r>
            <a:r>
              <a:rPr spc="140" dirty="0"/>
              <a:t>Devices</a:t>
            </a:r>
          </a:p>
        </p:txBody>
      </p:sp>
      <p:sp>
        <p:nvSpPr>
          <p:cNvPr id="4" name="object 4"/>
          <p:cNvSpPr txBox="1">
            <a:spLocks noGrp="1"/>
          </p:cNvSpPr>
          <p:nvPr>
            <p:ph type="sldNum" sz="quarter" idx="7"/>
          </p:nvPr>
        </p:nvSpPr>
        <p:spPr>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spc="-35" dirty="0"/>
              <a:t>9</a:t>
            </a:fld>
            <a:endParaRPr spc="-35" dirty="0"/>
          </a:p>
        </p:txBody>
      </p:sp>
      <p:sp>
        <p:nvSpPr>
          <p:cNvPr id="3" name="object 3"/>
          <p:cNvSpPr txBox="1"/>
          <p:nvPr/>
        </p:nvSpPr>
        <p:spPr>
          <a:xfrm>
            <a:off x="535940" y="1173459"/>
            <a:ext cx="7208520" cy="4833620"/>
          </a:xfrm>
          <a:prstGeom prst="rect">
            <a:avLst/>
          </a:prstGeom>
        </p:spPr>
        <p:txBody>
          <a:bodyPr vert="horz" wrap="square" lIns="0" tIns="77470" rIns="0" bIns="0" rtlCol="0">
            <a:spAutoFit/>
          </a:bodyPr>
          <a:lstStyle/>
          <a:p>
            <a:pPr marR="294640" algn="ctr">
              <a:lnSpc>
                <a:spcPct val="100000"/>
              </a:lnSpc>
              <a:spcBef>
                <a:spcPts val="610"/>
              </a:spcBef>
              <a:tabLst>
                <a:tab pos="273685" algn="l"/>
              </a:tabLst>
            </a:pPr>
            <a:r>
              <a:rPr sz="2100" spc="-600" dirty="0">
                <a:solidFill>
                  <a:srgbClr val="717BA2"/>
                </a:solidFill>
                <a:latin typeface="Arial"/>
                <a:cs typeface="Arial"/>
              </a:rPr>
              <a:t>	</a:t>
            </a:r>
            <a:r>
              <a:rPr sz="2800" spc="-160" dirty="0">
                <a:latin typeface="Trebuchet MS"/>
                <a:cs typeface="Trebuchet MS"/>
              </a:rPr>
              <a:t>To communicate </a:t>
            </a:r>
            <a:r>
              <a:rPr sz="2800" spc="-145" dirty="0">
                <a:latin typeface="Trebuchet MS"/>
                <a:cs typeface="Trebuchet MS"/>
              </a:rPr>
              <a:t>with </a:t>
            </a:r>
            <a:r>
              <a:rPr sz="2800" spc="-204" dirty="0">
                <a:latin typeface="Trebuchet MS"/>
                <a:cs typeface="Trebuchet MS"/>
              </a:rPr>
              <a:t>an </a:t>
            </a:r>
            <a:r>
              <a:rPr sz="2800" spc="-120" dirty="0">
                <a:latin typeface="Trebuchet MS"/>
                <a:cs typeface="Trebuchet MS"/>
              </a:rPr>
              <a:t>I/O </a:t>
            </a:r>
            <a:r>
              <a:rPr sz="2800" spc="-200" dirty="0">
                <a:latin typeface="Trebuchet MS"/>
                <a:cs typeface="Trebuchet MS"/>
              </a:rPr>
              <a:t>device, </a:t>
            </a:r>
            <a:r>
              <a:rPr sz="2800" spc="-160" dirty="0">
                <a:latin typeface="Trebuchet MS"/>
                <a:cs typeface="Trebuchet MS"/>
              </a:rPr>
              <a:t>we</a:t>
            </a:r>
            <a:r>
              <a:rPr sz="2800" spc="220" dirty="0">
                <a:latin typeface="Trebuchet MS"/>
                <a:cs typeface="Trebuchet MS"/>
              </a:rPr>
              <a:t> </a:t>
            </a:r>
            <a:r>
              <a:rPr sz="2800" spc="-160" dirty="0">
                <a:latin typeface="Trebuchet MS"/>
                <a:cs typeface="Trebuchet MS"/>
              </a:rPr>
              <a:t>need-</a:t>
            </a:r>
            <a:endParaRPr sz="2800">
              <a:latin typeface="Trebuchet MS"/>
              <a:cs typeface="Trebuchet MS"/>
            </a:endParaRPr>
          </a:p>
          <a:p>
            <a:pPr marL="286385">
              <a:lnSpc>
                <a:spcPct val="100000"/>
              </a:lnSpc>
              <a:spcBef>
                <a:spcPts val="505"/>
              </a:spcBef>
              <a:tabLst>
                <a:tab pos="561340" algn="l"/>
              </a:tabLst>
            </a:pPr>
            <a:r>
              <a:rPr sz="2100" spc="-600" dirty="0">
                <a:solidFill>
                  <a:srgbClr val="9FB8CD"/>
                </a:solidFill>
                <a:latin typeface="Arial"/>
                <a:cs typeface="Arial"/>
              </a:rPr>
              <a:t>	</a:t>
            </a:r>
            <a:r>
              <a:rPr sz="2800" spc="-70" dirty="0">
                <a:latin typeface="Trebuchet MS"/>
                <a:cs typeface="Trebuchet MS"/>
              </a:rPr>
              <a:t>Access to </a:t>
            </a:r>
            <a:r>
              <a:rPr sz="2800" spc="-110" dirty="0">
                <a:latin typeface="Trebuchet MS"/>
                <a:cs typeface="Trebuchet MS"/>
              </a:rPr>
              <a:t>various </a:t>
            </a:r>
            <a:r>
              <a:rPr sz="2800" spc="-125" dirty="0">
                <a:latin typeface="Trebuchet MS"/>
                <a:cs typeface="Trebuchet MS"/>
              </a:rPr>
              <a:t>registers </a:t>
            </a:r>
            <a:r>
              <a:rPr sz="2800" spc="-240" dirty="0">
                <a:latin typeface="Trebuchet MS"/>
                <a:cs typeface="Trebuchet MS"/>
              </a:rPr>
              <a:t>(data,</a:t>
            </a:r>
            <a:r>
              <a:rPr sz="2800" spc="-225" dirty="0">
                <a:latin typeface="Trebuchet MS"/>
                <a:cs typeface="Trebuchet MS"/>
              </a:rPr>
              <a:t> </a:t>
            </a:r>
            <a:r>
              <a:rPr sz="2800" spc="-80" dirty="0">
                <a:latin typeface="Trebuchet MS"/>
                <a:cs typeface="Trebuchet MS"/>
              </a:rPr>
              <a:t>status,…)</a:t>
            </a:r>
            <a:endParaRPr sz="2800">
              <a:latin typeface="Trebuchet MS"/>
              <a:cs typeface="Trebuchet MS"/>
            </a:endParaRPr>
          </a:p>
          <a:p>
            <a:pPr marR="177800" algn="ctr">
              <a:lnSpc>
                <a:spcPct val="100000"/>
              </a:lnSpc>
              <a:spcBef>
                <a:spcPts val="520"/>
              </a:spcBef>
            </a:pPr>
            <a:r>
              <a:rPr sz="1800" spc="-515" dirty="0">
                <a:solidFill>
                  <a:srgbClr val="BBBBBB"/>
                </a:solidFill>
                <a:latin typeface="Arial"/>
                <a:cs typeface="Arial"/>
              </a:rPr>
              <a:t></a:t>
            </a:r>
            <a:r>
              <a:rPr sz="1800" spc="330" dirty="0">
                <a:solidFill>
                  <a:srgbClr val="BBBBBB"/>
                </a:solidFill>
                <a:latin typeface="Arial"/>
                <a:cs typeface="Arial"/>
              </a:rPr>
              <a:t> </a:t>
            </a:r>
            <a:r>
              <a:rPr sz="2400" spc="-70" dirty="0">
                <a:latin typeface="Trebuchet MS"/>
                <a:cs typeface="Trebuchet MS"/>
              </a:rPr>
              <a:t>This </a:t>
            </a:r>
            <a:r>
              <a:rPr sz="2400" spc="-130" dirty="0">
                <a:latin typeface="Trebuchet MS"/>
                <a:cs typeface="Trebuchet MS"/>
              </a:rPr>
              <a:t>access </a:t>
            </a:r>
            <a:r>
              <a:rPr sz="2400" spc="-125" dirty="0">
                <a:latin typeface="Trebuchet MS"/>
                <a:cs typeface="Trebuchet MS"/>
              </a:rPr>
              <a:t>depends </a:t>
            </a:r>
            <a:r>
              <a:rPr sz="2400" spc="-40" dirty="0">
                <a:latin typeface="Trebuchet MS"/>
                <a:cs typeface="Trebuchet MS"/>
              </a:rPr>
              <a:t>on </a:t>
            </a:r>
            <a:r>
              <a:rPr sz="2400" spc="-100" dirty="0">
                <a:latin typeface="Trebuchet MS"/>
                <a:cs typeface="Trebuchet MS"/>
              </a:rPr>
              <a:t>I/O </a:t>
            </a:r>
            <a:r>
              <a:rPr sz="2400" spc="-114" dirty="0">
                <a:latin typeface="Trebuchet MS"/>
                <a:cs typeface="Trebuchet MS"/>
              </a:rPr>
              <a:t>address</a:t>
            </a:r>
            <a:r>
              <a:rPr sz="2400" spc="110" dirty="0">
                <a:latin typeface="Trebuchet MS"/>
                <a:cs typeface="Trebuchet MS"/>
              </a:rPr>
              <a:t> </a:t>
            </a:r>
            <a:r>
              <a:rPr sz="2400" spc="-190" dirty="0">
                <a:latin typeface="Trebuchet MS"/>
                <a:cs typeface="Trebuchet MS"/>
              </a:rPr>
              <a:t>mapping,</a:t>
            </a:r>
            <a:endParaRPr sz="2400">
              <a:latin typeface="Trebuchet MS"/>
              <a:cs typeface="Trebuchet MS"/>
            </a:endParaRPr>
          </a:p>
          <a:p>
            <a:pPr marL="1109980" indent="-228600">
              <a:lnSpc>
                <a:spcPct val="100000"/>
              </a:lnSpc>
              <a:spcBef>
                <a:spcPts val="395"/>
              </a:spcBef>
              <a:buClr>
                <a:srgbClr val="8AA1B4"/>
              </a:buClr>
              <a:buSzPct val="68750"/>
              <a:buFont typeface="Wingdings"/>
              <a:buChar char=""/>
              <a:tabLst>
                <a:tab pos="1110615" algn="l"/>
              </a:tabLst>
            </a:pPr>
            <a:r>
              <a:rPr sz="2400" spc="-125" dirty="0">
                <a:latin typeface="Trebuchet MS"/>
                <a:cs typeface="Trebuchet MS"/>
              </a:rPr>
              <a:t>Two </a:t>
            </a:r>
            <a:r>
              <a:rPr sz="2400" spc="-150" dirty="0">
                <a:latin typeface="Trebuchet MS"/>
                <a:cs typeface="Trebuchet MS"/>
              </a:rPr>
              <a:t>basic</a:t>
            </a:r>
            <a:r>
              <a:rPr sz="2400" spc="-10" dirty="0">
                <a:latin typeface="Trebuchet MS"/>
                <a:cs typeface="Trebuchet MS"/>
              </a:rPr>
              <a:t> </a:t>
            </a:r>
            <a:r>
              <a:rPr sz="2400" spc="-150" dirty="0">
                <a:latin typeface="Trebuchet MS"/>
                <a:cs typeface="Trebuchet MS"/>
              </a:rPr>
              <a:t>ways</a:t>
            </a:r>
            <a:endParaRPr sz="2400">
              <a:latin typeface="Trebuchet MS"/>
              <a:cs typeface="Trebuchet MS"/>
            </a:endParaRPr>
          </a:p>
          <a:p>
            <a:pPr marL="1384300" lvl="1" indent="-228600">
              <a:lnSpc>
                <a:spcPct val="100000"/>
              </a:lnSpc>
              <a:spcBef>
                <a:spcPts val="305"/>
              </a:spcBef>
              <a:buClr>
                <a:srgbClr val="9FB8CD"/>
              </a:buClr>
              <a:buSzPct val="68750"/>
              <a:buFont typeface="Wingdings"/>
              <a:buChar char=""/>
              <a:tabLst>
                <a:tab pos="1384935" algn="l"/>
              </a:tabLst>
            </a:pPr>
            <a:r>
              <a:rPr sz="2400" spc="-95" dirty="0">
                <a:latin typeface="Trebuchet MS"/>
                <a:cs typeface="Trebuchet MS"/>
              </a:rPr>
              <a:t>Memory-mapped</a:t>
            </a:r>
            <a:r>
              <a:rPr sz="2400" spc="-60" dirty="0">
                <a:latin typeface="Trebuchet MS"/>
                <a:cs typeface="Trebuchet MS"/>
              </a:rPr>
              <a:t> </a:t>
            </a:r>
            <a:r>
              <a:rPr sz="2400" spc="-100" dirty="0">
                <a:latin typeface="Trebuchet MS"/>
                <a:cs typeface="Trebuchet MS"/>
              </a:rPr>
              <a:t>I/O</a:t>
            </a:r>
            <a:endParaRPr sz="2400">
              <a:latin typeface="Trebuchet MS"/>
              <a:cs typeface="Trebuchet MS"/>
            </a:endParaRPr>
          </a:p>
          <a:p>
            <a:pPr marL="1384300" lvl="1" indent="-228600">
              <a:lnSpc>
                <a:spcPct val="100000"/>
              </a:lnSpc>
              <a:spcBef>
                <a:spcPts val="300"/>
              </a:spcBef>
              <a:buClr>
                <a:srgbClr val="9FB8CD"/>
              </a:buClr>
              <a:buSzPct val="68750"/>
              <a:buFont typeface="Wingdings"/>
              <a:buChar char=""/>
              <a:tabLst>
                <a:tab pos="1384935" algn="l"/>
              </a:tabLst>
            </a:pPr>
            <a:r>
              <a:rPr sz="2400" spc="-120" dirty="0">
                <a:latin typeface="Trebuchet MS"/>
                <a:cs typeface="Trebuchet MS"/>
              </a:rPr>
              <a:t>Isolated</a:t>
            </a:r>
            <a:r>
              <a:rPr sz="2400" spc="-60" dirty="0">
                <a:latin typeface="Trebuchet MS"/>
                <a:cs typeface="Trebuchet MS"/>
              </a:rPr>
              <a:t> </a:t>
            </a:r>
            <a:r>
              <a:rPr sz="2400" spc="-105" dirty="0">
                <a:latin typeface="Trebuchet MS"/>
                <a:cs typeface="Trebuchet MS"/>
              </a:rPr>
              <a:t>I/O</a:t>
            </a:r>
            <a:endParaRPr sz="2400">
              <a:latin typeface="Trebuchet MS"/>
              <a:cs typeface="Trebuchet MS"/>
            </a:endParaRPr>
          </a:p>
          <a:p>
            <a:pPr marL="286385">
              <a:lnSpc>
                <a:spcPct val="100000"/>
              </a:lnSpc>
              <a:spcBef>
                <a:spcPts val="484"/>
              </a:spcBef>
              <a:tabLst>
                <a:tab pos="561340" algn="l"/>
              </a:tabLst>
            </a:pPr>
            <a:r>
              <a:rPr sz="2100" spc="-600" dirty="0">
                <a:solidFill>
                  <a:srgbClr val="9FB8CD"/>
                </a:solidFill>
                <a:latin typeface="Arial"/>
                <a:cs typeface="Arial"/>
              </a:rPr>
              <a:t>	</a:t>
            </a:r>
            <a:r>
              <a:rPr sz="2800" spc="215" dirty="0">
                <a:latin typeface="Trebuchet MS"/>
                <a:cs typeface="Trebuchet MS"/>
              </a:rPr>
              <a:t>A </a:t>
            </a:r>
            <a:r>
              <a:rPr sz="2800" spc="-85" dirty="0">
                <a:latin typeface="Trebuchet MS"/>
                <a:cs typeface="Trebuchet MS"/>
              </a:rPr>
              <a:t>protocol </a:t>
            </a:r>
            <a:r>
              <a:rPr sz="2800" spc="-70" dirty="0">
                <a:latin typeface="Trebuchet MS"/>
                <a:cs typeface="Trebuchet MS"/>
              </a:rPr>
              <a:t>to </a:t>
            </a:r>
            <a:r>
              <a:rPr sz="2800" spc="-160" dirty="0">
                <a:latin typeface="Trebuchet MS"/>
                <a:cs typeface="Trebuchet MS"/>
              </a:rPr>
              <a:t>communicate </a:t>
            </a:r>
            <a:r>
              <a:rPr sz="2800" spc="-95" dirty="0">
                <a:latin typeface="Trebuchet MS"/>
                <a:cs typeface="Trebuchet MS"/>
              </a:rPr>
              <a:t>(to </a:t>
            </a:r>
            <a:r>
              <a:rPr sz="2800" spc="-130" dirty="0">
                <a:latin typeface="Trebuchet MS"/>
                <a:cs typeface="Trebuchet MS"/>
              </a:rPr>
              <a:t>send </a:t>
            </a:r>
            <a:r>
              <a:rPr sz="2800" spc="-260" dirty="0">
                <a:latin typeface="Trebuchet MS"/>
                <a:cs typeface="Trebuchet MS"/>
              </a:rPr>
              <a:t>data,</a:t>
            </a:r>
            <a:r>
              <a:rPr sz="2800" spc="-385" dirty="0">
                <a:latin typeface="Trebuchet MS"/>
                <a:cs typeface="Trebuchet MS"/>
              </a:rPr>
              <a:t> </a:t>
            </a:r>
            <a:r>
              <a:rPr sz="2800" spc="305" dirty="0">
                <a:latin typeface="Trebuchet MS"/>
                <a:cs typeface="Trebuchet MS"/>
              </a:rPr>
              <a:t>…)</a:t>
            </a:r>
            <a:endParaRPr sz="2800">
              <a:latin typeface="Trebuchet MS"/>
              <a:cs typeface="Trebuchet MS"/>
            </a:endParaRPr>
          </a:p>
          <a:p>
            <a:pPr marL="607060">
              <a:lnSpc>
                <a:spcPct val="100000"/>
              </a:lnSpc>
              <a:spcBef>
                <a:spcPts val="515"/>
              </a:spcBef>
            </a:pPr>
            <a:r>
              <a:rPr sz="1800" spc="-515" dirty="0">
                <a:solidFill>
                  <a:srgbClr val="BBBBBB"/>
                </a:solidFill>
                <a:latin typeface="Arial"/>
                <a:cs typeface="Arial"/>
              </a:rPr>
              <a:t></a:t>
            </a:r>
            <a:r>
              <a:rPr sz="1800" spc="325" dirty="0">
                <a:solidFill>
                  <a:srgbClr val="BBBBBB"/>
                </a:solidFill>
                <a:latin typeface="Arial"/>
                <a:cs typeface="Arial"/>
              </a:rPr>
              <a:t> </a:t>
            </a:r>
            <a:r>
              <a:rPr sz="2400" spc="-85" dirty="0">
                <a:latin typeface="Trebuchet MS"/>
                <a:cs typeface="Trebuchet MS"/>
              </a:rPr>
              <a:t>Three</a:t>
            </a:r>
            <a:r>
              <a:rPr sz="2400" spc="-60" dirty="0">
                <a:latin typeface="Trebuchet MS"/>
                <a:cs typeface="Trebuchet MS"/>
              </a:rPr>
              <a:t> </a:t>
            </a:r>
            <a:r>
              <a:rPr sz="2400" spc="-130" dirty="0">
                <a:latin typeface="Trebuchet MS"/>
                <a:cs typeface="Trebuchet MS"/>
              </a:rPr>
              <a:t>types</a:t>
            </a:r>
            <a:endParaRPr sz="2400">
              <a:latin typeface="Trebuchet MS"/>
              <a:cs typeface="Trebuchet MS"/>
            </a:endParaRPr>
          </a:p>
          <a:p>
            <a:pPr marL="1109980" indent="-228600">
              <a:lnSpc>
                <a:spcPct val="100000"/>
              </a:lnSpc>
              <a:spcBef>
                <a:spcPts val="405"/>
              </a:spcBef>
              <a:buClr>
                <a:srgbClr val="8AA1B4"/>
              </a:buClr>
              <a:buSzPct val="68750"/>
              <a:buFont typeface="Wingdings"/>
              <a:buChar char=""/>
              <a:tabLst>
                <a:tab pos="1110615" algn="l"/>
              </a:tabLst>
            </a:pPr>
            <a:r>
              <a:rPr sz="2400" spc="-114" dirty="0">
                <a:latin typeface="Trebuchet MS"/>
                <a:cs typeface="Trebuchet MS"/>
              </a:rPr>
              <a:t>Programmed</a:t>
            </a:r>
            <a:r>
              <a:rPr sz="2400" spc="-50" dirty="0">
                <a:latin typeface="Trebuchet MS"/>
                <a:cs typeface="Trebuchet MS"/>
              </a:rPr>
              <a:t> </a:t>
            </a:r>
            <a:r>
              <a:rPr sz="2400" spc="-100" dirty="0">
                <a:latin typeface="Trebuchet MS"/>
                <a:cs typeface="Trebuchet MS"/>
              </a:rPr>
              <a:t>I/O</a:t>
            </a:r>
            <a:endParaRPr sz="2400">
              <a:latin typeface="Trebuchet MS"/>
              <a:cs typeface="Trebuchet MS"/>
            </a:endParaRPr>
          </a:p>
          <a:p>
            <a:pPr marL="1109980" indent="-228600">
              <a:lnSpc>
                <a:spcPct val="100000"/>
              </a:lnSpc>
              <a:spcBef>
                <a:spcPts val="395"/>
              </a:spcBef>
              <a:buClr>
                <a:srgbClr val="8AA1B4"/>
              </a:buClr>
              <a:buSzPct val="68750"/>
              <a:buFont typeface="Wingdings"/>
              <a:buChar char=""/>
              <a:tabLst>
                <a:tab pos="1110615" algn="l"/>
              </a:tabLst>
            </a:pPr>
            <a:r>
              <a:rPr sz="2400" spc="-105" dirty="0">
                <a:latin typeface="Trebuchet MS"/>
                <a:cs typeface="Trebuchet MS"/>
              </a:rPr>
              <a:t>Interrupt-driven</a:t>
            </a:r>
            <a:r>
              <a:rPr sz="2400" spc="-75" dirty="0">
                <a:latin typeface="Trebuchet MS"/>
                <a:cs typeface="Trebuchet MS"/>
              </a:rPr>
              <a:t> </a:t>
            </a:r>
            <a:r>
              <a:rPr sz="2400" spc="-100" dirty="0">
                <a:latin typeface="Trebuchet MS"/>
                <a:cs typeface="Trebuchet MS"/>
              </a:rPr>
              <a:t>I/O</a:t>
            </a:r>
            <a:endParaRPr sz="2400">
              <a:latin typeface="Trebuchet MS"/>
              <a:cs typeface="Trebuchet MS"/>
            </a:endParaRPr>
          </a:p>
          <a:p>
            <a:pPr marL="1109980" indent="-228600">
              <a:lnSpc>
                <a:spcPct val="100000"/>
              </a:lnSpc>
              <a:spcBef>
                <a:spcPts val="400"/>
              </a:spcBef>
              <a:buClr>
                <a:srgbClr val="8AA1B4"/>
              </a:buClr>
              <a:buSzPct val="68750"/>
              <a:buFont typeface="Wingdings"/>
              <a:buChar char=""/>
              <a:tabLst>
                <a:tab pos="1110615" algn="l"/>
              </a:tabLst>
            </a:pPr>
            <a:r>
              <a:rPr sz="2400" spc="-55" dirty="0">
                <a:latin typeface="Trebuchet MS"/>
                <a:cs typeface="Trebuchet MS"/>
              </a:rPr>
              <a:t>Direct </a:t>
            </a:r>
            <a:r>
              <a:rPr sz="2400" spc="-80" dirty="0">
                <a:latin typeface="Trebuchet MS"/>
                <a:cs typeface="Trebuchet MS"/>
              </a:rPr>
              <a:t>memory </a:t>
            </a:r>
            <a:r>
              <a:rPr sz="2400" spc="-130" dirty="0">
                <a:latin typeface="Trebuchet MS"/>
                <a:cs typeface="Trebuchet MS"/>
              </a:rPr>
              <a:t>access</a:t>
            </a:r>
            <a:r>
              <a:rPr sz="2400" spc="-65" dirty="0">
                <a:latin typeface="Trebuchet MS"/>
                <a:cs typeface="Trebuchet MS"/>
              </a:rPr>
              <a:t> </a:t>
            </a:r>
            <a:r>
              <a:rPr sz="2400" spc="85" dirty="0">
                <a:latin typeface="Trebuchet MS"/>
                <a:cs typeface="Trebuchet MS"/>
              </a:rPr>
              <a:t>(DMA)</a:t>
            </a:r>
            <a:endParaRPr sz="2400">
              <a:latin typeface="Trebuchet MS"/>
              <a:cs typeface="Trebuchet M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TotalTime>
  <Words>1068</Words>
  <Application>Microsoft Office PowerPoint</Application>
  <PresentationFormat>On-screen Show (4:3)</PresentationFormat>
  <Paragraphs>443</Paragraphs>
  <Slides>46</Slides>
  <Notes>7</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46</vt:i4>
      </vt:variant>
    </vt:vector>
  </HeadingPairs>
  <TitlesOfParts>
    <vt:vector size="57" baseType="lpstr">
      <vt:lpstr>Arial</vt:lpstr>
      <vt:lpstr>Arial Black</vt:lpstr>
      <vt:lpstr>Calibri</vt:lpstr>
      <vt:lpstr>Calibri Light</vt:lpstr>
      <vt:lpstr>Courier New</vt:lpstr>
      <vt:lpstr>Georgia</vt:lpstr>
      <vt:lpstr>Times New Roman</vt:lpstr>
      <vt:lpstr>Trebuchet MS</vt:lpstr>
      <vt:lpstr>Wingdings</vt:lpstr>
      <vt:lpstr>Office Theme</vt:lpstr>
      <vt:lpstr>1_Office Theme</vt:lpstr>
      <vt:lpstr>Basic I/O System Design</vt:lpstr>
      <vt:lpstr>Basic I/O System</vt:lpstr>
      <vt:lpstr>Basic I/O System</vt:lpstr>
      <vt:lpstr>Basic I/O System</vt:lpstr>
      <vt:lpstr>Block Diagram of Basic I/O System</vt:lpstr>
      <vt:lpstr>I/O Instructions</vt:lpstr>
      <vt:lpstr>I/O Instructions</vt:lpstr>
      <vt:lpstr>I/O Instructions</vt:lpstr>
      <vt:lpstr>Accessing I/O Devices</vt:lpstr>
      <vt:lpstr>I/O Address Mapping</vt:lpstr>
      <vt:lpstr>I/O Address Mapping</vt:lpstr>
      <vt:lpstr>I/O Address Mapping</vt:lpstr>
      <vt:lpstr>I/O Address Mapping</vt:lpstr>
      <vt:lpstr>I/O Address Mapping</vt:lpstr>
      <vt:lpstr>Accessing I/O Ports in 8086</vt:lpstr>
      <vt:lpstr>Accessing I/O Ports in 8086</vt:lpstr>
      <vt:lpstr>I/O Data Transfer Techniques</vt:lpstr>
      <vt:lpstr>Programmed I/O</vt:lpstr>
      <vt:lpstr>Direct Memory Access (DMA)</vt:lpstr>
      <vt:lpstr>Direct Memory Access (DMA)</vt:lpstr>
      <vt:lpstr>Typical DMA Module Diagram</vt:lpstr>
      <vt:lpstr>DMA Operation – Detail Steps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CPU having the control over the bus:</vt:lpstr>
      <vt:lpstr>When DMA operates:</vt:lpstr>
      <vt:lpstr>PowerPoint Presentation</vt:lpstr>
      <vt:lpstr>Bus Interfaces</vt:lpstr>
      <vt:lpstr>CPU-Memory-I/O Architecture</vt:lpstr>
      <vt:lpstr>I/O Buses and Interfaces</vt:lpstr>
      <vt:lpstr>Expansion Buses</vt:lpstr>
      <vt:lpstr>PowerPoint Presentation</vt:lpstr>
      <vt:lpstr>Disk Interfaces</vt:lpstr>
      <vt:lpstr>External Buses</vt:lpstr>
      <vt:lpstr>Communications Buses</vt:lpstr>
      <vt:lpstr>PCI</vt:lpstr>
      <vt:lpstr>PCI</vt:lpstr>
      <vt:lpstr>AGP</vt:lpstr>
      <vt:lpstr>Identifying ISA, PCI, &amp; AGP slots</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Teacher:  Md. Obaidur Rahman, Ph.D. Assitant Professor, Department of CSE, DUET, Gazipur-1700.</dc:title>
  <dc:creator>Rupam</dc:creator>
  <cp:lastModifiedBy>Dr. Md. Motaharul Islam</cp:lastModifiedBy>
  <cp:revision>3</cp:revision>
  <dcterms:created xsi:type="dcterms:W3CDTF">2019-03-10T03:11:56Z</dcterms:created>
  <dcterms:modified xsi:type="dcterms:W3CDTF">2019-03-10T03:23:41Z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2017-05-01T00:00:00Z</vt:filetime>
  </property>
  <property fmtid="{D5CDD505-2E9C-101B-9397-08002B2CF9AE}" pid="3" name="Creator">
    <vt:lpwstr>Microsoft® PowerPoint® 2016</vt:lpwstr>
  </property>
  <property fmtid="{D5CDD505-2E9C-101B-9397-08002B2CF9AE}" pid="4" name="LastSaved">
    <vt:filetime>2019-03-10T00:00:00Z</vt:filetime>
  </property>
</Properties>
</file>