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3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quib Ansari" initials="SA" lastIdx="3" clrIdx="0">
    <p:extLst>
      <p:ext uri="{19B8F6BF-5375-455C-9EA6-DF929625EA0E}">
        <p15:presenceInfo xmlns:p15="http://schemas.microsoft.com/office/powerpoint/2012/main" userId="9f4a97975390c9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64"/>
      </p:cViewPr>
      <p:guideLst>
        <p:guide orient="horz" pos="232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8134-2651-4AEF-83DF-02CB84185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CC6D8-7932-49E9-B7EC-7839EF485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3FEC-0407-4B71-A50E-67CC5D24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0353-61E4-470D-83F3-ACD5C541533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51766-1CB6-49CB-804F-5A849B25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018AB-DED7-49F0-AE16-96C1EF6F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8E15-D935-4447-807C-FB3C78E89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18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0979-A675-4DD8-878E-6C1FD2E3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6E2DE-38A4-4834-A889-F431AE3F8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1481-E062-4F36-9B92-CCACF2F0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0353-61E4-470D-83F3-ACD5C541533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94146-9C15-4C98-831A-9E190B79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AB5E5-7A31-46DC-A52F-A09A13EF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8E15-D935-4447-807C-FB3C78E89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E8C06-F12D-42A0-974E-62DB18C73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C5797-A5E7-4011-9FA1-3658CB210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FA22-B2D6-40FA-9106-F49389D7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0353-61E4-470D-83F3-ACD5C541533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103BF-0038-4851-A1BA-D15E05F5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BB236-FA0A-4103-BFFE-EC7D01E6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8E15-D935-4447-807C-FB3C78E89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34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754E-2395-425B-9484-C3A6137D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F710-017E-4A46-BBEB-5B73A920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0FFB-DB0B-4053-A03A-436D6CCB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0353-61E4-470D-83F3-ACD5C541533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89256-F3F8-4E53-89F8-2F6E704E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EF2B-D62D-4D0B-90B7-4012B88A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8E15-D935-4447-807C-FB3C78E89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2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50F0-975D-4AF3-B8E9-D4063523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AE77B-32E3-4B1B-BC47-96BD5DA5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A66E-B751-4935-B52C-7708A797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0353-61E4-470D-83F3-ACD5C541533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CA82-2BDE-44E4-957B-70D04AC4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59647-4CCE-48BE-9BE9-8E95DB69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8E15-D935-4447-807C-FB3C78E89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57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0942-699C-45DE-8CC0-45E4466C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2C62-8ABF-4E1E-924F-8E975C68C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5003F-02F6-406F-AD0D-1E88F259D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26ADE-5A2E-441C-995A-1AE0757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0353-61E4-470D-83F3-ACD5C541533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F5AD3-E377-45C3-9E62-47978187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13E15-E5B8-44FC-A598-4842B464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8E15-D935-4447-807C-FB3C78E89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24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764F-2F8A-4982-A13F-FC26A089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9B431-75EB-4F89-B4A5-60038424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320B3-A039-4E9C-BCE4-E41B8E87F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FAEC8-55EE-4CEB-9457-FB0EA840E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27FF7-D208-4F2B-8685-26FABB8F0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9BCD7-2F4A-434D-B906-89287BE9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0353-61E4-470D-83F3-ACD5C541533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58FB8-53EF-4EC3-9828-4AD8AACA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3901E-8445-4997-A20F-F4A6E90B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8E15-D935-4447-807C-FB3C78E89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79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D6D5-55A4-478E-BBAE-1EB0DFD7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D4551-F24F-40AF-BEB5-D568D501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0353-61E4-470D-83F3-ACD5C541533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BA404-CA09-4F42-A318-4FCDE9B3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F0581-8034-4452-BE34-6A4956F9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8E15-D935-4447-807C-FB3C78E89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0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68C1B-9ECB-40B6-97FF-F79C84F3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0353-61E4-470D-83F3-ACD5C541533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3BE92-D52B-45BD-85BA-624C6864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62715-8FA2-46AD-AD18-3E5BF796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8E15-D935-4447-807C-FB3C78E89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61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6546-C731-401F-9285-98AD86C9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47F61-F1C1-4588-BDB0-018AB2AF7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E4209-D7E6-4FE3-BD71-FB8B65127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BDFB-C824-4AA0-83D0-5DFDDE41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0353-61E4-470D-83F3-ACD5C541533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87BE6-DA48-4099-BC42-E7F05199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3994F-FA55-47D5-BC50-00AE60D9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8E15-D935-4447-807C-FB3C78E89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54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B213-41E4-4A49-BC5D-2286D1E9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EA388-0B8B-405C-898A-C09BBCAF5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65EFE-B5B5-4343-B3A9-6D4307AB1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E876C-8F66-4BA2-8C1C-421CE13D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0353-61E4-470D-83F3-ACD5C541533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9C4C2-7321-4AC3-8645-119647FB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42C41-17E3-4438-9E77-2097C880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8E15-D935-4447-807C-FB3C78E89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70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DA8E2-120E-4653-958A-156A0DDE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FA3BB-CF36-420F-9A88-8A77E3409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F2A75-CF93-4AFE-849E-F62435265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80353-61E4-470D-83F3-ACD5C5415335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AD641-10BD-42A3-BCFD-D66D3717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98F1-69C5-4F0F-85E4-E35E59363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58E15-D935-4447-807C-FB3C78E89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8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C:\Program%20Files\Android\Android%20Studio\bin\studio64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42F926-7CD7-4175-BB8E-06BF40C505FB}"/>
              </a:ext>
            </a:extLst>
          </p:cNvPr>
          <p:cNvSpPr txBox="1"/>
          <p:nvPr/>
        </p:nvSpPr>
        <p:spPr>
          <a:xfrm>
            <a:off x="478172" y="8395755"/>
            <a:ext cx="9823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accent5">
                    <a:lumMod val="50000"/>
                  </a:schemeClr>
                </a:solidFill>
                <a:effectLst/>
                <a:latin typeface="+mj-lt"/>
              </a:rPr>
              <a:t>Flutter</a:t>
            </a:r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effectLst/>
                <a:latin typeface="+mj-lt"/>
              </a:rPr>
              <a:t> is an open-source UI software development kit created by Google. It is used to develop cross platform applications for Android, iOS, Linux, Mac, Windows, Google Fuchsia, and the web from a single codebase.</a:t>
            </a:r>
          </a:p>
          <a:p>
            <a:pPr algn="l"/>
            <a:endParaRPr lang="en-US" sz="2400" i="0" dirty="0">
              <a:solidFill>
                <a:schemeClr val="accent5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0C96-DB6D-4C01-A3E5-2705A99E28BC}"/>
              </a:ext>
            </a:extLst>
          </p:cNvPr>
          <p:cNvSpPr txBox="1"/>
          <p:nvPr/>
        </p:nvSpPr>
        <p:spPr>
          <a:xfrm>
            <a:off x="478172" y="7565245"/>
            <a:ext cx="603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What is Flutter?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D84E4-1EFC-45AE-93F6-2FD123EB7358}"/>
              </a:ext>
            </a:extLst>
          </p:cNvPr>
          <p:cNvSpPr txBox="1"/>
          <p:nvPr/>
        </p:nvSpPr>
        <p:spPr>
          <a:xfrm>
            <a:off x="1266738" y="10761451"/>
            <a:ext cx="2575420" cy="145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F42123-5D77-4BE0-94EC-7BFD7F43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836015"/>
              </p:ext>
            </p:extLst>
          </p:nvPr>
        </p:nvGraphicFramePr>
        <p:xfrm>
          <a:off x="608988" y="9864746"/>
          <a:ext cx="7553500" cy="2985563"/>
        </p:xfrm>
        <a:graphic>
          <a:graphicData uri="http://schemas.openxmlformats.org/drawingml/2006/table">
            <a:tbl>
              <a:tblPr/>
              <a:tblGrid>
                <a:gridCol w="1983032">
                  <a:extLst>
                    <a:ext uri="{9D8B030D-6E8A-4147-A177-3AD203B41FA5}">
                      <a16:colId xmlns:a16="http://schemas.microsoft.com/office/drawing/2014/main" val="2197708490"/>
                    </a:ext>
                  </a:extLst>
                </a:gridCol>
                <a:gridCol w="5570468">
                  <a:extLst>
                    <a:ext uri="{9D8B030D-6E8A-4147-A177-3AD203B41FA5}">
                      <a16:colId xmlns:a16="http://schemas.microsoft.com/office/drawing/2014/main" val="124687687"/>
                    </a:ext>
                  </a:extLst>
                </a:gridCol>
              </a:tblGrid>
              <a:tr h="385234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Original author(s)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Google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79745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Developer(s)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Google and community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707564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Initial release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Alpha (v0.0.6) / May 2017; 4 years ago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459294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Stable release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2.2.0  / 19 May 2021; 25 days ago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04775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Written in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</a:t>
                      </a:r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, </a:t>
                      </a:r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C++</a:t>
                      </a:r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, </a:t>
                      </a:r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Dart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09720"/>
                  </a:ext>
                </a:extLst>
              </a:tr>
              <a:tr h="674159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Platform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Android</a:t>
                      </a:r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, </a:t>
                      </a:r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iOS</a:t>
                      </a:r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, </a:t>
                      </a:r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Google Fuchsia</a:t>
                      </a:r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, </a:t>
                      </a:r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Web platform</a:t>
                      </a:r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, </a:t>
                      </a:r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Linux</a:t>
                      </a:r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, </a:t>
                      </a:r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macOS</a:t>
                      </a:r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 and </a:t>
                      </a:r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Windows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767468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Website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flutter.dev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56460"/>
                  </a:ext>
                </a:extLst>
              </a:tr>
            </a:tbl>
          </a:graphicData>
        </a:graphic>
      </p:graphicFrame>
      <p:pic>
        <p:nvPicPr>
          <p:cNvPr id="1027" name="Picture 3" descr="Edit this on Wikidata">
            <a:extLst>
              <a:ext uri="{FF2B5EF4-FFF2-40B4-BE49-F238E27FC236}">
                <a16:creationId xmlns:a16="http://schemas.microsoft.com/office/drawing/2014/main" id="{35B0CB9A-B9A5-4EB4-BAD0-90F47F35A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307091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074169-731A-4133-9CDA-955A682A3668}"/>
              </a:ext>
            </a:extLst>
          </p:cNvPr>
          <p:cNvSpPr/>
          <p:nvPr/>
        </p:nvSpPr>
        <p:spPr>
          <a:xfrm rot="10800000" flipV="1">
            <a:off x="0" y="478171"/>
            <a:ext cx="12192000" cy="5901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 Seminar by Saquib Akhtar on</a:t>
            </a:r>
          </a:p>
          <a:p>
            <a:pPr algn="ctr"/>
            <a:endParaRPr lang="en-IN" sz="2400" dirty="0">
              <a:solidFill>
                <a:schemeClr val="tx1"/>
              </a:solidFill>
            </a:endParaRPr>
          </a:p>
          <a:p>
            <a:pPr algn="ctr"/>
            <a:endParaRPr lang="en-IN" sz="2400" dirty="0">
              <a:solidFill>
                <a:schemeClr val="tx1"/>
              </a:solidFill>
            </a:endParaRPr>
          </a:p>
          <a:p>
            <a:pPr algn="ctr"/>
            <a:endParaRPr lang="en-IN" sz="2400" dirty="0">
              <a:solidFill>
                <a:schemeClr val="tx1"/>
              </a:solidFill>
            </a:endParaRPr>
          </a:p>
          <a:p>
            <a:pPr algn="ctr"/>
            <a:endParaRPr lang="en-IN" sz="2400" dirty="0">
              <a:solidFill>
                <a:schemeClr val="tx1"/>
              </a:solidFill>
            </a:endParaRPr>
          </a:p>
          <a:p>
            <a:pPr algn="ctr"/>
            <a:endParaRPr lang="en-IN" sz="2400" dirty="0">
              <a:solidFill>
                <a:schemeClr val="tx1"/>
              </a:solidFill>
            </a:endParaRPr>
          </a:p>
          <a:p>
            <a:pPr algn="ctr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Graphic 9">
            <a:extLst>
              <a:ext uri="{FF2B5EF4-FFF2-40B4-BE49-F238E27FC236}">
                <a16:creationId xmlns:a16="http://schemas.microsoft.com/office/drawing/2014/main" id="{AD402E8C-48E8-4A88-A5C6-0B8C8670B03E}"/>
              </a:ext>
            </a:extLst>
          </p:cNvPr>
          <p:cNvSpPr/>
          <p:nvPr/>
        </p:nvSpPr>
        <p:spPr>
          <a:xfrm>
            <a:off x="1113802" y="1186618"/>
            <a:ext cx="2227604" cy="2227604"/>
          </a:xfrm>
          <a:custGeom>
            <a:avLst/>
            <a:gdLst>
              <a:gd name="connsiteX0" fmla="*/ 0 w 2227604"/>
              <a:gd name="connsiteY0" fmla="*/ 0 h 2227604"/>
              <a:gd name="connsiteX1" fmla="*/ 2227604 w 2227604"/>
              <a:gd name="connsiteY1" fmla="*/ 0 h 2227604"/>
              <a:gd name="connsiteX2" fmla="*/ 2227604 w 2227604"/>
              <a:gd name="connsiteY2" fmla="*/ 2227604 h 2227604"/>
              <a:gd name="connsiteX3" fmla="*/ 0 w 2227604"/>
              <a:gd name="connsiteY3" fmla="*/ 2227604 h 2227604"/>
              <a:gd name="connsiteX4" fmla="*/ 0 w 2227604"/>
              <a:gd name="connsiteY4" fmla="*/ 0 h 222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7604" h="2227604">
                <a:moveTo>
                  <a:pt x="0" y="0"/>
                </a:moveTo>
                <a:lnTo>
                  <a:pt x="2227604" y="0"/>
                </a:lnTo>
                <a:lnTo>
                  <a:pt x="2227604" y="2227604"/>
                </a:lnTo>
                <a:lnTo>
                  <a:pt x="0" y="2227604"/>
                </a:lnTo>
                <a:lnTo>
                  <a:pt x="0" y="0"/>
                </a:lnTo>
                <a:close/>
              </a:path>
            </a:pathLst>
          </a:custGeom>
          <a:noFill/>
          <a:ln w="92472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843C564-CB69-4303-80BB-AA741A9E3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2800" y="707245"/>
            <a:ext cx="54864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AF24AB-8D80-4B37-9758-4A1493179FFC}"/>
              </a:ext>
            </a:extLst>
          </p:cNvPr>
          <p:cNvSpPr txBox="1"/>
          <p:nvPr/>
        </p:nvSpPr>
        <p:spPr>
          <a:xfrm>
            <a:off x="8626" y="303690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n w="6350">
                  <a:solidFill>
                    <a:schemeClr val="bg2"/>
                  </a:solidFill>
                </a:ln>
                <a:solidFill>
                  <a:schemeClr val="bg1"/>
                </a:solidFill>
              </a:rPr>
              <a:t>Cross-Platform Development With Flutter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3F2CDF9-9CA5-4A44-9282-3C20CBD765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2064" y="1516083"/>
            <a:ext cx="944372" cy="114917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C3F4A45-9197-47A4-8094-4E8BCAF1F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05194" y="4152900"/>
            <a:ext cx="944372" cy="114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77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E35E2C-BF36-484E-AC8E-56E661E95990}"/>
              </a:ext>
            </a:extLst>
          </p:cNvPr>
          <p:cNvSpPr txBox="1"/>
          <p:nvPr/>
        </p:nvSpPr>
        <p:spPr>
          <a:xfrm>
            <a:off x="478172" y="1205917"/>
            <a:ext cx="9823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accent5">
                    <a:lumMod val="50000"/>
                  </a:schemeClr>
                </a:solidFill>
                <a:effectLst/>
                <a:latin typeface="+mj-lt"/>
              </a:rPr>
              <a:t>Flutter</a:t>
            </a:r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effectLst/>
                <a:latin typeface="+mj-lt"/>
              </a:rPr>
              <a:t> is an open-source UI software development kit created by Google. It is used to develop cross platform applications for Android, iOS, Linux, Mac, Windows, Google Fuchsia, and the web from a single codebase.</a:t>
            </a:r>
          </a:p>
          <a:p>
            <a:pPr algn="l"/>
            <a:endParaRPr lang="en-US" sz="2400" i="0" dirty="0">
              <a:solidFill>
                <a:schemeClr val="accent5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1AAFA-AF9D-4C67-AC81-C98E994891A2}"/>
              </a:ext>
            </a:extLst>
          </p:cNvPr>
          <p:cNvSpPr txBox="1"/>
          <p:nvPr/>
        </p:nvSpPr>
        <p:spPr>
          <a:xfrm>
            <a:off x="478172" y="375407"/>
            <a:ext cx="603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What is Flutter?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EFF52-B29C-4308-BF9E-D71555D65109}"/>
              </a:ext>
            </a:extLst>
          </p:cNvPr>
          <p:cNvSpPr txBox="1"/>
          <p:nvPr/>
        </p:nvSpPr>
        <p:spPr>
          <a:xfrm>
            <a:off x="1266738" y="3571613"/>
            <a:ext cx="2575420" cy="145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6764258-B39B-4A0B-B04C-B4CCF98A9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17255"/>
              </p:ext>
            </p:extLst>
          </p:nvPr>
        </p:nvGraphicFramePr>
        <p:xfrm>
          <a:off x="608988" y="2674908"/>
          <a:ext cx="7553500" cy="2985563"/>
        </p:xfrm>
        <a:graphic>
          <a:graphicData uri="http://schemas.openxmlformats.org/drawingml/2006/table">
            <a:tbl>
              <a:tblPr/>
              <a:tblGrid>
                <a:gridCol w="1983032">
                  <a:extLst>
                    <a:ext uri="{9D8B030D-6E8A-4147-A177-3AD203B41FA5}">
                      <a16:colId xmlns:a16="http://schemas.microsoft.com/office/drawing/2014/main" val="2197708490"/>
                    </a:ext>
                  </a:extLst>
                </a:gridCol>
                <a:gridCol w="5570468">
                  <a:extLst>
                    <a:ext uri="{9D8B030D-6E8A-4147-A177-3AD203B41FA5}">
                      <a16:colId xmlns:a16="http://schemas.microsoft.com/office/drawing/2014/main" val="124687687"/>
                    </a:ext>
                  </a:extLst>
                </a:gridCol>
              </a:tblGrid>
              <a:tr h="385234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Original author(s)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Google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79745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Developer(s)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Google and community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707564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Initial release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Alpha (v0.0.6) / May 2017; 4 years ago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459294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Stable release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2.2.0  / 19 May 2021; 25 days ago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04775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Written in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</a:t>
                      </a:r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, </a:t>
                      </a:r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C++</a:t>
                      </a:r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, </a:t>
                      </a:r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Dart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09720"/>
                  </a:ext>
                </a:extLst>
              </a:tr>
              <a:tr h="674159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Platform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Android</a:t>
                      </a:r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, </a:t>
                      </a:r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iOS</a:t>
                      </a:r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, </a:t>
                      </a:r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Google Fuchsia</a:t>
                      </a:r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, </a:t>
                      </a:r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Web platform</a:t>
                      </a:r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, </a:t>
                      </a:r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Linux</a:t>
                      </a:r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, </a:t>
                      </a:r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macOS</a:t>
                      </a:r>
                      <a:r>
                        <a:rPr lang="en-IN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 and </a:t>
                      </a:r>
                      <a:r>
                        <a:rPr lang="en-IN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Windows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767468"/>
                  </a:ext>
                </a:extLst>
              </a:tr>
              <a:tr h="385234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Website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flutter.dev</a:t>
                      </a:r>
                      <a:endParaRPr lang="en-IN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56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343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834988-AE39-4D65-BED3-901D552882EF}"/>
              </a:ext>
            </a:extLst>
          </p:cNvPr>
          <p:cNvGrpSpPr/>
          <p:nvPr/>
        </p:nvGrpSpPr>
        <p:grpSpPr>
          <a:xfrm>
            <a:off x="0" y="42863"/>
            <a:ext cx="12192000" cy="6815137"/>
            <a:chOff x="0" y="6815776"/>
            <a:chExt cx="12192000" cy="6815137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8AE84162-E9FA-4D5E-B8CD-E31E8D7AF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815776"/>
              <a:ext cx="12192000" cy="6815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84125F-871E-400F-ABE5-FA71B966B1E8}"/>
                </a:ext>
              </a:extLst>
            </p:cNvPr>
            <p:cNvSpPr txBox="1"/>
            <p:nvPr/>
          </p:nvSpPr>
          <p:spPr>
            <a:xfrm>
              <a:off x="933450" y="7777568"/>
              <a:ext cx="45244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b="1" dirty="0"/>
                <a:t>Solution For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845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521DCF-0C84-4845-9FF8-0F97DC4306BD}"/>
              </a:ext>
            </a:extLst>
          </p:cNvPr>
          <p:cNvSpPr txBox="1"/>
          <p:nvPr/>
        </p:nvSpPr>
        <p:spPr>
          <a:xfrm>
            <a:off x="479425" y="368300"/>
            <a:ext cx="10666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Flutter is Next Step in Cross-Platform Development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CAE1E2-4F91-4CDC-A778-5E580E01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39" y="1504950"/>
            <a:ext cx="87058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905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666A43-9B94-4DBB-8AFE-A07C91875AD7}"/>
              </a:ext>
            </a:extLst>
          </p:cNvPr>
          <p:cNvSpPr txBox="1"/>
          <p:nvPr/>
        </p:nvSpPr>
        <p:spPr>
          <a:xfrm>
            <a:off x="479425" y="368300"/>
            <a:ext cx="10666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Flutter Architecture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7059D7-3272-4982-99BB-3C709E69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15" y="1191854"/>
            <a:ext cx="6459203" cy="529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A3A9E4-E841-43F4-8855-3C3E00B61256}"/>
              </a:ext>
            </a:extLst>
          </p:cNvPr>
          <p:cNvSpPr txBox="1"/>
          <p:nvPr/>
        </p:nvSpPr>
        <p:spPr>
          <a:xfrm>
            <a:off x="6773738" y="5474037"/>
            <a:ext cx="5401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4A4A4A"/>
                </a:solidFill>
                <a:effectLst/>
              </a:rPr>
              <a:t>Flutter code can be integrated into an existing application as a module, or the code may be the entire content of the application.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9D02E-0CAA-4B15-BB76-366B4E4D1E12}"/>
              </a:ext>
            </a:extLst>
          </p:cNvPr>
          <p:cNvSpPr txBox="1"/>
          <p:nvPr/>
        </p:nvSpPr>
        <p:spPr>
          <a:xfrm>
            <a:off x="6773738" y="3429000"/>
            <a:ext cx="5521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4A4A4A"/>
                </a:solidFill>
                <a:effectLst/>
              </a:rPr>
              <a:t>At the core of Flutter is the Flutter engine, which is mostly written in C++ and supports the primitives necessary to support all Flutter applications. The engine is responsible for rasterizing composited scenes whenever a new frame needs to be painted</a:t>
            </a:r>
            <a:endParaRPr lang="en-IN" sz="20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44FB9B-11E3-4145-BB61-5A97CEE07B37}"/>
              </a:ext>
            </a:extLst>
          </p:cNvPr>
          <p:cNvCxnSpPr>
            <a:cxnSpLocks/>
          </p:cNvCxnSpPr>
          <p:nvPr/>
        </p:nvCxnSpPr>
        <p:spPr>
          <a:xfrm>
            <a:off x="6803718" y="5412962"/>
            <a:ext cx="5223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921951-C5FA-4817-84AB-A9C4E486D657}"/>
              </a:ext>
            </a:extLst>
          </p:cNvPr>
          <p:cNvCxnSpPr>
            <a:cxnSpLocks/>
          </p:cNvCxnSpPr>
          <p:nvPr/>
        </p:nvCxnSpPr>
        <p:spPr>
          <a:xfrm>
            <a:off x="6803718" y="3369040"/>
            <a:ext cx="5223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316A02-3EE7-41EE-94FF-CBF999B93B2E}"/>
              </a:ext>
            </a:extLst>
          </p:cNvPr>
          <p:cNvSpPr txBox="1"/>
          <p:nvPr/>
        </p:nvSpPr>
        <p:spPr>
          <a:xfrm>
            <a:off x="6773738" y="1312204"/>
            <a:ext cx="5521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A4A4A"/>
                </a:solidFill>
              </a:rPr>
              <a:t>D</a:t>
            </a:r>
            <a:r>
              <a:rPr lang="en-US" sz="2000" b="1" i="0" dirty="0">
                <a:solidFill>
                  <a:srgbClr val="4A4A4A"/>
                </a:solidFill>
                <a:effectLst/>
              </a:rPr>
              <a:t>evelopers interact with Flutter through the Flutter framework, which provides a modern, reactive framework written in the Dart language. It includes a rich set of platform, layout, and foundational libraries, composed of a series of layers.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2197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47241B-F58A-4DCF-A4D3-8970BFCA21BF}"/>
              </a:ext>
            </a:extLst>
          </p:cNvPr>
          <p:cNvSpPr txBox="1"/>
          <p:nvPr/>
        </p:nvSpPr>
        <p:spPr>
          <a:xfrm>
            <a:off x="479425" y="368300"/>
            <a:ext cx="10666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Why Flutter is in Dart?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4C6B4-C2B0-4359-BAF4-AF14775EE4AD}"/>
              </a:ext>
            </a:extLst>
          </p:cNvPr>
          <p:cNvSpPr txBox="1"/>
          <p:nvPr/>
        </p:nvSpPr>
        <p:spPr>
          <a:xfrm>
            <a:off x="478172" y="1205917"/>
            <a:ext cx="98235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effectLst/>
              </a:rPr>
              <a:t>OOP style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High performance and avoids frame drop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Highly productive language, accelerates the coding process and makes the framework more attractive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Strongly typed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Has many built in features like hot reload, code doc generation tool, tree shaking optimization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accent5">
                    <a:lumMod val="50000"/>
                  </a:schemeClr>
                </a:solidFill>
                <a:effectLst/>
              </a:rPr>
              <a:t>Both flutter and dart are developed by google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2B08E44-AC45-457C-855E-5663EC1E6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397" y="4836724"/>
            <a:ext cx="4181475" cy="130492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316EA38-2BEF-432E-9305-64BBB83F8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4724048"/>
            <a:ext cx="5361603" cy="153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26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9DDB64-43C4-4EA0-B61F-137F40CBC8F5}"/>
              </a:ext>
            </a:extLst>
          </p:cNvPr>
          <p:cNvSpPr txBox="1"/>
          <p:nvPr/>
        </p:nvSpPr>
        <p:spPr>
          <a:xfrm>
            <a:off x="479425" y="5639039"/>
            <a:ext cx="10666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hlinkClick r:id="rId2" action="ppaction://hlinkfile"/>
              </a:rPr>
              <a:t>Lets see a Cross-Platform Application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AF64D-AA9F-4642-8148-506B92214F8D}"/>
              </a:ext>
            </a:extLst>
          </p:cNvPr>
          <p:cNvSpPr txBox="1"/>
          <p:nvPr/>
        </p:nvSpPr>
        <p:spPr>
          <a:xfrm>
            <a:off x="479425" y="368300"/>
            <a:ext cx="10666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IDEs to use flutter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DCE8DD-B974-4B8A-8B5C-D3233048B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892094" y="1382931"/>
            <a:ext cx="1192185" cy="1192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1A58E9-A62C-4D76-A4D0-3C9208123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15" y="1368990"/>
            <a:ext cx="3856007" cy="12200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80E654-A4F0-4272-9A1C-9D67FF5488EC}"/>
              </a:ext>
            </a:extLst>
          </p:cNvPr>
          <p:cNvSpPr txBox="1"/>
          <p:nvPr/>
        </p:nvSpPr>
        <p:spPr>
          <a:xfrm>
            <a:off x="5916285" y="1318501"/>
            <a:ext cx="2855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Visual Studio Code</a:t>
            </a:r>
          </a:p>
        </p:txBody>
      </p:sp>
      <p:pic>
        <p:nvPicPr>
          <p:cNvPr id="1026" name="Picture 2" descr="Software &amp;amp; Mobile App Development, Website Designing, Digital Marketing  Company | Zensly Technology">
            <a:extLst>
              <a:ext uri="{FF2B5EF4-FFF2-40B4-BE49-F238E27FC236}">
                <a16:creationId xmlns:a16="http://schemas.microsoft.com/office/drawing/2014/main" id="{1786D34B-6899-4D13-B8F3-663CD3398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64" y="3207365"/>
            <a:ext cx="4191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077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00579C"/>
      </a:dk1>
      <a:lt1>
        <a:srgbClr val="29B7F6"/>
      </a:lt1>
      <a:dk2>
        <a:srgbClr val="44546A"/>
      </a:dk2>
      <a:lt2>
        <a:srgbClr val="FFFFFF"/>
      </a:lt2>
      <a:accent1>
        <a:srgbClr val="29B7F6"/>
      </a:accent1>
      <a:accent2>
        <a:srgbClr val="E43A2B"/>
      </a:accent2>
      <a:accent3>
        <a:srgbClr val="003148"/>
      </a:accent3>
      <a:accent4>
        <a:srgbClr val="00599E"/>
      </a:accent4>
      <a:accent5>
        <a:srgbClr val="808080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Roboto Thin"/>
        <a:ea typeface=""/>
        <a:cs typeface=""/>
      </a:majorFont>
      <a:minorFont>
        <a:latin typeface="Roboto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425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Saquib Ansari</dc:creator>
  <cp:lastModifiedBy>Saquib Ansari</cp:lastModifiedBy>
  <cp:revision>17</cp:revision>
  <dcterms:created xsi:type="dcterms:W3CDTF">2021-06-13T12:28:45Z</dcterms:created>
  <dcterms:modified xsi:type="dcterms:W3CDTF">2021-06-15T10:59:52Z</dcterms:modified>
</cp:coreProperties>
</file>