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6"/>
  </p:notesMasterIdLst>
  <p:sldIdLst>
    <p:sldId id="2147475105" r:id="rId2"/>
    <p:sldId id="2147475106" r:id="rId3"/>
    <p:sldId id="2147475118" r:id="rId4"/>
    <p:sldId id="2147475119" r:id="rId5"/>
    <p:sldId id="2147475128" r:id="rId6"/>
    <p:sldId id="2147475125" r:id="rId7"/>
    <p:sldId id="2147475122" r:id="rId8"/>
    <p:sldId id="2147475127" r:id="rId9"/>
    <p:sldId id="2147475121" r:id="rId10"/>
    <p:sldId id="2147475124" r:id="rId11"/>
    <p:sldId id="2147475126" r:id="rId12"/>
    <p:sldId id="2147475130" r:id="rId13"/>
    <p:sldId id="2147475123" r:id="rId14"/>
    <p:sldId id="21474751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6"/>
    <p:restoredTop sz="95781"/>
  </p:normalViewPr>
  <p:slideViewPr>
    <p:cSldViewPr snapToGrid="0">
      <p:cViewPr>
        <p:scale>
          <a:sx n="83" d="100"/>
          <a:sy n="83" d="100"/>
        </p:scale>
        <p:origin x="14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BFE1-0CD3-6F4F-A49E-810F53BB97DD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84DD1-E6D7-8545-8F26-45D7F31ED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9D0F-2F70-280F-AA12-8A064E7F4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C7871-E7D1-0C0C-010A-EC8418802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B980-FA30-8D74-222A-F3907929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B3A2-9B55-6650-9318-104ACD5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C4A9-36CE-D831-6726-4E78D17D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FD34-E705-6147-522B-64392CF5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28B29-ADD5-69D0-8C23-73A90EA6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4A99-525C-4C53-179B-583F7212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44E7-DEC3-E7BE-1B06-0F167D7C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A2DB-74D4-EB9F-16A9-F097BBF5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9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5680A-9433-4CA3-932D-33F4BC632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E4885-82DF-B6DC-6E5C-707F91C2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3F47-4185-6FB3-F1EA-F899A0CD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CE13-32DE-B4F5-787B-6176E4E2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EA2D-6F45-8CEB-AAA8-5E86FFF6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1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590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86EA-F38B-9A71-6471-4FFB56C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DAA6-B92F-1843-77D8-2CAFB6C7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BC9B-8F8D-56F8-705E-BAA373E4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69BE-C138-1DFE-F5F5-2BC0DDC5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2869-5100-FA81-2E87-E9C82B15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2262-B416-BFA4-1ED0-A42A4C79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4A7F2-9A0B-0DD1-7805-0FC37487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2625-8E19-CC7E-A14F-36DA5DBC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B881-F70E-FD54-5F15-AB9F365A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D9F0-637A-DE9C-8113-89F38243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6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594-8A12-0896-9514-71D19794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1620-4414-1618-C490-42483556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4A935-CBA9-48DD-5DBE-A7FF28F1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5FDC-7D0F-D950-9931-89C6D015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8AEEC-A621-86FE-5B76-3028E2A7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3D59A-93BB-30B6-0A87-21B67DEE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734-CF58-4E78-CDD9-96CAC7AE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E6151-F9DA-5A82-8A50-4BB4DBCB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3F495-02A7-E5C3-8EAA-A0050D8D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84707-64B1-B24B-EA45-FEB6BFE0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EC581-EE16-56A7-DDB3-45947014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CF1D6-70C7-E98F-8F5C-0358F237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74E97-85D1-9D55-D82B-3701252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9CED0-2898-45F0-3831-AC7B4C4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E4AC-8715-3108-C07C-3DCFF8E0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025AF-B489-DE8A-7BAC-46C04FFD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A39D8-3FD8-0F9E-6122-E6330B3E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6DB34-3056-9DBD-941F-62A64F88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2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240EE-1FB4-DE2B-1FCD-7AC1A648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54885-E741-5AD2-0726-6D7C62B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D83C-8777-7A31-BC49-FDD0FB83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2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E0E4-1F2F-25DB-024A-B988AC64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1D5B-8B05-44EE-9B3F-4F44913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F845-4189-EA37-356E-0DC5483F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ABD65-E731-1365-1809-F369DD87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69BB-AE9E-7B25-2F8B-9C6DBF80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CADD-E3C3-DB50-1E25-4668A3C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E928-C71D-C96F-AE18-099242E5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E0EED-316A-80B5-E401-B82942589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EB8BC-7078-C660-6EE2-95921756D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13D1-A243-D366-44A7-09CEAC52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20DB-66A1-D602-888D-107D9FED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8E12F-B4E2-69FB-6448-743A2FE8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A6A2D-E894-408D-DD47-95BA159A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A0AC-F888-4DD2-7013-FDC68F53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566B-2A4C-CD8E-6D85-93914F708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C1D5-1E69-F6B1-57B3-F91EE0790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| Authorized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3E03-E4B0-B2B3-A99B-980DD4176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E069-4EA0-F849-B433-982D8B20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43A5-A022-532A-10EE-09C78784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23" y="2676894"/>
            <a:ext cx="5518845" cy="868680"/>
          </a:xfrm>
        </p:spPr>
        <p:txBody>
          <a:bodyPr>
            <a:normAutofit fontScale="90000"/>
          </a:bodyPr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D97F4-CB89-A9A1-8200-B60DCEBCC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0F73E1-6557-CA9F-83FF-CA29FBE5E2A0}"/>
              </a:ext>
            </a:extLst>
          </p:cNvPr>
          <p:cNvSpPr txBox="1">
            <a:spLocks/>
          </p:cNvSpPr>
          <p:nvPr/>
        </p:nvSpPr>
        <p:spPr>
          <a:xfrm>
            <a:off x="289123" y="3892815"/>
            <a:ext cx="8762281" cy="868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	by </a:t>
            </a:r>
            <a:r>
              <a:rPr lang="en-US" sz="2800" dirty="0" err="1"/>
              <a:t>Saquib</a:t>
            </a:r>
            <a:r>
              <a:rPr lang="en-US" sz="2800" dirty="0"/>
              <a:t> Shaikh &amp; Abhilash </a:t>
            </a:r>
            <a:r>
              <a:rPr lang="en-US" sz="2800" dirty="0" err="1"/>
              <a:t>Radhakrishnaru</a:t>
            </a:r>
            <a:r>
              <a:rPr lang="en-US" sz="2800" dirty="0"/>
              <a:t> </a:t>
            </a:r>
          </a:p>
          <a:p>
            <a:r>
              <a:rPr lang="en-US" sz="2800" dirty="0"/>
              <a:t>	February 2023</a:t>
            </a:r>
          </a:p>
        </p:txBody>
      </p:sp>
    </p:spTree>
    <p:extLst>
      <p:ext uri="{BB962C8B-B14F-4D97-AF65-F5344CB8AC3E}">
        <p14:creationId xmlns:p14="http://schemas.microsoft.com/office/powerpoint/2010/main" val="1571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EBE-817A-BF90-9BFF-7946F2D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067" y="1371608"/>
            <a:ext cx="6307764" cy="123247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Borrowers staying for RENT or having mortgage are the highest takers of loan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53F951-B671-8603-CA09-238635F7BCF4}"/>
              </a:ext>
            </a:extLst>
          </p:cNvPr>
          <p:cNvSpPr txBox="1">
            <a:spLocks/>
          </p:cNvSpPr>
          <p:nvPr/>
        </p:nvSpPr>
        <p:spPr>
          <a:xfrm>
            <a:off x="590309" y="2904463"/>
            <a:ext cx="6026561" cy="17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loans are given in the month of December. There is an increasing trend in loan from Jan to Dec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BC858-31EC-6577-EDD4-6144F1F2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548558"/>
            <a:ext cx="2578100" cy="1924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29080-9CEA-4F91-5B40-F25A8309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70" y="2331537"/>
            <a:ext cx="2214614" cy="238011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42E33B-D9F6-7A65-FA81-C02D6EC1630B}"/>
              </a:ext>
            </a:extLst>
          </p:cNvPr>
          <p:cNvSpPr txBox="1">
            <a:spLocks/>
          </p:cNvSpPr>
          <p:nvPr/>
        </p:nvSpPr>
        <p:spPr>
          <a:xfrm>
            <a:off x="1651827" y="5077565"/>
            <a:ext cx="6885533" cy="123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loans given for ‘ debt consolidation’ purpose, followed by credit card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06522F-EEBB-D969-CE1B-573EE6E51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852" y="3809572"/>
            <a:ext cx="2352948" cy="30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Observations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F46BFF-8BC1-2A11-752A-FEB07295D522}"/>
              </a:ext>
            </a:extLst>
          </p:cNvPr>
          <p:cNvSpPr txBox="1">
            <a:spLocks/>
          </p:cNvSpPr>
          <p:nvPr/>
        </p:nvSpPr>
        <p:spPr>
          <a:xfrm>
            <a:off x="1907930" y="1211094"/>
            <a:ext cx="4706811" cy="1093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instalments ranging from 0-400 has the highest demand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51F31-C7B5-FB3F-73FC-9CE5231E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994" y="603980"/>
            <a:ext cx="2352948" cy="226390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09A532-AC17-2D25-F718-E2C686893A39}"/>
              </a:ext>
            </a:extLst>
          </p:cNvPr>
          <p:cNvSpPr txBox="1">
            <a:spLocks/>
          </p:cNvSpPr>
          <p:nvPr/>
        </p:nvSpPr>
        <p:spPr>
          <a:xfrm>
            <a:off x="736319" y="3075699"/>
            <a:ext cx="4706811" cy="10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California having the highest number of loans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676D-33F1-1C93-5533-E5ECA4A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98" y="2594707"/>
            <a:ext cx="2056505" cy="166858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95E3A93-08C1-0666-19FF-13FF00A7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930" y="5042914"/>
            <a:ext cx="6885533" cy="12324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in the 5-15% range has the number of highest takers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9C9A26-8CAE-856C-9EC1-DF82A4FC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311" y="4101175"/>
            <a:ext cx="2352948" cy="25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Observations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F46BFF-8BC1-2A11-752A-FEB07295D522}"/>
              </a:ext>
            </a:extLst>
          </p:cNvPr>
          <p:cNvSpPr txBox="1">
            <a:spLocks/>
          </p:cNvSpPr>
          <p:nvPr/>
        </p:nvSpPr>
        <p:spPr>
          <a:xfrm>
            <a:off x="618132" y="2633483"/>
            <a:ext cx="4706811" cy="10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53F951-B671-8603-CA09-238635F7BCF4}"/>
              </a:ext>
            </a:extLst>
          </p:cNvPr>
          <p:cNvSpPr txBox="1">
            <a:spLocks/>
          </p:cNvSpPr>
          <p:nvPr/>
        </p:nvSpPr>
        <p:spPr>
          <a:xfrm>
            <a:off x="1539433" y="4422021"/>
            <a:ext cx="6026561" cy="17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044A0EA-6469-2598-9FAC-A7788DD1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79" y="867532"/>
            <a:ext cx="5241283" cy="56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4FDE59-6B2C-B7DB-98F2-FD0A4D56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7" y="1501086"/>
            <a:ext cx="7178394" cy="4855263"/>
          </a:xfrm>
        </p:spPr>
        <p:txBody>
          <a:bodyPr>
            <a:normAutofit lnSpcReduction="10000"/>
          </a:bodyPr>
          <a:lstStyle/>
          <a:p>
            <a:r>
              <a:rPr lang="en-IN" sz="2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loan amount, funded amount &amp; funded amount invoiced has a strong correlation</a:t>
            </a:r>
          </a:p>
          <a:p>
            <a:r>
              <a:rPr lang="en-IN" sz="2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loan amount also has positive correlation with instalments, loan term, years of experience and annual income</a:t>
            </a:r>
          </a:p>
          <a:p>
            <a:r>
              <a:rPr lang="en-IN" sz="2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term has correlation with years of experience and loan status</a:t>
            </a:r>
          </a:p>
          <a:p>
            <a:r>
              <a:rPr lang="en-IN" sz="2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interest rate has correlation with term, instalments, 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dti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loan status</a:t>
            </a:r>
          </a:p>
          <a:p>
            <a:r>
              <a:rPr lang="en-IN" sz="2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instalment has correlation with years of experience, annual income</a:t>
            </a:r>
          </a:p>
          <a:p>
            <a:r>
              <a:rPr lang="en-IN" sz="2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Annual income has positive correlation with 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dti</a:t>
            </a:r>
            <a:endParaRPr lang="en-IN" sz="2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2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A811EB-07B6-2E1B-C1A6-199C725A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594"/>
            <a:ext cx="10801027" cy="532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 the time of approving/rejecting loan, consider below points</a:t>
            </a:r>
          </a:p>
          <a:p>
            <a:pPr lvl="1"/>
            <a:r>
              <a:rPr lang="en-US" sz="3200" dirty="0"/>
              <a:t>High repayment term has highest risk</a:t>
            </a:r>
          </a:p>
          <a:p>
            <a:pPr lvl="1"/>
            <a:r>
              <a:rPr lang="en-US" sz="3200" dirty="0"/>
              <a:t>Applicants with less than 1 year of experience are risky</a:t>
            </a:r>
          </a:p>
          <a:p>
            <a:pPr lvl="1"/>
            <a:r>
              <a:rPr lang="en-US" sz="3200" dirty="0"/>
              <a:t>Consider Grade of applicants. A, B &amp; C grades are comparatively safer</a:t>
            </a:r>
          </a:p>
          <a:p>
            <a:pPr lvl="1"/>
            <a:r>
              <a:rPr lang="en-US" sz="3200" dirty="0"/>
              <a:t>Applications with purpose ‘Small Business’ are riskier than others</a:t>
            </a:r>
          </a:p>
          <a:p>
            <a:pPr lvl="1"/>
            <a:r>
              <a:rPr lang="en-US" sz="3200" dirty="0"/>
              <a:t>Higher the rate of interest higher the chance of </a:t>
            </a:r>
            <a:r>
              <a:rPr lang="en-US" sz="3200" dirty="0" err="1"/>
              <a:t>ChargedOff</a:t>
            </a:r>
            <a:endParaRPr lang="en-US" sz="3200" dirty="0"/>
          </a:p>
          <a:p>
            <a:pPr lvl="1"/>
            <a:r>
              <a:rPr lang="en-US" sz="3200" dirty="0"/>
              <a:t>Loan amounts more than 30000 has high rate of </a:t>
            </a:r>
            <a:r>
              <a:rPr lang="en-US" sz="3200" dirty="0" err="1"/>
              <a:t>ChargedOff</a:t>
            </a:r>
            <a:endParaRPr lang="en-US" sz="3200" dirty="0"/>
          </a:p>
          <a:p>
            <a:pPr lvl="1"/>
            <a:r>
              <a:rPr lang="en-US" sz="3200" dirty="0"/>
              <a:t>Giving loan to lower income group(below 14000) is risky</a:t>
            </a:r>
          </a:p>
        </p:txBody>
      </p:sp>
    </p:spTree>
    <p:extLst>
      <p:ext uri="{BB962C8B-B14F-4D97-AF65-F5344CB8AC3E}">
        <p14:creationId xmlns:p14="http://schemas.microsoft.com/office/powerpoint/2010/main" val="297921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43A5-A022-532A-10EE-09C78784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23" y="2676894"/>
            <a:ext cx="5518845" cy="86868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D97F4-CB89-A9A1-8200-B60DCEBCC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0F73E1-6557-CA9F-83FF-CA29FBE5E2A0}"/>
              </a:ext>
            </a:extLst>
          </p:cNvPr>
          <p:cNvSpPr txBox="1">
            <a:spLocks/>
          </p:cNvSpPr>
          <p:nvPr/>
        </p:nvSpPr>
        <p:spPr>
          <a:xfrm>
            <a:off x="289123" y="3892815"/>
            <a:ext cx="8762281" cy="868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179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EBE-817A-BF90-9BFF-7946F2D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company receives a loan application, the company has to make a decision for loan approval based on the applicant’s profile. 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types of risks are associated with the bank’s decision: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applicant is likely to repay the loan, then not approving the loan results in a loss of business to the company</a:t>
            </a:r>
          </a:p>
          <a:p>
            <a:pPr lvl="1"/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applicant is not likely to repay the loan, i.e. he/she is likely to default, then approving the loan may lead to a financial loss for the company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EBE-817A-BF90-9BFF-7946F2D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819650"/>
          </a:xfrm>
        </p:spPr>
        <p:txBody>
          <a:bodyPr>
            <a:normAutofit fontScale="92500" lnSpcReduction="20000"/>
          </a:bodyPr>
          <a:lstStyle/>
          <a:p>
            <a:pPr algn="l">
              <a:buFontTx/>
              <a:buChar char="-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Sourcing (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loan.csv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Tx/>
              <a:buChar char="-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algn="l">
              <a:buFontTx/>
              <a:buChar char="-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Univariate Analysis</a:t>
            </a:r>
          </a:p>
          <a:p>
            <a:pPr algn="l">
              <a:buFontTx/>
              <a:buChar char="-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Bivariate Analysis</a:t>
            </a:r>
          </a:p>
          <a:p>
            <a:pPr algn="l">
              <a:buFontTx/>
              <a:buChar char="-"/>
            </a:pP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Multivariate Analysis</a:t>
            </a:r>
          </a:p>
          <a:p>
            <a:pPr algn="l">
              <a:buFontTx/>
              <a:buChar char="-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Tx/>
              <a:buChar char="-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Consolidate Observations &amp; Recommendations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Keep Doing… Positive signs!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EBE-817A-BF90-9BFF-7946F2D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067" y="1371608"/>
            <a:ext cx="6307764" cy="12324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amount and number of loans are 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month over month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429581-21D8-9DB4-F28F-876D872B4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931" y="203117"/>
            <a:ext cx="3525836" cy="29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3ABAD-544B-8ECE-A430-A55CF3FC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66" y="2380584"/>
            <a:ext cx="3579013" cy="272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53E50-7388-5CDF-3470-063857C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981" y="4070433"/>
            <a:ext cx="3033920" cy="2584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F46BFF-8BC1-2A11-752A-FEB07295D522}"/>
              </a:ext>
            </a:extLst>
          </p:cNvPr>
          <p:cNvSpPr txBox="1">
            <a:spLocks/>
          </p:cNvSpPr>
          <p:nvPr/>
        </p:nvSpPr>
        <p:spPr>
          <a:xfrm>
            <a:off x="541818" y="2911475"/>
            <a:ext cx="4706811" cy="207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loans have been given in the A, B &amp; C grades which are relatively better grades with respect to risk &amp; volatility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53F951-B671-8603-CA09-238635F7BCF4}"/>
              </a:ext>
            </a:extLst>
          </p:cNvPr>
          <p:cNvSpPr txBox="1">
            <a:spLocks/>
          </p:cNvSpPr>
          <p:nvPr/>
        </p:nvSpPr>
        <p:spPr>
          <a:xfrm>
            <a:off x="1865668" y="5408024"/>
            <a:ext cx="6026561" cy="17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Source verified by LC has the highest number of loans</a:t>
            </a:r>
          </a:p>
        </p:txBody>
      </p:sp>
    </p:spTree>
    <p:extLst>
      <p:ext uri="{BB962C8B-B14F-4D97-AF65-F5344CB8AC3E}">
        <p14:creationId xmlns:p14="http://schemas.microsoft.com/office/powerpoint/2010/main" val="33914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Keep Doing… Positive Signs!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EBE-817A-BF90-9BFF-7946F2D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77" y="1910757"/>
            <a:ext cx="6307764" cy="12324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loans are given to the highest income group( more than 28000)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995745-E203-00F3-DC6D-BA44A64A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95" y="1706725"/>
            <a:ext cx="2380954" cy="28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Concerns / 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EBE-817A-BF90-9BFF-7946F2D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067" y="1371608"/>
            <a:ext cx="6307764" cy="12324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 15% loans disbursed are Charged Off.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F46BFF-8BC1-2A11-752A-FEB07295D522}"/>
              </a:ext>
            </a:extLst>
          </p:cNvPr>
          <p:cNvSpPr txBox="1">
            <a:spLocks/>
          </p:cNvSpPr>
          <p:nvPr/>
        </p:nvSpPr>
        <p:spPr>
          <a:xfrm>
            <a:off x="541818" y="2911475"/>
            <a:ext cx="4706811" cy="914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rate of default for 60 month term loans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6654A-0D4B-26A4-DEFC-555ACF88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238" y="676577"/>
            <a:ext cx="2546562" cy="1927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CF8F43-944E-CDBD-8340-56453505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80" y="2185194"/>
            <a:ext cx="3737071" cy="1961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FE40A3-27FA-0E3D-F777-9C9BDBBC0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165" y="4074690"/>
            <a:ext cx="3163635" cy="168033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A451A8-E4D4-1C13-8D79-955A0DF30EBE}"/>
              </a:ext>
            </a:extLst>
          </p:cNvPr>
          <p:cNvSpPr txBox="1">
            <a:spLocks/>
          </p:cNvSpPr>
          <p:nvPr/>
        </p:nvSpPr>
        <p:spPr>
          <a:xfrm>
            <a:off x="1809311" y="4454546"/>
            <a:ext cx="6466588" cy="164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Loans given to borrowers with less than 1yr experience shows highest percentage of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ChargedOff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Concerns / 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EBE-817A-BF90-9BFF-7946F2D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469" y="1207278"/>
            <a:ext cx="6307764" cy="12324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Loans given to E, F, &amp; G grades shows highest rate of Charged 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F46BFF-8BC1-2A11-752A-FEB07295D522}"/>
              </a:ext>
            </a:extLst>
          </p:cNvPr>
          <p:cNvSpPr txBox="1">
            <a:spLocks/>
          </p:cNvSpPr>
          <p:nvPr/>
        </p:nvSpPr>
        <p:spPr>
          <a:xfrm>
            <a:off x="541818" y="2911475"/>
            <a:ext cx="4686533" cy="164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number of loans are given to ‘income source not verified’ category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A451A8-E4D4-1C13-8D79-955A0DF30EBE}"/>
              </a:ext>
            </a:extLst>
          </p:cNvPr>
          <p:cNvSpPr txBox="1">
            <a:spLocks/>
          </p:cNvSpPr>
          <p:nvPr/>
        </p:nvSpPr>
        <p:spPr>
          <a:xfrm>
            <a:off x="1779082" y="4930305"/>
            <a:ext cx="5586912" cy="164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rate of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ChargedOff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loans given to ‘small business’ category (though the total loans given is less)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D1B6EB-8262-F856-4CCF-6B7685FD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767307"/>
            <a:ext cx="3128701" cy="1653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189003-BDA1-95BF-78BD-2A1842321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10" y="3769809"/>
            <a:ext cx="4468391" cy="29516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47547-FFB3-3D9C-98CA-ED78E4D26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351" y="2275390"/>
            <a:ext cx="2042559" cy="25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Concerns / 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EBE-817A-BF90-9BFF-7946F2D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067" y="1371608"/>
            <a:ext cx="6307764" cy="12324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interest rate has high chance of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ChargedOff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F46BFF-8BC1-2A11-752A-FEB07295D522}"/>
              </a:ext>
            </a:extLst>
          </p:cNvPr>
          <p:cNvSpPr txBox="1">
            <a:spLocks/>
          </p:cNvSpPr>
          <p:nvPr/>
        </p:nvSpPr>
        <p:spPr>
          <a:xfrm>
            <a:off x="351471" y="2592699"/>
            <a:ext cx="4897158" cy="135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Borrowers with amounts more than 30000 has the highest percentage of default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A451A8-E4D4-1C13-8D79-955A0DF30EBE}"/>
              </a:ext>
            </a:extLst>
          </p:cNvPr>
          <p:cNvSpPr txBox="1">
            <a:spLocks/>
          </p:cNvSpPr>
          <p:nvPr/>
        </p:nvSpPr>
        <p:spPr>
          <a:xfrm>
            <a:off x="1809311" y="4255136"/>
            <a:ext cx="6466588" cy="164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54680F-9E11-BD37-8E2F-4E435289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456" y="607844"/>
            <a:ext cx="3275073" cy="1858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C1E7C4-5F71-8D83-7660-FCEBB4F3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99" y="2167787"/>
            <a:ext cx="3644739" cy="204417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1D48E7-CC75-0855-DA5F-172DD436D880}"/>
              </a:ext>
            </a:extLst>
          </p:cNvPr>
          <p:cNvSpPr txBox="1">
            <a:spLocks/>
          </p:cNvSpPr>
          <p:nvPr/>
        </p:nvSpPr>
        <p:spPr>
          <a:xfrm>
            <a:off x="2111854" y="4827103"/>
            <a:ext cx="6026561" cy="17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Borrowers with lower income has the highest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ChargedOff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ratio.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9A8F8E-B491-DC58-B0AC-58790F30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748" y="4398939"/>
            <a:ext cx="2924529" cy="18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71B-3444-3308-FCC2-4ED8848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1" y="372020"/>
            <a:ext cx="10515600" cy="7905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EBE-817A-BF90-9BFF-7946F2D4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067" y="1371608"/>
            <a:ext cx="6307764" cy="12324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loans are given for 36 month term(compared to 60 month term)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7F3-8142-020F-C432-27F6BF3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E069-4EA0-F849-B433-982D8B20C9D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F46BFF-8BC1-2A11-752A-FEB07295D522}"/>
              </a:ext>
            </a:extLst>
          </p:cNvPr>
          <p:cNvSpPr txBox="1">
            <a:spLocks/>
          </p:cNvSpPr>
          <p:nvPr/>
        </p:nvSpPr>
        <p:spPr>
          <a:xfrm>
            <a:off x="541818" y="2911475"/>
            <a:ext cx="4706811" cy="1093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demand for loan amounts in the 0 – $15000 range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53F951-B671-8603-CA09-238635F7BCF4}"/>
              </a:ext>
            </a:extLst>
          </p:cNvPr>
          <p:cNvSpPr txBox="1">
            <a:spLocks/>
          </p:cNvSpPr>
          <p:nvPr/>
        </p:nvSpPr>
        <p:spPr>
          <a:xfrm>
            <a:off x="1828800" y="5267584"/>
            <a:ext cx="6026561" cy="17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Borrowers with 1yr experience and 10+ years of experience has high demand for loans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A23FA2-E032-C85E-A6CB-7CF3E2C9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544" y="319273"/>
            <a:ext cx="3095130" cy="2394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82C54D-909E-2E18-7C51-97207BD3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579" y="4062491"/>
            <a:ext cx="2640095" cy="28186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2D79BC-AE38-C716-F890-914954E38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949" y="2385177"/>
            <a:ext cx="2436977" cy="27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9922</TotalTime>
  <Words>633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MetricHPE</vt:lpstr>
      <vt:lpstr>Office Theme</vt:lpstr>
      <vt:lpstr>Lending Club Case Study</vt:lpstr>
      <vt:lpstr>Problem Statement</vt:lpstr>
      <vt:lpstr>Approach</vt:lpstr>
      <vt:lpstr>Keep Doing… Positive signs!</vt:lpstr>
      <vt:lpstr>Keep Doing… Positive Signs!</vt:lpstr>
      <vt:lpstr>Concerns / Scope for Improvement</vt:lpstr>
      <vt:lpstr>Concerns / Scope for Improvement</vt:lpstr>
      <vt:lpstr>Concerns / Scope for Improvement</vt:lpstr>
      <vt:lpstr>Observations</vt:lpstr>
      <vt:lpstr>Observations</vt:lpstr>
      <vt:lpstr>Observations</vt:lpstr>
      <vt:lpstr>Observations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Joining data from multiple Service</dc:title>
  <dc:creator>Radhakrishnaru, Abhilash</dc:creator>
  <cp:lastModifiedBy>Radhakrishnaru, Abhilash</cp:lastModifiedBy>
  <cp:revision>124</cp:revision>
  <dcterms:created xsi:type="dcterms:W3CDTF">2022-11-23T11:59:06Z</dcterms:created>
  <dcterms:modified xsi:type="dcterms:W3CDTF">2023-02-08T07:30:20Z</dcterms:modified>
</cp:coreProperties>
</file>