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7" r:id="rId11"/>
    <p:sldId id="265" r:id="rId12"/>
    <p:sldId id="266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865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790" userDrawn="1">
          <p15:clr>
            <a:srgbClr val="A4A3A4"/>
          </p15:clr>
        </p15:guide>
        <p15:guide id="2" pos="161" userDrawn="1">
          <p15:clr>
            <a:srgbClr val="A4A3A4"/>
          </p15:clr>
        </p15:guide>
        <p15:guide id="3" orient="horz" pos="10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 showGuides="1">
      <p:cViewPr varScale="1">
        <p:scale>
          <a:sx n="61" d="100"/>
          <a:sy n="61" d="100"/>
        </p:scale>
        <p:origin x="1098" y="78"/>
      </p:cViewPr>
      <p:guideLst>
        <p:guide orient="horz" pos="790"/>
        <p:guide pos="161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727EF-6F93-4B0D-B708-414580DF18CC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2C4EBF-9298-493F-B06E-B42DCD0EF472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Problem Statement (Clearly define the challenge)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Objective (State your project's goal)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Background and Research (Discuss existing solutions, trends, and gaps)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Data Collection and Preparation (Focus on data sources, cleaning, and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lvl="7"/>
            <a:r>
              <a:rPr lang="en-IN" dirty="0"/>
              <a:t>	Model Architecture (e.g., CNN, U-Net, YOLOv5)</a:t>
            </a:r>
          </a:p>
          <a:p>
            <a:pPr lvl="7"/>
            <a:r>
              <a:rPr lang="en-IN" dirty="0"/>
              <a:t>	Key Techniques (e.g., Transfer Learning, Image Augmentation)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r>
              <a:rPr lang="en-IN" dirty="0"/>
              <a:t>	Metrics (Accuracy, Precision, Recall, </a:t>
            </a:r>
            <a:r>
              <a:rPr lang="en-IN" dirty="0" err="1"/>
              <a:t>IoU</a:t>
            </a:r>
            <a:r>
              <a:rPr lang="en-IN" dirty="0"/>
              <a:t>, etc.)</a:t>
            </a:r>
          </a:p>
          <a:p>
            <a:r>
              <a:rPr lang="en-IN" dirty="0"/>
              <a:t>	Graphs (Confusion Matrix, ROC Curve, etc.)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Screenshots / Demonstration (Visual proof of system functionality)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 (Improvements, scalability, and integration ideas)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Conclusion (Summarize results and impact)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Q&amp;A Session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2C4EBF-9298-493F-B06E-B42DCD0EF472}" type="slidenum">
              <a:rPr lang="en-IN" smtClean="0"/>
              <a:t>2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/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/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>
            <a:fillRect/>
          </a:stretch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865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2FYUSlJDGhRlWOeo3OYDO-JwT_GsG-4t#scrollTo=ghgko2aVKqGn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0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/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/>
          <p:cNvSpPr txBox="1"/>
          <p:nvPr/>
        </p:nvSpPr>
        <p:spPr>
          <a:xfrm>
            <a:off x="4929822" y="2558655"/>
            <a:ext cx="6561455" cy="15817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/>
            <a:r>
              <a:rPr sz="3600" dirty="0">
                <a:solidFill>
                  <a:schemeClr val="bg1"/>
                </a:solidFill>
                <a:sym typeface="+mn-ea"/>
              </a:rPr>
              <a:t>Sustainable Agriculture with AI for Crop Yield Prediction</a:t>
            </a:r>
            <a:endParaRPr sz="3600" dirty="0">
              <a:sym typeface="+mn-ea"/>
            </a:endParaRPr>
          </a:p>
          <a:p>
            <a:pPr algn="r"/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 descr="A close up of a logo&#10;&#10;Description automatically generated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419" y="868863"/>
            <a:ext cx="1263157" cy="4108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03BB57D-CE97-84E1-353D-755AC0CD128B}"/>
              </a:ext>
            </a:extLst>
          </p:cNvPr>
          <p:cNvSpPr txBox="1"/>
          <p:nvPr/>
        </p:nvSpPr>
        <p:spPr>
          <a:xfrm>
            <a:off x="6096000" y="4140440"/>
            <a:ext cx="5549900" cy="3793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TEAM CODE :  S4F_CP_Team_12234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271D5DA2-1C6F-5480-15F0-4B3FFAD96A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98" t="24125" r="24483" b="10556"/>
          <a:stretch/>
        </p:blipFill>
        <p:spPr>
          <a:xfrm>
            <a:off x="751489" y="1466193"/>
            <a:ext cx="10689020" cy="44774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D2204F7-A694-B3FD-00CD-5E939FCEF364}"/>
              </a:ext>
            </a:extLst>
          </p:cNvPr>
          <p:cNvSpPr txBox="1"/>
          <p:nvPr/>
        </p:nvSpPr>
        <p:spPr>
          <a:xfrm>
            <a:off x="1748658" y="6132786"/>
            <a:ext cx="8694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GB" sz="1600" b="1" dirty="0">
                <a:hlinkClick r:id="rId3"/>
              </a:rPr>
              <a:t>https://colab.research.google.com/drive/12FYUSlJDGhRlWOeo3OYDO-JwT_GsG-4t#scrollTo=ghgko2aVKqGn</a:t>
            </a:r>
            <a:endParaRPr lang="en-US" altLang="en-GB" sz="16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4A3BF7-9424-6392-8DFA-FBD7B2B1AFAB}"/>
              </a:ext>
            </a:extLst>
          </p:cNvPr>
          <p:cNvSpPr txBox="1"/>
          <p:nvPr/>
        </p:nvSpPr>
        <p:spPr>
          <a:xfrm>
            <a:off x="449317" y="914400"/>
            <a:ext cx="61012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Screenshots  </a:t>
            </a:r>
          </a:p>
        </p:txBody>
      </p:sp>
    </p:spTree>
    <p:extLst>
      <p:ext uri="{BB962C8B-B14F-4D97-AF65-F5344CB8AC3E}">
        <p14:creationId xmlns:p14="http://schemas.microsoft.com/office/powerpoint/2010/main" val="385250021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Future Scope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62330" y="1456055"/>
            <a:ext cx="10281285" cy="4516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sz="2000" b="1">
                <a:sym typeface="+mn-ea"/>
              </a:rPr>
              <a:t>Enhancements: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  - Incorporate satellite imagery for better soil analysis.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  - Implement deep learning models for higher accuracy.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  - Develop an AI-powered mobile application for real-time predictions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en-GB" sz="2000" b="1">
                <a:sym typeface="+mn-ea"/>
              </a:rPr>
              <a:t>AI-Powered Precision Agriculture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Use of AI-driven automation to provide precision-based recommendations for seeding, fertilization, and harvesting.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Real-time detection and prevention of pest and disease outbreaks through AI-based image recognition.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 b="1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 b="1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>
              <a:sym typeface="+mn-ea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 sz="2000">
              <a:sym typeface="+mn-ea"/>
            </a:endParaRPr>
          </a:p>
          <a:p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839470" y="1681480"/>
            <a:ext cx="10375900" cy="44646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AI-based models can help farmers make data-driven decisions.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Crop yield predictions enable better resource management.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Adoption of AI in agriculture promotes sustainability and efficiency</a:t>
            </a:r>
            <a:r>
              <a:rPr>
                <a:sym typeface="+mn-ea"/>
              </a:rPr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/>
              <a:t>The integration of AI in agriculture fosters precision farming, improves supply chain efficiency, and empowers farmers with real-time insights.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/>
              <a:t>However, challenges such as data accessibility, infrastructure limitations, and the need for farmer training must be addressed for widespread adoption.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Content </a:t>
            </a:r>
            <a:endParaRPr lang="en-IN" sz="2000" dirty="0">
              <a:solidFill>
                <a:srgbClr val="213163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221131" y="1608621"/>
            <a:ext cx="9328280" cy="39182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Abstract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Problem Statement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Objective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Data Collection and Preparation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Proposed Solution (Methodology)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Model Performance Evaluation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Screenshots / Demonstration (video)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Future Scope  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Conclusion 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35834" y="1067664"/>
            <a:ext cx="61026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213163"/>
                </a:solidFill>
              </a:rPr>
              <a:t>Abstract 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633095" y="1600835"/>
            <a:ext cx="10807700" cy="45605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Agriculture is highly influenced by environmental conditions like temperature, rainfall, and soil quality.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Climate change makes it crucial to predict crop yields accurately.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AI models can analyze historical data and environmental factors to optimize yield predictions.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study explores how AI-driven models can assist farmers in making informed decisions.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The study highlights recent advancements, challenges, and future prospects of AI applications in sustainable agriculture.</a:t>
            </a:r>
            <a:endParaRPr lang="en-US" altLang="en-GB" sz="2000">
              <a:latin typeface="+mn-lt"/>
              <a:cs typeface="+mn-lt"/>
              <a:sym typeface="+mn-ea"/>
            </a:endParaRPr>
          </a:p>
          <a:p>
            <a:pPr algn="just">
              <a:lnSpc>
                <a:spcPct val="150000"/>
              </a:lnSpc>
            </a:pPr>
            <a:endParaRPr lang="en-GB" altLang="en-US" sz="2000">
              <a:latin typeface="+mn-lt"/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759460" y="1658620"/>
            <a:ext cx="10531475" cy="450977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Challenges in Agriculture: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Dependence on unpredictable weather conditions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 Overuse of water and fertilizers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</a:t>
            </a:r>
            <a:r>
              <a:rPr sz="2000">
                <a:sym typeface="+mn-ea"/>
              </a:rPr>
              <a:t>Lack of precise yield forecasting</a:t>
            </a:r>
          </a:p>
          <a:p>
            <a:pPr>
              <a:lnSpc>
                <a:spcPct val="150000"/>
              </a:lnSpc>
            </a:pPr>
            <a:endParaRPr lang="en-GB" altLang="en-US" sz="2000"/>
          </a:p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Solution: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sz="2000">
                <a:sym typeface="+mn-ea"/>
              </a:rPr>
              <a:t>AI-based models to predict crop yields and optimize resources.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Reduce resource wastage by applying inputs only where needed based on AI recommendations.</a:t>
            </a:r>
          </a:p>
          <a:p>
            <a:pPr>
              <a:lnSpc>
                <a:spcPct val="150000"/>
              </a:lnSpc>
            </a:pPr>
            <a:endParaRPr lang="en-GB" altLang="en-US" sz="200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Objective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72490" y="1726565"/>
            <a:ext cx="10366375" cy="41027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algn="just">
              <a:lnSpc>
                <a:spcPct val="150000"/>
              </a:lnSpc>
            </a:pPr>
            <a:r>
              <a:rPr>
                <a:sym typeface="+mn-ea"/>
              </a:rPr>
              <a:t>•</a:t>
            </a:r>
            <a:r>
              <a:rPr lang="en-US">
                <a:sym typeface="+mn-ea"/>
              </a:rPr>
              <a:t>   </a:t>
            </a:r>
            <a:r>
              <a:rPr>
                <a:sym typeface="+mn-ea"/>
              </a:rPr>
              <a:t> </a:t>
            </a:r>
            <a:r>
              <a:rPr sz="2000">
                <a:sym typeface="+mn-ea"/>
              </a:rPr>
              <a:t>Develop an AI model to predict crop yields based on environmental factors.</a:t>
            </a:r>
          </a:p>
          <a:p>
            <a:pPr algn="just"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 </a:t>
            </a:r>
            <a:r>
              <a:rPr sz="2000">
                <a:sym typeface="+mn-ea"/>
              </a:rPr>
              <a:t>Reduce resource wastage by providing actionable insights to farmers.</a:t>
            </a:r>
          </a:p>
          <a:p>
            <a:pPr algn="just">
              <a:lnSpc>
                <a:spcPct val="150000"/>
              </a:lnSpc>
            </a:pPr>
            <a:r>
              <a:rPr sz="2000">
                <a:sym typeface="+mn-ea"/>
              </a:rPr>
              <a:t>• </a:t>
            </a:r>
            <a:r>
              <a:rPr lang="en-US" sz="2000">
                <a:sym typeface="+mn-ea"/>
              </a:rPr>
              <a:t>   </a:t>
            </a:r>
            <a:r>
              <a:rPr sz="2000">
                <a:sym typeface="+mn-ea"/>
              </a:rPr>
              <a:t>Improve agricultural sustainability and productivity.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Implement AI solutions that reduce greenhouse gas emissions, soil degradation, and excessive chemical use, fostering eco-friendly agriculture.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 sz="2000">
                <a:sym typeface="+mn-ea"/>
              </a:rPr>
              <a:t>Provide accessible AI tools and training to farmers, ensuring widespread adoption of smart agriculture practices for sustainable food production.</a:t>
            </a: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Data Collection and Preparation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964565" y="1455420"/>
            <a:ext cx="10354945" cy="518858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Dataset: Crop yield data (5 years)</a:t>
            </a:r>
          </a:p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• Features: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Crop Type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Soil Quality Score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Rainfall (mm/year)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Temperature (°C)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•</a:t>
            </a:r>
            <a:r>
              <a:rPr sz="2000" b="1">
                <a:sym typeface="+mn-ea"/>
              </a:rPr>
              <a:t> Target Variable:</a:t>
            </a:r>
            <a:r>
              <a:rPr sz="2000">
                <a:sym typeface="+mn-ea"/>
              </a:rPr>
              <a:t> Yield (tons per hectare)</a:t>
            </a:r>
          </a:p>
          <a:p>
            <a:pPr>
              <a:lnSpc>
                <a:spcPct val="150000"/>
              </a:lnSpc>
            </a:pPr>
            <a:r>
              <a:rPr sz="2000" b="1">
                <a:sym typeface="+mn-ea"/>
              </a:rPr>
              <a:t>• Preprocessing: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Handling categorical data (One-Hot Encoding)</a:t>
            </a:r>
          </a:p>
          <a:p>
            <a:pPr>
              <a:lnSpc>
                <a:spcPct val="150000"/>
              </a:lnSpc>
            </a:pPr>
            <a:r>
              <a:rPr lang="en-US" sz="2000">
                <a:sym typeface="+mn-ea"/>
              </a:rPr>
              <a:t>  - </a:t>
            </a:r>
            <a:r>
              <a:rPr sz="2000">
                <a:sym typeface="+mn-ea"/>
              </a:rPr>
              <a:t>Normalization and scaling</a:t>
            </a:r>
          </a:p>
          <a:p>
            <a:pPr>
              <a:lnSpc>
                <a:spcPct val="150000"/>
              </a:lnSpc>
            </a:pPr>
            <a:r>
              <a:rPr sz="2000">
                <a:sym typeface="+mn-ea"/>
              </a:rPr>
              <a:t>  - Splitting data for training and testing</a:t>
            </a:r>
          </a:p>
          <a:p>
            <a:pPr>
              <a:lnSpc>
                <a:spcPct val="150000"/>
              </a:lnSpc>
            </a:pPr>
            <a:endParaRPr lang="en-GB" altLang="en-US" sz="200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69404" y="9909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Proposed Solution (Methodology)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19480" y="1681480"/>
            <a:ext cx="10372090" cy="42900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Model Used: Support Vector Regression (SVR)</a:t>
            </a:r>
          </a:p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• Pipeline: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1. Data preprocessing using </a:t>
            </a:r>
            <a:r>
              <a:rPr sz="2000" dirty="0" err="1">
                <a:sym typeface="+mn-ea"/>
              </a:rPr>
              <a:t>OneHotEncoder</a:t>
            </a:r>
            <a:r>
              <a:rPr sz="2000" dirty="0">
                <a:sym typeface="+mn-ea"/>
              </a:rPr>
              <a:t> &amp; </a:t>
            </a:r>
            <a:r>
              <a:rPr sz="2000" dirty="0" err="1">
                <a:sym typeface="+mn-ea"/>
              </a:rPr>
              <a:t>StandardScaler</a:t>
            </a:r>
            <a:endParaRPr sz="2000" dirty="0">
              <a:sym typeface="+mn-ea"/>
            </a:endParaRP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2. SVR model training with RBF kernel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3. Model evaluation using MSE and R² Score</a:t>
            </a:r>
          </a:p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• Benefits of SVR: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Captures non-linear relationships in data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Provides robust yield predictions</a:t>
            </a:r>
          </a:p>
          <a:p>
            <a:pPr>
              <a:lnSpc>
                <a:spcPct val="150000"/>
              </a:lnSpc>
            </a:pPr>
            <a:endParaRPr lang="en-GB" altLang="en-US" sz="2000" dirty="0"/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Model Performance Evaluation</a:t>
            </a:r>
          </a:p>
        </p:txBody>
      </p:sp>
      <p:sp>
        <p:nvSpPr>
          <p:cNvPr id="2" name="Text Box 1"/>
          <p:cNvSpPr txBox="1"/>
          <p:nvPr/>
        </p:nvSpPr>
        <p:spPr>
          <a:xfrm>
            <a:off x="907415" y="1650365"/>
            <a:ext cx="10228580" cy="41636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Evaluation Metrics</a:t>
            </a:r>
            <a:r>
              <a:rPr sz="2000" dirty="0">
                <a:sym typeface="+mn-ea"/>
              </a:rPr>
              <a:t>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Mean Squared Error (MSE): 1.25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R² Score: 0.68</a:t>
            </a:r>
          </a:p>
          <a:p>
            <a:pPr>
              <a:lnSpc>
                <a:spcPct val="150000"/>
              </a:lnSpc>
            </a:pPr>
            <a:r>
              <a:rPr sz="2000" b="1" dirty="0">
                <a:sym typeface="+mn-ea"/>
              </a:rPr>
              <a:t>• Performance Analysis: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The model shows moderate accuracy in predicting yields.</a:t>
            </a:r>
          </a:p>
          <a:p>
            <a:pPr>
              <a:lnSpc>
                <a:spcPct val="150000"/>
              </a:lnSpc>
            </a:pPr>
            <a:r>
              <a:rPr sz="2000" dirty="0">
                <a:sym typeface="+mn-ea"/>
              </a:rPr>
              <a:t>  - Further improvements can be made with larger datasets.</a:t>
            </a:r>
            <a:endParaRPr lang="en-GB" altLang="en-US" sz="2000" dirty="0"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4853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Screenshots </a:t>
            </a:r>
          </a:p>
        </p:txBody>
      </p:sp>
      <p:pic>
        <p:nvPicPr>
          <p:cNvPr id="6" name="Picture 5" descr="A graph with orange lines and blue lines&#10;&#10;AI-generated content may be incorrect.">
            <a:extLst>
              <a:ext uri="{FF2B5EF4-FFF2-40B4-BE49-F238E27FC236}">
                <a16:creationId xmlns:a16="http://schemas.microsoft.com/office/drawing/2014/main" id="{4759D373-56CF-34E6-A2E1-4323320DD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1300" y="1923394"/>
            <a:ext cx="7243693" cy="4711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105</TotalTime>
  <Words>731</Words>
  <Application>Microsoft Office PowerPoint</Application>
  <PresentationFormat>Widescreen</PresentationFormat>
  <Paragraphs>98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sarath kumar</cp:lastModifiedBy>
  <cp:revision>25</cp:revision>
  <dcterms:created xsi:type="dcterms:W3CDTF">2024-12-31T09:40:00Z</dcterms:created>
  <dcterms:modified xsi:type="dcterms:W3CDTF">2025-04-04T07:20:43Z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C1931360CF434348AF725C94D0AF3945_13</vt:lpwstr>
  </property>
  <property fmtid="{D5CDD505-2E9C-101B-9397-08002B2CF9AE}" pid="3" name="KSOProductBuildVer">
    <vt:lpwstr>2057-12.2.0.19805</vt:lpwstr>
  </property>
</Properties>
</file>