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7" r:id="rId3"/>
    <p:sldId id="268" r:id="rId4"/>
    <p:sldId id="258" r:id="rId5"/>
    <p:sldId id="257" r:id="rId6"/>
    <p:sldId id="259" r:id="rId7"/>
    <p:sldId id="260" r:id="rId8"/>
    <p:sldId id="262" r:id="rId9"/>
    <p:sldId id="261" r:id="rId10"/>
    <p:sldId id="263" r:id="rId11"/>
    <p:sldId id="264"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249" autoAdjust="0"/>
  </p:normalViewPr>
  <p:slideViewPr>
    <p:cSldViewPr snapToGrid="0">
      <p:cViewPr varScale="1">
        <p:scale>
          <a:sx n="72" d="100"/>
          <a:sy n="72" d="100"/>
        </p:scale>
        <p:origin x="618" y="5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4620B6-1879-463C-A38F-897686B62600}" type="datetimeFigureOut">
              <a:rPr lang="en-CA" smtClean="0"/>
              <a:t>2020-11-03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0361DA-45A8-48A1-9139-E4A1861AA343}" type="slidenum">
              <a:rPr lang="en-CA" smtClean="0"/>
              <a:t>‹#›</a:t>
            </a:fld>
            <a:endParaRPr lang="en-CA"/>
          </a:p>
        </p:txBody>
      </p:sp>
    </p:spTree>
    <p:extLst>
      <p:ext uri="{BB962C8B-B14F-4D97-AF65-F5344CB8AC3E}">
        <p14:creationId xmlns:p14="http://schemas.microsoft.com/office/powerpoint/2010/main" val="2710144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There may very</a:t>
            </a:r>
            <a:r>
              <a:rPr lang="en-CA" baseline="0" dirty="0"/>
              <a:t> well be an entire carrot in two slices of this bread but by the time the carrot is mashed up and baked in, the vitamins and nutrients you would get from a raw carrot are gone.</a:t>
            </a:r>
            <a:endParaRPr lang="en-CA" dirty="0"/>
          </a:p>
        </p:txBody>
      </p:sp>
      <p:sp>
        <p:nvSpPr>
          <p:cNvPr id="4" name="Slide Number Placeholder 3"/>
          <p:cNvSpPr>
            <a:spLocks noGrp="1"/>
          </p:cNvSpPr>
          <p:nvPr>
            <p:ph type="sldNum" sz="quarter" idx="10"/>
          </p:nvPr>
        </p:nvSpPr>
        <p:spPr/>
        <p:txBody>
          <a:bodyPr/>
          <a:lstStyle/>
          <a:p>
            <a:fld id="{620361DA-45A8-48A1-9139-E4A1861AA343}" type="slidenum">
              <a:rPr lang="en-CA" smtClean="0"/>
              <a:t>9</a:t>
            </a:fld>
            <a:endParaRPr lang="en-CA"/>
          </a:p>
        </p:txBody>
      </p:sp>
    </p:spTree>
    <p:extLst>
      <p:ext uri="{BB962C8B-B14F-4D97-AF65-F5344CB8AC3E}">
        <p14:creationId xmlns:p14="http://schemas.microsoft.com/office/powerpoint/2010/main" val="2984907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processing of fruit changes its</a:t>
            </a:r>
            <a:r>
              <a:rPr lang="en-CA" baseline="0" dirty="0"/>
              <a:t> nutrition!</a:t>
            </a:r>
            <a:endParaRPr lang="en-CA" dirty="0"/>
          </a:p>
        </p:txBody>
      </p:sp>
      <p:sp>
        <p:nvSpPr>
          <p:cNvPr id="4" name="Slide Number Placeholder 3"/>
          <p:cNvSpPr>
            <a:spLocks noGrp="1"/>
          </p:cNvSpPr>
          <p:nvPr>
            <p:ph type="sldNum" sz="quarter" idx="10"/>
          </p:nvPr>
        </p:nvSpPr>
        <p:spPr/>
        <p:txBody>
          <a:bodyPr/>
          <a:lstStyle/>
          <a:p>
            <a:fld id="{620361DA-45A8-48A1-9139-E4A1861AA343}" type="slidenum">
              <a:rPr lang="en-CA" smtClean="0"/>
              <a:t>11</a:t>
            </a:fld>
            <a:endParaRPr lang="en-CA"/>
          </a:p>
        </p:txBody>
      </p:sp>
    </p:spTree>
    <p:extLst>
      <p:ext uri="{BB962C8B-B14F-4D97-AF65-F5344CB8AC3E}">
        <p14:creationId xmlns:p14="http://schemas.microsoft.com/office/powerpoint/2010/main" val="686732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38129D19-A2DF-49E5-BA3B-028AABFF2A7C}" type="datetimeFigureOut">
              <a:rPr lang="en-CA" smtClean="0"/>
              <a:t>2020-11-03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1507AB-AB5F-4AD9-A5CC-EEDF90586F39}" type="slidenum">
              <a:rPr lang="en-CA" smtClean="0"/>
              <a:t>‹#›</a:t>
            </a:fld>
            <a:endParaRPr lang="en-CA"/>
          </a:p>
        </p:txBody>
      </p:sp>
    </p:spTree>
    <p:extLst>
      <p:ext uri="{BB962C8B-B14F-4D97-AF65-F5344CB8AC3E}">
        <p14:creationId xmlns:p14="http://schemas.microsoft.com/office/powerpoint/2010/main" val="3114837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38129D19-A2DF-49E5-BA3B-028AABFF2A7C}" type="datetimeFigureOut">
              <a:rPr lang="en-CA" smtClean="0"/>
              <a:t>2020-11-03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1507AB-AB5F-4AD9-A5CC-EEDF90586F39}" type="slidenum">
              <a:rPr lang="en-CA" smtClean="0"/>
              <a:t>‹#›</a:t>
            </a:fld>
            <a:endParaRPr lang="en-CA"/>
          </a:p>
        </p:txBody>
      </p:sp>
    </p:spTree>
    <p:extLst>
      <p:ext uri="{BB962C8B-B14F-4D97-AF65-F5344CB8AC3E}">
        <p14:creationId xmlns:p14="http://schemas.microsoft.com/office/powerpoint/2010/main" val="2425956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38129D19-A2DF-49E5-BA3B-028AABFF2A7C}" type="datetimeFigureOut">
              <a:rPr lang="en-CA" smtClean="0"/>
              <a:t>2020-11-03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1507AB-AB5F-4AD9-A5CC-EEDF90586F39}" type="slidenum">
              <a:rPr lang="en-CA" smtClean="0"/>
              <a:t>‹#›</a:t>
            </a:fld>
            <a:endParaRPr lang="en-CA"/>
          </a:p>
        </p:txBody>
      </p:sp>
    </p:spTree>
    <p:extLst>
      <p:ext uri="{BB962C8B-B14F-4D97-AF65-F5344CB8AC3E}">
        <p14:creationId xmlns:p14="http://schemas.microsoft.com/office/powerpoint/2010/main" val="3073360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38129D19-A2DF-49E5-BA3B-028AABFF2A7C}" type="datetimeFigureOut">
              <a:rPr lang="en-CA" smtClean="0"/>
              <a:t>2020-11-03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1507AB-AB5F-4AD9-A5CC-EEDF90586F39}" type="slidenum">
              <a:rPr lang="en-CA" smtClean="0"/>
              <a:t>‹#›</a:t>
            </a:fld>
            <a:endParaRPr lang="en-CA"/>
          </a:p>
        </p:txBody>
      </p:sp>
    </p:spTree>
    <p:extLst>
      <p:ext uri="{BB962C8B-B14F-4D97-AF65-F5344CB8AC3E}">
        <p14:creationId xmlns:p14="http://schemas.microsoft.com/office/powerpoint/2010/main" val="4217243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129D19-A2DF-49E5-BA3B-028AABFF2A7C}" type="datetimeFigureOut">
              <a:rPr lang="en-CA" smtClean="0"/>
              <a:t>2020-11-03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51507AB-AB5F-4AD9-A5CC-EEDF90586F39}" type="slidenum">
              <a:rPr lang="en-CA" smtClean="0"/>
              <a:t>‹#›</a:t>
            </a:fld>
            <a:endParaRPr lang="en-CA"/>
          </a:p>
        </p:txBody>
      </p:sp>
    </p:spTree>
    <p:extLst>
      <p:ext uri="{BB962C8B-B14F-4D97-AF65-F5344CB8AC3E}">
        <p14:creationId xmlns:p14="http://schemas.microsoft.com/office/powerpoint/2010/main" val="2084613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38129D19-A2DF-49E5-BA3B-028AABFF2A7C}" type="datetimeFigureOut">
              <a:rPr lang="en-CA" smtClean="0"/>
              <a:t>2020-11-03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1507AB-AB5F-4AD9-A5CC-EEDF90586F39}" type="slidenum">
              <a:rPr lang="en-CA" smtClean="0"/>
              <a:t>‹#›</a:t>
            </a:fld>
            <a:endParaRPr lang="en-CA"/>
          </a:p>
        </p:txBody>
      </p:sp>
    </p:spTree>
    <p:extLst>
      <p:ext uri="{BB962C8B-B14F-4D97-AF65-F5344CB8AC3E}">
        <p14:creationId xmlns:p14="http://schemas.microsoft.com/office/powerpoint/2010/main" val="3744430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38129D19-A2DF-49E5-BA3B-028AABFF2A7C}" type="datetimeFigureOut">
              <a:rPr lang="en-CA" smtClean="0"/>
              <a:t>2020-11-03</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51507AB-AB5F-4AD9-A5CC-EEDF90586F39}" type="slidenum">
              <a:rPr lang="en-CA" smtClean="0"/>
              <a:t>‹#›</a:t>
            </a:fld>
            <a:endParaRPr lang="en-CA"/>
          </a:p>
        </p:txBody>
      </p:sp>
    </p:spTree>
    <p:extLst>
      <p:ext uri="{BB962C8B-B14F-4D97-AF65-F5344CB8AC3E}">
        <p14:creationId xmlns:p14="http://schemas.microsoft.com/office/powerpoint/2010/main" val="344735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38129D19-A2DF-49E5-BA3B-028AABFF2A7C}" type="datetimeFigureOut">
              <a:rPr lang="en-CA" smtClean="0"/>
              <a:t>2020-11-03</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51507AB-AB5F-4AD9-A5CC-EEDF90586F39}" type="slidenum">
              <a:rPr lang="en-CA" smtClean="0"/>
              <a:t>‹#›</a:t>
            </a:fld>
            <a:endParaRPr lang="en-CA"/>
          </a:p>
        </p:txBody>
      </p:sp>
    </p:spTree>
    <p:extLst>
      <p:ext uri="{BB962C8B-B14F-4D97-AF65-F5344CB8AC3E}">
        <p14:creationId xmlns:p14="http://schemas.microsoft.com/office/powerpoint/2010/main" val="1984647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129D19-A2DF-49E5-BA3B-028AABFF2A7C}" type="datetimeFigureOut">
              <a:rPr lang="en-CA" smtClean="0"/>
              <a:t>2020-11-03</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51507AB-AB5F-4AD9-A5CC-EEDF90586F39}" type="slidenum">
              <a:rPr lang="en-CA" smtClean="0"/>
              <a:t>‹#›</a:t>
            </a:fld>
            <a:endParaRPr lang="en-CA"/>
          </a:p>
        </p:txBody>
      </p:sp>
    </p:spTree>
    <p:extLst>
      <p:ext uri="{BB962C8B-B14F-4D97-AF65-F5344CB8AC3E}">
        <p14:creationId xmlns:p14="http://schemas.microsoft.com/office/powerpoint/2010/main" val="345468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129D19-A2DF-49E5-BA3B-028AABFF2A7C}" type="datetimeFigureOut">
              <a:rPr lang="en-CA" smtClean="0"/>
              <a:t>2020-11-03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1507AB-AB5F-4AD9-A5CC-EEDF90586F39}" type="slidenum">
              <a:rPr lang="en-CA" smtClean="0"/>
              <a:t>‹#›</a:t>
            </a:fld>
            <a:endParaRPr lang="en-CA"/>
          </a:p>
        </p:txBody>
      </p:sp>
    </p:spTree>
    <p:extLst>
      <p:ext uri="{BB962C8B-B14F-4D97-AF65-F5344CB8AC3E}">
        <p14:creationId xmlns:p14="http://schemas.microsoft.com/office/powerpoint/2010/main" val="3489223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129D19-A2DF-49E5-BA3B-028AABFF2A7C}" type="datetimeFigureOut">
              <a:rPr lang="en-CA" smtClean="0"/>
              <a:t>2020-11-03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51507AB-AB5F-4AD9-A5CC-EEDF90586F39}" type="slidenum">
              <a:rPr lang="en-CA" smtClean="0"/>
              <a:t>‹#›</a:t>
            </a:fld>
            <a:endParaRPr lang="en-CA"/>
          </a:p>
        </p:txBody>
      </p:sp>
    </p:spTree>
    <p:extLst>
      <p:ext uri="{BB962C8B-B14F-4D97-AF65-F5344CB8AC3E}">
        <p14:creationId xmlns:p14="http://schemas.microsoft.com/office/powerpoint/2010/main" val="922051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129D19-A2DF-49E5-BA3B-028AABFF2A7C}" type="datetimeFigureOut">
              <a:rPr lang="en-CA" smtClean="0"/>
              <a:t>2020-11-03</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1507AB-AB5F-4AD9-A5CC-EEDF90586F39}" type="slidenum">
              <a:rPr lang="en-CA" smtClean="0"/>
              <a:t>‹#›</a:t>
            </a:fld>
            <a:endParaRPr lang="en-CA"/>
          </a:p>
        </p:txBody>
      </p:sp>
    </p:spTree>
    <p:extLst>
      <p:ext uri="{BB962C8B-B14F-4D97-AF65-F5344CB8AC3E}">
        <p14:creationId xmlns:p14="http://schemas.microsoft.com/office/powerpoint/2010/main" val="25846905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image" Target="../media/image15.png"/><Relationship Id="rId5" Type="http://schemas.openxmlformats.org/officeDocument/2006/relationships/image" Target="../media/image14.jpeg"/><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globalnews.ca/news/2048822/new-proposed-nutrition-labels-give-food-industry-a-free-pass-doctor/" TargetMode="External"/><Relationship Id="rId2" Type="http://schemas.openxmlformats.org/officeDocument/2006/relationships/image" Target="../media/image3.jpeg"/><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0" y="0"/>
            <a:ext cx="6150015" cy="8019013"/>
          </a:xfrm>
          <a:prstGeom prst="rect">
            <a:avLst/>
          </a:prstGeom>
        </p:spPr>
      </p:pic>
      <p:sp>
        <p:nvSpPr>
          <p:cNvPr id="2" name="Title 1"/>
          <p:cNvSpPr>
            <a:spLocks noGrp="1"/>
          </p:cNvSpPr>
          <p:nvPr>
            <p:ph type="ctrTitle"/>
          </p:nvPr>
        </p:nvSpPr>
        <p:spPr/>
        <p:txBody>
          <a:bodyPr>
            <a:normAutofit/>
          </a:bodyPr>
          <a:lstStyle/>
          <a:p>
            <a:r>
              <a:rPr lang="en-CA" sz="8000" dirty="0"/>
              <a:t>Food Labels</a:t>
            </a:r>
          </a:p>
        </p:txBody>
      </p:sp>
      <p:sp>
        <p:nvSpPr>
          <p:cNvPr id="3" name="Subtitle 2"/>
          <p:cNvSpPr>
            <a:spLocks noGrp="1"/>
          </p:cNvSpPr>
          <p:nvPr>
            <p:ph type="subTitle" idx="1"/>
          </p:nvPr>
        </p:nvSpPr>
        <p:spPr/>
        <p:txBody>
          <a:bodyPr/>
          <a:lstStyle/>
          <a:p>
            <a:r>
              <a:rPr lang="en-CA" dirty="0"/>
              <a:t>Ms. Wheeler</a:t>
            </a:r>
          </a:p>
          <a:p>
            <a:r>
              <a:rPr lang="en-CA" dirty="0"/>
              <a:t>Career Life Education 10</a:t>
            </a:r>
          </a:p>
          <a:p>
            <a:endParaRPr lang="en-CA" dirty="0"/>
          </a:p>
        </p:txBody>
      </p:sp>
    </p:spTree>
    <p:extLst>
      <p:ext uri="{BB962C8B-B14F-4D97-AF65-F5344CB8AC3E}">
        <p14:creationId xmlns:p14="http://schemas.microsoft.com/office/powerpoint/2010/main" val="958157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a:t>Healthy snack?</a:t>
            </a:r>
          </a:p>
        </p:txBody>
      </p:sp>
      <p:pic>
        <p:nvPicPr>
          <p:cNvPr id="7172" name="Picture 4" descr="http://thisgirlcaneat.com/wp-content/uploads/2010/12/oreos-cookies-e129315994252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8295" y="1690688"/>
            <a:ext cx="4762500" cy="4324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9882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CA" sz="4000" dirty="0" err="1"/>
              <a:t>SunRype</a:t>
            </a:r>
            <a:r>
              <a:rPr lang="en-CA" sz="4000" dirty="0"/>
              <a:t> Fruit Bars</a:t>
            </a:r>
          </a:p>
        </p:txBody>
      </p:sp>
      <p:sp>
        <p:nvSpPr>
          <p:cNvPr id="5" name="Text Placeholder 4"/>
          <p:cNvSpPr>
            <a:spLocks noGrp="1"/>
          </p:cNvSpPr>
          <p:nvPr>
            <p:ph type="body" sz="half" idx="2"/>
          </p:nvPr>
        </p:nvSpPr>
        <p:spPr>
          <a:xfrm>
            <a:off x="839788" y="2057400"/>
            <a:ext cx="3932237" cy="2154382"/>
          </a:xfrm>
        </p:spPr>
        <p:txBody>
          <a:bodyPr>
            <a:normAutofit/>
          </a:bodyPr>
          <a:lstStyle/>
          <a:p>
            <a:pPr marL="285750" indent="-285750">
              <a:buFont typeface="Arial" panose="020B0604020202020204" pitchFamily="34" charset="0"/>
              <a:buChar char="•"/>
            </a:pPr>
            <a:r>
              <a:rPr lang="en-CA" sz="2400" dirty="0"/>
              <a:t>Contain the same amount of sugar as 6 ½ </a:t>
            </a:r>
            <a:r>
              <a:rPr lang="en-CA" sz="2400" dirty="0" err="1"/>
              <a:t>oreo</a:t>
            </a:r>
            <a:r>
              <a:rPr lang="en-CA" sz="2400" dirty="0"/>
              <a:t> cookies</a:t>
            </a:r>
          </a:p>
          <a:p>
            <a:pPr marL="285750" indent="-285750">
              <a:buFont typeface="Arial" panose="020B0604020202020204" pitchFamily="34" charset="0"/>
              <a:buChar char="•"/>
            </a:pPr>
            <a:r>
              <a:rPr lang="en-CA" sz="2400" dirty="0"/>
              <a:t>You would have to eat 6 bars to get the same Vitamin C as 1 strawberry!</a:t>
            </a:r>
          </a:p>
        </p:txBody>
      </p:sp>
      <p:pic>
        <p:nvPicPr>
          <p:cNvPr id="8196" name="Picture 4" descr="http://ecx.images-amazon.com/images/I/71T%2BNOpgQbL._SX425SX425_SY130_CR,0,0,425,130_PIbundle-48,TopRight,0,0_SX425_SY130_CR,0,0,425,130_SH20_.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4935" y="819150"/>
            <a:ext cx="4048125" cy="1238250"/>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http://thisgirlcaneat.com/wp-content/uploads/2010/12/oreos-cookies-e129315994252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4935" y="2282508"/>
            <a:ext cx="3949867" cy="3586480"/>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descr="https://s3.amazonaws.com/static.caloriecount.about.com/images/medium/sun-rype-fruitsource-fruit-71775.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72025" y="3260076"/>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4248" y="4087091"/>
            <a:ext cx="2261813" cy="2283354"/>
          </a:xfrm>
          <a:prstGeom prst="rect">
            <a:avLst/>
          </a:prstGeom>
        </p:spPr>
      </p:pic>
    </p:spTree>
    <p:extLst>
      <p:ext uri="{BB962C8B-B14F-4D97-AF65-F5344CB8AC3E}">
        <p14:creationId xmlns:p14="http://schemas.microsoft.com/office/powerpoint/2010/main" val="1285567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CA" dirty="0"/>
              <a:t>Healthy Dinner?</a:t>
            </a:r>
          </a:p>
        </p:txBody>
      </p:sp>
      <p:pic>
        <p:nvPicPr>
          <p:cNvPr id="9218" name="Picture 2" descr="http://www.connectedrogers.ca/wp-content/uploads/2014/02/Slide-8-Kraf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6215" y="1890395"/>
            <a:ext cx="6096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0004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CA" sz="4400" dirty="0"/>
              <a:t>Kraft Smart Dinner</a:t>
            </a:r>
          </a:p>
        </p:txBody>
      </p:sp>
      <p:sp>
        <p:nvSpPr>
          <p:cNvPr id="5" name="Text Placeholder 4"/>
          <p:cNvSpPr>
            <a:spLocks noGrp="1"/>
          </p:cNvSpPr>
          <p:nvPr>
            <p:ph type="body" sz="half" idx="2"/>
          </p:nvPr>
        </p:nvSpPr>
        <p:spPr/>
        <p:txBody>
          <a:bodyPr>
            <a:normAutofit/>
          </a:bodyPr>
          <a:lstStyle/>
          <a:p>
            <a:pPr marL="285750" indent="-285750">
              <a:buFont typeface="Arial" panose="020B0604020202020204" pitchFamily="34" charset="0"/>
              <a:buChar char="•"/>
            </a:pPr>
            <a:r>
              <a:rPr lang="en-CA" sz="3200" dirty="0"/>
              <a:t>Would need to eat 44 boxes of Kraft Dinner to get the same amount of Omega 3 as a piece of salmon</a:t>
            </a:r>
          </a:p>
        </p:txBody>
      </p:sp>
      <p:pic>
        <p:nvPicPr>
          <p:cNvPr id="10242" name="Picture 2" descr="http://www.connectedrogers.ca/wp-content/uploads/2014/02/Slide-8-Kraf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6960" y="457201"/>
            <a:ext cx="3874134" cy="2905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37834" t="444" r="13666" b="29223"/>
          <a:stretch/>
        </p:blipFill>
        <p:spPr>
          <a:xfrm>
            <a:off x="8188960" y="3500120"/>
            <a:ext cx="2387600" cy="2596823"/>
          </a:xfrm>
          <a:prstGeom prst="rect">
            <a:avLst/>
          </a:prstGeom>
        </p:spPr>
      </p:pic>
    </p:spTree>
    <p:extLst>
      <p:ext uri="{BB962C8B-B14F-4D97-AF65-F5344CB8AC3E}">
        <p14:creationId xmlns:p14="http://schemas.microsoft.com/office/powerpoint/2010/main" val="3315616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How to read a food label</a:t>
            </a:r>
          </a:p>
        </p:txBody>
      </p:sp>
      <p:pic>
        <p:nvPicPr>
          <p:cNvPr id="11266" name="Picture 2" descr="http://www.hypertensiontalk.com/wp-content/uploads/2012/11/labels001_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8248" y="1388962"/>
            <a:ext cx="8023161" cy="5301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0716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Current and Proposed Food labels</a:t>
            </a:r>
          </a:p>
        </p:txBody>
      </p:sp>
      <p:pic>
        <p:nvPicPr>
          <p:cNvPr id="12290" name="Picture 2" descr="http://shawglobalnews.files.wordpress.com/2015/06/sugar-ingredients.jpg?quality=70&amp;strip=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875" y="2845117"/>
            <a:ext cx="11144250" cy="22955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838200" y="5740181"/>
            <a:ext cx="10622280" cy="646331"/>
          </a:xfrm>
          <a:prstGeom prst="rect">
            <a:avLst/>
          </a:prstGeom>
        </p:spPr>
        <p:txBody>
          <a:bodyPr wrap="square">
            <a:spAutoFit/>
          </a:bodyPr>
          <a:lstStyle/>
          <a:p>
            <a:r>
              <a:rPr lang="en-CA" dirty="0">
                <a:hlinkClick r:id="rId3"/>
              </a:rPr>
              <a:t>http://globalnews.ca/news/2048822/new-proposed-nutrition-labels-give-food-industry-a-free-pass-doctor/</a:t>
            </a:r>
            <a:endParaRPr lang="en-CA" dirty="0"/>
          </a:p>
          <a:p>
            <a:endParaRPr lang="en-CA" dirty="0"/>
          </a:p>
        </p:txBody>
      </p:sp>
      <p:pic>
        <p:nvPicPr>
          <p:cNvPr id="12292" name="Picture 4" descr="https://shawglobalnews.files.wordpress.com/2015/06/sugar-changes-nutrition-labels.jpg?quality=70&amp;strip=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720" y="1333136"/>
            <a:ext cx="9194800" cy="5053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3973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12292"/>
                                        </p:tgtEl>
                                      </p:cBhvr>
                                    </p:animEffect>
                                    <p:set>
                                      <p:cBhvr>
                                        <p:cTn id="11" dur="1" fill="hold">
                                          <p:stCondLst>
                                            <p:cond delay="499"/>
                                          </p:stCondLst>
                                        </p:cTn>
                                        <p:tgtEl>
                                          <p:spTgt spid="12292"/>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229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 presetClass="exit" presetSubtype="4" fill="hold" nodeType="clickEffect">
                                  <p:stCondLst>
                                    <p:cond delay="0"/>
                                  </p:stCondLst>
                                  <p:childTnLst>
                                    <p:anim calcmode="lin" valueType="num">
                                      <p:cBhvr additive="base">
                                        <p:cTn id="19" dur="500"/>
                                        <p:tgtEl>
                                          <p:spTgt spid="12290"/>
                                        </p:tgtEl>
                                        <p:attrNameLst>
                                          <p:attrName>ppt_x</p:attrName>
                                        </p:attrNameLst>
                                      </p:cBhvr>
                                      <p:tavLst>
                                        <p:tav tm="0">
                                          <p:val>
                                            <p:strVal val="ppt_x"/>
                                          </p:val>
                                        </p:tav>
                                        <p:tav tm="100000">
                                          <p:val>
                                            <p:strVal val="ppt_x"/>
                                          </p:val>
                                        </p:tav>
                                      </p:tavLst>
                                    </p:anim>
                                    <p:anim calcmode="lin" valueType="num">
                                      <p:cBhvr additive="base">
                                        <p:cTn id="20" dur="500"/>
                                        <p:tgtEl>
                                          <p:spTgt spid="12290"/>
                                        </p:tgtEl>
                                        <p:attrNameLst>
                                          <p:attrName>ppt_y</p:attrName>
                                        </p:attrNameLst>
                                      </p:cBhvr>
                                      <p:tavLst>
                                        <p:tav tm="0">
                                          <p:val>
                                            <p:strVal val="ppt_y"/>
                                          </p:val>
                                        </p:tav>
                                        <p:tav tm="100000">
                                          <p:val>
                                            <p:strVal val="1+ppt_h/2"/>
                                          </p:val>
                                        </p:tav>
                                      </p:tavLst>
                                    </p:anim>
                                    <p:set>
                                      <p:cBhvr>
                                        <p:cTn id="21" dur="1" fill="hold">
                                          <p:stCondLst>
                                            <p:cond delay="499"/>
                                          </p:stCondLst>
                                        </p:cTn>
                                        <p:tgtEl>
                                          <p:spTgt spid="1229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Anyone eat icing on their toast?</a:t>
            </a:r>
          </a:p>
        </p:txBody>
      </p:sp>
      <p:pic>
        <p:nvPicPr>
          <p:cNvPr id="4" name="Picture 2" descr="https://s3.amazonaws.com/twduncan/products/detail/creamy-home-style-classic-chocolate-frosting_detail.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1409" y="1814405"/>
            <a:ext cx="3381375" cy="43243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8871" y="1445309"/>
            <a:ext cx="4551426" cy="4165092"/>
          </a:xfrm>
          <a:prstGeom prst="rect">
            <a:avLst/>
          </a:prstGeom>
        </p:spPr>
      </p:pic>
    </p:spTree>
    <p:extLst>
      <p:ext uri="{BB962C8B-B14F-4D97-AF65-F5344CB8AC3E}">
        <p14:creationId xmlns:p14="http://schemas.microsoft.com/office/powerpoint/2010/main" val="3643535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Nutella</a:t>
            </a:r>
          </a:p>
        </p:txBody>
      </p:sp>
      <p:sp>
        <p:nvSpPr>
          <p:cNvPr id="6" name="Text Placeholder 5"/>
          <p:cNvSpPr>
            <a:spLocks noGrp="1"/>
          </p:cNvSpPr>
          <p:nvPr>
            <p:ph type="body" sz="half" idx="2"/>
          </p:nvPr>
        </p:nvSpPr>
        <p:spPr/>
        <p:txBody>
          <a:bodyPr/>
          <a:lstStyle/>
          <a:p>
            <a:pPr marL="285750" indent="-285750">
              <a:buFont typeface="Arial" panose="020B0604020202020204" pitchFamily="34" charset="0"/>
              <a:buChar char="•"/>
            </a:pPr>
            <a:r>
              <a:rPr lang="en-CA" dirty="0"/>
              <a:t>1 serving is a tablespoon</a:t>
            </a:r>
          </a:p>
          <a:p>
            <a:pPr marL="285750" indent="-285750">
              <a:buFont typeface="Arial" panose="020B0604020202020204" pitchFamily="34" charset="0"/>
              <a:buChar char="•"/>
            </a:pPr>
            <a:r>
              <a:rPr lang="en-CA" dirty="0"/>
              <a:t>2 ½ hazelnuts</a:t>
            </a:r>
          </a:p>
          <a:p>
            <a:pPr marL="285750" indent="-285750">
              <a:buFont typeface="Arial" panose="020B0604020202020204" pitchFamily="34" charset="0"/>
              <a:buChar char="•"/>
            </a:pPr>
            <a:r>
              <a:rPr lang="en-CA" sz="2800" dirty="0"/>
              <a:t>3 tsp of </a:t>
            </a:r>
            <a:r>
              <a:rPr lang="en-CA" sz="2800" u="sng" dirty="0"/>
              <a:t>sugar</a:t>
            </a:r>
          </a:p>
          <a:p>
            <a:pPr marL="285750" indent="-285750">
              <a:buFont typeface="Arial" panose="020B0604020202020204" pitchFamily="34" charset="0"/>
              <a:buChar char="•"/>
            </a:pPr>
            <a:r>
              <a:rPr lang="en-CA" dirty="0"/>
              <a:t>¼ tsp of </a:t>
            </a:r>
            <a:r>
              <a:rPr lang="en-CA" dirty="0" err="1"/>
              <a:t>cocao</a:t>
            </a:r>
            <a:endParaRPr lang="en-CA" dirty="0"/>
          </a:p>
          <a:p>
            <a:pPr marL="285750" indent="-285750">
              <a:buFont typeface="Arial" panose="020B0604020202020204" pitchFamily="34" charset="0"/>
              <a:buChar char="•"/>
            </a:pPr>
            <a:r>
              <a:rPr lang="en-CA" dirty="0"/>
              <a:t>1/8 tsp of milk powder</a:t>
            </a:r>
          </a:p>
        </p:txBody>
      </p:sp>
      <p:pic>
        <p:nvPicPr>
          <p:cNvPr id="1026" name="Picture 2" descr="https://www.daysoftheyear.com/wp-content/images/world-nutella-day-e1422788842763-808x382.jpg"/>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20063" r="20063"/>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0267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a:t>How about some potato chips for lunch?</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1409700"/>
            <a:ext cx="6096000" cy="4038600"/>
          </a:xfrm>
          <a:prstGeom prst="rect">
            <a:avLst/>
          </a:prstGeom>
        </p:spPr>
      </p:pic>
    </p:spTree>
    <p:extLst>
      <p:ext uri="{BB962C8B-B14F-4D97-AF65-F5344CB8AC3E}">
        <p14:creationId xmlns:p14="http://schemas.microsoft.com/office/powerpoint/2010/main" val="1744025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CA" sz="4000" dirty="0"/>
              <a:t>Campbell’s Healthy Request</a:t>
            </a:r>
          </a:p>
        </p:txBody>
      </p:sp>
      <p:sp>
        <p:nvSpPr>
          <p:cNvPr id="5" name="Text Placeholder 4"/>
          <p:cNvSpPr>
            <a:spLocks noGrp="1"/>
          </p:cNvSpPr>
          <p:nvPr>
            <p:ph type="body" sz="half" idx="2"/>
          </p:nvPr>
        </p:nvSpPr>
        <p:spPr/>
        <p:txBody>
          <a:bodyPr>
            <a:normAutofit/>
          </a:bodyPr>
          <a:lstStyle/>
          <a:p>
            <a:pPr marL="285750" indent="-285750">
              <a:buFont typeface="Arial" panose="020B0604020202020204" pitchFamily="34" charset="0"/>
              <a:buChar char="•"/>
            </a:pPr>
            <a:r>
              <a:rPr lang="en-CA" sz="2400" dirty="0"/>
              <a:t>Has the same amount of salt as a large bowl of potato chips</a:t>
            </a:r>
          </a:p>
          <a:p>
            <a:pPr marL="285750" indent="-285750">
              <a:buFont typeface="Arial" panose="020B0604020202020204" pitchFamily="34" charset="0"/>
              <a:buChar char="•"/>
            </a:pPr>
            <a:r>
              <a:rPr lang="en-CA" sz="2400" dirty="0"/>
              <a:t>Label shows nutritional information for half the serving size of this can of soup</a:t>
            </a:r>
          </a:p>
          <a:p>
            <a:pPr marL="285750" indent="-285750">
              <a:buFont typeface="Arial" panose="020B0604020202020204" pitchFamily="34" charset="0"/>
              <a:buChar char="•"/>
            </a:pPr>
            <a:r>
              <a:rPr lang="en-CA" sz="2400" dirty="0"/>
              <a:t>Would you only eat half of this can in one sitting?</a:t>
            </a:r>
          </a:p>
        </p:txBody>
      </p:sp>
      <p:pic>
        <p:nvPicPr>
          <p:cNvPr id="3074" name="Picture 2" descr="http://ericblais.com/wp-content/uploads/2015/02/51NHEaf4mUL._SX300_.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0537" y="866775"/>
            <a:ext cx="285750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8196" y="3713812"/>
            <a:ext cx="3602181" cy="2386445"/>
          </a:xfrm>
          <a:prstGeom prst="rect">
            <a:avLst/>
          </a:prstGeom>
        </p:spPr>
      </p:pic>
    </p:spTree>
    <p:extLst>
      <p:ext uri="{BB962C8B-B14F-4D97-AF65-F5344CB8AC3E}">
        <p14:creationId xmlns:p14="http://schemas.microsoft.com/office/powerpoint/2010/main" val="1167513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a:t>Do your vegetable servings come from bread?</a:t>
            </a:r>
          </a:p>
        </p:txBody>
      </p:sp>
      <p:pic>
        <p:nvPicPr>
          <p:cNvPr id="6146" name="Picture 2" descr="http://static.theglobeandmail.ca/14b/report-on-business/industry-news/marketing/article12393137.ece/ALTERNATES/w620/dempst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50" y="1690688"/>
            <a:ext cx="5905500"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6284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CA" sz="3600" dirty="0" err="1"/>
              <a:t>Dempster’s</a:t>
            </a:r>
            <a:r>
              <a:rPr lang="en-CA" sz="3600" dirty="0"/>
              <a:t> Garden Vegetable Bread</a:t>
            </a:r>
          </a:p>
        </p:txBody>
      </p:sp>
      <p:sp>
        <p:nvSpPr>
          <p:cNvPr id="4" name="Text Placeholder 3"/>
          <p:cNvSpPr>
            <a:spLocks noGrp="1"/>
          </p:cNvSpPr>
          <p:nvPr>
            <p:ph type="body" sz="half" idx="2"/>
          </p:nvPr>
        </p:nvSpPr>
        <p:spPr/>
        <p:txBody>
          <a:bodyPr>
            <a:normAutofit/>
          </a:bodyPr>
          <a:lstStyle/>
          <a:p>
            <a:pPr marL="285750" indent="-285750">
              <a:buFont typeface="Arial" panose="020B0604020202020204" pitchFamily="34" charset="0"/>
              <a:buChar char="•"/>
            </a:pPr>
            <a:r>
              <a:rPr lang="en-CA" sz="2400" dirty="0"/>
              <a:t>Claims ½ a serving of vegetables in 2 slices of bread</a:t>
            </a:r>
          </a:p>
          <a:p>
            <a:pPr marL="285750" indent="-285750">
              <a:buFont typeface="Arial" panose="020B0604020202020204" pitchFamily="34" charset="0"/>
              <a:buChar char="•"/>
            </a:pPr>
            <a:r>
              <a:rPr lang="en-CA" sz="2400" dirty="0"/>
              <a:t>You would need to eat the entire loaf of bread to get the same amount of vitamin A in a finger sized carrot.</a:t>
            </a:r>
          </a:p>
          <a:p>
            <a:pPr marL="285750" indent="-285750">
              <a:buFont typeface="Arial" panose="020B0604020202020204" pitchFamily="34" charset="0"/>
              <a:buChar char="•"/>
            </a:pPr>
            <a:endParaRPr lang="en-CA" sz="2400" dirty="0"/>
          </a:p>
        </p:txBody>
      </p:sp>
      <p:pic>
        <p:nvPicPr>
          <p:cNvPr id="5124" name="Picture 4" descr="http://static.theglobeandmail.ca/14b/report-on-business/industry-news/marketing/article12393137.ece/ALTERNATES/w620/dempst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6115" y="854075"/>
            <a:ext cx="5905500" cy="33147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95675" y="3963194"/>
            <a:ext cx="2091199" cy="1487366"/>
          </a:xfrm>
          <a:prstGeom prst="rect">
            <a:avLst/>
          </a:prstGeom>
        </p:spPr>
      </p:pic>
    </p:spTree>
    <p:extLst>
      <p:ext uri="{BB962C8B-B14F-4D97-AF65-F5344CB8AC3E}">
        <p14:creationId xmlns:p14="http://schemas.microsoft.com/office/powerpoint/2010/main" val="32578097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271</Words>
  <Application>Microsoft Office PowerPoint</Application>
  <PresentationFormat>Widescreen</PresentationFormat>
  <Paragraphs>33</Paragraphs>
  <Slides>13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Food Labels</vt:lpstr>
      <vt:lpstr>How to read a food label</vt:lpstr>
      <vt:lpstr>Current and Proposed Food labels</vt:lpstr>
      <vt:lpstr>Anyone eat icing on their toast?</vt:lpstr>
      <vt:lpstr>Nutella</vt:lpstr>
      <vt:lpstr>How about some potato chips for lunch?</vt:lpstr>
      <vt:lpstr>Campbell’s Healthy Request</vt:lpstr>
      <vt:lpstr>Do your vegetable servings come from bread?</vt:lpstr>
      <vt:lpstr>Dempster’s Garden Vegetable Bread</vt:lpstr>
      <vt:lpstr>Healthy snack?</vt:lpstr>
      <vt:lpstr>SunRype Fruit Bars</vt:lpstr>
      <vt:lpstr>Healthy Dinner?</vt:lpstr>
      <vt:lpstr>Kraft Smart Dinner</vt:lpstr>
    </vt:vector>
  </TitlesOfParts>
  <Company>School District #36 (Surrey)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Labels</dc:title>
  <dc:creator>Dawn Wheeler</dc:creator>
  <cp:lastModifiedBy>Sarthak Nadkarni</cp:lastModifiedBy>
  <cp:revision>14</cp:revision>
  <dcterms:created xsi:type="dcterms:W3CDTF">2016-05-04T16:28:21Z</dcterms:created>
  <dcterms:modified xsi:type="dcterms:W3CDTF">2020-11-03T23:09:21Z</dcterms:modified>
</cp:coreProperties>
</file>