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279" r:id="rId4"/>
    <p:sldId id="280" r:id="rId5"/>
    <p:sldId id="258" r:id="rId6"/>
    <p:sldId id="259" r:id="rId7"/>
    <p:sldId id="263" r:id="rId8"/>
    <p:sldId id="284" r:id="rId9"/>
    <p:sldId id="260" r:id="rId10"/>
    <p:sldId id="266" r:id="rId11"/>
    <p:sldId id="282" r:id="rId12"/>
    <p:sldId id="283" r:id="rId13"/>
    <p:sldId id="281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ordon Floyd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249" autoAdjust="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04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E111ED23-5293-4C96-83A1-6B542174AE4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61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4D922-0757-4D2F-B75D-753382DA4955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1891-B720-4510-A16D-13CF218CE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8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Crazy</a:t>
            </a:r>
          </a:p>
          <a:p>
            <a:r>
              <a:rPr lang="en-US" dirty="0"/>
              <a:t>Stupid</a:t>
            </a:r>
          </a:p>
          <a:p>
            <a:r>
              <a:rPr lang="en-US" dirty="0"/>
              <a:t>Suicidal</a:t>
            </a:r>
          </a:p>
          <a:p>
            <a:r>
              <a:rPr lang="en-US" dirty="0"/>
              <a:t>Good mental health – means we can cope with stress</a:t>
            </a:r>
            <a:r>
              <a:rPr lang="en-US" baseline="0" dirty="0"/>
              <a:t> and adversity in a healthy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B1891-B720-4510-A16D-13CF218CE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77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B1891-B720-4510-A16D-13CF218CE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9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B1891-B720-4510-A16D-13CF218CE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3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>
                <a:latin typeface="Verdana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Verdan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C63301D3-B2AD-4D3A-BB51-8D2E3EA3ED7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67943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4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67945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67946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pic>
        <p:nvPicPr>
          <p:cNvPr id="167947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9" t="-949" r="-949" b="-949"/>
          <a:stretch>
            <a:fillRect/>
          </a:stretch>
        </p:blipFill>
        <p:spPr bwMode="auto">
          <a:xfrm>
            <a:off x="7772400" y="152400"/>
            <a:ext cx="10541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948" name="Text Box 12"/>
          <p:cNvSpPr txBox="1">
            <a:spLocks noChangeArrowheads="1"/>
          </p:cNvSpPr>
          <p:nvPr userDrawn="1"/>
        </p:nvSpPr>
        <p:spPr bwMode="auto">
          <a:xfrm>
            <a:off x="1660525" y="5908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79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698CB-CCD8-471A-9F70-C992F59A845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45E48-23D7-4873-90F2-768192B08DE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5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6E45D-A1B1-4CD1-B99B-78E94DF03B9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4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3D784-AEF4-4789-A0E6-6624AD54D94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5CC81-F46C-49C3-9A99-3F140E3C4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5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63EEB-21AA-45BD-BE79-E7B3076F83F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3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4A416-24C9-405F-B45D-A9B2B31F962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3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42705-16B3-43E7-BEE8-B9D3D870BAE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7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7F9AE-107D-4FEA-B553-0E3F8565DD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6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7C487-8ED1-4FD4-9575-EEC3C62E281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3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endParaRPr lang="en-US" dirty="0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dirty="0"/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C9CE262-46E5-45C3-A087-690016AF607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6920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66921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66922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pic>
        <p:nvPicPr>
          <p:cNvPr id="166923" name="Picture 1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9" t="-949" r="-949" b="-949"/>
          <a:stretch>
            <a:fillRect/>
          </a:stretch>
        </p:blipFill>
        <p:spPr bwMode="auto">
          <a:xfrm>
            <a:off x="7772400" y="152400"/>
            <a:ext cx="10541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924" name="Text Box 12"/>
          <p:cNvSpPr txBox="1">
            <a:spLocks noChangeArrowheads="1"/>
          </p:cNvSpPr>
          <p:nvPr userDrawn="1"/>
        </p:nvSpPr>
        <p:spPr bwMode="auto">
          <a:xfrm>
            <a:off x="1660525" y="5908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en-US" sz="24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alth.gov.bc.ca/library/publications/year/2010/healthy_minds_healthy_people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films_featuring_mental_disorde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MyaTzth71bQ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516063"/>
            <a:ext cx="6629400" cy="1463675"/>
          </a:xfrm>
        </p:spPr>
        <p:txBody>
          <a:bodyPr/>
          <a:lstStyle/>
          <a:p>
            <a:r>
              <a:rPr lang="en-US" sz="4400" dirty="0"/>
              <a:t>Mental Health: </a:t>
            </a:r>
            <a:br>
              <a:rPr lang="en-US" sz="4400" dirty="0"/>
            </a:b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4343400"/>
            <a:ext cx="4419600" cy="20510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</a:pPr>
            <a:endParaRPr lang="en-US" sz="1800" b="1" dirty="0"/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57150" y="2543175"/>
            <a:ext cx="1250950" cy="1189038"/>
            <a:chOff x="0" y="821"/>
            <a:chExt cx="788" cy="821"/>
          </a:xfrm>
        </p:grpSpPr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0" y="821"/>
              <a:ext cx="788" cy="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0" y="821"/>
              <a:ext cx="788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3732213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200" dirty="0">
                <a:latin typeface="Times New Roman" pitchFamily="18" charset="0"/>
              </a:rPr>
              <a:t> 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  <p:pic>
        <p:nvPicPr>
          <p:cNvPr id="2058" name="Picture 10" descr="DSC_6903 - John Bonnar (FSAT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3657600" cy="23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6781800" cy="1219200"/>
          </a:xfrm>
        </p:spPr>
        <p:txBody>
          <a:bodyPr/>
          <a:lstStyle/>
          <a:p>
            <a:r>
              <a:rPr lang="en-US" sz="4000" dirty="0">
                <a:latin typeface="Verdana" pitchFamily="34" charset="0"/>
              </a:rPr>
              <a:t>Early treatment is</a:t>
            </a:r>
            <a:br>
              <a:rPr lang="en-US" sz="4000" dirty="0">
                <a:latin typeface="Verdana" pitchFamily="34" charset="0"/>
              </a:rPr>
            </a:br>
            <a:r>
              <a:rPr lang="en-US" sz="4000" dirty="0">
                <a:latin typeface="Verdana" pitchFamily="34" charset="0"/>
              </a:rPr>
              <a:t>an investment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7543800" cy="3733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>
                <a:latin typeface="Verdana" pitchFamily="34" charset="0"/>
              </a:rPr>
              <a:t>75% of 21 year olds with mental health problems had prior problems</a:t>
            </a:r>
            <a:r>
              <a:rPr lang="en-US" sz="1800" baseline="40000" dirty="0">
                <a:latin typeface="Verdana" pitchFamily="34" charset="0"/>
              </a:rPr>
              <a:t>16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Verdana" pitchFamily="34" charset="0"/>
              </a:rPr>
              <a:t>“When children with disorders are not effectively treated, </a:t>
            </a:r>
            <a:r>
              <a:rPr lang="en-US" sz="2200" b="1" dirty="0">
                <a:latin typeface="Verdana" pitchFamily="34" charset="0"/>
              </a:rPr>
              <a:t>they do not shed problems as they grow</a:t>
            </a:r>
            <a:r>
              <a:rPr lang="en-US" sz="2200" dirty="0">
                <a:latin typeface="Verdana" pitchFamily="34" charset="0"/>
              </a:rPr>
              <a:t>, but become more vulnerable and less resilient as they approach adulthood – a pathway that can result in adult mental ill-health, involvement with the law, and homelessness.”</a:t>
            </a:r>
            <a:r>
              <a:rPr lang="en-US" sz="1800" baseline="40000" dirty="0">
                <a:latin typeface="Verdana" pitchFamily="34" charset="0"/>
              </a:rPr>
              <a:t>17</a:t>
            </a:r>
          </a:p>
          <a:p>
            <a:pPr>
              <a:lnSpc>
                <a:spcPct val="80000"/>
              </a:lnSpc>
            </a:pPr>
            <a:r>
              <a:rPr lang="en-US" sz="2200" b="1" dirty="0">
                <a:latin typeface="Verdana" pitchFamily="34" charset="0"/>
              </a:rPr>
              <a:t>For half of Canadians affected by depression, symptoms start before age 20</a:t>
            </a:r>
            <a:r>
              <a:rPr lang="en-US" sz="2200" dirty="0">
                <a:latin typeface="Verdana" pitchFamily="34" charset="0"/>
              </a:rPr>
              <a:t>; the average age for onset of anxiety disorders among Canadians is 12</a:t>
            </a:r>
            <a:r>
              <a:rPr lang="en-US" sz="1200" dirty="0">
                <a:latin typeface="Verdana" pitchFamily="34" charset="0"/>
              </a:rPr>
              <a:t>18</a:t>
            </a:r>
            <a:endParaRPr lang="en-US" sz="1800" baseline="40000" dirty="0"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endParaRPr lang="en-US" sz="2200" baseline="40000" dirty="0">
              <a:latin typeface="Verdana" pitchFamily="34" charset="0"/>
            </a:endParaRPr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57150" y="2543175"/>
            <a:ext cx="1250950" cy="1189038"/>
            <a:chOff x="0" y="821"/>
            <a:chExt cx="788" cy="821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0" y="821"/>
              <a:ext cx="788" cy="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0" y="821"/>
              <a:ext cx="788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3732213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200" dirty="0">
                <a:latin typeface="Times New Roman" pitchFamily="18" charset="0"/>
              </a:rPr>
              <a:t> 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of Poor Mental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of interest in activities previously enjoyed</a:t>
            </a:r>
          </a:p>
          <a:p>
            <a:r>
              <a:rPr lang="en-US" dirty="0"/>
              <a:t>No longer wanting to be around family and friends</a:t>
            </a:r>
          </a:p>
          <a:p>
            <a:r>
              <a:rPr lang="en-US" dirty="0"/>
              <a:t>Feeling worried or stressed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4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010400" cy="1527175"/>
          </a:xfrm>
        </p:spPr>
        <p:txBody>
          <a:bodyPr/>
          <a:lstStyle/>
          <a:p>
            <a:r>
              <a:rPr lang="en-US" dirty="0"/>
              <a:t>Experiences that can knock a person “off balance”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Worrying about schoolwork</a:t>
            </a:r>
          </a:p>
          <a:p>
            <a:r>
              <a:rPr lang="en-US" dirty="0"/>
              <a:t>Losing a friend</a:t>
            </a:r>
          </a:p>
          <a:p>
            <a:r>
              <a:rPr lang="en-US" dirty="0"/>
              <a:t>Getting a poor mark</a:t>
            </a:r>
          </a:p>
          <a:p>
            <a:r>
              <a:rPr lang="en-US" dirty="0"/>
              <a:t>Family problems</a:t>
            </a:r>
          </a:p>
          <a:p>
            <a:r>
              <a:rPr lang="en-US" dirty="0"/>
              <a:t>Being bullied</a:t>
            </a:r>
          </a:p>
          <a:p>
            <a:r>
              <a:rPr lang="en-US" dirty="0"/>
              <a:t>Physical accident</a:t>
            </a:r>
          </a:p>
          <a:p>
            <a:r>
              <a:rPr lang="en-US" dirty="0"/>
              <a:t>Alcohol or drug use</a:t>
            </a:r>
          </a:p>
          <a:p>
            <a:r>
              <a:rPr lang="en-US" dirty="0"/>
              <a:t>Money problems</a:t>
            </a:r>
          </a:p>
        </p:txBody>
      </p:sp>
    </p:spTree>
    <p:extLst>
      <p:ext uri="{BB962C8B-B14F-4D97-AF65-F5344CB8AC3E}">
        <p14:creationId xmlns:p14="http://schemas.microsoft.com/office/powerpoint/2010/main" val="4101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7467600" cy="4572000"/>
          </a:xfrm>
        </p:spPr>
        <p:txBody>
          <a:bodyPr/>
          <a:lstStyle/>
          <a:p>
            <a:r>
              <a:rPr lang="en-US" dirty="0"/>
              <a:t>We all experience feelings as part of our daily lives and these feelings can range from mild to intense</a:t>
            </a:r>
          </a:p>
          <a:p>
            <a:r>
              <a:rPr lang="en-US" dirty="0"/>
              <a:t>Its important to be able to identify what we’re feeling </a:t>
            </a:r>
          </a:p>
          <a:p>
            <a:r>
              <a:rPr lang="en-US" dirty="0"/>
              <a:t>There are times when feelings can overwhelm us</a:t>
            </a:r>
          </a:p>
          <a:p>
            <a:r>
              <a:rPr lang="en-US" dirty="0"/>
              <a:t>It’s okay to talk about how were feeling – it can help us feel better and understand why we’re feeling this way.</a:t>
            </a:r>
          </a:p>
        </p:txBody>
      </p:sp>
    </p:spTree>
    <p:extLst>
      <p:ext uri="{BB962C8B-B14F-4D97-AF65-F5344CB8AC3E}">
        <p14:creationId xmlns:p14="http://schemas.microsoft.com/office/powerpoint/2010/main" val="377046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Notes</a:t>
            </a:r>
          </a:p>
        </p:txBody>
      </p:sp>
      <p:sp>
        <p:nvSpPr>
          <p:cNvPr id="174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80000"/>
              </a:lnSpc>
              <a:buFontTx/>
              <a:buAutoNum type="arabicPeriod"/>
            </a:pPr>
            <a:r>
              <a:rPr lang="en-US" sz="1400" dirty="0">
                <a:latin typeface="Verdana" pitchFamily="34" charset="0"/>
              </a:rPr>
              <a:t>Ontario Child Health Study, 1989/Statistics Canada, 2003</a:t>
            </a:r>
          </a:p>
          <a:p>
            <a:pPr marL="571500" indent="-571500">
              <a:lnSpc>
                <a:spcPct val="80000"/>
              </a:lnSpc>
              <a:buFontTx/>
              <a:buAutoNum type="arabicPeriod"/>
            </a:pPr>
            <a:r>
              <a:rPr lang="en-US" sz="1400" dirty="0">
                <a:latin typeface="Verdana" pitchFamily="34" charset="0"/>
              </a:rPr>
              <a:t>Ontario Provincial Auditor, 2003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>
                <a:latin typeface="Verdana" pitchFamily="34" charset="0"/>
              </a:rPr>
              <a:t>Health Canada, 1998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CA" sz="1400" dirty="0">
                <a:latin typeface="Verdana" pitchFamily="34" charset="0"/>
              </a:rPr>
              <a:t>Ministry of Children and Youth Services estimates, vote 3702 (2004-05); CMHO member survey, 2003</a:t>
            </a:r>
            <a:r>
              <a:rPr lang="en-US" sz="1400" dirty="0">
                <a:latin typeface="Verdana" pitchFamily="34" charset="0"/>
              </a:rPr>
              <a:t>; </a:t>
            </a:r>
            <a:r>
              <a:rPr lang="en-CA" sz="1400" dirty="0">
                <a:latin typeface="Verdana" pitchFamily="34" charset="0"/>
              </a:rPr>
              <a:t>Children’s Hospital of Eastern Ontario, 2003-04 Annual Report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>
                <a:latin typeface="Verdana" pitchFamily="34" charset="0"/>
              </a:rPr>
              <a:t>World Health Organization</a:t>
            </a:r>
            <a:r>
              <a:rPr lang="en-CA" sz="1400" dirty="0">
                <a:latin typeface="Verdana" pitchFamily="34" charset="0"/>
              </a:rPr>
              <a:t> 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CA" sz="1400" dirty="0">
                <a:latin typeface="Verdana" pitchFamily="34" charset="0"/>
              </a:rPr>
              <a:t>UNICEF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CA" sz="1400" dirty="0">
                <a:latin typeface="Verdana" pitchFamily="34" charset="0"/>
              </a:rPr>
              <a:t>Adolescent Suicide in Quebec and Prior Utilization of Medical Services, Canadian Journal of Public Health, September-October 2004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>
                <a:latin typeface="Verdana" pitchFamily="34" charset="0"/>
              </a:rPr>
              <a:t>Canadian Council for Social Development, 2002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CA" sz="1400" dirty="0">
                <a:latin typeface="Verdana" pitchFamily="34" charset="0"/>
              </a:rPr>
              <a:t>Wright, 1996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>
                <a:latin typeface="Verdana" pitchFamily="34" charset="0"/>
              </a:rPr>
              <a:t>Stein Hauer, 1998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>
                <a:latin typeface="Verdana" pitchFamily="34" charset="0"/>
              </a:rPr>
              <a:t>Ministry of Public Safety &amp; Security, 2000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>
                <a:latin typeface="Verdana" pitchFamily="34" charset="0"/>
              </a:rPr>
              <a:t>Stein Hauer, 1998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 dirty="0">
                <a:latin typeface="Verdana" pitchFamily="34" charset="0"/>
              </a:rPr>
              <a:t>Stein Hauer, 1998</a:t>
            </a:r>
          </a:p>
          <a:p>
            <a:pPr marL="571500" indent="-571500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AutoNum type="arabicPeriod" startAt="14"/>
            </a:pPr>
            <a:r>
              <a:rPr lang="en-US" sz="1400" dirty="0">
                <a:latin typeface="Verdana" pitchFamily="34" charset="0"/>
              </a:rPr>
              <a:t>Ontario Association of Children’s Aid Societies, December 2003</a:t>
            </a:r>
          </a:p>
          <a:p>
            <a:pPr marL="571500" indent="-571500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AutoNum type="arabicPeriod" startAt="15"/>
            </a:pPr>
            <a:r>
              <a:rPr lang="en-US" sz="1400" dirty="0">
                <a:latin typeface="Verdana" pitchFamily="34" charset="0"/>
              </a:rPr>
              <a:t>Leached, Chiodo, Whitehead &amp; Hurley, 2003</a:t>
            </a:r>
            <a:endParaRPr lang="en-CA" sz="1400" dirty="0">
              <a:latin typeface="Verdana" pitchFamily="34" charset="0"/>
            </a:endParaRPr>
          </a:p>
          <a:p>
            <a:pPr marL="571500" indent="-571500">
              <a:lnSpc>
                <a:spcPct val="80000"/>
              </a:lnSpc>
            </a:pPr>
            <a:endParaRPr lang="en-US" sz="1400" dirty="0">
              <a:latin typeface="Verdana" pitchFamily="34" charset="0"/>
            </a:endParaRPr>
          </a:p>
          <a:p>
            <a:pPr marL="571500" indent="-571500">
              <a:lnSpc>
                <a:spcPct val="80000"/>
              </a:lnSpc>
              <a:buFontTx/>
              <a:buChar char="•"/>
            </a:pPr>
            <a:endParaRPr lang="en-US" sz="1500" dirty="0">
              <a:latin typeface="Verdana" pitchFamily="34" charset="0"/>
            </a:endParaRPr>
          </a:p>
          <a:p>
            <a:pPr marL="571500" indent="-571500">
              <a:lnSpc>
                <a:spcPct val="8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Notes (2)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0" hangingPunct="0">
              <a:spcBef>
                <a:spcPct val="0"/>
              </a:spcBef>
              <a:buClrTx/>
              <a:buFontTx/>
              <a:buNone/>
            </a:pPr>
            <a:endParaRPr lang="en-US" sz="1400" dirty="0">
              <a:latin typeface="Verdana" pitchFamily="34" charset="0"/>
            </a:endParaRPr>
          </a:p>
          <a:p>
            <a:pPr marL="571500" indent="-571500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latin typeface="Verdana" pitchFamily="34" charset="0"/>
              </a:rPr>
              <a:t>16.</a:t>
            </a:r>
            <a:r>
              <a:rPr lang="en-US" sz="1400" dirty="0">
                <a:latin typeface="Verdana" pitchFamily="34" charset="0"/>
              </a:rPr>
              <a:t>	Canadian Mental Health Association, 2003</a:t>
            </a:r>
          </a:p>
          <a:p>
            <a:pPr marL="571500" indent="-571500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latin typeface="Verdana" pitchFamily="34" charset="0"/>
              </a:rPr>
              <a:t>17.</a:t>
            </a:r>
            <a:r>
              <a:rPr lang="en-US" sz="1400" dirty="0">
                <a:latin typeface="Verdana" pitchFamily="34" charset="0"/>
              </a:rPr>
              <a:t>	B. Wattie, 2003</a:t>
            </a:r>
          </a:p>
          <a:p>
            <a:pPr marL="571500" indent="-571500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latin typeface="Verdana" pitchFamily="34" charset="0"/>
              </a:rPr>
              <a:t>18.</a:t>
            </a:r>
            <a:r>
              <a:rPr lang="en-US" sz="1400" dirty="0">
                <a:latin typeface="Verdana" pitchFamily="34" charset="0"/>
              </a:rPr>
              <a:t>	Global Business &amp; Economic Roundtable on Addiction &amp; Mental Health, 2005</a:t>
            </a:r>
          </a:p>
          <a:p>
            <a:pPr marL="571500" indent="-571500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latin typeface="Verdana" pitchFamily="34" charset="0"/>
              </a:rPr>
              <a:t>19.</a:t>
            </a:r>
            <a:r>
              <a:rPr lang="en-US" sz="1400" dirty="0">
                <a:latin typeface="Verdana" pitchFamily="34" charset="0"/>
              </a:rPr>
              <a:t>	Ontario Provincial Auditor, 2003</a:t>
            </a:r>
          </a:p>
          <a:p>
            <a:pPr marL="571500" indent="-571500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latin typeface="Verdana" pitchFamily="34" charset="0"/>
              </a:rPr>
              <a:t>20.</a:t>
            </a:r>
            <a:r>
              <a:rPr lang="en-US" sz="1400" dirty="0">
                <a:latin typeface="Verdana" pitchFamily="34" charset="0"/>
              </a:rPr>
              <a:t>	Standard Client Information System, 1999</a:t>
            </a:r>
          </a:p>
          <a:p>
            <a:pPr marL="571500" indent="-571500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latin typeface="Verdana" pitchFamily="34" charset="0"/>
              </a:rPr>
              <a:t>21.</a:t>
            </a:r>
            <a:r>
              <a:rPr lang="en-US" sz="1400" dirty="0">
                <a:latin typeface="Verdana" pitchFamily="34" charset="0"/>
              </a:rPr>
              <a:t>	US Surgeon General, Children and Mental Health, 1999</a:t>
            </a:r>
          </a:p>
          <a:p>
            <a:pPr marL="571500" indent="-571500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latin typeface="Verdana" pitchFamily="34" charset="0"/>
              </a:rPr>
              <a:t>22.</a:t>
            </a:r>
            <a:r>
              <a:rPr lang="en-US" sz="1400" i="1" dirty="0">
                <a:latin typeface="Verdana" pitchFamily="34" charset="0"/>
              </a:rPr>
              <a:t>	Network, </a:t>
            </a:r>
            <a:r>
              <a:rPr lang="en-US" sz="1400" dirty="0">
                <a:latin typeface="Verdana" pitchFamily="34" charset="0"/>
              </a:rPr>
              <a:t>Canadian Mental Health Assn, Fall 2003</a:t>
            </a:r>
          </a:p>
          <a:p>
            <a:pPr marL="571500" indent="-571500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latin typeface="Verdana" pitchFamily="34" charset="0"/>
              </a:rPr>
              <a:t>23.</a:t>
            </a:r>
            <a:r>
              <a:rPr lang="en-US" sz="1400" dirty="0">
                <a:latin typeface="Verdana" pitchFamily="34" charset="0"/>
              </a:rPr>
              <a:t>	CMHO member survey, 2003</a:t>
            </a:r>
          </a:p>
          <a:p>
            <a:pPr marL="571500" indent="-571500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latin typeface="Verdana" pitchFamily="34" charset="0"/>
              </a:rPr>
              <a:t>24.</a:t>
            </a:r>
            <a:r>
              <a:rPr lang="en-US" sz="1400" dirty="0">
                <a:latin typeface="Verdana" pitchFamily="34" charset="0"/>
              </a:rPr>
              <a:t>	Statistics Canada, 2003</a:t>
            </a:r>
          </a:p>
          <a:p>
            <a:pPr marL="571500" indent="-571500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latin typeface="Verdana" pitchFamily="34" charset="0"/>
              </a:rPr>
              <a:t>25.	</a:t>
            </a:r>
            <a:r>
              <a:rPr lang="en-US" sz="1400" dirty="0">
                <a:latin typeface="Verdana" pitchFamily="34" charset="0"/>
              </a:rPr>
              <a:t>Kates, Fugere, Farrar, CPA Bulletin, April 2004</a:t>
            </a:r>
          </a:p>
          <a:p>
            <a:pPr marL="571500" indent="-571500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latin typeface="Verdana" pitchFamily="34" charset="0"/>
              </a:rPr>
              <a:t>26.</a:t>
            </a:r>
            <a:r>
              <a:rPr lang="en-US" sz="1400" dirty="0">
                <a:latin typeface="Verdana" pitchFamily="34" charset="0"/>
              </a:rPr>
              <a:t>	Ontario Provincial Auditor, 2003</a:t>
            </a:r>
          </a:p>
          <a:p>
            <a:pPr marL="571500" indent="-571500" eaLnBrk="0" hangingPunct="0">
              <a:spcBef>
                <a:spcPct val="0"/>
              </a:spcBef>
              <a:buClrTx/>
              <a:buFontTx/>
              <a:buAutoNum type="arabicPeriod" startAt="27"/>
            </a:pPr>
            <a:r>
              <a:rPr lang="en-US" sz="1400" dirty="0">
                <a:latin typeface="Verdana" pitchFamily="34" charset="0"/>
              </a:rPr>
              <a:t>CMHO member survey, 2003</a:t>
            </a:r>
          </a:p>
          <a:p>
            <a:pPr marL="571500" indent="-571500" eaLnBrk="0" hangingPunct="0">
              <a:spcBef>
                <a:spcPct val="0"/>
              </a:spcBef>
              <a:buClrTx/>
              <a:buFontTx/>
              <a:buAutoNum type="arabicPeriod" startAt="27"/>
            </a:pPr>
            <a:r>
              <a:rPr lang="en-US" sz="1400" dirty="0">
                <a:latin typeface="Verdana" pitchFamily="34" charset="0"/>
                <a:hlinkClick r:id="rId2"/>
              </a:rPr>
              <a:t>http://www.health.gov.bc.ca/library/publications/year/2010/healthy_minds_healthy_people.pdf</a:t>
            </a:r>
            <a:endParaRPr lang="en-US" sz="1400" dirty="0">
              <a:latin typeface="Verdana" pitchFamily="34" charset="0"/>
            </a:endParaRPr>
          </a:p>
          <a:p>
            <a:pPr marL="571500" indent="-571500" eaLnBrk="0" hangingPunct="0">
              <a:spcBef>
                <a:spcPct val="0"/>
              </a:spcBef>
              <a:buClrTx/>
              <a:buFontTx/>
              <a:buAutoNum type="arabicPeriod" startAt="27"/>
            </a:pPr>
            <a:endParaRPr lang="en-US" sz="1400" dirty="0">
              <a:latin typeface="Verdana" pitchFamily="34" charset="0"/>
            </a:endParaRPr>
          </a:p>
          <a:p>
            <a:pPr marL="571500" indent="-571500" eaLnBrk="0" hangingPunct="0">
              <a:spcBef>
                <a:spcPct val="0"/>
              </a:spcBef>
              <a:buClrTx/>
              <a:buFontTx/>
              <a:buNone/>
            </a:pPr>
            <a:endParaRPr lang="en-US" sz="1400" dirty="0">
              <a:latin typeface="Verdana" pitchFamily="34" charset="0"/>
            </a:endParaRPr>
          </a:p>
          <a:p>
            <a:pPr marL="571500" indent="-571500" eaLnBrk="0" hangingPunct="0">
              <a:spcBef>
                <a:spcPct val="0"/>
              </a:spcBef>
              <a:buClrTx/>
              <a:buFontTx/>
              <a:buChar char="•"/>
            </a:pPr>
            <a:endParaRPr lang="en-US" sz="1400" dirty="0">
              <a:latin typeface="Verdana" pitchFamily="34" charset="0"/>
            </a:endParaRPr>
          </a:p>
          <a:p>
            <a:pPr marL="571500" indent="-571500" eaLnBrk="0" hangingPunct="0">
              <a:spcBef>
                <a:spcPct val="0"/>
              </a:spcBef>
              <a:buClrTx/>
              <a:buFontTx/>
              <a:buChar char="•"/>
            </a:pPr>
            <a:endParaRPr lang="en-US" sz="2800" dirty="0">
              <a:latin typeface="Verdana" pitchFamily="34" charset="0"/>
            </a:endParaRPr>
          </a:p>
          <a:p>
            <a:pPr marL="571500" indent="-571500" eaLnBrk="0" hangingPunct="0">
              <a:spcBef>
                <a:spcPct val="0"/>
              </a:spcBef>
              <a:buClrTx/>
              <a:buFontTx/>
              <a:buChar char="•"/>
            </a:pPr>
            <a:endParaRPr lang="en-US" sz="28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66800"/>
            <a:ext cx="7086600" cy="1565275"/>
          </a:xfrm>
        </p:spPr>
        <p:txBody>
          <a:bodyPr/>
          <a:lstStyle/>
          <a:p>
            <a:r>
              <a:rPr lang="en-US" sz="3600" dirty="0"/>
              <a:t>What comes to mind when you hear the words, “Mental Health”?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2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81200"/>
            <a:ext cx="7010400" cy="1527175"/>
          </a:xfrm>
        </p:spPr>
        <p:txBody>
          <a:bodyPr/>
          <a:lstStyle/>
          <a:p>
            <a:r>
              <a:rPr lang="en-US" dirty="0"/>
              <a:t>What movies, TV programs, public awareness campaigns have you seen that are related to mental illness?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495800"/>
            <a:ext cx="7467600" cy="990600"/>
          </a:xfrm>
        </p:spPr>
        <p:txBody>
          <a:bodyPr/>
          <a:lstStyle/>
          <a:p>
            <a:r>
              <a:rPr lang="en-US" dirty="0">
                <a:hlinkClick r:id="rId3"/>
              </a:rPr>
              <a:t>http://en.wikipedia.org/wiki/List_of_films_featuring_mental_disorders</a:t>
            </a:r>
            <a:endParaRPr lang="en-US" dirty="0"/>
          </a:p>
          <a:p>
            <a:r>
              <a:rPr lang="en-US" dirty="0">
                <a:hlinkClick r:id="rId4"/>
              </a:rPr>
              <a:t>http://www.youtube.com/watch?v=MyaTzth71bQ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2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 state of well-being in which the individual realizes his or her own abilities, copes with the normal stresses of life, works productively and contributes to his or her communities.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3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6858000" cy="1905000"/>
          </a:xfrm>
        </p:spPr>
        <p:txBody>
          <a:bodyPr/>
          <a:lstStyle/>
          <a:p>
            <a:r>
              <a:rPr lang="en-US" sz="4000" dirty="0">
                <a:latin typeface="Verdana" pitchFamily="34" charset="0"/>
              </a:rPr>
              <a:t>About mental health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286000"/>
            <a:ext cx="7467600" cy="3962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A" sz="2400" dirty="0"/>
              <a:t>A</a:t>
            </a:r>
            <a:r>
              <a:rPr lang="en-CA" sz="2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bout one in five individuals in </a:t>
            </a:r>
            <a:r>
              <a:rPr lang="en-CA" sz="2400" dirty="0"/>
              <a:t>BC</a:t>
            </a:r>
            <a:r>
              <a:rPr lang="en-CA" sz="2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will experience significant mental health and/or substance use problems leading to personal suffering and interference with life goals. </a:t>
            </a:r>
            <a:endParaRPr lang="en-US" sz="2000" dirty="0">
              <a:latin typeface="Verdana" pitchFamily="34" charset="0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Verdana" pitchFamily="34" charset="0"/>
            </a:endParaRPr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57150" y="2543175"/>
            <a:ext cx="1250950" cy="1189038"/>
            <a:chOff x="0" y="821"/>
            <a:chExt cx="788" cy="821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821"/>
              <a:ext cx="788" cy="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0" y="821"/>
              <a:ext cx="788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3732213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200" dirty="0">
                <a:latin typeface="Times New Roman" pitchFamily="18" charset="0"/>
              </a:rPr>
              <a:t> 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6934200" cy="1447800"/>
          </a:xfrm>
        </p:spPr>
        <p:txBody>
          <a:bodyPr/>
          <a:lstStyle/>
          <a:p>
            <a:r>
              <a:rPr lang="en-US" sz="4000" dirty="0">
                <a:latin typeface="Verdana" pitchFamily="34" charset="0"/>
              </a:rPr>
              <a:t>Children’s mental</a:t>
            </a:r>
            <a:br>
              <a:rPr lang="en-US" sz="4000" dirty="0">
                <a:latin typeface="Verdana" pitchFamily="34" charset="0"/>
              </a:rPr>
            </a:br>
            <a:r>
              <a:rPr lang="en-US" sz="4000" dirty="0">
                <a:latin typeface="Verdana" pitchFamily="34" charset="0"/>
              </a:rPr>
              <a:t>health disorders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543800" cy="3962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 dirty="0">
                <a:latin typeface="Verdana" pitchFamily="34" charset="0"/>
              </a:rPr>
              <a:t>Serious behavior</a:t>
            </a:r>
            <a:r>
              <a:rPr lang="en-US" sz="1800" dirty="0">
                <a:latin typeface="Verdana" pitchFamily="34" charset="0"/>
              </a:rPr>
              <a:t> </a:t>
            </a:r>
            <a:r>
              <a:rPr lang="en-US" sz="1800" b="1" dirty="0">
                <a:latin typeface="Verdana" pitchFamily="34" charset="0"/>
              </a:rPr>
              <a:t>&amp;</a:t>
            </a:r>
            <a:r>
              <a:rPr lang="en-US" sz="1800" dirty="0">
                <a:latin typeface="Verdana" pitchFamily="34" charset="0"/>
              </a:rPr>
              <a:t> </a:t>
            </a:r>
            <a:r>
              <a:rPr lang="en-US" sz="1800" b="1" dirty="0">
                <a:latin typeface="Verdana" pitchFamily="34" charset="0"/>
              </a:rPr>
              <a:t>emotional </a:t>
            </a:r>
            <a:r>
              <a:rPr lang="en-US" sz="1800" dirty="0">
                <a:latin typeface="Verdana" pitchFamily="34" charset="0"/>
              </a:rPr>
              <a:t>problems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Verdana" pitchFamily="34" charset="0"/>
              </a:rPr>
              <a:t>Bullying, violence, fire-setting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Verdana" pitchFamily="34" charset="0"/>
              </a:rPr>
              <a:t>Depression, suicide attempts, self-harm </a:t>
            </a:r>
          </a:p>
          <a:p>
            <a:pPr lvl="1">
              <a:lnSpc>
                <a:spcPct val="80000"/>
              </a:lnSpc>
            </a:pPr>
            <a:r>
              <a:rPr lang="en-CA" sz="1800" dirty="0">
                <a:latin typeface="Verdana" pitchFamily="34" charset="0"/>
              </a:rPr>
              <a:t>Defiance, disruptive behaviour</a:t>
            </a:r>
          </a:p>
          <a:p>
            <a:pPr lvl="1">
              <a:lnSpc>
                <a:spcPct val="80000"/>
              </a:lnSpc>
            </a:pPr>
            <a:r>
              <a:rPr lang="en-CA" sz="1800" dirty="0">
                <a:latin typeface="Verdana" pitchFamily="34" charset="0"/>
              </a:rPr>
              <a:t>Anxiety, post-traumatic stress (e.g. related to violence or abuse), obsessive-compulsive</a:t>
            </a:r>
          </a:p>
          <a:p>
            <a:pPr lvl="1">
              <a:lnSpc>
                <a:spcPct val="80000"/>
              </a:lnSpc>
            </a:pPr>
            <a:r>
              <a:rPr lang="en-CA" sz="1800" dirty="0">
                <a:latin typeface="Verdana" pitchFamily="34" charset="0"/>
              </a:rPr>
              <a:t>ADD/ADHD and related school problems</a:t>
            </a:r>
          </a:p>
          <a:p>
            <a:pPr lvl="1">
              <a:lnSpc>
                <a:spcPct val="80000"/>
              </a:lnSpc>
            </a:pPr>
            <a:r>
              <a:rPr lang="en-CA" sz="1800" dirty="0">
                <a:latin typeface="Verdana" pitchFamily="34" charset="0"/>
              </a:rPr>
              <a:t>Substance abuse &amp; addictions</a:t>
            </a:r>
          </a:p>
          <a:p>
            <a:pPr lvl="1">
              <a:lnSpc>
                <a:spcPct val="80000"/>
              </a:lnSpc>
            </a:pPr>
            <a:endParaRPr lang="en-CA" sz="1800" dirty="0"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Verdana" pitchFamily="34" charset="0"/>
              </a:rPr>
              <a:t>Other Child &amp; Adolescent</a:t>
            </a:r>
            <a:r>
              <a:rPr lang="en-US" sz="2000" b="1" dirty="0">
                <a:latin typeface="Verdana" pitchFamily="34" charset="0"/>
              </a:rPr>
              <a:t> Psychiatric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b="1" dirty="0">
                <a:latin typeface="Verdana" pitchFamily="34" charset="0"/>
              </a:rPr>
              <a:t>disorders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Verdana" pitchFamily="34" charset="0"/>
              </a:rPr>
              <a:t>Schizophrenia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Verdana" pitchFamily="34" charset="0"/>
              </a:rPr>
              <a:t>Bi-polar (manic-depressive) 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Verdana" pitchFamily="34" charset="0"/>
              </a:rPr>
              <a:t>Anorexia &amp; bulimia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Verdana" pitchFamily="34" charset="0"/>
              </a:rPr>
              <a:t>Autism spectrum  … etc.</a:t>
            </a:r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57150" y="2543175"/>
            <a:ext cx="1250950" cy="1189038"/>
            <a:chOff x="0" y="821"/>
            <a:chExt cx="788" cy="821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821"/>
              <a:ext cx="788" cy="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0" y="821"/>
              <a:ext cx="788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3732213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200" dirty="0">
                <a:latin typeface="Times New Roman" pitchFamily="18" charset="0"/>
              </a:rPr>
              <a:t> 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6629400" cy="914400"/>
          </a:xfrm>
        </p:spPr>
        <p:txBody>
          <a:bodyPr/>
          <a:lstStyle/>
          <a:p>
            <a:r>
              <a:rPr lang="en-US" sz="4000" dirty="0">
                <a:latin typeface="Verdana" pitchFamily="34" charset="0"/>
              </a:rPr>
              <a:t>  Suicide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latin typeface="Verdana" pitchFamily="34" charset="0"/>
              </a:rPr>
              <a:t>Suicide is the 2</a:t>
            </a:r>
            <a:r>
              <a:rPr lang="en-US" sz="2000" b="1" baseline="30000" dirty="0">
                <a:latin typeface="Verdana" pitchFamily="34" charset="0"/>
              </a:rPr>
              <a:t>nd</a:t>
            </a:r>
            <a:r>
              <a:rPr lang="en-US" sz="2000" b="1" dirty="0">
                <a:latin typeface="Verdana" pitchFamily="34" charset="0"/>
              </a:rPr>
              <a:t> leading cause of death</a:t>
            </a:r>
            <a:r>
              <a:rPr lang="en-US" sz="2000" dirty="0">
                <a:latin typeface="Verdana" pitchFamily="34" charset="0"/>
              </a:rPr>
              <a:t> among 10-24 year olds (24% of all deaths)</a:t>
            </a:r>
          </a:p>
          <a:p>
            <a:r>
              <a:rPr lang="en-US" sz="2000" b="1" dirty="0">
                <a:latin typeface="Verdana" pitchFamily="34" charset="0"/>
              </a:rPr>
              <a:t>Hospitalization rates for suicide attempts</a:t>
            </a:r>
            <a:r>
              <a:rPr lang="en-US" sz="2000" dirty="0">
                <a:latin typeface="Verdana" pitchFamily="34" charset="0"/>
              </a:rPr>
              <a:t> by 15-19 year old Canadians are </a:t>
            </a:r>
            <a:r>
              <a:rPr lang="en-US" sz="2000" b="1" dirty="0">
                <a:latin typeface="Verdana" pitchFamily="34" charset="0"/>
              </a:rPr>
              <a:t>73% above the average</a:t>
            </a:r>
            <a:r>
              <a:rPr lang="en-US" sz="2000" dirty="0">
                <a:latin typeface="Verdana" pitchFamily="34" charset="0"/>
              </a:rPr>
              <a:t> for all age groups</a:t>
            </a:r>
          </a:p>
          <a:p>
            <a:r>
              <a:rPr lang="en-US" sz="2000" dirty="0">
                <a:latin typeface="Verdana" pitchFamily="34" charset="0"/>
              </a:rPr>
              <a:t>In a study of adolescent suicide, at least 78% of subjects saw a physician in the year before their suicide, but </a:t>
            </a:r>
            <a:r>
              <a:rPr lang="en-US" sz="2000" b="1" dirty="0">
                <a:latin typeface="Verdana" pitchFamily="34" charset="0"/>
              </a:rPr>
              <a:t>only 12%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b="1" dirty="0">
                <a:latin typeface="Verdana" pitchFamily="34" charset="0"/>
              </a:rPr>
              <a:t>received medical intervention</a:t>
            </a:r>
            <a:r>
              <a:rPr lang="en-US" sz="2000" dirty="0">
                <a:latin typeface="Verdana" pitchFamily="34" charset="0"/>
              </a:rPr>
              <a:t> for a psychiatric issue</a:t>
            </a:r>
            <a:r>
              <a:rPr lang="en-US" sz="1800" baseline="40000" dirty="0">
                <a:latin typeface="Verdana" pitchFamily="34" charset="0"/>
              </a:rPr>
              <a:t>7</a:t>
            </a:r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57150" y="2543175"/>
            <a:ext cx="1250950" cy="1189038"/>
            <a:chOff x="0" y="821"/>
            <a:chExt cx="788" cy="821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0" y="821"/>
              <a:ext cx="788" cy="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0" y="821"/>
              <a:ext cx="788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3732213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200" dirty="0">
                <a:latin typeface="Times New Roman" pitchFamily="18" charset="0"/>
              </a:rPr>
              <a:t> 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487" y="228600"/>
            <a:ext cx="7010400" cy="1527175"/>
          </a:xfrm>
        </p:spPr>
        <p:txBody>
          <a:bodyPr/>
          <a:lstStyle/>
          <a:p>
            <a:r>
              <a:rPr lang="en-CA" sz="2400" dirty="0"/>
              <a:t>Age- Standardized Suicide Rates (Per 100,000 population), both sexes 2012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 descr="http://gamapserver.who.int/mapLibrary/Files/Maps/Global_AS_suicide_rates_bothsexes_2012.png?ua=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t="5727" r="2192" b="8316"/>
          <a:stretch/>
        </p:blipFill>
        <p:spPr bwMode="auto">
          <a:xfrm>
            <a:off x="1524000" y="1905001"/>
            <a:ext cx="7010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68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29400" cy="1524000"/>
          </a:xfrm>
        </p:spPr>
        <p:txBody>
          <a:bodyPr/>
          <a:lstStyle/>
          <a:p>
            <a:r>
              <a:rPr lang="en-US" sz="4000" dirty="0">
                <a:latin typeface="Verdana" pitchFamily="34" charset="0"/>
              </a:rPr>
              <a:t>Mental health</a:t>
            </a:r>
            <a:br>
              <a:rPr lang="en-US" sz="4000" dirty="0">
                <a:latin typeface="Verdana" pitchFamily="34" charset="0"/>
              </a:rPr>
            </a:br>
            <a:r>
              <a:rPr lang="en-US" sz="4000" dirty="0">
                <a:latin typeface="Verdana" pitchFamily="34" charset="0"/>
              </a:rPr>
              <a:t>&amp; education</a:t>
            </a:r>
            <a:r>
              <a:rPr lang="en-US" sz="4000" dirty="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9248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Verdana" pitchFamily="34" charset="0"/>
              </a:rPr>
              <a:t>Children whose mental health problems are untreated </a:t>
            </a:r>
            <a:r>
              <a:rPr lang="en-US" sz="2200" b="1" dirty="0">
                <a:latin typeface="Verdana" pitchFamily="34" charset="0"/>
              </a:rPr>
              <a:t>disrupt classes, bully other students</a:t>
            </a:r>
            <a:r>
              <a:rPr lang="en-US" sz="2200" dirty="0">
                <a:latin typeface="Verdana" pitchFamily="34" charset="0"/>
              </a:rPr>
              <a:t>, abuse drugs &amp; alcohol, engage in vandalism, etc.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Verdana" pitchFamily="34" charset="0"/>
              </a:rPr>
              <a:t>Boards have </a:t>
            </a:r>
            <a:r>
              <a:rPr lang="en-US" sz="2200" b="1" dirty="0">
                <a:latin typeface="Verdana" pitchFamily="34" charset="0"/>
              </a:rPr>
              <a:t>cut back special education, social workers and counselors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Verdana" pitchFamily="34" charset="0"/>
              </a:rPr>
              <a:t>Poor grades and dropping out are strongly correlated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b="1" dirty="0">
                <a:latin typeface="Verdana" pitchFamily="34" charset="0"/>
              </a:rPr>
              <a:t>with mental health problems</a:t>
            </a:r>
            <a:r>
              <a:rPr lang="en-US" sz="1800" baseline="40000" dirty="0">
                <a:latin typeface="Verdana" pitchFamily="34" charset="0"/>
              </a:rPr>
              <a:t>10</a:t>
            </a:r>
            <a:endParaRPr lang="en-US" sz="1900" dirty="0">
              <a:latin typeface="Verdana" pitchFamily="34" charset="0"/>
            </a:endParaRPr>
          </a:p>
        </p:txBody>
      </p: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57150" y="2543175"/>
            <a:ext cx="1250950" cy="1189038"/>
            <a:chOff x="0" y="821"/>
            <a:chExt cx="788" cy="821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0" y="821"/>
              <a:ext cx="788" cy="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0" y="821"/>
              <a:ext cx="788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3732213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200" dirty="0">
                <a:latin typeface="Times New Roman" pitchFamily="18" charset="0"/>
              </a:rPr>
              <a:t> 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5489</TotalTime>
  <Words>859</Words>
  <Application>Microsoft Office PowerPoint</Application>
  <PresentationFormat>On-screen Show (4:3)</PresentationFormat>
  <Paragraphs>102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Wingdings</vt:lpstr>
      <vt:lpstr>Echo</vt:lpstr>
      <vt:lpstr>Mental Health:  </vt:lpstr>
      <vt:lpstr>What comes to mind when you hear the words, “Mental Health”?</vt:lpstr>
      <vt:lpstr>What movies, TV programs, public awareness campaigns have you seen that are related to mental illness?</vt:lpstr>
      <vt:lpstr>Mental Health</vt:lpstr>
      <vt:lpstr>About mental health</vt:lpstr>
      <vt:lpstr>Children’s mental health disorders</vt:lpstr>
      <vt:lpstr>  Suicide</vt:lpstr>
      <vt:lpstr>Age- Standardized Suicide Rates (Per 100,000 population), both sexes 2012 images</vt:lpstr>
      <vt:lpstr>Mental health &amp; education </vt:lpstr>
      <vt:lpstr>Early treatment is an investment</vt:lpstr>
      <vt:lpstr>Signs of Poor Mental Health</vt:lpstr>
      <vt:lpstr>Experiences that can knock a person “off balance”</vt:lpstr>
      <vt:lpstr>Summary</vt:lpstr>
      <vt:lpstr>Notes</vt:lpstr>
      <vt:lpstr>Notes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Children’s Mental Health:  High Needs, High Returns</dc:title>
  <dc:creator>gf</dc:creator>
  <cp:lastModifiedBy>Sarthak Nadkarni</cp:lastModifiedBy>
  <cp:revision>85</cp:revision>
  <dcterms:created xsi:type="dcterms:W3CDTF">2004-02-02T04:05:23Z</dcterms:created>
  <dcterms:modified xsi:type="dcterms:W3CDTF">2020-10-31T05:26:30Z</dcterms:modified>
</cp:coreProperties>
</file>