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7A4DF-0472-46A4-A872-995BEABE2AED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AD53-F638-47CC-8192-2480B3FB7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8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AD53-F638-47CC-8192-2480B3FB7E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1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9AD53-F638-47CC-8192-2480B3FB7E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4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1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5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44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1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3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FFF00">
                <a:lumMod val="64000"/>
                <a:lumOff val="36000"/>
                <a:alpha val="49000"/>
              </a:srgbClr>
            </a:gs>
            <a:gs pos="100000">
              <a:srgbClr val="FFFF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67F3-94C9-460C-9AC9-A6CBECD0D032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AA96-BA9B-4EB0-A38F-DCD5D11C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65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 AND AUGMENTATIVE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COMMUNICATION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809" y="4648200"/>
            <a:ext cx="6400800" cy="1752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438400"/>
            <a:ext cx="91440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24400"/>
            <a:ext cx="1735492" cy="14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86840"/>
            <a:ext cx="2286000" cy="158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13335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599"/>
            <a:ext cx="2057399" cy="83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2667000"/>
            <a:ext cx="1828801" cy="91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2" name="Picture 8" descr="C:\Users\Amini Paradise\AppData\Local\Microsoft\Windows\Temporary Internet Files\Content.IE5\QJBAE88A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9" y="3036332"/>
            <a:ext cx="1676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mini Paradise\AppData\Local\Microsoft\Windows\Temporary Internet Files\Content.IE5\QJBAE88A\dglxasset[1].aspx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1"/>
            <a:ext cx="14478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391400" y="1676400"/>
            <a:ext cx="1447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AbleNet</a:t>
            </a:r>
            <a:endParaRPr lang="en-GB" dirty="0"/>
          </a:p>
        </p:txBody>
      </p:sp>
      <p:pic>
        <p:nvPicPr>
          <p:cNvPr id="1034" name="Picture 10" descr="C:\Users\Amini Paradise\AppData\Local\Microsoft\Windows\Temporary Internet Files\Content.IE5\QJBAE88A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19" y="2978386"/>
            <a:ext cx="1524000" cy="7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mini Paradise\AppData\Local\Microsoft\Windows\Temporary Internet Files\Content.IE5\QJBAE88A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24" y="3714750"/>
            <a:ext cx="144780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791200" y="3733800"/>
            <a:ext cx="83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Clicker</a:t>
            </a:r>
            <a:endParaRPr lang="en-GB" dirty="0"/>
          </a:p>
        </p:txBody>
      </p:sp>
      <p:pic>
        <p:nvPicPr>
          <p:cNvPr id="1036" name="Picture 12" descr="C:\Users\Amini Paradise\AppData\Local\Microsoft\Windows\Temporary Internet Files\Content.IE5\QJBAE88A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163121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733799" y="1533258"/>
            <a:ext cx="1234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Dragon Naturally</a:t>
            </a:r>
            <a:endParaRPr lang="en-GB" dirty="0"/>
          </a:p>
        </p:txBody>
      </p:sp>
      <p:pic>
        <p:nvPicPr>
          <p:cNvPr id="1037" name="Picture 13" descr="C:\Users\Amini Paradise\AppData\Local\Microsoft\Windows\Temporary Internet Files\Content.IE5\USYPY71Y\MC900434389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14" y="4998707"/>
            <a:ext cx="1913515" cy="145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181600" y="5105400"/>
            <a:ext cx="1295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Inspiration</a:t>
            </a:r>
            <a:endParaRPr lang="en-GB" dirty="0"/>
          </a:p>
        </p:txBody>
      </p:sp>
      <p:pic>
        <p:nvPicPr>
          <p:cNvPr id="1038" name="Picture 14" descr="C:\Users\Amini Paradise\AppData\Local\Microsoft\Windows\Temporary Internet Files\Content.IE5\QJBAE88A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79589"/>
            <a:ext cx="1676400" cy="10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19583" y="2406846"/>
            <a:ext cx="1328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Boardmaker</a:t>
            </a:r>
            <a:endParaRPr lang="en-GB" dirty="0"/>
          </a:p>
        </p:txBody>
      </p:sp>
      <p:pic>
        <p:nvPicPr>
          <p:cNvPr id="1039" name="Picture 15" descr="C:\Users\Amini Paradise\AppData\Local\Microsoft\Windows\Temporary Internet Files\Content.IE5\QJBAE88A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45" y="4550855"/>
            <a:ext cx="1328249" cy="79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mini Paradise\AppData\Local\Microsoft\Windows\Temporary Internet Files\Content.IE5\KB2H75RH\MC90043441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49" y="5181600"/>
            <a:ext cx="835909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mini Paradise\AppData\Local\Microsoft\Windows\Temporary Internet Files\Content.IE5\USYPY71Y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74" y="4106774"/>
            <a:ext cx="56075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mini Paradise\AppData\Local\Microsoft\Windows\Temporary Internet Files\Content.IE5\USYPY71Y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77" y="2198131"/>
            <a:ext cx="309384" cy="3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mini Paradise\AppData\Local\Microsoft\Windows\Temporary Internet Files\Content.IE5\USYPY71Y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7" y="1425011"/>
            <a:ext cx="4667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mini Paradise\AppData\Local\Microsoft\Windows\Temporary Internet Files\Content.IE5\USYPY71Y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07" y="3088373"/>
            <a:ext cx="309562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Amini Paradise\AppData\Local\Microsoft\Windows\Temporary Internet Files\Content.IE5\USYPY71Y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69" y="5638800"/>
            <a:ext cx="265232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mini Paradise\AppData\Local\Microsoft\Windows\Temporary Internet Files\Content.IE5\USYPY71Y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9637" y="4762500"/>
            <a:ext cx="466725" cy="5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Amini Paradise\AppData\Local\Microsoft\Windows\Temporary Internet Files\Content.IE5\KQVOSL69\MC90043466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49" y="3659873"/>
            <a:ext cx="1562650" cy="13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02003" y="3990975"/>
            <a:ext cx="100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/>
              <a:t>DynaVox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0208" y="4659224"/>
            <a:ext cx="61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IPAD</a:t>
            </a:r>
          </a:p>
        </p:txBody>
      </p:sp>
      <p:pic>
        <p:nvPicPr>
          <p:cNvPr id="1027" name="Picture 3" descr="C:\Users\HEATHERA\AppData\Local\Microsoft\Windows\Temporary Internet Files\Content.IE5\3WTV1I61\MC90043466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143000"/>
            <a:ext cx="1404387" cy="11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09637" y="3244334"/>
            <a:ext cx="336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JAWS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2999" y="1425011"/>
            <a:ext cx="3750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PECS</a:t>
            </a:r>
          </a:p>
        </p:txBody>
      </p:sp>
      <p:pic>
        <p:nvPicPr>
          <p:cNvPr id="1028" name="Picture 4" descr="C:\Users\HEATHERA\AppData\Local\Microsoft\Windows\Temporary Internet Files\Content.IE5\3WTV1I61\MC90043466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80" y="2190515"/>
            <a:ext cx="1981200" cy="14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08830" y="2514600"/>
            <a:ext cx="2024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 fingerspelling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3088373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ASL</a:t>
            </a:r>
          </a:p>
        </p:txBody>
      </p:sp>
      <p:pic>
        <p:nvPicPr>
          <p:cNvPr id="1026" name="Picture 2" descr="C:\Users\HEATHERA\AppData\Local\Microsoft\Windows\Temporary Internet Files\Content.IE5\96688K3P\MC90043466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1" y="1020538"/>
            <a:ext cx="1389186" cy="103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62600" y="1219200"/>
            <a:ext cx="162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Kurzweil</a:t>
            </a:r>
            <a:endParaRPr lang="en-CA" dirty="0"/>
          </a:p>
        </p:txBody>
      </p:sp>
      <p:pic>
        <p:nvPicPr>
          <p:cNvPr id="11" name="Picture 4" descr="C:\Users\HEATHERA\AppData\Local\Microsoft\Windows\Temporary Internet Files\Content.IE5\QDWXO4RG\MM90023624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61" y="5586042"/>
            <a:ext cx="466725" cy="4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4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⦁</a:t>
            </a:r>
            <a:r>
              <a:rPr lang="en-US" dirty="0"/>
              <a:t> to send or receive messages to at least one </a:t>
            </a:r>
          </a:p>
          <a:p>
            <a:pPr marL="0" indent="0">
              <a:buNone/>
            </a:pPr>
            <a:r>
              <a:rPr lang="en-US" dirty="0"/>
              <a:t>   other </a:t>
            </a:r>
            <a:r>
              <a:rPr lang="en-US" dirty="0" smtClean="0"/>
              <a:t>person through verbal, non verbal 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visualization methods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mbria Math"/>
                <a:ea typeface="Cambria Math"/>
              </a:rPr>
              <a:t>⦁ </a:t>
            </a:r>
            <a:r>
              <a:rPr lang="en-US" dirty="0"/>
              <a:t>Those with access to communication:</a:t>
            </a:r>
          </a:p>
          <a:p>
            <a:pPr marL="0" indent="0">
              <a:buNone/>
            </a:pPr>
            <a:r>
              <a:rPr lang="en-US" dirty="0"/>
              <a:t>        - develop language skills</a:t>
            </a:r>
          </a:p>
          <a:p>
            <a:pPr marL="0" indent="0">
              <a:buNone/>
            </a:pPr>
            <a:r>
              <a:rPr lang="en-US" dirty="0"/>
              <a:t>        - decrease frustration</a:t>
            </a:r>
          </a:p>
          <a:p>
            <a:pPr marL="0" indent="0">
              <a:buNone/>
            </a:pPr>
            <a:r>
              <a:rPr lang="en-US" dirty="0"/>
              <a:t>        - increase socialization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  - increase participation</a:t>
            </a:r>
          </a:p>
          <a:p>
            <a:pPr marL="0" indent="0">
              <a:buNone/>
            </a:pPr>
            <a:r>
              <a:rPr lang="en-US" dirty="0"/>
              <a:t>        - have control over what happens to them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What is Alternative &amp; Augmentative Communication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Alternative</a:t>
            </a:r>
            <a:r>
              <a:rPr lang="en-US" sz="2800" dirty="0" smtClean="0"/>
              <a:t>          -   a choice or substitute method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using it to speak by pointing to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symbols, signing or by spelling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latin typeface="Cambria Math"/>
                <a:ea typeface="Cambria Math"/>
              </a:rPr>
              <a:t>⦁  </a:t>
            </a:r>
            <a:r>
              <a:rPr lang="en-US" sz="2800" b="1" dirty="0" smtClean="0">
                <a:latin typeface="Calibri" panose="020F0502020204030204" pitchFamily="34" charset="0"/>
                <a:ea typeface="Cambria Math"/>
              </a:rPr>
              <a:t>Augment</a:t>
            </a:r>
            <a:r>
              <a:rPr lang="en-US" sz="2800" dirty="0" smtClean="0">
                <a:latin typeface="Calibri" panose="020F0502020204030204" pitchFamily="34" charset="0"/>
                <a:ea typeface="Cambria Math"/>
              </a:rPr>
              <a:t> 		 -   to add to or enhance using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mbria Math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Cambria Math"/>
              </a:rPr>
              <a:t>                                       gestures, eye pointing and body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mbria Math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Cambria Math"/>
              </a:rPr>
              <a:t>                                       language</a:t>
            </a:r>
            <a:endParaRPr lang="en-GB" sz="2800" dirty="0">
              <a:latin typeface="Calibri" panose="020F0502020204030204" pitchFamily="34" charset="0"/>
              <a:ea typeface="Cambria Math"/>
            </a:endParaRPr>
          </a:p>
          <a:p>
            <a:pPr marL="0" indent="0">
              <a:buNone/>
            </a:pPr>
            <a:r>
              <a:rPr lang="en-GB" sz="2800" dirty="0" smtClean="0">
                <a:latin typeface="Calibri" panose="020F0502020204030204" pitchFamily="34" charset="0"/>
                <a:ea typeface="Cambria Math"/>
              </a:rPr>
              <a:t>⦁  </a:t>
            </a:r>
            <a:r>
              <a:rPr lang="en-GB" sz="2800" b="1" dirty="0" smtClean="0">
                <a:latin typeface="Calibri" panose="020F0502020204030204" pitchFamily="34" charset="0"/>
                <a:ea typeface="Cambria Math"/>
              </a:rPr>
              <a:t>Communication</a:t>
            </a:r>
            <a:r>
              <a:rPr lang="en-GB" sz="2800" dirty="0" smtClean="0">
                <a:latin typeface="Calibri" panose="020F0502020204030204" pitchFamily="34" charset="0"/>
                <a:ea typeface="Cambria Math"/>
              </a:rPr>
              <a:t>    -  facilitating spoken language</a:t>
            </a:r>
            <a:endParaRPr lang="en-GB" sz="2800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C:\Users\Amini Paradise\AppData\Local\Microsoft\Windows\Temporary Internet Files\Content.IE5\QJBAE88A\MC9004344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04415"/>
            <a:ext cx="533400" cy="5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mini Paradise\AppData\Local\Microsoft\Windows\Temporary Internet Files\Content.IE5\USYPY71Y\MC90043466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537" y="1075827"/>
            <a:ext cx="6858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99" y="1219199"/>
            <a:ext cx="503751" cy="38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AAC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          –   documentation of sign language</a:t>
            </a:r>
          </a:p>
          <a:p>
            <a:pPr marL="0" indent="0">
              <a:buNone/>
            </a:pPr>
            <a:r>
              <a:rPr lang="en-US" sz="2400" dirty="0" smtClean="0"/>
              <a:t>19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        –   fingerspelling, sign language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each country has their own version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ASL (</a:t>
            </a:r>
            <a:r>
              <a:rPr lang="en-US" sz="2400" dirty="0"/>
              <a:t>C</a:t>
            </a:r>
            <a:r>
              <a:rPr lang="en-US" sz="2400" dirty="0" smtClean="0"/>
              <a:t>anada, US) is derived from France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Sign Language ( Britain, Australia, New Zealand)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has  a different dialect</a:t>
            </a:r>
          </a:p>
          <a:p>
            <a:pPr marL="0" indent="0">
              <a:buNone/>
            </a:pPr>
            <a:r>
              <a:rPr lang="en-US" sz="2400" dirty="0" smtClean="0"/>
              <a:t>1950’s                   –  modern AAC</a:t>
            </a:r>
          </a:p>
          <a:p>
            <a:pPr marL="0" indent="0">
              <a:buNone/>
            </a:pPr>
            <a:r>
              <a:rPr lang="en-US" sz="2400" dirty="0" smtClean="0"/>
              <a:t>1960’s – 1970’s   –  Sign Language, graphic symbols ( Bliss)</a:t>
            </a:r>
          </a:p>
          <a:p>
            <a:pPr marL="0" indent="0">
              <a:buNone/>
            </a:pPr>
            <a:r>
              <a:rPr lang="en-US" sz="2400" dirty="0" smtClean="0"/>
              <a:t>1980’s                   -   advent of technology, AAC emerges as a field of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its own, speech generating devices (</a:t>
            </a:r>
            <a:r>
              <a:rPr lang="en-US" sz="2400" dirty="0" err="1"/>
              <a:t>D</a:t>
            </a:r>
            <a:r>
              <a:rPr lang="en-US" sz="2400" dirty="0" err="1" smtClean="0"/>
              <a:t>ynaVox</a:t>
            </a:r>
            <a:r>
              <a:rPr lang="en-US" sz="2400" dirty="0" smtClean="0"/>
              <a:t>), switches,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</a:t>
            </a:r>
            <a:r>
              <a:rPr lang="en-US" sz="2400" dirty="0" err="1" smtClean="0"/>
              <a:t>eyetracking</a:t>
            </a:r>
            <a:r>
              <a:rPr lang="en-US" sz="2400" dirty="0" smtClean="0"/>
              <a:t>, PECS, switch access scanning</a:t>
            </a:r>
          </a:p>
          <a:p>
            <a:pPr marL="0" indent="0">
              <a:buNone/>
            </a:pPr>
            <a:r>
              <a:rPr lang="en-US" sz="2400" dirty="0" smtClean="0"/>
              <a:t>1990’ -2000         -   voice output, </a:t>
            </a:r>
            <a:r>
              <a:rPr lang="en-US" sz="2400" dirty="0" err="1" smtClean="0"/>
              <a:t>boadmaker</a:t>
            </a:r>
            <a:r>
              <a:rPr lang="en-US" sz="2400" dirty="0" smtClean="0"/>
              <a:t>, language strips,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   graphics</a:t>
            </a:r>
          </a:p>
          <a:p>
            <a:pPr marL="0" indent="0">
              <a:buNone/>
            </a:pPr>
            <a:r>
              <a:rPr lang="en-US" sz="2400" dirty="0" smtClean="0"/>
              <a:t>2000-2015           -   TECHNOLOGY,   I PHONES, IPADS, APPS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29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ACTIVITY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90800"/>
            <a:ext cx="4343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H:\5baby s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1"/>
            <a:ext cx="2657475" cy="3733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/>
          <a:lstStyle/>
          <a:p>
            <a:r>
              <a:rPr lang="en-US"/>
              <a:t>A</a:t>
            </a:r>
            <a:r>
              <a:rPr lang="en-US" smtClean="0"/>
              <a:t>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93312"/>
            <a:ext cx="2103120" cy="27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25415"/>
            <a:ext cx="1924050" cy="277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495800"/>
            <a:ext cx="5429250" cy="159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58721"/>
            <a:ext cx="2819400" cy="270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9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Sharing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Students share a sample of their communication systems using BLISS Symbols, sign language, </a:t>
            </a:r>
            <a:r>
              <a:rPr lang="en-CA" dirty="0" err="1" smtClean="0"/>
              <a:t>Boardmaker</a:t>
            </a:r>
            <a:r>
              <a:rPr lang="en-CA" dirty="0" smtClean="0"/>
              <a:t>, PECS, fingerspelling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                                  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4038600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83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248</Words>
  <Application>Microsoft Office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ALTERNATIVE AND AUGMENTATIVE   COMMUNICATION</vt:lpstr>
      <vt:lpstr>Communication</vt:lpstr>
      <vt:lpstr>What is Communication</vt:lpstr>
      <vt:lpstr>What is Alternative &amp; Augmentative Communication?</vt:lpstr>
      <vt:lpstr>The Evolution of AAC</vt:lpstr>
      <vt:lpstr>ACTIVITY</vt:lpstr>
      <vt:lpstr>Activity</vt:lpstr>
      <vt:lpstr>Sharing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AND AUGMENTATIVE   COMMUNICATION</dc:title>
  <dc:creator>Amini Paradise</dc:creator>
  <cp:lastModifiedBy>SCOL Student</cp:lastModifiedBy>
  <cp:revision>47</cp:revision>
  <dcterms:created xsi:type="dcterms:W3CDTF">2014-03-27T23:26:57Z</dcterms:created>
  <dcterms:modified xsi:type="dcterms:W3CDTF">2016-02-29T21:31:43Z</dcterms:modified>
</cp:coreProperties>
</file>