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6" r:id="rId11"/>
    <p:sldId id="267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59" d="100"/>
          <a:sy n="59" d="100"/>
        </p:scale>
        <p:origin x="-1648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ED115-72E2-C241-9FB9-C6A494056586}" type="datetimeFigureOut">
              <a:rPr lang="en-US" smtClean="0"/>
              <a:t>2013-09-11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1AFE2-C5F0-9A44-8FAF-1F4E40AE7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94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2013-09-11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15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defTabSz="914437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29057" indent="-280406" defTabSz="914437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21626" indent="-224325" defTabSz="914437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70276" indent="-224325" defTabSz="914437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18927" indent="-224325" defTabSz="914437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D22B13-34C0-D743-BFC8-4613F505FD12}" type="slidenum">
              <a:rPr lang="en-US">
                <a:latin typeface="Arial" charset="0"/>
              </a:rPr>
              <a:pPr eaLnBrk="1" hangingPunct="1"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eaLnBrk="1" hangingPunct="1"/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4AD49487-43C0-164C-AF9D-F2A2A77C67B3}" type="datetime8">
              <a:rPr lang="en-CA" smtClean="0"/>
              <a:t>2013-09-11 08:29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453A-724C-184D-8406-E4BEDA221369}" type="datetime8">
              <a:rPr lang="en-CA" smtClean="0">
                <a:solidFill>
                  <a:schemeClr val="tx2"/>
                </a:solidFill>
              </a:rPr>
              <a:t>2013-09-11 08:29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ACCE0BE-A9A2-FE45-8C92-4F427430D2CF}" type="datetime8">
              <a:rPr lang="en-CA" smtClean="0">
                <a:solidFill>
                  <a:schemeClr val="tx2"/>
                </a:solidFill>
              </a:rPr>
              <a:t>2013-09-11 08:29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BF55-1D6C-554F-AE16-341D40AFC2BB}" type="datetime8">
              <a:rPr lang="en-CA" smtClean="0"/>
              <a:t>2013-09-11 08:29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466-8BC4-1F43-B8EC-B3D42DFE74B7}" type="datetime8">
              <a:rPr lang="en-CA" smtClean="0"/>
              <a:t>2013-09-11 08:29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5D924C-9652-6F47-B3E1-96E2B8505E29}" type="datetime8">
              <a:rPr lang="en-CA" smtClean="0"/>
              <a:t>2013-09-11 08:29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9409DF-ECA6-1E4D-ABED-3AF8EF23E608}" type="datetime8">
              <a:rPr lang="en-CA" smtClean="0"/>
              <a:t>2013-09-11 08:29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82DF-0357-4A42-8B31-779F5BFFA7CC}" type="datetime8">
              <a:rPr lang="en-CA" smtClean="0"/>
              <a:t>2013-09-11 08:29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4E0D-4820-4B42-B9A1-E1F526DF9940}" type="datetime8">
              <a:rPr lang="en-CA" smtClean="0"/>
              <a:t>2013-09-11 08:29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3F2D-23A0-1540-A149-74BD661D2023}" type="datetime8">
              <a:rPr lang="en-CA" smtClean="0"/>
              <a:t>2013-09-11 08:29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CFD0247-F940-3E4C-AA9A-83DBD6826D67}" type="datetime8">
              <a:rPr lang="en-CA" smtClean="0"/>
              <a:t>2013-09-11 08:29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64300B98-1F39-EC45-A623-A21154BB6D1C}" type="datetime8">
              <a:rPr lang="en-CA" smtClean="0">
                <a:solidFill>
                  <a:schemeClr val="tx2"/>
                </a:solidFill>
              </a:rPr>
              <a:t>2013-09-11 08:29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Individualized Education Plan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Activity: IEP scenarios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4876800" cy="495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In small groups read your assigned scenario.</a:t>
            </a:r>
          </a:p>
          <a:p>
            <a:r>
              <a:rPr lang="en-US" sz="2400" dirty="0" smtClean="0">
                <a:latin typeface="Arial"/>
                <a:cs typeface="Arial"/>
              </a:rPr>
              <a:t>Consider that you were not present at the IEP meeting, but are expected to implement the various strategies.</a:t>
            </a:r>
          </a:p>
          <a:p>
            <a:r>
              <a:rPr lang="en-US" sz="2400" dirty="0" smtClean="0">
                <a:latin typeface="Arial"/>
                <a:cs typeface="Arial"/>
              </a:rPr>
              <a:t>What clarifying questions do you have for the classroom or resource teacher to ensure you understand the strategies you are expected to deliver to support </a:t>
            </a:r>
            <a:r>
              <a:rPr lang="en-US" sz="2400" dirty="0" smtClean="0">
                <a:latin typeface="Arial"/>
                <a:cs typeface="Arial"/>
              </a:rPr>
              <a:t>this </a:t>
            </a:r>
            <a:r>
              <a:rPr lang="en-US" sz="2400" dirty="0" smtClean="0">
                <a:latin typeface="Arial"/>
                <a:cs typeface="Arial"/>
              </a:rPr>
              <a:t>student’s learning?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7" name="Content Placeholder 6" descr="case-studies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r="11799"/>
          <a:stretch/>
        </p:blipFill>
        <p:spPr>
          <a:xfrm>
            <a:off x="5105400" y="2133600"/>
            <a:ext cx="3790356" cy="3524495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2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Activity: 10 things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/>
                <a:cs typeface="Arial"/>
              </a:rPr>
              <a:t>Create a flow chart or poster (with simple visuals) that outline the 10 most important things to remember about an IEP and the development </a:t>
            </a:r>
            <a:r>
              <a:rPr lang="en-US" sz="3200" dirty="0" smtClean="0">
                <a:latin typeface="Arial"/>
                <a:cs typeface="Arial"/>
              </a:rPr>
              <a:t>process.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Content Placeholder 4" descr="10 things iep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" b="1179"/>
          <a:stretch>
            <a:fillRect/>
          </a:stretch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5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143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Arial"/>
                <a:cs typeface="Arial"/>
              </a:rPr>
              <a:t>A Parent’s Guide to UDL – next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Arial"/>
                <a:cs typeface="Arial"/>
              </a:rPr>
              <a:t>Inclusive Teaching (p.218-224 &amp; 361-364)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Arial"/>
                <a:cs typeface="Arial"/>
              </a:rPr>
              <a:t>Inclusion of Exceptional Students (p. 6-9 &amp; 238-243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Read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8" name="Picture Placeholder 7" descr="Homework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" t="-4351" r="2549" b="356"/>
          <a:stretch/>
        </p:blipFill>
        <p:spPr>
          <a:xfrm>
            <a:off x="1828800" y="0"/>
            <a:ext cx="5972883" cy="4566203"/>
          </a:xfrm>
        </p:spPr>
      </p:pic>
    </p:spTree>
    <p:extLst>
      <p:ext uri="{BB962C8B-B14F-4D97-AF65-F5344CB8AC3E}">
        <p14:creationId xmlns:p14="http://schemas.microsoft.com/office/powerpoint/2010/main" val="216517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Individualized Education Plans (IEP)</a:t>
            </a:r>
            <a:endParaRPr lang="en-US" dirty="0"/>
          </a:p>
        </p:txBody>
      </p:sp>
      <p:pic>
        <p:nvPicPr>
          <p:cNvPr id="7" name="Content Placeholder 6" descr="IEP-IPRC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3" r="16463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/>
                <a:cs typeface="Arial"/>
              </a:rPr>
              <a:t>First introduced in US (Public Law 94-142) in 1975</a:t>
            </a:r>
          </a:p>
          <a:p>
            <a:r>
              <a:rPr lang="en-US" dirty="0" smtClean="0">
                <a:latin typeface="Arial"/>
                <a:cs typeface="Arial"/>
              </a:rPr>
              <a:t>Mandated (legal) </a:t>
            </a:r>
            <a:r>
              <a:rPr lang="en-US" dirty="0" smtClean="0">
                <a:latin typeface="Arial"/>
                <a:cs typeface="Arial"/>
              </a:rPr>
              <a:t>in US, not in BC</a:t>
            </a:r>
          </a:p>
          <a:p>
            <a:r>
              <a:rPr lang="en-US" dirty="0" smtClean="0">
                <a:latin typeface="Arial"/>
                <a:cs typeface="Arial"/>
              </a:rPr>
              <a:t>Considered confidential</a:t>
            </a:r>
          </a:p>
          <a:p>
            <a:r>
              <a:rPr lang="en-US" dirty="0" smtClean="0">
                <a:latin typeface="Arial"/>
                <a:cs typeface="Arial"/>
              </a:rPr>
              <a:t>Developed to support a student to reach their education goals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2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IEPs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IEPmeeting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9" r="16516"/>
          <a:stretch/>
        </p:blipFill>
        <p:spPr>
          <a:xfrm>
            <a:off x="228600" y="1828800"/>
            <a:ext cx="4391997" cy="412720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Tailored to a specific student</a:t>
            </a:r>
          </a:p>
          <a:p>
            <a:r>
              <a:rPr lang="en-US" dirty="0" smtClean="0">
                <a:latin typeface="Arial"/>
                <a:cs typeface="Arial"/>
              </a:rPr>
              <a:t>Strength based</a:t>
            </a:r>
          </a:p>
          <a:p>
            <a:r>
              <a:rPr lang="en-US" dirty="0" smtClean="0">
                <a:latin typeface="Arial"/>
                <a:cs typeface="Arial"/>
              </a:rPr>
              <a:t>Regularly maintained and updated yearly, until leaving school (19 years old)</a:t>
            </a:r>
          </a:p>
          <a:p>
            <a:r>
              <a:rPr lang="en-US" dirty="0" smtClean="0">
                <a:latin typeface="Arial"/>
                <a:cs typeface="Arial"/>
              </a:rPr>
              <a:t>Collaborative with parent and </a:t>
            </a:r>
            <a:r>
              <a:rPr lang="en-US" dirty="0" smtClean="0">
                <a:latin typeface="Arial"/>
                <a:cs typeface="Arial"/>
              </a:rPr>
              <a:t>student</a:t>
            </a:r>
          </a:p>
          <a:p>
            <a:r>
              <a:rPr lang="en-US" dirty="0" smtClean="0">
                <a:latin typeface="Arial"/>
                <a:cs typeface="Arial"/>
              </a:rPr>
              <a:t>Student assessment is teacher’s responsibility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latin typeface="Arial"/>
                <a:cs typeface="Arial"/>
              </a:rPr>
              <a:t>Student’s involvement </a:t>
            </a:r>
            <a:r>
              <a:rPr lang="en-US" b="1" dirty="0">
                <a:latin typeface="Arial"/>
                <a:cs typeface="Arial"/>
              </a:rPr>
              <a:t>in the IEP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48200" cy="4572000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hlink"/>
              </a:buClr>
              <a:buSzTx/>
              <a:buFont typeface="Wingdings" charset="0"/>
              <a:buChar char="§"/>
            </a:pPr>
            <a:r>
              <a:rPr lang="en-US" dirty="0">
                <a:latin typeface="Arial"/>
                <a:cs typeface="Arial"/>
              </a:rPr>
              <a:t>Builds self-advocacy skills and self-esteem</a:t>
            </a:r>
          </a:p>
          <a:p>
            <a:pPr eaLnBrk="1" hangingPunct="1">
              <a:buClr>
                <a:schemeClr val="hlink"/>
              </a:buClr>
              <a:buSzTx/>
              <a:buFont typeface="Wingdings" charset="0"/>
              <a:buChar char="§"/>
            </a:pPr>
            <a:r>
              <a:rPr lang="en-US" dirty="0">
                <a:latin typeface="Arial"/>
                <a:cs typeface="Arial"/>
              </a:rPr>
              <a:t>Gives </a:t>
            </a:r>
            <a:r>
              <a:rPr lang="en-US" dirty="0" smtClean="0">
                <a:latin typeface="Arial"/>
                <a:cs typeface="Arial"/>
              </a:rPr>
              <a:t>a student </a:t>
            </a:r>
            <a:r>
              <a:rPr lang="en-US" dirty="0">
                <a:latin typeface="Arial"/>
                <a:cs typeface="Arial"/>
              </a:rPr>
              <a:t>some control over their education</a:t>
            </a:r>
          </a:p>
          <a:p>
            <a:pPr eaLnBrk="1" hangingPunct="1">
              <a:buClr>
                <a:schemeClr val="hlink"/>
              </a:buClr>
              <a:buSzTx/>
              <a:buFont typeface="Wingdings" charset="0"/>
              <a:buChar char="§"/>
            </a:pPr>
            <a:r>
              <a:rPr lang="en-US" dirty="0">
                <a:latin typeface="Arial"/>
                <a:cs typeface="Arial"/>
              </a:rPr>
              <a:t>Builds important social and conversational </a:t>
            </a:r>
            <a:r>
              <a:rPr lang="en-US" dirty="0" smtClean="0">
                <a:latin typeface="Arial"/>
                <a:cs typeface="Arial"/>
              </a:rPr>
              <a:t>skills</a:t>
            </a:r>
          </a:p>
          <a:p>
            <a:pPr>
              <a:buClr>
                <a:schemeClr val="hlink"/>
              </a:buClr>
              <a:buSzTx/>
              <a:buFont typeface="Wingdings" charset="0"/>
              <a:buChar char="§"/>
            </a:pPr>
            <a:r>
              <a:rPr lang="en-US" dirty="0">
                <a:latin typeface="Arial"/>
                <a:cs typeface="Arial"/>
              </a:rPr>
              <a:t>Teaches the processes of decision-making, goal setting and achievement </a:t>
            </a:r>
          </a:p>
          <a:p>
            <a:pPr eaLnBrk="1" hangingPunct="1">
              <a:buClr>
                <a:schemeClr val="hlink"/>
              </a:buClr>
              <a:buSzTx/>
              <a:buFont typeface="Wingdings" charset="0"/>
              <a:buChar char="§"/>
            </a:pPr>
            <a:endParaRPr lang="en-US" dirty="0">
              <a:latin typeface="Arial"/>
              <a:cs typeface="Arial"/>
            </a:endParaRPr>
          </a:p>
          <a:p>
            <a:pPr eaLnBrk="1" hangingPunct="1">
              <a:buClr>
                <a:schemeClr val="hlink"/>
              </a:buClr>
              <a:buSzTx/>
              <a:buFont typeface="Wingdings" charset="0"/>
              <a:buChar char="§"/>
            </a:pPr>
            <a:endParaRPr lang="en-US" dirty="0">
              <a:latin typeface="Comic Sans MS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10200" y="1981200"/>
            <a:ext cx="3352800" cy="35052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Tx/>
              <a:buFont typeface="Wingdings" charset="0"/>
              <a:buChar char="§"/>
            </a:pPr>
            <a:endParaRPr lang="en-US" dirty="0">
              <a:latin typeface="Comic Sans MS" charset="0"/>
            </a:endParaRPr>
          </a:p>
        </p:txBody>
      </p:sp>
      <p:pic>
        <p:nvPicPr>
          <p:cNvPr id="2" name="Picture 1" descr="IEP t-shi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8" y="2057400"/>
            <a:ext cx="3923992" cy="39239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3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4990"/>
            <a:ext cx="8153400" cy="1270409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Activity: BC Ministry of Education IEPs for Students with Special Needs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41148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Form small groups.</a:t>
            </a:r>
          </a:p>
          <a:p>
            <a:r>
              <a:rPr lang="en-US" dirty="0" smtClean="0">
                <a:latin typeface="Arial"/>
                <a:cs typeface="Arial"/>
              </a:rPr>
              <a:t>Share your questions with the group.</a:t>
            </a:r>
          </a:p>
          <a:p>
            <a:r>
              <a:rPr lang="en-US" dirty="0" smtClean="0">
                <a:latin typeface="Arial"/>
                <a:cs typeface="Arial"/>
              </a:rPr>
              <a:t>Answer together by referring directly to the ministry document for verifying responses. Record in the right column on your reading response sheet.</a:t>
            </a:r>
          </a:p>
          <a:p>
            <a:r>
              <a:rPr lang="en-US" dirty="0" smtClean="0">
                <a:latin typeface="Arial"/>
                <a:cs typeface="Arial"/>
              </a:rPr>
              <a:t>As a class discuss any questions that remain unanswered.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write on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" b="150"/>
          <a:stretch>
            <a:fillRect/>
          </a:stretch>
        </p:blipFill>
        <p:spPr/>
      </p:pic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7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7800" y="2819400"/>
            <a:ext cx="7046913" cy="27432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“Advice for Professionals Who Must Conference Cases”</a:t>
            </a:r>
          </a:p>
          <a:p>
            <a:r>
              <a:rPr lang="en-US" sz="3200" dirty="0" smtClean="0">
                <a:latin typeface="Arial"/>
                <a:cs typeface="Arial"/>
              </a:rPr>
              <a:t> by Janice Fialka, parent, writer and advocate for students with disabilities; text page 135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 Parent’s Perspective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6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1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Activity: Video response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4114800" cy="457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Watch simulated videos from Community Living Ontario – Inclusive Education</a:t>
            </a:r>
          </a:p>
          <a:p>
            <a:r>
              <a:rPr lang="en-US" sz="3200" dirty="0" smtClean="0">
                <a:latin typeface="Arial"/>
                <a:cs typeface="Arial"/>
              </a:rPr>
              <a:t>Complete PMI (plus, minus, interesting/implications)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Content Placeholder 4" descr="video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" r="2727"/>
          <a:stretch/>
        </p:blipFill>
        <p:spPr>
          <a:xfrm>
            <a:off x="4419600" y="1752600"/>
            <a:ext cx="4283999" cy="425644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9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EA Role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 descr="Best practice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" r="17999"/>
          <a:stretch/>
        </p:blipFill>
        <p:spPr>
          <a:xfrm>
            <a:off x="304800" y="2133600"/>
            <a:ext cx="4394794" cy="3576035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EA participates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Makes suggestions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Ask questions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Seeks clarification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Shares insights</a:t>
            </a:r>
          </a:p>
          <a:p>
            <a:r>
              <a:rPr lang="en-US" dirty="0" smtClean="0">
                <a:latin typeface="Arial"/>
                <a:cs typeface="Arial"/>
              </a:rPr>
              <a:t>EA implements</a:t>
            </a:r>
          </a:p>
          <a:p>
            <a:pPr lvl="1"/>
            <a:r>
              <a:rPr lang="en-US" dirty="0">
                <a:latin typeface="Arial"/>
                <a:cs typeface="Arial"/>
              </a:rPr>
              <a:t>Shares strategies with other involved EAs to ensure consistency of support to student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6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IEPs</a:t>
            </a:r>
            <a:endParaRPr lang="en-US" dirty="0"/>
          </a:p>
        </p:txBody>
      </p:sp>
      <p:pic>
        <p:nvPicPr>
          <p:cNvPr id="8" name="Content Placeholder 7" descr="smart goals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" b="1872"/>
          <a:stretch>
            <a:fillRect/>
          </a:stretch>
        </p:blipFill>
        <p:spPr>
          <a:xfrm>
            <a:off x="457200" y="1752600"/>
            <a:ext cx="3886200" cy="4572000"/>
          </a:xfrm>
        </p:spPr>
      </p:pic>
      <p:pic>
        <p:nvPicPr>
          <p:cNvPr id="9" name="Content Placeholder 8" descr="I expect progress.jp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7500"/>
          <a:stretch>
            <a:fillRect/>
          </a:stretch>
        </p:blipFill>
        <p:spPr>
          <a:xfrm>
            <a:off x="4800600" y="1752600"/>
            <a:ext cx="3886200" cy="4572000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9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405</Words>
  <Application>Microsoft Macintosh PowerPoint</Application>
  <PresentationFormat>On-screen Show (4:3)</PresentationFormat>
  <Paragraphs>62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TC103524809990</vt:lpstr>
      <vt:lpstr>Accessing The Curriculum for Diverse Learners</vt:lpstr>
      <vt:lpstr>Individualized Education Plans (IEP)</vt:lpstr>
      <vt:lpstr>IEPs</vt:lpstr>
      <vt:lpstr>Student’s involvement in the IEP</vt:lpstr>
      <vt:lpstr>Activity: BC Ministry of Education IEPs for Students with Special Needs</vt:lpstr>
      <vt:lpstr>A Parent’s Perspective</vt:lpstr>
      <vt:lpstr>Activity: Video response</vt:lpstr>
      <vt:lpstr>EA Role</vt:lpstr>
      <vt:lpstr>IEPs</vt:lpstr>
      <vt:lpstr>Activity: IEP scenarios</vt:lpstr>
      <vt:lpstr>Activity: 10 things</vt:lpstr>
      <vt:lpstr>Read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2013-09-11T15:36:58Z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