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8" r:id="rId10"/>
    <p:sldId id="263" r:id="rId11"/>
    <p:sldId id="264" r:id="rId12"/>
    <p:sldId id="280" r:id="rId13"/>
    <p:sldId id="265" r:id="rId14"/>
    <p:sldId id="277" r:id="rId15"/>
    <p:sldId id="266" r:id="rId16"/>
    <p:sldId id="268" r:id="rId17"/>
    <p:sldId id="269" r:id="rId18"/>
    <p:sldId id="270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>
        <p:scale>
          <a:sx n="68" d="100"/>
          <a:sy n="68" d="100"/>
        </p:scale>
        <p:origin x="-2128" y="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63336B-9CD2-1D48-BAA2-25FD5EE56C75}" type="doc">
      <dgm:prSet loTypeId="urn:microsoft.com/office/officeart/2005/8/layout/l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C83608-E0FC-AD41-9BC8-9053E6485BAE}">
      <dgm:prSet phldrT="[Text]" custT="1"/>
      <dgm:spPr/>
      <dgm:t>
        <a:bodyPr/>
        <a:lstStyle/>
        <a:p>
          <a:r>
            <a:rPr lang="en-US" sz="4800" dirty="0" smtClean="0">
              <a:latin typeface="Arial"/>
              <a:cs typeface="Arial"/>
            </a:rPr>
            <a:t>Physical</a:t>
          </a:r>
          <a:endParaRPr lang="en-US" sz="4800" dirty="0">
            <a:latin typeface="Arial"/>
            <a:cs typeface="Arial"/>
          </a:endParaRPr>
        </a:p>
      </dgm:t>
    </dgm:pt>
    <dgm:pt modelId="{C997EFE6-495A-664D-9948-6ADB07833866}" type="parTrans" cxnId="{B82DAFC0-B552-7247-9FB5-EF0FE701CD1B}">
      <dgm:prSet/>
      <dgm:spPr/>
      <dgm:t>
        <a:bodyPr/>
        <a:lstStyle/>
        <a:p>
          <a:endParaRPr lang="en-US"/>
        </a:p>
      </dgm:t>
    </dgm:pt>
    <dgm:pt modelId="{CC143DFD-C86F-4643-BCD9-CD6C47276573}" type="sibTrans" cxnId="{B82DAFC0-B552-7247-9FB5-EF0FE701CD1B}">
      <dgm:prSet/>
      <dgm:spPr/>
      <dgm:t>
        <a:bodyPr/>
        <a:lstStyle/>
        <a:p>
          <a:endParaRPr lang="en-US"/>
        </a:p>
      </dgm:t>
    </dgm:pt>
    <dgm:pt modelId="{D24B5083-EDAF-594D-99CC-4FA485F634E7}">
      <dgm:prSet phldrT="[Text]" custT="1"/>
      <dgm:spPr/>
      <dgm:t>
        <a:bodyPr/>
        <a:lstStyle/>
        <a:p>
          <a:r>
            <a:rPr lang="en-US" sz="2800" dirty="0" smtClean="0">
              <a:latin typeface="Arial"/>
              <a:cs typeface="Arial"/>
            </a:rPr>
            <a:t>May not be able to hold / manipulate book</a:t>
          </a:r>
        </a:p>
        <a:p>
          <a:r>
            <a:rPr lang="en-US" sz="2800" dirty="0" smtClean="0">
              <a:latin typeface="Arial"/>
              <a:cs typeface="Arial"/>
            </a:rPr>
            <a:t>Book may be too “fragile” for students’  motor planning</a:t>
          </a:r>
          <a:endParaRPr lang="en-US" sz="2800" dirty="0">
            <a:latin typeface="Arial"/>
            <a:cs typeface="Arial"/>
          </a:endParaRPr>
        </a:p>
      </dgm:t>
    </dgm:pt>
    <dgm:pt modelId="{A55E213A-5373-C94B-A33D-91C1CE463E6D}" type="parTrans" cxnId="{F39D40A2-3A8A-3A43-A48A-105BB5DB2291}">
      <dgm:prSet/>
      <dgm:spPr/>
      <dgm:t>
        <a:bodyPr/>
        <a:lstStyle/>
        <a:p>
          <a:endParaRPr lang="en-US"/>
        </a:p>
      </dgm:t>
    </dgm:pt>
    <dgm:pt modelId="{5D2C7D9C-8399-B844-806F-0478CD7461BF}" type="sibTrans" cxnId="{F39D40A2-3A8A-3A43-A48A-105BB5DB2291}">
      <dgm:prSet/>
      <dgm:spPr/>
      <dgm:t>
        <a:bodyPr/>
        <a:lstStyle/>
        <a:p>
          <a:endParaRPr lang="en-US"/>
        </a:p>
      </dgm:t>
    </dgm:pt>
    <dgm:pt modelId="{5F04BA73-9A04-3840-B647-BFF3032DFEB0}">
      <dgm:prSet phldrT="[Text]" custT="1"/>
      <dgm:spPr/>
      <dgm:t>
        <a:bodyPr/>
        <a:lstStyle/>
        <a:p>
          <a:r>
            <a:rPr lang="en-US" sz="4800" dirty="0" smtClean="0">
              <a:latin typeface="Arial"/>
              <a:cs typeface="Arial"/>
            </a:rPr>
            <a:t>Content</a:t>
          </a:r>
          <a:endParaRPr lang="en-US" sz="4800" dirty="0">
            <a:latin typeface="Arial"/>
            <a:cs typeface="Arial"/>
          </a:endParaRPr>
        </a:p>
      </dgm:t>
    </dgm:pt>
    <dgm:pt modelId="{47A2DBA7-C874-C84D-BF8F-E25E04E43E5E}" type="parTrans" cxnId="{CF55CCF6-8B05-9B4D-9140-4FD83A6C4E84}">
      <dgm:prSet/>
      <dgm:spPr/>
      <dgm:t>
        <a:bodyPr/>
        <a:lstStyle/>
        <a:p>
          <a:endParaRPr lang="en-US"/>
        </a:p>
      </dgm:t>
    </dgm:pt>
    <dgm:pt modelId="{F55745F5-16D2-5649-BBA3-2D0DC9F7240E}" type="sibTrans" cxnId="{CF55CCF6-8B05-9B4D-9140-4FD83A6C4E84}">
      <dgm:prSet/>
      <dgm:spPr/>
      <dgm:t>
        <a:bodyPr/>
        <a:lstStyle/>
        <a:p>
          <a:endParaRPr lang="en-US"/>
        </a:p>
      </dgm:t>
    </dgm:pt>
    <dgm:pt modelId="{99C371DE-1048-BF44-B6C0-D38995941C1F}">
      <dgm:prSet phldrT="[Text]" custT="1"/>
      <dgm:spPr/>
      <dgm:t>
        <a:bodyPr/>
        <a:lstStyle/>
        <a:p>
          <a:r>
            <a:rPr lang="en-US" sz="2000" dirty="0" smtClean="0">
              <a:latin typeface="Arial"/>
              <a:cs typeface="Arial"/>
            </a:rPr>
            <a:t> Not able to read the words</a:t>
          </a:r>
        </a:p>
        <a:p>
          <a:r>
            <a:rPr lang="en-US" sz="2000" dirty="0" smtClean="0">
              <a:latin typeface="Arial"/>
              <a:cs typeface="Arial"/>
            </a:rPr>
            <a:t>May have no pictures in older grades</a:t>
          </a:r>
        </a:p>
        <a:p>
          <a:r>
            <a:rPr lang="en-US" sz="2000" dirty="0" smtClean="0">
              <a:latin typeface="Arial"/>
              <a:cs typeface="Arial"/>
            </a:rPr>
            <a:t>Short attention span vs. amount of text if read aloud</a:t>
          </a:r>
        </a:p>
        <a:p>
          <a:r>
            <a:rPr lang="en-US" sz="2000" dirty="0" smtClean="0">
              <a:latin typeface="Arial"/>
              <a:cs typeface="Arial"/>
            </a:rPr>
            <a:t>Limited receptive vocabulary</a:t>
          </a:r>
        </a:p>
        <a:p>
          <a:r>
            <a:rPr lang="en-US" sz="2000" dirty="0" smtClean="0">
              <a:latin typeface="Arial"/>
              <a:cs typeface="Arial"/>
            </a:rPr>
            <a:t>May need to add in visual or tactile cues</a:t>
          </a:r>
          <a:endParaRPr lang="en-US" sz="2000" dirty="0">
            <a:latin typeface="Arial"/>
            <a:cs typeface="Arial"/>
          </a:endParaRPr>
        </a:p>
      </dgm:t>
    </dgm:pt>
    <dgm:pt modelId="{54850194-C26E-F64C-B3AC-C2A5F2DA7B0A}" type="parTrans" cxnId="{DD105FDC-0D11-4E43-B089-201E4636974A}">
      <dgm:prSet/>
      <dgm:spPr/>
      <dgm:t>
        <a:bodyPr/>
        <a:lstStyle/>
        <a:p>
          <a:endParaRPr lang="en-US"/>
        </a:p>
      </dgm:t>
    </dgm:pt>
    <dgm:pt modelId="{D3D7A80A-C988-AF4E-AE51-04573F2DB306}" type="sibTrans" cxnId="{DD105FDC-0D11-4E43-B089-201E4636974A}">
      <dgm:prSet/>
      <dgm:spPr/>
      <dgm:t>
        <a:bodyPr/>
        <a:lstStyle/>
        <a:p>
          <a:endParaRPr lang="en-US"/>
        </a:p>
      </dgm:t>
    </dgm:pt>
    <dgm:pt modelId="{92156A22-2252-C348-992B-3AEE7F7BCB1A}" type="pres">
      <dgm:prSet presAssocID="{3C63336B-9CD2-1D48-BAA2-25FD5EE56C75}" presName="theList" presStyleCnt="0">
        <dgm:presLayoutVars>
          <dgm:dir/>
          <dgm:animLvl val="lvl"/>
          <dgm:resizeHandles val="exact"/>
        </dgm:presLayoutVars>
      </dgm:prSet>
      <dgm:spPr/>
    </dgm:pt>
    <dgm:pt modelId="{F85700E2-9EEB-AA4E-AA72-36B1E178FB02}" type="pres">
      <dgm:prSet presAssocID="{27C83608-E0FC-AD41-9BC8-9053E6485BAE}" presName="compNode" presStyleCnt="0"/>
      <dgm:spPr/>
    </dgm:pt>
    <dgm:pt modelId="{F7C0639D-C8C4-A349-B09D-E1C7C34C3C01}" type="pres">
      <dgm:prSet presAssocID="{27C83608-E0FC-AD41-9BC8-9053E6485BAE}" presName="aNode" presStyleLbl="bgShp" presStyleIdx="0" presStyleCnt="2"/>
      <dgm:spPr/>
    </dgm:pt>
    <dgm:pt modelId="{6B221EAE-9D3C-7B48-8EA4-EAA01035C9C5}" type="pres">
      <dgm:prSet presAssocID="{27C83608-E0FC-AD41-9BC8-9053E6485BAE}" presName="textNode" presStyleLbl="bgShp" presStyleIdx="0" presStyleCnt="2"/>
      <dgm:spPr/>
    </dgm:pt>
    <dgm:pt modelId="{E601D9DC-2F78-6143-9ECD-73C826CC8849}" type="pres">
      <dgm:prSet presAssocID="{27C83608-E0FC-AD41-9BC8-9053E6485BAE}" presName="compChildNode" presStyleCnt="0"/>
      <dgm:spPr/>
    </dgm:pt>
    <dgm:pt modelId="{22D6CC1C-F190-154D-865C-FEF1727F3D5F}" type="pres">
      <dgm:prSet presAssocID="{27C83608-E0FC-AD41-9BC8-9053E6485BAE}" presName="theInnerList" presStyleCnt="0"/>
      <dgm:spPr/>
    </dgm:pt>
    <dgm:pt modelId="{59013A78-E34B-5343-92B6-E015D198C563}" type="pres">
      <dgm:prSet presAssocID="{D24B5083-EDAF-594D-99CC-4FA485F634E7}" presName="childNode" presStyleLbl="node1" presStyleIdx="0" presStyleCnt="2" custScaleY="152552" custLinFactNeighborX="689" custLinFactNeighborY="-93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4EE1CD-BA5D-AE49-9B95-17EA92DC611C}" type="pres">
      <dgm:prSet presAssocID="{27C83608-E0FC-AD41-9BC8-9053E6485BAE}" presName="aSpace" presStyleCnt="0"/>
      <dgm:spPr/>
    </dgm:pt>
    <dgm:pt modelId="{CD47AF7D-8172-E548-8710-6C0D6D80BA4B}" type="pres">
      <dgm:prSet presAssocID="{5F04BA73-9A04-3840-B647-BFF3032DFEB0}" presName="compNode" presStyleCnt="0"/>
      <dgm:spPr/>
    </dgm:pt>
    <dgm:pt modelId="{7E81419F-85C2-D540-9D24-59E110DB6B75}" type="pres">
      <dgm:prSet presAssocID="{5F04BA73-9A04-3840-B647-BFF3032DFEB0}" presName="aNode" presStyleLbl="bgShp" presStyleIdx="1" presStyleCnt="2"/>
      <dgm:spPr/>
    </dgm:pt>
    <dgm:pt modelId="{15A10F8D-91FF-E741-95C3-B6020DDE58B3}" type="pres">
      <dgm:prSet presAssocID="{5F04BA73-9A04-3840-B647-BFF3032DFEB0}" presName="textNode" presStyleLbl="bgShp" presStyleIdx="1" presStyleCnt="2"/>
      <dgm:spPr/>
    </dgm:pt>
    <dgm:pt modelId="{AD124FA4-7B2B-C64D-BB41-E7E858ABBAB6}" type="pres">
      <dgm:prSet presAssocID="{5F04BA73-9A04-3840-B647-BFF3032DFEB0}" presName="compChildNode" presStyleCnt="0"/>
      <dgm:spPr/>
    </dgm:pt>
    <dgm:pt modelId="{D02BCF7E-7B4A-FF4F-BC64-E549905E2DCF}" type="pres">
      <dgm:prSet presAssocID="{5F04BA73-9A04-3840-B647-BFF3032DFEB0}" presName="theInnerList" presStyleCnt="0"/>
      <dgm:spPr/>
    </dgm:pt>
    <dgm:pt modelId="{3F7CB53C-565A-2F48-BB28-D4BE338CEC3B}" type="pres">
      <dgm:prSet presAssocID="{99C371DE-1048-BF44-B6C0-D38995941C1F}" presName="childNode" presStyleLbl="node1" presStyleIdx="1" presStyleCnt="2" custScaleX="110163" custScaleY="126512" custLinFactNeighborX="0" custLinFactNeighborY="-107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63F838-2B50-F64D-BB21-9378A1227852}" type="presOf" srcId="{27C83608-E0FC-AD41-9BC8-9053E6485BAE}" destId="{6B221EAE-9D3C-7B48-8EA4-EAA01035C9C5}" srcOrd="1" destOrd="0" presId="urn:microsoft.com/office/officeart/2005/8/layout/lProcess2"/>
    <dgm:cxn modelId="{F920AF6B-2CB6-9D4A-A1B3-AD30F4AD0850}" type="presOf" srcId="{27C83608-E0FC-AD41-9BC8-9053E6485BAE}" destId="{F7C0639D-C8C4-A349-B09D-E1C7C34C3C01}" srcOrd="0" destOrd="0" presId="urn:microsoft.com/office/officeart/2005/8/layout/lProcess2"/>
    <dgm:cxn modelId="{B82DAFC0-B552-7247-9FB5-EF0FE701CD1B}" srcId="{3C63336B-9CD2-1D48-BAA2-25FD5EE56C75}" destId="{27C83608-E0FC-AD41-9BC8-9053E6485BAE}" srcOrd="0" destOrd="0" parTransId="{C997EFE6-495A-664D-9948-6ADB07833866}" sibTransId="{CC143DFD-C86F-4643-BCD9-CD6C47276573}"/>
    <dgm:cxn modelId="{F39D40A2-3A8A-3A43-A48A-105BB5DB2291}" srcId="{27C83608-E0FC-AD41-9BC8-9053E6485BAE}" destId="{D24B5083-EDAF-594D-99CC-4FA485F634E7}" srcOrd="0" destOrd="0" parTransId="{A55E213A-5373-C94B-A33D-91C1CE463E6D}" sibTransId="{5D2C7D9C-8399-B844-806F-0478CD7461BF}"/>
    <dgm:cxn modelId="{A2FDE63E-AC1F-C544-9A46-10507552E867}" type="presOf" srcId="{D24B5083-EDAF-594D-99CC-4FA485F634E7}" destId="{59013A78-E34B-5343-92B6-E015D198C563}" srcOrd="0" destOrd="0" presId="urn:microsoft.com/office/officeart/2005/8/layout/lProcess2"/>
    <dgm:cxn modelId="{ED16EA08-7C19-C846-8FB5-CAF1B89FA3BF}" type="presOf" srcId="{3C63336B-9CD2-1D48-BAA2-25FD5EE56C75}" destId="{92156A22-2252-C348-992B-3AEE7F7BCB1A}" srcOrd="0" destOrd="0" presId="urn:microsoft.com/office/officeart/2005/8/layout/lProcess2"/>
    <dgm:cxn modelId="{DD105FDC-0D11-4E43-B089-201E4636974A}" srcId="{5F04BA73-9A04-3840-B647-BFF3032DFEB0}" destId="{99C371DE-1048-BF44-B6C0-D38995941C1F}" srcOrd="0" destOrd="0" parTransId="{54850194-C26E-F64C-B3AC-C2A5F2DA7B0A}" sibTransId="{D3D7A80A-C988-AF4E-AE51-04573F2DB306}"/>
    <dgm:cxn modelId="{EC4E0098-4D64-0E4A-9DA9-7BA59C695C39}" type="presOf" srcId="{99C371DE-1048-BF44-B6C0-D38995941C1F}" destId="{3F7CB53C-565A-2F48-BB28-D4BE338CEC3B}" srcOrd="0" destOrd="0" presId="urn:microsoft.com/office/officeart/2005/8/layout/lProcess2"/>
    <dgm:cxn modelId="{CF55CCF6-8B05-9B4D-9140-4FD83A6C4E84}" srcId="{3C63336B-9CD2-1D48-BAA2-25FD5EE56C75}" destId="{5F04BA73-9A04-3840-B647-BFF3032DFEB0}" srcOrd="1" destOrd="0" parTransId="{47A2DBA7-C874-C84D-BF8F-E25E04E43E5E}" sibTransId="{F55745F5-16D2-5649-BBA3-2D0DC9F7240E}"/>
    <dgm:cxn modelId="{32CBDC08-F89B-1943-85BA-FB00D53CF202}" type="presOf" srcId="{5F04BA73-9A04-3840-B647-BFF3032DFEB0}" destId="{15A10F8D-91FF-E741-95C3-B6020DDE58B3}" srcOrd="1" destOrd="0" presId="urn:microsoft.com/office/officeart/2005/8/layout/lProcess2"/>
    <dgm:cxn modelId="{71FAF318-C6B7-A447-A249-5B45C731CB21}" type="presOf" srcId="{5F04BA73-9A04-3840-B647-BFF3032DFEB0}" destId="{7E81419F-85C2-D540-9D24-59E110DB6B75}" srcOrd="0" destOrd="0" presId="urn:microsoft.com/office/officeart/2005/8/layout/lProcess2"/>
    <dgm:cxn modelId="{1D96F0FE-4240-FB4B-97E8-16625437CD74}" type="presParOf" srcId="{92156A22-2252-C348-992B-3AEE7F7BCB1A}" destId="{F85700E2-9EEB-AA4E-AA72-36B1E178FB02}" srcOrd="0" destOrd="0" presId="urn:microsoft.com/office/officeart/2005/8/layout/lProcess2"/>
    <dgm:cxn modelId="{473B3542-4140-1244-9D23-EBF50D0FE1E9}" type="presParOf" srcId="{F85700E2-9EEB-AA4E-AA72-36B1E178FB02}" destId="{F7C0639D-C8C4-A349-B09D-E1C7C34C3C01}" srcOrd="0" destOrd="0" presId="urn:microsoft.com/office/officeart/2005/8/layout/lProcess2"/>
    <dgm:cxn modelId="{6806C4C0-8988-6F45-961B-611E14324F05}" type="presParOf" srcId="{F85700E2-9EEB-AA4E-AA72-36B1E178FB02}" destId="{6B221EAE-9D3C-7B48-8EA4-EAA01035C9C5}" srcOrd="1" destOrd="0" presId="urn:microsoft.com/office/officeart/2005/8/layout/lProcess2"/>
    <dgm:cxn modelId="{BD0A1AC8-C98F-BD44-9DD2-B997F0E80EA0}" type="presParOf" srcId="{F85700E2-9EEB-AA4E-AA72-36B1E178FB02}" destId="{E601D9DC-2F78-6143-9ECD-73C826CC8849}" srcOrd="2" destOrd="0" presId="urn:microsoft.com/office/officeart/2005/8/layout/lProcess2"/>
    <dgm:cxn modelId="{FC8FFE91-250D-7A42-8A81-14A4B39E96C5}" type="presParOf" srcId="{E601D9DC-2F78-6143-9ECD-73C826CC8849}" destId="{22D6CC1C-F190-154D-865C-FEF1727F3D5F}" srcOrd="0" destOrd="0" presId="urn:microsoft.com/office/officeart/2005/8/layout/lProcess2"/>
    <dgm:cxn modelId="{B21D0FC6-851A-DC45-BDEA-412F514EEFCE}" type="presParOf" srcId="{22D6CC1C-F190-154D-865C-FEF1727F3D5F}" destId="{59013A78-E34B-5343-92B6-E015D198C563}" srcOrd="0" destOrd="0" presId="urn:microsoft.com/office/officeart/2005/8/layout/lProcess2"/>
    <dgm:cxn modelId="{CEB9CCF7-9871-EB4F-ADBA-708F7F510F15}" type="presParOf" srcId="{92156A22-2252-C348-992B-3AEE7F7BCB1A}" destId="{014EE1CD-BA5D-AE49-9B95-17EA92DC611C}" srcOrd="1" destOrd="0" presId="urn:microsoft.com/office/officeart/2005/8/layout/lProcess2"/>
    <dgm:cxn modelId="{DC6D7BC0-8F26-4D4D-A53B-E1BDA93C681D}" type="presParOf" srcId="{92156A22-2252-C348-992B-3AEE7F7BCB1A}" destId="{CD47AF7D-8172-E548-8710-6C0D6D80BA4B}" srcOrd="2" destOrd="0" presId="urn:microsoft.com/office/officeart/2005/8/layout/lProcess2"/>
    <dgm:cxn modelId="{10CC92F9-DA41-B74F-BDB2-E0667BB90980}" type="presParOf" srcId="{CD47AF7D-8172-E548-8710-6C0D6D80BA4B}" destId="{7E81419F-85C2-D540-9D24-59E110DB6B75}" srcOrd="0" destOrd="0" presId="urn:microsoft.com/office/officeart/2005/8/layout/lProcess2"/>
    <dgm:cxn modelId="{272A459F-B279-FA40-96ED-EC33ABC378C3}" type="presParOf" srcId="{CD47AF7D-8172-E548-8710-6C0D6D80BA4B}" destId="{15A10F8D-91FF-E741-95C3-B6020DDE58B3}" srcOrd="1" destOrd="0" presId="urn:microsoft.com/office/officeart/2005/8/layout/lProcess2"/>
    <dgm:cxn modelId="{FD2CFB25-75E0-D34A-8810-042454E49925}" type="presParOf" srcId="{CD47AF7D-8172-E548-8710-6C0D6D80BA4B}" destId="{AD124FA4-7B2B-C64D-BB41-E7E858ABBAB6}" srcOrd="2" destOrd="0" presId="urn:microsoft.com/office/officeart/2005/8/layout/lProcess2"/>
    <dgm:cxn modelId="{7015EB03-059E-534D-B51A-4EC0636FB1D2}" type="presParOf" srcId="{AD124FA4-7B2B-C64D-BB41-E7E858ABBAB6}" destId="{D02BCF7E-7B4A-FF4F-BC64-E549905E2DCF}" srcOrd="0" destOrd="0" presId="urn:microsoft.com/office/officeart/2005/8/layout/lProcess2"/>
    <dgm:cxn modelId="{B460127A-2974-C747-AE50-CBA0219BD914}" type="presParOf" srcId="{D02BCF7E-7B4A-FF4F-BC64-E549905E2DCF}" destId="{3F7CB53C-565A-2F48-BB28-D4BE338CEC3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0639D-C8C4-A349-B09D-E1C7C34C3C01}">
      <dsp:nvSpPr>
        <dsp:cNvPr id="0" name=""/>
        <dsp:cNvSpPr/>
      </dsp:nvSpPr>
      <dsp:spPr>
        <a:xfrm>
          <a:off x="4080" y="0"/>
          <a:ext cx="3925416" cy="49795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atin typeface="Arial"/>
              <a:cs typeface="Arial"/>
            </a:rPr>
            <a:t>Physical</a:t>
          </a:r>
          <a:endParaRPr lang="en-US" sz="4800" kern="1200" dirty="0">
            <a:latin typeface="Arial"/>
            <a:cs typeface="Arial"/>
          </a:endParaRPr>
        </a:p>
      </dsp:txBody>
      <dsp:txXfrm>
        <a:off x="4080" y="0"/>
        <a:ext cx="3925416" cy="1493861"/>
      </dsp:txXfrm>
    </dsp:sp>
    <dsp:sp modelId="{59013A78-E34B-5343-92B6-E015D198C563}">
      <dsp:nvSpPr>
        <dsp:cNvPr id="0" name=""/>
        <dsp:cNvSpPr/>
      </dsp:nvSpPr>
      <dsp:spPr>
        <a:xfrm>
          <a:off x="418259" y="1295407"/>
          <a:ext cx="3140332" cy="3235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/>
              <a:cs typeface="Arial"/>
            </a:rPr>
            <a:t>May not be able to hold / manipulate book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/>
              <a:cs typeface="Arial"/>
            </a:rPr>
            <a:t>Book may be too “fragile” for students’  motor planning</a:t>
          </a:r>
          <a:endParaRPr lang="en-US" sz="2800" kern="1200" dirty="0">
            <a:latin typeface="Arial"/>
            <a:cs typeface="Arial"/>
          </a:endParaRPr>
        </a:p>
      </dsp:txBody>
      <dsp:txXfrm>
        <a:off x="510236" y="1387384"/>
        <a:ext cx="2956378" cy="3051556"/>
      </dsp:txXfrm>
    </dsp:sp>
    <dsp:sp modelId="{7E81419F-85C2-D540-9D24-59E110DB6B75}">
      <dsp:nvSpPr>
        <dsp:cNvPr id="0" name=""/>
        <dsp:cNvSpPr/>
      </dsp:nvSpPr>
      <dsp:spPr>
        <a:xfrm>
          <a:off x="4223903" y="0"/>
          <a:ext cx="3925416" cy="49795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atin typeface="Arial"/>
              <a:cs typeface="Arial"/>
            </a:rPr>
            <a:t>Content</a:t>
          </a:r>
          <a:endParaRPr lang="en-US" sz="4800" kern="1200" dirty="0">
            <a:latin typeface="Arial"/>
            <a:cs typeface="Arial"/>
          </a:endParaRPr>
        </a:p>
      </dsp:txBody>
      <dsp:txXfrm>
        <a:off x="4223903" y="0"/>
        <a:ext cx="3925416" cy="1493861"/>
      </dsp:txXfrm>
    </dsp:sp>
    <dsp:sp modelId="{3F7CB53C-565A-2F48-BB28-D4BE338CEC3B}">
      <dsp:nvSpPr>
        <dsp:cNvPr id="0" name=""/>
        <dsp:cNvSpPr/>
      </dsp:nvSpPr>
      <dsp:spPr>
        <a:xfrm>
          <a:off x="4456868" y="1219201"/>
          <a:ext cx="3459485" cy="3235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/>
              <a:cs typeface="Arial"/>
            </a:rPr>
            <a:t> Not able to read the words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/>
              <a:cs typeface="Arial"/>
            </a:rPr>
            <a:t>May have no pictures in older grades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/>
              <a:cs typeface="Arial"/>
            </a:rPr>
            <a:t>Short attention span vs. amount of text if read aloud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/>
              <a:cs typeface="Arial"/>
            </a:rPr>
            <a:t>Limited receptive vocabulary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/>
              <a:cs typeface="Arial"/>
            </a:rPr>
            <a:t>May need to add in visual or tactile cues</a:t>
          </a:r>
          <a:endParaRPr lang="en-US" sz="2000" kern="1200" dirty="0">
            <a:latin typeface="Arial"/>
            <a:cs typeface="Arial"/>
          </a:endParaRPr>
        </a:p>
      </dsp:txBody>
      <dsp:txXfrm>
        <a:off x="4551620" y="1313953"/>
        <a:ext cx="3269981" cy="3045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7B167-7BFA-8A41-A963-C9FAC5A80B3B}" type="datetimeFigureOut">
              <a:rPr lang="en-US" smtClean="0"/>
              <a:t>2013-10-02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D7F4-E467-574F-8726-793AA4651C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69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2013-10-02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03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5A78F9E1-E5AD-F940-8DC5-9E385EA071BB}" type="datetime8">
              <a:rPr lang="en-CA" smtClean="0"/>
              <a:t>2013-10-02 13:42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8AD5-31C6-3348-BA8F-18E2F8A70055}" type="datetime8">
              <a:rPr lang="en-CA" smtClean="0">
                <a:solidFill>
                  <a:schemeClr val="tx2"/>
                </a:solidFill>
              </a:rPr>
              <a:t>2013-10-02 13:42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E065301-A7FD-364F-A341-E2E3787CFA03}" type="datetime8">
              <a:rPr lang="en-CA" smtClean="0">
                <a:solidFill>
                  <a:schemeClr val="tx2"/>
                </a:solidFill>
              </a:rPr>
              <a:t>2013-10-02 13:42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35EA-A06B-7D42-B5FC-773D5E58BECA}" type="datetime8">
              <a:rPr lang="en-CA" smtClean="0"/>
              <a:t>2013-10-02 13:42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F86F-EFF6-6F4A-AB94-9EF9D6305A6A}" type="datetime8">
              <a:rPr lang="en-CA" smtClean="0"/>
              <a:t>2013-10-02 13:42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BE7F150-3F39-0641-A019-D755A01EC480}" type="datetime8">
              <a:rPr lang="en-CA" smtClean="0"/>
              <a:t>2013-10-02 13:42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FD73FC7-CD3C-D445-B230-24AC7BA1A08C}" type="datetime8">
              <a:rPr lang="en-CA" smtClean="0"/>
              <a:t>2013-10-02 13:42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10A1-01EC-4243-86AF-30D75693F432}" type="datetime8">
              <a:rPr lang="en-CA" smtClean="0"/>
              <a:t>2013-10-02 13:42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1DEE-7AF4-D54B-AE97-FF2A73477762}" type="datetime8">
              <a:rPr lang="en-CA" smtClean="0"/>
              <a:t>2013-10-02 13:42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02B5-EFCE-E645-8559-0B1424155D16}" type="datetime8">
              <a:rPr lang="en-CA" smtClean="0"/>
              <a:t>2013-10-02 13:42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AE974D6-8468-CA48-ADE4-7A82A598AA7C}" type="datetime8">
              <a:rPr lang="en-CA" smtClean="0"/>
              <a:t>2013-10-02 13:42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A987E913-54EB-A742-A4D2-8F8459069EE7}" type="datetime8">
              <a:rPr lang="en-CA" smtClean="0">
                <a:solidFill>
                  <a:schemeClr val="tx2"/>
                </a:solidFill>
              </a:rPr>
              <a:t>2013-10-02 13:42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Accessing the Curriculum for diverse learners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Literacy Development – Adapting Books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Tactile Experience Books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Content Placeholder 4" descr="tania-experience-book_3681-400x267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2" t="-408" r="5130" b="408"/>
          <a:stretch/>
        </p:blipFill>
        <p:spPr>
          <a:xfrm>
            <a:off x="304800" y="1828800"/>
            <a:ext cx="4391985" cy="426720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/>
                <a:cs typeface="Arial"/>
              </a:rPr>
              <a:t>Personalize about a student or an event</a:t>
            </a:r>
          </a:p>
          <a:p>
            <a:r>
              <a:rPr lang="en-US" dirty="0" smtClean="0">
                <a:latin typeface="Arial"/>
                <a:cs typeface="Arial"/>
              </a:rPr>
              <a:t>Include items from the event</a:t>
            </a:r>
          </a:p>
          <a:p>
            <a:r>
              <a:rPr lang="en-US" dirty="0" smtClean="0">
                <a:latin typeface="Arial"/>
                <a:cs typeface="Arial"/>
              </a:rPr>
              <a:t>Affix objects to page</a:t>
            </a:r>
          </a:p>
          <a:p>
            <a:r>
              <a:rPr lang="en-US" dirty="0" smtClean="0">
                <a:latin typeface="Arial"/>
                <a:cs typeface="Arial"/>
              </a:rPr>
              <a:t>Keep simple</a:t>
            </a:r>
          </a:p>
          <a:p>
            <a:r>
              <a:rPr lang="en-US" dirty="0" smtClean="0">
                <a:latin typeface="Arial"/>
                <a:cs typeface="Arial"/>
              </a:rPr>
              <a:t>Large objects can be stored in Ziploc bags that are attached to a page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40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Experience Books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Content Placeholder 5" descr="experience book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2" b="5882"/>
          <a:stretch>
            <a:fillRect/>
          </a:stretch>
        </p:blipFill>
        <p:spPr/>
      </p:pic>
      <p:pic>
        <p:nvPicPr>
          <p:cNvPr id="7" name="Content Placeholder 6" descr="Experience-Book-Photo-Album.jpg"/>
          <p:cNvPicPr>
            <a:picLocks noGrp="1" noChangeAspect="1"/>
          </p:cNvPicPr>
          <p:nvPr>
            <p:ph sz="quarter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" t="4443" r="16"/>
          <a:stretch/>
        </p:blipFill>
        <p:spPr>
          <a:xfrm>
            <a:off x="4572000" y="1905000"/>
            <a:ext cx="4427994" cy="375314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2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Accessibility of Books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slant board reading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8" r="18078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844901" y="1828799"/>
            <a:ext cx="3886200" cy="4332767"/>
          </a:xfrm>
        </p:spPr>
        <p:txBody>
          <a:bodyPr/>
          <a:lstStyle/>
          <a:p>
            <a:r>
              <a:rPr lang="en-US" sz="3200" dirty="0" smtClean="0">
                <a:latin typeface="Arial"/>
                <a:cs typeface="Arial"/>
              </a:rPr>
              <a:t>Place on an easel or flip chart</a:t>
            </a:r>
          </a:p>
          <a:p>
            <a:r>
              <a:rPr lang="en-US" sz="3200" dirty="0" smtClean="0">
                <a:latin typeface="Arial"/>
                <a:cs typeface="Arial"/>
              </a:rPr>
              <a:t>Page </a:t>
            </a:r>
            <a:r>
              <a:rPr lang="en-US" sz="3200" dirty="0" smtClean="0">
                <a:latin typeface="Arial"/>
                <a:cs typeface="Arial"/>
              </a:rPr>
              <a:t>fluffers</a:t>
            </a:r>
            <a:r>
              <a:rPr lang="en-US" sz="3200" dirty="0" smtClean="0">
                <a:latin typeface="Arial"/>
                <a:cs typeface="Arial"/>
              </a:rPr>
              <a:t> can be used to add spaces between each page for easy page turning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917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of Books</a:t>
            </a:r>
            <a:endParaRPr lang="en-US" dirty="0"/>
          </a:p>
        </p:txBody>
      </p:sp>
      <p:pic>
        <p:nvPicPr>
          <p:cNvPr id="6" name="Content Placeholder 5" descr="page fluffers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5" r="18165"/>
          <a:stretch>
            <a:fillRect/>
          </a:stretch>
        </p:blipFill>
        <p:spPr>
          <a:xfrm>
            <a:off x="304800" y="1676400"/>
            <a:ext cx="3886200" cy="4572000"/>
          </a:xfrm>
        </p:spPr>
      </p:pic>
      <p:pic>
        <p:nvPicPr>
          <p:cNvPr id="7" name="Content Placeholder 6" descr="pages.jpg"/>
          <p:cNvPicPr>
            <a:picLocks noGrp="1"/>
          </p:cNvPicPr>
          <p:nvPr>
            <p:ph sz="quarter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0" r="-1337"/>
          <a:stretch/>
        </p:blipFill>
        <p:spPr>
          <a:xfrm>
            <a:off x="4419600" y="1676400"/>
            <a:ext cx="4499994" cy="4572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13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Durability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589567"/>
            <a:ext cx="42672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/>
                <a:cs typeface="Arial"/>
              </a:rPr>
              <a:t>Take commercial books apart and laminate pages</a:t>
            </a:r>
          </a:p>
          <a:p>
            <a:r>
              <a:rPr lang="en-US" dirty="0" smtClean="0">
                <a:latin typeface="Arial"/>
                <a:cs typeface="Arial"/>
              </a:rPr>
              <a:t>Laminate home made books</a:t>
            </a:r>
          </a:p>
          <a:p>
            <a:r>
              <a:rPr lang="en-US" dirty="0" smtClean="0">
                <a:latin typeface="Arial"/>
                <a:cs typeface="Arial"/>
              </a:rPr>
              <a:t>Use page protectors</a:t>
            </a:r>
          </a:p>
          <a:p>
            <a:r>
              <a:rPr lang="en-US" dirty="0" smtClean="0">
                <a:latin typeface="Arial"/>
                <a:cs typeface="Arial"/>
              </a:rPr>
              <a:t>Put all pages into a ring binder – creates ease for reading as the pages will stay open as you are telling the story</a:t>
            </a:r>
          </a:p>
          <a:p>
            <a:r>
              <a:rPr lang="en-US" dirty="0" smtClean="0">
                <a:latin typeface="Arial"/>
                <a:cs typeface="Arial"/>
              </a:rPr>
              <a:t>(Board books are ok for preschoolers and K-students only)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board book.jp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5" r="18125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978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Activity: online resources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Building-Website1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" r="887"/>
          <a:stretch/>
        </p:blipFill>
        <p:spPr>
          <a:xfrm>
            <a:off x="228600" y="1981200"/>
            <a:ext cx="4038600" cy="3701557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495800" y="1589566"/>
            <a:ext cx="4495800" cy="473503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Work in small groups</a:t>
            </a:r>
          </a:p>
          <a:p>
            <a:r>
              <a:rPr lang="en-US" sz="2400" dirty="0" smtClean="0">
                <a:latin typeface="Arial"/>
                <a:cs typeface="Arial"/>
              </a:rPr>
              <a:t>Explore your assigned website about books online</a:t>
            </a:r>
          </a:p>
          <a:p>
            <a:r>
              <a:rPr lang="en-US" sz="2400" dirty="0" smtClean="0">
                <a:latin typeface="Arial"/>
                <a:cs typeface="Arial"/>
              </a:rPr>
              <a:t>Create a poster that includes: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name and address of site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Description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Example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Skills needed to use resources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What age group would benefit from these resources?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Visual </a:t>
            </a:r>
          </a:p>
          <a:p>
            <a:r>
              <a:rPr lang="en-US" sz="2300" dirty="0" smtClean="0">
                <a:latin typeface="Arial"/>
                <a:cs typeface="Arial"/>
              </a:rPr>
              <a:t>Put up your poster</a:t>
            </a:r>
            <a:endParaRPr lang="en-US" sz="23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150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Activity: Gallery Walk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GalleryWalk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2" r="9178"/>
          <a:stretch/>
        </p:blipFill>
        <p:spPr>
          <a:xfrm>
            <a:off x="-1" y="1589567"/>
            <a:ext cx="4892985" cy="457200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/>
                <a:cs typeface="Arial"/>
              </a:rPr>
              <a:t>Go to each poster about a website related to books online</a:t>
            </a:r>
          </a:p>
          <a:p>
            <a:r>
              <a:rPr lang="en-US" dirty="0" smtClean="0">
                <a:latin typeface="Arial"/>
                <a:cs typeface="Arial"/>
              </a:rPr>
              <a:t>Take notes so that when the walk is over you have an idea of what resources are available to you as you support literacy development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537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Commercial Products</a:t>
            </a:r>
            <a:endParaRPr lang="en-US" dirty="0"/>
          </a:p>
        </p:txBody>
      </p:sp>
      <p:pic>
        <p:nvPicPr>
          <p:cNvPr id="7" name="Content Placeholder 6" descr="visual dictionary1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6" r="5991"/>
          <a:stretch/>
        </p:blipFill>
        <p:spPr>
          <a:xfrm>
            <a:off x="152400" y="1676400"/>
            <a:ext cx="4474399" cy="4572000"/>
          </a:xfrm>
        </p:spPr>
      </p:pic>
      <p:pic>
        <p:nvPicPr>
          <p:cNvPr id="8" name="Content Placeholder 7" descr="visual dictionary.jpg"/>
          <p:cNvPicPr>
            <a:picLocks noGrp="1"/>
          </p:cNvPicPr>
          <p:nvPr>
            <p:ph sz="quarter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" t="-1763" r="-22" b="1763"/>
          <a:stretch/>
        </p:blipFill>
        <p:spPr>
          <a:xfrm>
            <a:off x="4800600" y="1676400"/>
            <a:ext cx="4162679" cy="45359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651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Commercial Products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NationalGeographicForKids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" r="443"/>
          <a:stretch/>
        </p:blipFill>
        <p:spPr>
          <a:xfrm>
            <a:off x="228600" y="1828800"/>
            <a:ext cx="4463969" cy="4572000"/>
          </a:xfrm>
        </p:spPr>
      </p:pic>
      <p:pic>
        <p:nvPicPr>
          <p:cNvPr id="8" name="Content Placeholder 7" descr="pyramids.jpg"/>
          <p:cNvPicPr>
            <a:picLocks noGrp="1" noChangeAspect="1"/>
          </p:cNvPicPr>
          <p:nvPr>
            <p:ph sz="quarter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6" t="-790" r="1556" b="160"/>
          <a:stretch/>
        </p:blipFill>
        <p:spPr>
          <a:xfrm>
            <a:off x="4876800" y="1591019"/>
            <a:ext cx="3962400" cy="503838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070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Adapting Books: </a:t>
            </a:r>
            <a:r>
              <a:rPr lang="en-US" b="1" dirty="0" smtClean="0">
                <a:solidFill>
                  <a:srgbClr val="FF0000"/>
                </a:solidFill>
                <a:latin typeface="Apple Chancery"/>
                <a:cs typeface="Apple Chancery"/>
              </a:rPr>
              <a:t>Why?</a:t>
            </a:r>
            <a:endParaRPr lang="en-US" b="1" dirty="0">
              <a:solidFill>
                <a:srgbClr val="FF0000"/>
              </a:solidFill>
              <a:latin typeface="Apple Chancery"/>
              <a:cs typeface="Apple Chancer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89567"/>
            <a:ext cx="3886200" cy="4572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400" dirty="0" smtClean="0">
                <a:latin typeface="Arial"/>
                <a:cs typeface="Arial"/>
              </a:rPr>
              <a:t>Engagement and Active Participation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 smtClean="0">
                <a:latin typeface="Arial"/>
                <a:cs typeface="Arial"/>
              </a:rPr>
              <a:t>Focus Attention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 smtClean="0">
                <a:latin typeface="Arial"/>
                <a:cs typeface="Arial"/>
              </a:rPr>
              <a:t>Cognitive Access</a:t>
            </a:r>
            <a:endParaRPr lang="en-US" sz="4400" dirty="0">
              <a:latin typeface="Arial"/>
              <a:cs typeface="Arial"/>
            </a:endParaRPr>
          </a:p>
        </p:txBody>
      </p:sp>
      <p:pic>
        <p:nvPicPr>
          <p:cNvPr id="6" name="Content Placeholder 5" descr="adapted text on skating.jpg"/>
          <p:cNvPicPr>
            <a:picLocks noGrp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0" t="-1323" r="6314" b="1323"/>
          <a:stretch/>
        </p:blipFill>
        <p:spPr>
          <a:xfrm>
            <a:off x="4114800" y="1752600"/>
            <a:ext cx="4823994" cy="4572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85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Active Engagement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1828799"/>
            <a:ext cx="4191000" cy="433276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Choose books that encourage interaction:</a:t>
            </a:r>
          </a:p>
          <a:p>
            <a:pPr lvl="1"/>
            <a:r>
              <a:rPr lang="en-US" sz="2800" dirty="0" smtClean="0">
                <a:latin typeface="Arial"/>
                <a:cs typeface="Arial"/>
              </a:rPr>
              <a:t>Manipulate book</a:t>
            </a:r>
          </a:p>
          <a:p>
            <a:pPr lvl="1"/>
            <a:r>
              <a:rPr lang="en-US" sz="2800" dirty="0" smtClean="0">
                <a:latin typeface="Arial"/>
                <a:cs typeface="Arial"/>
              </a:rPr>
              <a:t>Repetitive books</a:t>
            </a:r>
          </a:p>
          <a:p>
            <a:pPr lvl="1"/>
            <a:r>
              <a:rPr lang="en-US" sz="2800" dirty="0" smtClean="0">
                <a:latin typeface="Arial"/>
                <a:cs typeface="Arial"/>
              </a:rPr>
              <a:t>Known books</a:t>
            </a:r>
          </a:p>
          <a:p>
            <a:pPr lvl="1"/>
            <a:r>
              <a:rPr lang="en-US" sz="2800" dirty="0" smtClean="0">
                <a:latin typeface="Arial"/>
                <a:cs typeface="Arial"/>
              </a:rPr>
              <a:t>Books you make</a:t>
            </a:r>
          </a:p>
          <a:p>
            <a:pPr lvl="1"/>
            <a:r>
              <a:rPr lang="en-US" sz="2800" dirty="0" smtClean="0">
                <a:latin typeface="Arial"/>
                <a:cs typeface="Arial"/>
              </a:rPr>
              <a:t>Low language demands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7" name="Content Placeholder 6" descr="interactive book3.jpg"/>
          <p:cNvPicPr>
            <a:picLocks noGrp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" r="982"/>
          <a:stretch/>
        </p:blipFill>
        <p:spPr>
          <a:xfrm>
            <a:off x="4572000" y="1676400"/>
            <a:ext cx="4391994" cy="4572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64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Active Engagement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1589567"/>
            <a:ext cx="3505200" cy="457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Allow the student to manipulate the book:</a:t>
            </a:r>
          </a:p>
          <a:p>
            <a:pPr lvl="1"/>
            <a:r>
              <a:rPr lang="en-US" sz="2500" dirty="0" smtClean="0">
                <a:latin typeface="Arial"/>
                <a:cs typeface="Arial"/>
              </a:rPr>
              <a:t>Hold book</a:t>
            </a:r>
          </a:p>
          <a:p>
            <a:pPr lvl="1"/>
            <a:r>
              <a:rPr lang="en-US" sz="2500" dirty="0" smtClean="0">
                <a:latin typeface="Arial"/>
                <a:cs typeface="Arial"/>
              </a:rPr>
              <a:t>Turn pages</a:t>
            </a:r>
          </a:p>
          <a:p>
            <a:pPr lvl="1"/>
            <a:r>
              <a:rPr lang="en-US" sz="2500" dirty="0" smtClean="0">
                <a:latin typeface="Arial"/>
                <a:cs typeface="Arial"/>
              </a:rPr>
              <a:t>Accept all types of participation</a:t>
            </a:r>
          </a:p>
          <a:p>
            <a:r>
              <a:rPr lang="en-US" sz="2800" dirty="0" smtClean="0">
                <a:latin typeface="Arial"/>
                <a:cs typeface="Arial"/>
              </a:rPr>
              <a:t>Pause to let student participate</a:t>
            </a:r>
          </a:p>
        </p:txBody>
      </p:sp>
      <p:pic>
        <p:nvPicPr>
          <p:cNvPr id="7" name="Content Placeholder 6" descr="interactive book.jpg"/>
          <p:cNvPicPr>
            <a:picLocks noGrp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" t="-1058" r="207" b="312"/>
          <a:stretch/>
        </p:blipFill>
        <p:spPr>
          <a:xfrm>
            <a:off x="4038600" y="1524000"/>
            <a:ext cx="4931978" cy="470392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385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Supported book reading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reading an adapted book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" r="16819"/>
          <a:stretch/>
        </p:blipFill>
        <p:spPr>
          <a:xfrm>
            <a:off x="304800" y="1828800"/>
            <a:ext cx="4284819" cy="457200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>
                <a:latin typeface="Arial"/>
                <a:cs typeface="Arial"/>
              </a:rPr>
              <a:t>Often the most overlooked area for students with (significant) disabilities, yet this type of reading is critical to success</a:t>
            </a:r>
          </a:p>
          <a:p>
            <a:r>
              <a:rPr lang="en-US" sz="2800" dirty="0" smtClean="0">
                <a:latin typeface="Arial"/>
                <a:cs typeface="Arial"/>
              </a:rPr>
              <a:t>An adult supports the experience</a:t>
            </a:r>
          </a:p>
          <a:p>
            <a:r>
              <a:rPr lang="en-US" sz="2800" dirty="0" smtClean="0">
                <a:latin typeface="Arial"/>
                <a:cs typeface="Arial"/>
              </a:rPr>
              <a:t>May need to physically adapt book or make the content / text more accessible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95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Adapting Books: Two Types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573829"/>
              </p:ext>
            </p:extLst>
          </p:nvPr>
        </p:nvGraphicFramePr>
        <p:xfrm>
          <a:off x="572333" y="1600200"/>
          <a:ext cx="8153400" cy="497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27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Adding Symbols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adaptedbook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49" r="-1532"/>
          <a:stretch/>
        </p:blipFill>
        <p:spPr>
          <a:xfrm>
            <a:off x="0" y="1752600"/>
            <a:ext cx="5099878" cy="480060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5333999" y="1589566"/>
            <a:ext cx="3581401" cy="4811233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Attach a strip with symbols to the bottom of the page</a:t>
            </a:r>
          </a:p>
          <a:p>
            <a:r>
              <a:rPr lang="en-US" dirty="0" smtClean="0">
                <a:latin typeface="Arial"/>
                <a:cs typeface="Arial"/>
              </a:rPr>
              <a:t>While reading point to symbols</a:t>
            </a:r>
          </a:p>
          <a:p>
            <a:r>
              <a:rPr lang="en-US" dirty="0" smtClean="0">
                <a:latin typeface="Arial"/>
                <a:cs typeface="Arial"/>
              </a:rPr>
              <a:t>Could have a duplicate set to do an activity that involves the student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2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Symbol stories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8</a:t>
            </a:fld>
            <a:endParaRPr lang="en-US" dirty="0"/>
          </a:p>
        </p:txBody>
      </p:sp>
      <p:pic>
        <p:nvPicPr>
          <p:cNvPr id="7" name="Content Placeholder 6" descr="history-l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7" t="5967" r="247" b="9549"/>
          <a:stretch/>
        </p:blipFill>
        <p:spPr>
          <a:xfrm>
            <a:off x="1219200" y="1729810"/>
            <a:ext cx="6934200" cy="5113017"/>
          </a:xfrm>
        </p:spPr>
      </p:pic>
    </p:spTree>
    <p:extLst>
      <p:ext uri="{BB962C8B-B14F-4D97-AF65-F5344CB8AC3E}">
        <p14:creationId xmlns:p14="http://schemas.microsoft.com/office/powerpoint/2010/main" val="2302210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Props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adapting books.jpg"/>
          <p:cNvPicPr>
            <a:picLocks noGrp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87" t="1323" r="159" b="-1323"/>
          <a:stretch/>
        </p:blipFill>
        <p:spPr>
          <a:xfrm>
            <a:off x="-304800" y="1676400"/>
            <a:ext cx="5003985" cy="457200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>
                <a:latin typeface="Arial"/>
                <a:cs typeface="Arial"/>
              </a:rPr>
              <a:t>Keep hands busy</a:t>
            </a:r>
          </a:p>
          <a:p>
            <a:r>
              <a:rPr lang="en-US" sz="2800" dirty="0" smtClean="0">
                <a:latin typeface="Arial"/>
                <a:cs typeface="Arial"/>
              </a:rPr>
              <a:t>Support attention and focus</a:t>
            </a:r>
          </a:p>
          <a:p>
            <a:r>
              <a:rPr lang="en-US" sz="2800" dirty="0" smtClean="0">
                <a:latin typeface="Arial"/>
                <a:cs typeface="Arial"/>
              </a:rPr>
              <a:t>Pictures, symbols, figures, puppets, etc.</a:t>
            </a:r>
          </a:p>
          <a:p>
            <a:r>
              <a:rPr lang="en-US" sz="2800" dirty="0" smtClean="0">
                <a:latin typeface="Arial"/>
                <a:cs typeface="Arial"/>
              </a:rPr>
              <a:t>Can introduce matching or identification activities</a:t>
            </a:r>
          </a:p>
          <a:p>
            <a:r>
              <a:rPr lang="en-US" sz="2800" dirty="0" smtClean="0">
                <a:latin typeface="Arial"/>
                <a:cs typeface="Arial"/>
              </a:rPr>
              <a:t>Be organized – keep everything together (attach labeled Ziploc bag into front cover) 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73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C103524809990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TC103524809990</Template>
  <TotalTime>0</TotalTime>
  <Words>475</Words>
  <Application>Microsoft Macintosh PowerPoint</Application>
  <PresentationFormat>On-screen Show (4:3)</PresentationFormat>
  <Paragraphs>95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TC103524809990</vt:lpstr>
      <vt:lpstr>Accessing the Curriculum for diverse learners</vt:lpstr>
      <vt:lpstr>Adapting Books: Why?</vt:lpstr>
      <vt:lpstr>Active Engagement</vt:lpstr>
      <vt:lpstr>Active Engagement</vt:lpstr>
      <vt:lpstr>Supported book reading</vt:lpstr>
      <vt:lpstr>Adapting Books: Two Types</vt:lpstr>
      <vt:lpstr>Adding Symbols</vt:lpstr>
      <vt:lpstr>Symbol stories</vt:lpstr>
      <vt:lpstr>Props</vt:lpstr>
      <vt:lpstr>Tactile Experience Books</vt:lpstr>
      <vt:lpstr>Experience Books</vt:lpstr>
      <vt:lpstr>Accessibility of Books</vt:lpstr>
      <vt:lpstr>Accessibility of Books</vt:lpstr>
      <vt:lpstr>Durability</vt:lpstr>
      <vt:lpstr>Activity: online resources</vt:lpstr>
      <vt:lpstr>Activity: Gallery Walk</vt:lpstr>
      <vt:lpstr>Commercial Products</vt:lpstr>
      <vt:lpstr>Commercial Products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presentation for college course (textbook design)</dc:title>
  <dc:creator/>
  <cp:keywords/>
  <cp:lastModifiedBy/>
  <cp:revision>1</cp:revision>
  <dcterms:modified xsi:type="dcterms:W3CDTF">2013-10-02T22:42:40Z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