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94" r:id="rId2"/>
  </p:sldMasterIdLst>
  <p:notesMasterIdLst>
    <p:notesMasterId r:id="rId33"/>
  </p:notesMasterIdLst>
  <p:handoutMasterIdLst>
    <p:handoutMasterId r:id="rId34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71" r:id="rId15"/>
    <p:sldId id="268" r:id="rId16"/>
    <p:sldId id="269" r:id="rId17"/>
    <p:sldId id="270" r:id="rId18"/>
    <p:sldId id="272" r:id="rId19"/>
    <p:sldId id="275" r:id="rId20"/>
    <p:sldId id="273" r:id="rId21"/>
    <p:sldId id="274" r:id="rId22"/>
    <p:sldId id="276" r:id="rId23"/>
    <p:sldId id="286" r:id="rId24"/>
    <p:sldId id="277" r:id="rId25"/>
    <p:sldId id="278" r:id="rId26"/>
    <p:sldId id="279" r:id="rId27"/>
    <p:sldId id="280" r:id="rId28"/>
    <p:sldId id="287" r:id="rId29"/>
    <p:sldId id="288" r:id="rId30"/>
    <p:sldId id="285" r:id="rId31"/>
    <p:sldId id="284" r:id="rId32"/>
  </p:sldIdLst>
  <p:sldSz cx="9144000" cy="6858000" type="screen4x3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gray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63" autoAdjust="0"/>
    <p:restoredTop sz="94660"/>
  </p:normalViewPr>
  <p:slideViewPr>
    <p:cSldViewPr>
      <p:cViewPr>
        <p:scale>
          <a:sx n="59" d="100"/>
          <a:sy n="59" d="100"/>
        </p:scale>
        <p:origin x="-2232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notesMaster" Target="notesMasters/notesMaster1.xml"/><Relationship Id="rId34" Type="http://schemas.openxmlformats.org/officeDocument/2006/relationships/handoutMaster" Target="handoutMasters/handoutMaster1.xml"/><Relationship Id="rId35" Type="http://schemas.openxmlformats.org/officeDocument/2006/relationships/printerSettings" Target="printerSettings/printerSettings1.bin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3BE2BE1-F53A-C544-BCD1-8AE72B5A9DDD}" type="doc">
      <dgm:prSet loTypeId="urn:microsoft.com/office/officeart/2005/8/layout/chevron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54D85B6-59CC-AB42-BDDD-05B0BA515BD4}">
      <dgm:prSet phldrT="[Text]" custT="1"/>
      <dgm:spPr/>
      <dgm:t>
        <a:bodyPr/>
        <a:lstStyle/>
        <a:p>
          <a:r>
            <a:rPr lang="en-US" sz="2400" b="1" dirty="0" smtClean="0">
              <a:latin typeface="Arial"/>
              <a:cs typeface="Arial"/>
            </a:rPr>
            <a:t>Emergent Literacy</a:t>
          </a:r>
          <a:endParaRPr lang="en-US" sz="2400" b="1" dirty="0">
            <a:latin typeface="Arial"/>
            <a:cs typeface="Arial"/>
          </a:endParaRPr>
        </a:p>
      </dgm:t>
    </dgm:pt>
    <dgm:pt modelId="{80A84A75-A35E-1244-8BE5-60FBAB222367}" type="parTrans" cxnId="{08202CB6-E15E-F444-9F24-3B5741211618}">
      <dgm:prSet/>
      <dgm:spPr/>
      <dgm:t>
        <a:bodyPr/>
        <a:lstStyle/>
        <a:p>
          <a:endParaRPr lang="en-US"/>
        </a:p>
      </dgm:t>
    </dgm:pt>
    <dgm:pt modelId="{D2C85C92-B172-E74C-9904-113EFD0C3588}" type="sibTrans" cxnId="{08202CB6-E15E-F444-9F24-3B5741211618}">
      <dgm:prSet/>
      <dgm:spPr/>
      <dgm:t>
        <a:bodyPr/>
        <a:lstStyle/>
        <a:p>
          <a:endParaRPr lang="en-US"/>
        </a:p>
      </dgm:t>
    </dgm:pt>
    <dgm:pt modelId="{BBF13E2C-E67F-9E43-B051-DDFFFC1AC0B3}">
      <dgm:prSet phldrT="[Text]" custT="1"/>
      <dgm:spPr/>
      <dgm:t>
        <a:bodyPr/>
        <a:lstStyle/>
        <a:p>
          <a:r>
            <a:rPr lang="en-US" sz="2400" dirty="0" smtClean="0">
              <a:latin typeface="Arial"/>
              <a:cs typeface="Arial"/>
            </a:rPr>
            <a:t>Learning about print and sound</a:t>
          </a:r>
          <a:endParaRPr lang="en-US" sz="2400" dirty="0">
            <a:latin typeface="Arial"/>
            <a:cs typeface="Arial"/>
          </a:endParaRPr>
        </a:p>
      </dgm:t>
    </dgm:pt>
    <dgm:pt modelId="{BF979CF6-7100-D748-9D5A-14BD323311E9}" type="parTrans" cxnId="{B1B259F6-9B23-E843-9C53-10886203A4EB}">
      <dgm:prSet/>
      <dgm:spPr/>
      <dgm:t>
        <a:bodyPr/>
        <a:lstStyle/>
        <a:p>
          <a:endParaRPr lang="en-US"/>
        </a:p>
      </dgm:t>
    </dgm:pt>
    <dgm:pt modelId="{85982ECF-E457-FB4E-8C61-80443EC94B53}" type="sibTrans" cxnId="{B1B259F6-9B23-E843-9C53-10886203A4EB}">
      <dgm:prSet/>
      <dgm:spPr/>
      <dgm:t>
        <a:bodyPr/>
        <a:lstStyle/>
        <a:p>
          <a:endParaRPr lang="en-US"/>
        </a:p>
      </dgm:t>
    </dgm:pt>
    <dgm:pt modelId="{7A6E860E-1047-D343-8513-E15628E13248}">
      <dgm:prSet phldrT="[Text]" custT="1"/>
      <dgm:spPr/>
      <dgm:t>
        <a:bodyPr/>
        <a:lstStyle/>
        <a:p>
          <a:r>
            <a:rPr lang="en-US" sz="2800" b="1" dirty="0" smtClean="0">
              <a:latin typeface="Arial"/>
              <a:cs typeface="Arial"/>
            </a:rPr>
            <a:t>Early Literacy</a:t>
          </a:r>
          <a:endParaRPr lang="en-US" sz="2800" b="1" dirty="0">
            <a:latin typeface="Arial"/>
            <a:cs typeface="Arial"/>
          </a:endParaRPr>
        </a:p>
      </dgm:t>
    </dgm:pt>
    <dgm:pt modelId="{E8D99DBA-6FC6-5342-B12E-124B28AC6D0A}" type="parTrans" cxnId="{BD5E9F15-A99D-4B47-A9EC-BCD84772C754}">
      <dgm:prSet/>
      <dgm:spPr/>
      <dgm:t>
        <a:bodyPr/>
        <a:lstStyle/>
        <a:p>
          <a:endParaRPr lang="en-US"/>
        </a:p>
      </dgm:t>
    </dgm:pt>
    <dgm:pt modelId="{1A797307-E554-6B46-AD2E-713BF7BF9192}" type="sibTrans" cxnId="{BD5E9F15-A99D-4B47-A9EC-BCD84772C754}">
      <dgm:prSet/>
      <dgm:spPr/>
      <dgm:t>
        <a:bodyPr/>
        <a:lstStyle/>
        <a:p>
          <a:endParaRPr lang="en-US"/>
        </a:p>
      </dgm:t>
    </dgm:pt>
    <dgm:pt modelId="{D93EFCB1-0D07-884A-B4FF-C308440F7143}">
      <dgm:prSet phldrT="[Text]" custT="1"/>
      <dgm:spPr/>
      <dgm:t>
        <a:bodyPr/>
        <a:lstStyle/>
        <a:p>
          <a:r>
            <a:rPr lang="en-US" sz="2400" dirty="0" smtClean="0">
              <a:latin typeface="Arial"/>
              <a:cs typeface="Arial"/>
            </a:rPr>
            <a:t>Learning to read</a:t>
          </a:r>
          <a:endParaRPr lang="en-US" sz="2400" dirty="0">
            <a:latin typeface="Arial"/>
            <a:cs typeface="Arial"/>
          </a:endParaRPr>
        </a:p>
      </dgm:t>
    </dgm:pt>
    <dgm:pt modelId="{78315FFA-6690-284A-B812-2B6D99DF31A0}" type="parTrans" cxnId="{FE8AAA5D-57E1-7647-B74F-C0DFA3F3B0E7}">
      <dgm:prSet/>
      <dgm:spPr/>
      <dgm:t>
        <a:bodyPr/>
        <a:lstStyle/>
        <a:p>
          <a:endParaRPr lang="en-US"/>
        </a:p>
      </dgm:t>
    </dgm:pt>
    <dgm:pt modelId="{DEF8FDCC-E900-BB49-B323-E3009B8F1E24}" type="sibTrans" cxnId="{FE8AAA5D-57E1-7647-B74F-C0DFA3F3B0E7}">
      <dgm:prSet/>
      <dgm:spPr/>
      <dgm:t>
        <a:bodyPr/>
        <a:lstStyle/>
        <a:p>
          <a:endParaRPr lang="en-US"/>
        </a:p>
      </dgm:t>
    </dgm:pt>
    <dgm:pt modelId="{8AE62D5D-935E-B84D-BC07-51E3AFC007F9}">
      <dgm:prSet phldrT="[Text]" custT="1"/>
      <dgm:spPr/>
      <dgm:t>
        <a:bodyPr/>
        <a:lstStyle/>
        <a:p>
          <a:r>
            <a:rPr lang="en-US" sz="2400" b="1" dirty="0" smtClean="0">
              <a:latin typeface="Arial"/>
              <a:cs typeface="Arial"/>
            </a:rPr>
            <a:t>Conventional Literacy</a:t>
          </a:r>
          <a:endParaRPr lang="en-US" sz="2400" b="1" dirty="0">
            <a:latin typeface="Arial"/>
            <a:cs typeface="Arial"/>
          </a:endParaRPr>
        </a:p>
      </dgm:t>
    </dgm:pt>
    <dgm:pt modelId="{F4D35B03-C577-8C49-A5A3-79F57C582793}" type="parTrans" cxnId="{383AB7A4-A1D0-C141-B003-3012C92323C3}">
      <dgm:prSet/>
      <dgm:spPr/>
      <dgm:t>
        <a:bodyPr/>
        <a:lstStyle/>
        <a:p>
          <a:endParaRPr lang="en-US"/>
        </a:p>
      </dgm:t>
    </dgm:pt>
    <dgm:pt modelId="{141FC39F-0903-2D4B-8F45-C85013294E3F}" type="sibTrans" cxnId="{383AB7A4-A1D0-C141-B003-3012C92323C3}">
      <dgm:prSet/>
      <dgm:spPr/>
      <dgm:t>
        <a:bodyPr/>
        <a:lstStyle/>
        <a:p>
          <a:endParaRPr lang="en-US"/>
        </a:p>
      </dgm:t>
    </dgm:pt>
    <dgm:pt modelId="{97D31120-6918-C243-94D1-E2D33944C64B}">
      <dgm:prSet phldrT="[Text]" custT="1"/>
      <dgm:spPr/>
      <dgm:t>
        <a:bodyPr/>
        <a:lstStyle/>
        <a:p>
          <a:r>
            <a:rPr lang="en-US" sz="2400" dirty="0" smtClean="0">
              <a:latin typeface="Arial"/>
              <a:cs typeface="Arial"/>
            </a:rPr>
            <a:t>Reading to learn / comprehension</a:t>
          </a:r>
          <a:endParaRPr lang="en-US" sz="2400" dirty="0">
            <a:latin typeface="Arial"/>
            <a:cs typeface="Arial"/>
          </a:endParaRPr>
        </a:p>
      </dgm:t>
    </dgm:pt>
    <dgm:pt modelId="{294867A0-F26D-EF4E-B321-BE13C951596B}" type="parTrans" cxnId="{30534A36-E77D-F042-9F40-FEDFAC648544}">
      <dgm:prSet/>
      <dgm:spPr/>
      <dgm:t>
        <a:bodyPr/>
        <a:lstStyle/>
        <a:p>
          <a:endParaRPr lang="en-US"/>
        </a:p>
      </dgm:t>
    </dgm:pt>
    <dgm:pt modelId="{3B7CDCCF-BBDB-3046-8088-231FA3347335}" type="sibTrans" cxnId="{30534A36-E77D-F042-9F40-FEDFAC648544}">
      <dgm:prSet/>
      <dgm:spPr/>
      <dgm:t>
        <a:bodyPr/>
        <a:lstStyle/>
        <a:p>
          <a:endParaRPr lang="en-US"/>
        </a:p>
      </dgm:t>
    </dgm:pt>
    <dgm:pt modelId="{D1E9956C-8A8F-DC47-93B6-142AAC78A122}" type="pres">
      <dgm:prSet presAssocID="{13BE2BE1-F53A-C544-BCD1-8AE72B5A9DD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897864F-6B27-9D46-9CB6-0AC7CC73C369}" type="pres">
      <dgm:prSet presAssocID="{954D85B6-59CC-AB42-BDDD-05B0BA515BD4}" presName="composite" presStyleCnt="0"/>
      <dgm:spPr/>
    </dgm:pt>
    <dgm:pt modelId="{BE298656-47FB-D44D-ADDE-BA7F73430E10}" type="pres">
      <dgm:prSet presAssocID="{954D85B6-59CC-AB42-BDDD-05B0BA515BD4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69943E-2DF1-DC48-8B28-6ED165C415E1}" type="pres">
      <dgm:prSet presAssocID="{954D85B6-59CC-AB42-BDDD-05B0BA515BD4}" presName="desTx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90D3BB-F8D0-134C-BB80-40388872BECF}" type="pres">
      <dgm:prSet presAssocID="{D2C85C92-B172-E74C-9904-113EFD0C3588}" presName="space" presStyleCnt="0"/>
      <dgm:spPr/>
    </dgm:pt>
    <dgm:pt modelId="{B62E694A-4EE6-A941-B324-21A6F288BB14}" type="pres">
      <dgm:prSet presAssocID="{7A6E860E-1047-D343-8513-E15628E13248}" presName="composite" presStyleCnt="0"/>
      <dgm:spPr/>
    </dgm:pt>
    <dgm:pt modelId="{C142FA7F-95AD-EF43-894C-96C468DF8911}" type="pres">
      <dgm:prSet presAssocID="{7A6E860E-1047-D343-8513-E15628E13248}" presName="par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12FFEC9-FBBB-944E-96E5-E3033BE12F71}" type="pres">
      <dgm:prSet presAssocID="{7A6E860E-1047-D343-8513-E15628E13248}" presName="desTx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22ED23-6D3E-394B-A2EF-8FC6F4CA9D67}" type="pres">
      <dgm:prSet presAssocID="{1A797307-E554-6B46-AD2E-713BF7BF9192}" presName="space" presStyleCnt="0"/>
      <dgm:spPr/>
    </dgm:pt>
    <dgm:pt modelId="{EC6D3B70-1E60-2B44-8A2C-8431287D5613}" type="pres">
      <dgm:prSet presAssocID="{8AE62D5D-935E-B84D-BC07-51E3AFC007F9}" presName="composite" presStyleCnt="0"/>
      <dgm:spPr/>
    </dgm:pt>
    <dgm:pt modelId="{85548787-95B0-2242-ABA7-727A97867179}" type="pres">
      <dgm:prSet presAssocID="{8AE62D5D-935E-B84D-BC07-51E3AFC007F9}" presName="parTx" presStyleLbl="node1" presStyleIdx="2" presStyleCnt="3" custScaleX="12046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8145B6-E953-7442-A131-89B2E40C0126}" type="pres">
      <dgm:prSet presAssocID="{8AE62D5D-935E-B84D-BC07-51E3AFC007F9}" presName="desTx" presStyleLbl="revTx" presStyleIdx="2" presStyleCnt="3" custScaleX="11089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FF107E7-82D0-0B4C-ACFA-CC0056F2526A}" type="presOf" srcId="{13BE2BE1-F53A-C544-BCD1-8AE72B5A9DDD}" destId="{D1E9956C-8A8F-DC47-93B6-142AAC78A122}" srcOrd="0" destOrd="0" presId="urn:microsoft.com/office/officeart/2005/8/layout/chevron1"/>
    <dgm:cxn modelId="{345C9861-6FBD-3247-AA17-1682217ADE98}" type="presOf" srcId="{D93EFCB1-0D07-884A-B4FF-C308440F7143}" destId="{612FFEC9-FBBB-944E-96E5-E3033BE12F71}" srcOrd="0" destOrd="0" presId="urn:microsoft.com/office/officeart/2005/8/layout/chevron1"/>
    <dgm:cxn modelId="{CA0FAB38-41D9-C245-B8CA-0A39FEBB093C}" type="presOf" srcId="{BBF13E2C-E67F-9E43-B051-DDFFFC1AC0B3}" destId="{C669943E-2DF1-DC48-8B28-6ED165C415E1}" srcOrd="0" destOrd="0" presId="urn:microsoft.com/office/officeart/2005/8/layout/chevron1"/>
    <dgm:cxn modelId="{B1B259F6-9B23-E843-9C53-10886203A4EB}" srcId="{954D85B6-59CC-AB42-BDDD-05B0BA515BD4}" destId="{BBF13E2C-E67F-9E43-B051-DDFFFC1AC0B3}" srcOrd="0" destOrd="0" parTransId="{BF979CF6-7100-D748-9D5A-14BD323311E9}" sibTransId="{85982ECF-E457-FB4E-8C61-80443EC94B53}"/>
    <dgm:cxn modelId="{383AB7A4-A1D0-C141-B003-3012C92323C3}" srcId="{13BE2BE1-F53A-C544-BCD1-8AE72B5A9DDD}" destId="{8AE62D5D-935E-B84D-BC07-51E3AFC007F9}" srcOrd="2" destOrd="0" parTransId="{F4D35B03-C577-8C49-A5A3-79F57C582793}" sibTransId="{141FC39F-0903-2D4B-8F45-C85013294E3F}"/>
    <dgm:cxn modelId="{FC4090FE-0BF8-DC42-B398-A6AEF8EB60FC}" type="presOf" srcId="{954D85B6-59CC-AB42-BDDD-05B0BA515BD4}" destId="{BE298656-47FB-D44D-ADDE-BA7F73430E10}" srcOrd="0" destOrd="0" presId="urn:microsoft.com/office/officeart/2005/8/layout/chevron1"/>
    <dgm:cxn modelId="{30534A36-E77D-F042-9F40-FEDFAC648544}" srcId="{8AE62D5D-935E-B84D-BC07-51E3AFC007F9}" destId="{97D31120-6918-C243-94D1-E2D33944C64B}" srcOrd="0" destOrd="0" parTransId="{294867A0-F26D-EF4E-B321-BE13C951596B}" sibTransId="{3B7CDCCF-BBDB-3046-8088-231FA3347335}"/>
    <dgm:cxn modelId="{C1551113-F231-AF41-8D6D-7EDB8674087D}" type="presOf" srcId="{8AE62D5D-935E-B84D-BC07-51E3AFC007F9}" destId="{85548787-95B0-2242-ABA7-727A97867179}" srcOrd="0" destOrd="0" presId="urn:microsoft.com/office/officeart/2005/8/layout/chevron1"/>
    <dgm:cxn modelId="{BD5E9F15-A99D-4B47-A9EC-BCD84772C754}" srcId="{13BE2BE1-F53A-C544-BCD1-8AE72B5A9DDD}" destId="{7A6E860E-1047-D343-8513-E15628E13248}" srcOrd="1" destOrd="0" parTransId="{E8D99DBA-6FC6-5342-B12E-124B28AC6D0A}" sibTransId="{1A797307-E554-6B46-AD2E-713BF7BF9192}"/>
    <dgm:cxn modelId="{08202CB6-E15E-F444-9F24-3B5741211618}" srcId="{13BE2BE1-F53A-C544-BCD1-8AE72B5A9DDD}" destId="{954D85B6-59CC-AB42-BDDD-05B0BA515BD4}" srcOrd="0" destOrd="0" parTransId="{80A84A75-A35E-1244-8BE5-60FBAB222367}" sibTransId="{D2C85C92-B172-E74C-9904-113EFD0C3588}"/>
    <dgm:cxn modelId="{ED7ABFBC-BF1E-9840-8352-F67E0F300A2E}" type="presOf" srcId="{97D31120-6918-C243-94D1-E2D33944C64B}" destId="{DD8145B6-E953-7442-A131-89B2E40C0126}" srcOrd="0" destOrd="0" presId="urn:microsoft.com/office/officeart/2005/8/layout/chevron1"/>
    <dgm:cxn modelId="{FE8AAA5D-57E1-7647-B74F-C0DFA3F3B0E7}" srcId="{7A6E860E-1047-D343-8513-E15628E13248}" destId="{D93EFCB1-0D07-884A-B4FF-C308440F7143}" srcOrd="0" destOrd="0" parTransId="{78315FFA-6690-284A-B812-2B6D99DF31A0}" sibTransId="{DEF8FDCC-E900-BB49-B323-E3009B8F1E24}"/>
    <dgm:cxn modelId="{4439C05E-C9FC-7145-92B0-F7E2816508AC}" type="presOf" srcId="{7A6E860E-1047-D343-8513-E15628E13248}" destId="{C142FA7F-95AD-EF43-894C-96C468DF8911}" srcOrd="0" destOrd="0" presId="urn:microsoft.com/office/officeart/2005/8/layout/chevron1"/>
    <dgm:cxn modelId="{022FC700-143E-9440-92F2-735C7759AB54}" type="presParOf" srcId="{D1E9956C-8A8F-DC47-93B6-142AAC78A122}" destId="{1897864F-6B27-9D46-9CB6-0AC7CC73C369}" srcOrd="0" destOrd="0" presId="urn:microsoft.com/office/officeart/2005/8/layout/chevron1"/>
    <dgm:cxn modelId="{6A87085B-87E4-C846-ADF3-80DC90572995}" type="presParOf" srcId="{1897864F-6B27-9D46-9CB6-0AC7CC73C369}" destId="{BE298656-47FB-D44D-ADDE-BA7F73430E10}" srcOrd="0" destOrd="0" presId="urn:microsoft.com/office/officeart/2005/8/layout/chevron1"/>
    <dgm:cxn modelId="{C2C48458-C5CE-0F41-A344-04D6829DFD54}" type="presParOf" srcId="{1897864F-6B27-9D46-9CB6-0AC7CC73C369}" destId="{C669943E-2DF1-DC48-8B28-6ED165C415E1}" srcOrd="1" destOrd="0" presId="urn:microsoft.com/office/officeart/2005/8/layout/chevron1"/>
    <dgm:cxn modelId="{983FC28B-127D-A743-B695-BEDD3BD71A7F}" type="presParOf" srcId="{D1E9956C-8A8F-DC47-93B6-142AAC78A122}" destId="{D190D3BB-F8D0-134C-BB80-40388872BECF}" srcOrd="1" destOrd="0" presId="urn:microsoft.com/office/officeart/2005/8/layout/chevron1"/>
    <dgm:cxn modelId="{8A929693-F266-1644-8EF8-FC8D7E130960}" type="presParOf" srcId="{D1E9956C-8A8F-DC47-93B6-142AAC78A122}" destId="{B62E694A-4EE6-A941-B324-21A6F288BB14}" srcOrd="2" destOrd="0" presId="urn:microsoft.com/office/officeart/2005/8/layout/chevron1"/>
    <dgm:cxn modelId="{3CF99346-EF1B-D543-B8D2-0D884A2D4A59}" type="presParOf" srcId="{B62E694A-4EE6-A941-B324-21A6F288BB14}" destId="{C142FA7F-95AD-EF43-894C-96C468DF8911}" srcOrd="0" destOrd="0" presId="urn:microsoft.com/office/officeart/2005/8/layout/chevron1"/>
    <dgm:cxn modelId="{AAD2899B-CA5B-1640-B3C4-068BB4C88989}" type="presParOf" srcId="{B62E694A-4EE6-A941-B324-21A6F288BB14}" destId="{612FFEC9-FBBB-944E-96E5-E3033BE12F71}" srcOrd="1" destOrd="0" presId="urn:microsoft.com/office/officeart/2005/8/layout/chevron1"/>
    <dgm:cxn modelId="{4407B9CE-23BF-F949-8D22-D33D1093445D}" type="presParOf" srcId="{D1E9956C-8A8F-DC47-93B6-142AAC78A122}" destId="{D822ED23-6D3E-394B-A2EF-8FC6F4CA9D67}" srcOrd="3" destOrd="0" presId="urn:microsoft.com/office/officeart/2005/8/layout/chevron1"/>
    <dgm:cxn modelId="{AD81D845-65E6-FC46-8227-E7F9162B8AC0}" type="presParOf" srcId="{D1E9956C-8A8F-DC47-93B6-142AAC78A122}" destId="{EC6D3B70-1E60-2B44-8A2C-8431287D5613}" srcOrd="4" destOrd="0" presId="urn:microsoft.com/office/officeart/2005/8/layout/chevron1"/>
    <dgm:cxn modelId="{204B5F84-6912-8847-B81F-24E3CC3EAC07}" type="presParOf" srcId="{EC6D3B70-1E60-2B44-8A2C-8431287D5613}" destId="{85548787-95B0-2242-ABA7-727A97867179}" srcOrd="0" destOrd="0" presId="urn:microsoft.com/office/officeart/2005/8/layout/chevron1"/>
    <dgm:cxn modelId="{6D69381C-1C84-FA4F-BBBE-D63FD1B14126}" type="presParOf" srcId="{EC6D3B70-1E60-2B44-8A2C-8431287D5613}" destId="{DD8145B6-E953-7442-A131-89B2E40C0126}" srcOrd="1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298656-47FB-D44D-ADDE-BA7F73430E10}">
      <dsp:nvSpPr>
        <dsp:cNvPr id="0" name=""/>
        <dsp:cNvSpPr/>
      </dsp:nvSpPr>
      <dsp:spPr>
        <a:xfrm>
          <a:off x="5958" y="1069949"/>
          <a:ext cx="2675334" cy="107013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latin typeface="Arial"/>
              <a:cs typeface="Arial"/>
            </a:rPr>
            <a:t>Emergent Literacy</a:t>
          </a:r>
          <a:endParaRPr lang="en-US" sz="2400" b="1" kern="1200" dirty="0">
            <a:latin typeface="Arial"/>
            <a:cs typeface="Arial"/>
          </a:endParaRPr>
        </a:p>
      </dsp:txBody>
      <dsp:txXfrm>
        <a:off x="541025" y="1069949"/>
        <a:ext cx="1605201" cy="1070133"/>
      </dsp:txXfrm>
    </dsp:sp>
    <dsp:sp modelId="{C669943E-2DF1-DC48-8B28-6ED165C415E1}">
      <dsp:nvSpPr>
        <dsp:cNvPr id="0" name=""/>
        <dsp:cNvSpPr/>
      </dsp:nvSpPr>
      <dsp:spPr>
        <a:xfrm>
          <a:off x="5958" y="2273850"/>
          <a:ext cx="2140267" cy="1152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>
              <a:latin typeface="Arial"/>
              <a:cs typeface="Arial"/>
            </a:rPr>
            <a:t>Learning about print and sound</a:t>
          </a:r>
          <a:endParaRPr lang="en-US" sz="2400" kern="1200" dirty="0">
            <a:latin typeface="Arial"/>
            <a:cs typeface="Arial"/>
          </a:endParaRPr>
        </a:p>
      </dsp:txBody>
      <dsp:txXfrm>
        <a:off x="5958" y="2273850"/>
        <a:ext cx="2140267" cy="1152000"/>
      </dsp:txXfrm>
    </dsp:sp>
    <dsp:sp modelId="{C142FA7F-95AD-EF43-894C-96C468DF8911}">
      <dsp:nvSpPr>
        <dsp:cNvPr id="0" name=""/>
        <dsp:cNvSpPr/>
      </dsp:nvSpPr>
      <dsp:spPr>
        <a:xfrm>
          <a:off x="2465292" y="1069949"/>
          <a:ext cx="2675334" cy="107013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>
              <a:latin typeface="Arial"/>
              <a:cs typeface="Arial"/>
            </a:rPr>
            <a:t>Early Literacy</a:t>
          </a:r>
          <a:endParaRPr lang="en-US" sz="2800" b="1" kern="1200" dirty="0">
            <a:latin typeface="Arial"/>
            <a:cs typeface="Arial"/>
          </a:endParaRPr>
        </a:p>
      </dsp:txBody>
      <dsp:txXfrm>
        <a:off x="3000359" y="1069949"/>
        <a:ext cx="1605201" cy="1070133"/>
      </dsp:txXfrm>
    </dsp:sp>
    <dsp:sp modelId="{612FFEC9-FBBB-944E-96E5-E3033BE12F71}">
      <dsp:nvSpPr>
        <dsp:cNvPr id="0" name=""/>
        <dsp:cNvSpPr/>
      </dsp:nvSpPr>
      <dsp:spPr>
        <a:xfrm>
          <a:off x="2465292" y="2273850"/>
          <a:ext cx="2140267" cy="1152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>
              <a:latin typeface="Arial"/>
              <a:cs typeface="Arial"/>
            </a:rPr>
            <a:t>Learning to read</a:t>
          </a:r>
          <a:endParaRPr lang="en-US" sz="2400" kern="1200" dirty="0">
            <a:latin typeface="Arial"/>
            <a:cs typeface="Arial"/>
          </a:endParaRPr>
        </a:p>
      </dsp:txBody>
      <dsp:txXfrm>
        <a:off x="2465292" y="2273850"/>
        <a:ext cx="2140267" cy="1152000"/>
      </dsp:txXfrm>
    </dsp:sp>
    <dsp:sp modelId="{85548787-95B0-2242-ABA7-727A97867179}">
      <dsp:nvSpPr>
        <dsp:cNvPr id="0" name=""/>
        <dsp:cNvSpPr/>
      </dsp:nvSpPr>
      <dsp:spPr>
        <a:xfrm>
          <a:off x="4924626" y="1069949"/>
          <a:ext cx="3222814" cy="107013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latin typeface="Arial"/>
              <a:cs typeface="Arial"/>
            </a:rPr>
            <a:t>Conventional Literacy</a:t>
          </a:r>
          <a:endParaRPr lang="en-US" sz="2400" b="1" kern="1200" dirty="0">
            <a:latin typeface="Arial"/>
            <a:cs typeface="Arial"/>
          </a:endParaRPr>
        </a:p>
      </dsp:txBody>
      <dsp:txXfrm>
        <a:off x="5459693" y="1069949"/>
        <a:ext cx="2152681" cy="1070133"/>
      </dsp:txXfrm>
    </dsp:sp>
    <dsp:sp modelId="{DD8145B6-E953-7442-A131-89B2E40C0126}">
      <dsp:nvSpPr>
        <dsp:cNvPr id="0" name=""/>
        <dsp:cNvSpPr/>
      </dsp:nvSpPr>
      <dsp:spPr>
        <a:xfrm>
          <a:off x="5081829" y="2273850"/>
          <a:ext cx="2373342" cy="1152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>
              <a:latin typeface="Arial"/>
              <a:cs typeface="Arial"/>
            </a:rPr>
            <a:t>Reading to learn / comprehension</a:t>
          </a:r>
          <a:endParaRPr lang="en-US" sz="2400" kern="1200" dirty="0">
            <a:latin typeface="Arial"/>
            <a:cs typeface="Arial"/>
          </a:endParaRPr>
        </a:p>
      </dsp:txBody>
      <dsp:txXfrm>
        <a:off x="5081829" y="2273850"/>
        <a:ext cx="2373342" cy="1152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7EDC22-D249-1F40-BEF6-CC2D2EB51881}" type="datetimeFigureOut">
              <a:rPr lang="en-US" smtClean="0"/>
              <a:t>2013-10-07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620932-4A96-C143-A44F-273E51352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83301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2447E72A-D913-4DC2-9E0A-E520CE8FCC86}" type="datetimeFigureOut">
              <a:rPr lang="en-US" smtClean="0"/>
              <a:pPr/>
              <a:t>2013-10-07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A5D78FC6-CE17-4259-A63C-DDFC12E048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15130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lum/>
          </a:blip>
          <a:srcRect/>
          <a:stretch>
            <a:fillRect r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/>
            <a:fld id="{DDABB647-BD5D-BA42-963F-47D6294CDD5C}" type="datetime8">
              <a:rPr lang="en-CA" smtClean="0"/>
              <a:t>2013-10-07 07:46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2AC53DF-4216-466D-99A7-94400E6C2A25}" type="slidenum">
              <a:rPr lang="en-US" smtClean="0"/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4D6B7-1603-C94C-8068-54865880BFB1}" type="datetime8">
              <a:rPr lang="en-CA" smtClean="0">
                <a:solidFill>
                  <a:schemeClr val="tx2"/>
                </a:solidFill>
              </a:rPr>
              <a:t>2013-10-07 07:46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6E0D10E4-C811-5844-BE44-F7A03991CF97}" type="datetime8">
              <a:rPr lang="en-CA" smtClean="0">
                <a:solidFill>
                  <a:schemeClr val="tx2"/>
                </a:solidFill>
              </a:rPr>
              <a:t>2013-10-07 07:46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C2ED3-6CE8-1048-90C0-8E1AD5B17EE7}" type="datetime8">
              <a:rPr lang="en-CA" smtClean="0"/>
              <a:t>2013-10-07 07:46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A31C7-5045-3647-8867-7E0480EA07C1}" type="datetime8">
              <a:rPr lang="en-CA" smtClean="0"/>
              <a:t>2013-10-07 07:46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B604B51B-44E6-A244-A754-097EF6193BE6}" type="datetime8">
              <a:rPr lang="en-CA" smtClean="0"/>
              <a:t>2013-10-07 07:46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0CBC3E6E-E6A7-7947-BF69-6A680212B724}" type="datetime8">
              <a:rPr lang="en-CA" smtClean="0"/>
              <a:t>2013-10-07 07:46</a:t>
            </a:fld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A091A-A92C-E54A-A365-E08B6D2094A3}" type="datetime8">
              <a:rPr lang="en-CA" smtClean="0"/>
              <a:t>2013-10-07 07:46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8A684-77DF-EC49-AA11-0D605619E26D}" type="datetime8">
              <a:rPr lang="en-CA" smtClean="0"/>
              <a:t>2013-10-07 07:46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19D76-0076-9E4B-B296-2BDA47E03387}" type="datetime8">
              <a:rPr lang="en-CA" smtClean="0"/>
              <a:t>2013-10-07 07:46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8" name="Picture 7" descr="sm_book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12648" y="1755648"/>
            <a:ext cx="1615307" cy="1688453"/>
          </a:xfrm>
          <a:prstGeom prst="rect">
            <a:avLst/>
          </a:prstGeom>
          <a:ln w="50800" cap="sq" cmpd="dbl">
            <a:solidFill>
              <a:schemeClr val="accent2"/>
            </a:solidFill>
            <a:miter lim="800000"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2565D64C-4C4A-2446-B83D-2FEAA5DC1606}" type="datetime8">
              <a:rPr lang="en-CA" smtClean="0"/>
              <a:t>2013-10-07 07:46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400">
                <a:solidFill>
                  <a:schemeClr val="tx2"/>
                </a:solidFill>
              </a:defRPr>
            </a:lvl1pPr>
          </a:lstStyle>
          <a:p>
            <a:fld id="{7986B724-2783-5E47-81DB-72BADEC591AD}" type="datetime8">
              <a:rPr lang="en-CA" smtClean="0">
                <a:solidFill>
                  <a:schemeClr val="tx2"/>
                </a:solidFill>
              </a:rPr>
              <a:t>2013-10-07 07:46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>
              <a:defRPr sz="1400">
                <a:solidFill>
                  <a:schemeClr val="tx2"/>
                </a:solidFill>
              </a:defRPr>
            </a:lvl1pPr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>
              <a:defRPr sz="1400" b="1">
                <a:solidFill>
                  <a:srgbClr val="FFFFFF"/>
                </a:solidFill>
              </a:defRPr>
            </a:lvl1pPr>
          </a:lstStyle>
          <a:p>
            <a:pPr algn="ctr"/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4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6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8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9.jp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0.jpg"/><Relationship Id="rId3" Type="http://schemas.openxmlformats.org/officeDocument/2006/relationships/image" Target="../media/image21.jp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2.jpg"/><Relationship Id="rId3" Type="http://schemas.openxmlformats.org/officeDocument/2006/relationships/image" Target="../media/image23.jp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4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5.jp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6.jp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7.jp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8.jp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9.jp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0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2286000" y="4343400"/>
            <a:ext cx="6477000" cy="14478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Accessing the Curriculum for Diverse Learners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Literacy – what is it?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Emergent Literacy</a:t>
            </a:r>
            <a:endParaRPr lang="en-US" dirty="0">
              <a:latin typeface="Arial"/>
              <a:cs typeface="Arial"/>
            </a:endParaRPr>
          </a:p>
        </p:txBody>
      </p:sp>
      <p:pic>
        <p:nvPicPr>
          <p:cNvPr id="7" name="Content Placeholder 6" descr="boy with pencils.jpg"/>
          <p:cNvPicPr>
            <a:picLocks noGrp="1" noChangeAspect="1"/>
          </p:cNvPicPr>
          <p:nvPr>
            <p:ph sz="quarter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8" r="-2105"/>
          <a:stretch/>
        </p:blipFill>
        <p:spPr>
          <a:xfrm>
            <a:off x="193752" y="1752600"/>
            <a:ext cx="4217775" cy="4572000"/>
          </a:xfrm>
        </p:spPr>
      </p:pic>
      <p:sp>
        <p:nvSpPr>
          <p:cNvPr id="6" name="Content Placeholder 5"/>
          <p:cNvSpPr>
            <a:spLocks noGrp="1"/>
          </p:cNvSpPr>
          <p:nvPr>
            <p:ph sz="quarter" idx="2"/>
          </p:nvPr>
        </p:nvSpPr>
        <p:spPr>
          <a:xfrm>
            <a:off x="4572000" y="1589566"/>
            <a:ext cx="4343400" cy="4811233"/>
          </a:xfrm>
        </p:spPr>
        <p:txBody>
          <a:bodyPr>
            <a:no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Early home, preschool and school experiences provide important supports for the development of literacy skills</a:t>
            </a:r>
          </a:p>
          <a:p>
            <a:pPr lvl="1"/>
            <a:r>
              <a:rPr lang="en-US" sz="2400" dirty="0" smtClean="0">
                <a:solidFill>
                  <a:srgbClr val="FF0000"/>
                </a:solidFill>
                <a:latin typeface="Arial"/>
                <a:cs typeface="Arial"/>
              </a:rPr>
              <a:t>Literacy rich, print-rich environment</a:t>
            </a:r>
          </a:p>
          <a:p>
            <a:pPr lvl="1"/>
            <a:r>
              <a:rPr lang="en-US" sz="2400" dirty="0" smtClean="0">
                <a:solidFill>
                  <a:srgbClr val="FF0000"/>
                </a:solidFill>
                <a:latin typeface="Arial"/>
                <a:cs typeface="Arial"/>
              </a:rPr>
              <a:t>Interactions</a:t>
            </a:r>
            <a:r>
              <a:rPr lang="en-US" sz="2400" dirty="0" smtClean="0">
                <a:latin typeface="Arial"/>
                <a:cs typeface="Arial"/>
              </a:rPr>
              <a:t> while reading with adults supports language and thinking</a:t>
            </a:r>
          </a:p>
          <a:p>
            <a:r>
              <a:rPr lang="en-US" sz="2400" dirty="0" smtClean="0">
                <a:solidFill>
                  <a:srgbClr val="FF0000"/>
                </a:solidFill>
                <a:latin typeface="Arial"/>
                <a:cs typeface="Arial"/>
              </a:rPr>
              <a:t>Reading to children </a:t>
            </a:r>
            <a:r>
              <a:rPr lang="en-US" sz="2400" dirty="0" smtClean="0">
                <a:latin typeface="Arial"/>
                <a:cs typeface="Arial"/>
              </a:rPr>
              <a:t>contributes to their development of language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pPr algn="ctr"/>
            <a:fld id="{1AD93096-5B34-4342-9326-69289CEAE4C2}" type="slidenum">
              <a:rPr lang="en-US" smtClean="0"/>
              <a:pPr algn="ctr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4096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Emergent Literacy</a:t>
            </a:r>
            <a:endParaRPr lang="en-US" dirty="0">
              <a:latin typeface="Arial"/>
              <a:cs typeface="Arial"/>
            </a:endParaRPr>
          </a:p>
        </p:txBody>
      </p:sp>
      <p:pic>
        <p:nvPicPr>
          <p:cNvPr id="7" name="Content Placeholder 6" descr="boy_reading_book_0221.jpg"/>
          <p:cNvPicPr>
            <a:picLocks noGrp="1" noChangeAspect="1"/>
          </p:cNvPicPr>
          <p:nvPr>
            <p:ph sz="quarter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068" t="-2036" r="1171" b="-1"/>
          <a:stretch/>
        </p:blipFill>
        <p:spPr>
          <a:xfrm>
            <a:off x="228600" y="1463615"/>
            <a:ext cx="4736150" cy="5394386"/>
          </a:xfrm>
        </p:spPr>
      </p:pic>
      <p:sp>
        <p:nvSpPr>
          <p:cNvPr id="6" name="Content Placeholder 5"/>
          <p:cNvSpPr>
            <a:spLocks noGrp="1"/>
          </p:cNvSpPr>
          <p:nvPr>
            <p:ph sz="quarter" idx="2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Arial"/>
                <a:cs typeface="Arial"/>
              </a:rPr>
              <a:t>Positive language changes occur when students are read (story)books </a:t>
            </a:r>
            <a:r>
              <a:rPr lang="en-US" sz="2800" dirty="0" smtClean="0">
                <a:solidFill>
                  <a:srgbClr val="FF0000"/>
                </a:solidFill>
                <a:latin typeface="Arial"/>
                <a:cs typeface="Arial"/>
              </a:rPr>
              <a:t>repeatedly</a:t>
            </a:r>
          </a:p>
          <a:p>
            <a:r>
              <a:rPr lang="en-US" sz="2800" dirty="0" smtClean="0">
                <a:latin typeface="Arial"/>
                <a:cs typeface="Arial"/>
              </a:rPr>
              <a:t>Adults use complex language structure during routines such as (story)book </a:t>
            </a:r>
            <a:r>
              <a:rPr lang="en-US" sz="2800" dirty="0" smtClean="0">
                <a:solidFill>
                  <a:srgbClr val="FF0000"/>
                </a:solidFill>
                <a:latin typeface="Arial"/>
                <a:cs typeface="Arial"/>
              </a:rPr>
              <a:t>interactions</a:t>
            </a:r>
            <a:endParaRPr lang="en-US" sz="28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pPr algn="ctr"/>
            <a:fld id="{1AD93096-5B34-4342-9326-69289CEAE4C2}" type="slidenum">
              <a:rPr lang="en-US" smtClean="0"/>
              <a:pPr algn="ctr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2273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>
                <a:latin typeface="Arial"/>
                <a:cs typeface="Arial"/>
              </a:rPr>
              <a:t>Literacy and students with significant language impairments</a:t>
            </a:r>
            <a:endParaRPr lang="en-US" sz="3600" dirty="0">
              <a:latin typeface="Arial"/>
              <a:cs typeface="Arial"/>
            </a:endParaRPr>
          </a:p>
        </p:txBody>
      </p:sp>
      <p:pic>
        <p:nvPicPr>
          <p:cNvPr id="7" name="Content Placeholder 6" descr="ea reading.jpg"/>
          <p:cNvPicPr>
            <a:picLocks noGrp="1"/>
          </p:cNvPicPr>
          <p:nvPr>
            <p:ph sz="quarter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" r="786"/>
          <a:stretch/>
        </p:blipFill>
        <p:spPr>
          <a:xfrm>
            <a:off x="152400" y="1676400"/>
            <a:ext cx="4643994" cy="4572000"/>
          </a:xfrm>
        </p:spPr>
      </p:pic>
      <p:sp>
        <p:nvSpPr>
          <p:cNvPr id="6" name="Content Placeholder 5"/>
          <p:cNvSpPr>
            <a:spLocks noGrp="1"/>
          </p:cNvSpPr>
          <p:nvPr>
            <p:ph sz="quarter" idx="2"/>
          </p:nvPr>
        </p:nvSpPr>
        <p:spPr/>
        <p:txBody>
          <a:bodyPr>
            <a:normAutofit fontScale="92500"/>
          </a:bodyPr>
          <a:lstStyle/>
          <a:p>
            <a:r>
              <a:rPr lang="en-US" sz="2800" dirty="0" smtClean="0">
                <a:latin typeface="Arial"/>
                <a:cs typeface="Arial"/>
              </a:rPr>
              <a:t>Research shows that:</a:t>
            </a:r>
          </a:p>
          <a:p>
            <a:pPr lvl="1"/>
            <a:r>
              <a:rPr lang="en-US" sz="2100" dirty="0" smtClean="0">
                <a:latin typeface="Arial"/>
                <a:cs typeface="Arial"/>
              </a:rPr>
              <a:t>Adults read to children with disabilities but not as often and tend not to offer repeated readings of books</a:t>
            </a:r>
          </a:p>
          <a:p>
            <a:pPr lvl="1"/>
            <a:r>
              <a:rPr lang="en-US" sz="2100" dirty="0" smtClean="0">
                <a:latin typeface="Arial"/>
                <a:cs typeface="Arial"/>
              </a:rPr>
              <a:t>Adults typically dominate the interactions</a:t>
            </a:r>
          </a:p>
          <a:p>
            <a:pPr lvl="1"/>
            <a:r>
              <a:rPr lang="en-US" sz="2100" dirty="0" smtClean="0">
                <a:latin typeface="Arial"/>
                <a:cs typeface="Arial"/>
              </a:rPr>
              <a:t>Adults often ask children to label pictures, rather than talking to them about the story (making comments, asking other types of questions)</a:t>
            </a:r>
          </a:p>
          <a:p>
            <a:endParaRPr lang="en-US" dirty="0">
              <a:latin typeface="Arial"/>
              <a:cs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pPr algn="ctr"/>
            <a:fld id="{1AD93096-5B34-4342-9326-69289CEAE4C2}" type="slidenum">
              <a:rPr lang="en-US" smtClean="0"/>
              <a:pPr algn="ctr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2022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>
                <a:latin typeface="Arial"/>
                <a:cs typeface="Arial"/>
              </a:rPr>
              <a:t>Barriers to Literacy Instruction in the School System</a:t>
            </a:r>
            <a:endParaRPr lang="en-US" sz="3600" dirty="0">
              <a:latin typeface="Arial"/>
              <a:cs typeface="Arial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2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Arial"/>
                <a:cs typeface="Arial"/>
              </a:rPr>
              <a:t>Attitudes</a:t>
            </a:r>
          </a:p>
          <a:p>
            <a:r>
              <a:rPr lang="en-US" sz="3200" dirty="0" smtClean="0">
                <a:latin typeface="Arial"/>
                <a:cs typeface="Arial"/>
              </a:rPr>
              <a:t>Low expectations</a:t>
            </a:r>
          </a:p>
          <a:p>
            <a:r>
              <a:rPr lang="en-US" sz="3200" dirty="0" smtClean="0">
                <a:latin typeface="Arial"/>
                <a:cs typeface="Arial"/>
              </a:rPr>
              <a:t>Limited opportunities</a:t>
            </a:r>
          </a:p>
          <a:p>
            <a:r>
              <a:rPr lang="en-US" sz="3200" dirty="0" smtClean="0">
                <a:latin typeface="Arial"/>
                <a:cs typeface="Arial"/>
              </a:rPr>
              <a:t>Limited means of access</a:t>
            </a:r>
          </a:p>
          <a:p>
            <a:r>
              <a:rPr lang="en-US" sz="3200" dirty="0" smtClean="0">
                <a:latin typeface="Arial"/>
                <a:cs typeface="Arial"/>
              </a:rPr>
              <a:t>Limited time </a:t>
            </a:r>
          </a:p>
          <a:p>
            <a:r>
              <a:rPr lang="en-US" sz="3200" dirty="0" smtClean="0">
                <a:latin typeface="Arial"/>
                <a:cs typeface="Arial"/>
              </a:rPr>
              <a:t>The age factor</a:t>
            </a:r>
            <a:endParaRPr lang="en-US" sz="3200" dirty="0">
              <a:latin typeface="Arial"/>
              <a:cs typeface="Arial"/>
            </a:endParaRPr>
          </a:p>
        </p:txBody>
      </p:sp>
      <p:pic>
        <p:nvPicPr>
          <p:cNvPr id="3" name="Content Placeholder 2" descr="rli-boy-reading.jpg"/>
          <p:cNvPicPr>
            <a:picLocks noGrp="1"/>
          </p:cNvPicPr>
          <p:nvPr>
            <p:ph sz="quarter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05" r="-377"/>
          <a:stretch/>
        </p:blipFill>
        <p:spPr>
          <a:xfrm>
            <a:off x="228600" y="1676400"/>
            <a:ext cx="4499996" cy="4572000"/>
          </a:xfr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pPr algn="ctr"/>
            <a:fld id="{1AD93096-5B34-4342-9326-69289CEAE4C2}" type="slidenum">
              <a:rPr lang="en-US" smtClean="0"/>
              <a:pPr algn="ctr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7655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dirty="0" smtClean="0">
                <a:latin typeface="Arial"/>
                <a:cs typeface="Arial"/>
              </a:rPr>
              <a:t>What are the barriers in schools? (Downing, 2005)</a:t>
            </a:r>
            <a:endParaRPr lang="en-US" sz="3200" dirty="0">
              <a:latin typeface="Arial"/>
              <a:cs typeface="Arial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b="1" dirty="0" smtClean="0">
                <a:latin typeface="Arial"/>
                <a:cs typeface="Arial"/>
              </a:rPr>
              <a:t>Attitudes</a:t>
            </a:r>
          </a:p>
          <a:p>
            <a:pPr lvl="1"/>
            <a:r>
              <a:rPr lang="en-US" dirty="0" smtClean="0">
                <a:latin typeface="Arial"/>
                <a:cs typeface="Arial"/>
              </a:rPr>
              <a:t>The student is too disabled to acquire reading skills and cannot benefit from instruction.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>
                <a:latin typeface="Arial"/>
                <a:cs typeface="Arial"/>
              </a:rPr>
              <a:t>Low Expectations</a:t>
            </a:r>
          </a:p>
          <a:p>
            <a:pPr marL="662940" lvl="1" indent="-342900"/>
            <a:r>
              <a:rPr lang="en-US" dirty="0" smtClean="0">
                <a:latin typeface="Arial"/>
                <a:cs typeface="Arial"/>
              </a:rPr>
              <a:t>These students may not be expected to read or write. There may be no IEP goals in this area.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>
                <a:latin typeface="Arial"/>
                <a:cs typeface="Arial"/>
              </a:rPr>
              <a:t>Limited Time</a:t>
            </a:r>
          </a:p>
          <a:p>
            <a:pPr lvl="1"/>
            <a:r>
              <a:rPr lang="en-US" dirty="0" smtClean="0">
                <a:latin typeface="Arial"/>
                <a:cs typeface="Arial"/>
              </a:rPr>
              <a:t>There is limited time that educators have to adapt and design appropriate literacy materials.</a:t>
            </a:r>
          </a:p>
          <a:p>
            <a:pPr marL="0" indent="0">
              <a:buNone/>
            </a:pPr>
            <a:endParaRPr lang="en-US" dirty="0" smtClean="0"/>
          </a:p>
          <a:p>
            <a:pPr marL="834390" lvl="1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14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05882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>
                <a:latin typeface="Arial"/>
                <a:cs typeface="Arial"/>
              </a:rPr>
              <a:t>What are the barriers in schools? (Downing, 2005)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/>
              <a:t>4</a:t>
            </a:r>
            <a:r>
              <a:rPr lang="en-US" dirty="0" smtClean="0">
                <a:latin typeface="Arial"/>
                <a:cs typeface="Arial"/>
              </a:rPr>
              <a:t>. </a:t>
            </a:r>
            <a:r>
              <a:rPr lang="en-US" b="1" dirty="0" smtClean="0">
                <a:latin typeface="Arial"/>
                <a:cs typeface="Arial"/>
              </a:rPr>
              <a:t>The Age Barrier</a:t>
            </a:r>
          </a:p>
          <a:p>
            <a:pPr marL="320040" lvl="1" indent="0">
              <a:buNone/>
            </a:pPr>
            <a:r>
              <a:rPr lang="en-US" dirty="0" smtClean="0">
                <a:latin typeface="Arial"/>
                <a:cs typeface="Arial"/>
              </a:rPr>
              <a:t>This is the belief that if children do not acquire literacy skills by a certain age, then efforts at further literacy activities should not be attempted.</a:t>
            </a:r>
          </a:p>
          <a:p>
            <a:pPr marL="320040" lvl="1" indent="0">
              <a:buNone/>
            </a:pPr>
            <a:endParaRPr lang="en-US" dirty="0" smtClean="0">
              <a:latin typeface="Arial"/>
              <a:cs typeface="Arial"/>
            </a:endParaRPr>
          </a:p>
          <a:p>
            <a:pPr marL="320040" lvl="1" indent="0">
              <a:buNone/>
            </a:pPr>
            <a:r>
              <a:rPr lang="en-US" dirty="0" smtClean="0">
                <a:solidFill>
                  <a:srgbClr val="FF0000"/>
                </a:solidFill>
                <a:latin typeface="Arial"/>
                <a:cs typeface="Arial"/>
              </a:rPr>
              <a:t>Remember: students with disabilities do not always follow the typical progress on literacy skill development – therefore students may:</a:t>
            </a:r>
          </a:p>
          <a:p>
            <a:pPr marL="937260" lvl="2" indent="-342900"/>
            <a:r>
              <a:rPr lang="en-US" dirty="0" smtClean="0">
                <a:solidFill>
                  <a:srgbClr val="FF0000"/>
                </a:solidFill>
                <a:latin typeface="Arial"/>
                <a:cs typeface="Arial"/>
              </a:rPr>
              <a:t> be considerably older before they begin to show skills</a:t>
            </a:r>
          </a:p>
          <a:p>
            <a:pPr marL="937260" lvl="2" indent="-342900"/>
            <a:r>
              <a:rPr lang="en-US" dirty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lang="en-US" dirty="0" smtClean="0">
                <a:solidFill>
                  <a:srgbClr val="FF0000"/>
                </a:solidFill>
                <a:latin typeface="Arial"/>
                <a:cs typeface="Arial"/>
              </a:rPr>
              <a:t>earn skills in a very unique manner depending on  interests, experiences, abilities and expectations of others</a:t>
            </a:r>
          </a:p>
          <a:p>
            <a:pPr marL="937260" lvl="2" indent="-342900"/>
            <a:endParaRPr lang="en-US" dirty="0" smtClean="0">
              <a:solidFill>
                <a:srgbClr val="FF0000"/>
              </a:solidFill>
              <a:latin typeface="Arial"/>
              <a:cs typeface="Arial"/>
            </a:endParaRPr>
          </a:p>
          <a:p>
            <a:pPr marL="937260" lvl="2" indent="-342900"/>
            <a:endParaRPr lang="en-US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15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32976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Arial"/>
                <a:cs typeface="Arial"/>
              </a:rPr>
              <a:t>Continuum of Literacy Instruction</a:t>
            </a:r>
            <a:endParaRPr lang="en-US" dirty="0">
              <a:latin typeface="Arial"/>
              <a:cs typeface="Arial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455989024"/>
              </p:ext>
            </p:extLst>
          </p:nvPr>
        </p:nvGraphicFramePr>
        <p:xfrm>
          <a:off x="612648" y="1600200"/>
          <a:ext cx="81534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16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90436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Emergent Literacy Concepts</a:t>
            </a:r>
            <a:endParaRPr lang="en-US" dirty="0">
              <a:latin typeface="Arial"/>
              <a:cs typeface="Arial"/>
            </a:endParaRPr>
          </a:p>
        </p:txBody>
      </p:sp>
      <p:pic>
        <p:nvPicPr>
          <p:cNvPr id="6" name="Content Placeholder 5" descr="Emergent-Literacy~~element51.jpg"/>
          <p:cNvPicPr>
            <a:picLocks noGrp="1" noChangeAspect="1"/>
          </p:cNvPicPr>
          <p:nvPr>
            <p:ph sz="quarter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06" r="-322"/>
          <a:stretch/>
        </p:blipFill>
        <p:spPr>
          <a:xfrm>
            <a:off x="228600" y="1752600"/>
            <a:ext cx="4284064" cy="4572000"/>
          </a:xfrm>
        </p:spPr>
      </p:pic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844900" y="1589566"/>
            <a:ext cx="4146699" cy="4811233"/>
          </a:xfrm>
        </p:spPr>
        <p:txBody>
          <a:bodyPr>
            <a:noAutofit/>
          </a:bodyPr>
          <a:lstStyle/>
          <a:p>
            <a:pPr marL="0" indent="0">
              <a:buClr>
                <a:srgbClr val="FF0000"/>
              </a:buClr>
              <a:buSzPct val="80000"/>
              <a:buNone/>
            </a:pPr>
            <a:r>
              <a:rPr lang="en-US" sz="4000" b="1" dirty="0" smtClean="0">
                <a:solidFill>
                  <a:srgbClr val="FF0000"/>
                </a:solidFill>
                <a:latin typeface="Arial"/>
                <a:cs typeface="Arial"/>
              </a:rPr>
              <a:t>Print Awareness</a:t>
            </a:r>
          </a:p>
          <a:p>
            <a:pPr>
              <a:buClr>
                <a:srgbClr val="FF0000"/>
              </a:buClr>
              <a:buSzPct val="80000"/>
              <a:buFont typeface="Wingdings" charset="2"/>
              <a:buChar char="ü"/>
            </a:pPr>
            <a:r>
              <a:rPr lang="en-US" sz="3600" dirty="0" smtClean="0">
                <a:latin typeface="Arial"/>
                <a:cs typeface="Arial"/>
              </a:rPr>
              <a:t>Concepts of print</a:t>
            </a:r>
          </a:p>
          <a:p>
            <a:pPr>
              <a:buClr>
                <a:srgbClr val="FF0000"/>
              </a:buClr>
              <a:buSzPct val="80000"/>
              <a:buFont typeface="Wingdings" charset="2"/>
              <a:buChar char="ü"/>
            </a:pPr>
            <a:r>
              <a:rPr lang="en-US" sz="3600" dirty="0" smtClean="0">
                <a:latin typeface="Arial"/>
                <a:cs typeface="Arial"/>
              </a:rPr>
              <a:t>Concepts of a word</a:t>
            </a:r>
          </a:p>
          <a:p>
            <a:pPr>
              <a:buClr>
                <a:srgbClr val="FF0000"/>
              </a:buClr>
              <a:buSzPct val="80000"/>
              <a:buFont typeface="Wingdings" charset="2"/>
              <a:buChar char="ü"/>
            </a:pPr>
            <a:r>
              <a:rPr lang="en-US" sz="3600" dirty="0" smtClean="0">
                <a:latin typeface="Arial"/>
                <a:cs typeface="Arial"/>
              </a:rPr>
              <a:t>Concept of a letter</a:t>
            </a:r>
          </a:p>
          <a:p>
            <a:pPr>
              <a:buClr>
                <a:srgbClr val="FF0000"/>
              </a:buClr>
              <a:buSzPct val="80000"/>
              <a:buFont typeface="Wingdings" charset="2"/>
              <a:buChar char="ü"/>
            </a:pPr>
            <a:r>
              <a:rPr lang="en-US" sz="3600" dirty="0" smtClean="0">
                <a:latin typeface="Arial"/>
                <a:cs typeface="Arial"/>
              </a:rPr>
              <a:t>Talking about print</a:t>
            </a:r>
            <a:endParaRPr lang="en-US" sz="3600" dirty="0">
              <a:latin typeface="Arial"/>
              <a:cs typeface="Arial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ctr"/>
            <a:fld id="{1AD93096-5B34-4342-9326-69289CEAE4C2}" type="slidenum">
              <a:rPr lang="en-US" smtClean="0"/>
              <a:pPr algn="ctr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7578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What do you know?</a:t>
            </a:r>
            <a:endParaRPr lang="en-US" dirty="0">
              <a:latin typeface="Arial"/>
              <a:cs typeface="Arial"/>
            </a:endParaRPr>
          </a:p>
        </p:txBody>
      </p:sp>
      <p:pic>
        <p:nvPicPr>
          <p:cNvPr id="7" name="Content Placeholder 6" descr="parts-book-sight-words-comprehension.jpg"/>
          <p:cNvPicPr>
            <a:picLocks noGrp="1"/>
          </p:cNvPicPr>
          <p:nvPr>
            <p:ph sz="quarter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80" b="6063"/>
          <a:stretch/>
        </p:blipFill>
        <p:spPr>
          <a:xfrm>
            <a:off x="2133600" y="1676400"/>
            <a:ext cx="5334000" cy="5003994"/>
          </a:xfr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18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71834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Concepts of Print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 smtClean="0">
                <a:latin typeface="Arial"/>
                <a:cs typeface="Arial"/>
              </a:rPr>
              <a:t>Knows that a book is for reading</a:t>
            </a:r>
          </a:p>
          <a:p>
            <a:r>
              <a:rPr lang="en-US" sz="2800" dirty="0" smtClean="0">
                <a:latin typeface="Arial"/>
                <a:cs typeface="Arial"/>
              </a:rPr>
              <a:t>Identifies front, back, bottom, top of book</a:t>
            </a:r>
          </a:p>
          <a:p>
            <a:r>
              <a:rPr lang="en-US" sz="2800" dirty="0" smtClean="0">
                <a:latin typeface="Arial"/>
                <a:cs typeface="Arial"/>
              </a:rPr>
              <a:t>Turns pages properly</a:t>
            </a:r>
          </a:p>
          <a:p>
            <a:r>
              <a:rPr lang="en-US" sz="2800" dirty="0" smtClean="0">
                <a:latin typeface="Arial"/>
                <a:cs typeface="Arial"/>
              </a:rPr>
              <a:t>Recognizes the difference between words and pictures</a:t>
            </a:r>
          </a:p>
          <a:p>
            <a:r>
              <a:rPr lang="en-US" sz="2800" dirty="0" smtClean="0">
                <a:latin typeface="Arial"/>
                <a:cs typeface="Arial"/>
              </a:rPr>
              <a:t>Knows where to begin reading a page</a:t>
            </a:r>
          </a:p>
          <a:p>
            <a:r>
              <a:rPr lang="en-US" sz="2800" dirty="0" smtClean="0">
                <a:latin typeface="Arial"/>
                <a:cs typeface="Arial"/>
              </a:rPr>
              <a:t>Knows what a title is</a:t>
            </a:r>
            <a:endParaRPr lang="en-US" sz="2800" dirty="0">
              <a:latin typeface="Arial"/>
              <a:cs typeface="Arial"/>
            </a:endParaRPr>
          </a:p>
        </p:txBody>
      </p:sp>
      <p:pic>
        <p:nvPicPr>
          <p:cNvPr id="5" name="Content Placeholder 4" descr="parts of a bookpic.jpg"/>
          <p:cNvPicPr>
            <a:picLocks noGrp="1" noChangeAspect="1"/>
          </p:cNvPicPr>
          <p:nvPr>
            <p:ph sz="quarter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89" b="2255"/>
          <a:stretch/>
        </p:blipFill>
        <p:spPr>
          <a:xfrm>
            <a:off x="4800600" y="1600200"/>
            <a:ext cx="3886200" cy="4971982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pPr algn="ctr"/>
            <a:fld id="{1AD93096-5B34-4342-9326-69289CEAE4C2}" type="slidenum">
              <a:rPr lang="en-US" smtClean="0"/>
              <a:pPr algn="ctr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7664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Literacy?</a:t>
            </a:r>
            <a:endParaRPr lang="en-US" dirty="0"/>
          </a:p>
        </p:txBody>
      </p:sp>
      <p:pic>
        <p:nvPicPr>
          <p:cNvPr id="4" name="Content Placeholder 3" descr="literacy.jpg"/>
          <p:cNvPicPr>
            <a:picLocks noGrp="1"/>
          </p:cNvPicPr>
          <p:nvPr>
            <p:ph sz="quarter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" t="958" r="-21381" b="-958"/>
          <a:stretch/>
        </p:blipFill>
        <p:spPr>
          <a:xfrm>
            <a:off x="304800" y="1981200"/>
            <a:ext cx="10515600" cy="3886200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2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72411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Concepts of Print</a:t>
            </a:r>
            <a:endParaRPr lang="en-US" dirty="0">
              <a:latin typeface="Arial"/>
              <a:cs typeface="Arial"/>
            </a:endParaRPr>
          </a:p>
        </p:txBody>
      </p:sp>
      <p:pic>
        <p:nvPicPr>
          <p:cNvPr id="5" name="Content Placeholder 4" descr="Parts of a book.jpg"/>
          <p:cNvPicPr>
            <a:picLocks noGrp="1" noChangeAspect="1"/>
          </p:cNvPicPr>
          <p:nvPr>
            <p:ph sz="quarter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346" b="-866"/>
          <a:stretch/>
        </p:blipFill>
        <p:spPr>
          <a:xfrm>
            <a:off x="533400" y="1694336"/>
            <a:ext cx="3886200" cy="5144173"/>
          </a:xfrm>
        </p:spPr>
      </p:pic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/>
        <p:txBody>
          <a:bodyPr>
            <a:normAutofit fontScale="92500"/>
          </a:bodyPr>
          <a:lstStyle/>
          <a:p>
            <a:r>
              <a:rPr lang="en-US" sz="2800" dirty="0" smtClean="0">
                <a:latin typeface="Arial"/>
                <a:cs typeface="Arial"/>
              </a:rPr>
              <a:t>Knows what a title is</a:t>
            </a:r>
          </a:p>
          <a:p>
            <a:r>
              <a:rPr lang="en-US" sz="2800" dirty="0" smtClean="0">
                <a:latin typeface="Arial"/>
                <a:cs typeface="Arial"/>
              </a:rPr>
              <a:t>Identifies page numbers</a:t>
            </a:r>
          </a:p>
          <a:p>
            <a:r>
              <a:rPr lang="en-US" sz="2800" dirty="0" smtClean="0">
                <a:latin typeface="Arial"/>
                <a:cs typeface="Arial"/>
              </a:rPr>
              <a:t>Knows print is read from left to right</a:t>
            </a:r>
          </a:p>
          <a:p>
            <a:r>
              <a:rPr lang="en-US" sz="2800" dirty="0" smtClean="0">
                <a:latin typeface="Arial"/>
                <a:cs typeface="Arial"/>
              </a:rPr>
              <a:t>Knows that print is spoken language written down</a:t>
            </a:r>
          </a:p>
          <a:p>
            <a:r>
              <a:rPr lang="en-US" sz="2800" dirty="0" smtClean="0">
                <a:latin typeface="Arial"/>
                <a:cs typeface="Arial"/>
              </a:rPr>
              <a:t>Knows print in the environment and logos</a:t>
            </a:r>
            <a:endParaRPr lang="en-US" sz="2800" dirty="0">
              <a:latin typeface="Arial"/>
              <a:cs typeface="Arial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pPr algn="ctr"/>
            <a:fld id="{1AD93096-5B34-4342-9326-69289CEAE4C2}" type="slidenum">
              <a:rPr lang="en-US" smtClean="0"/>
              <a:pPr algn="ctr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5643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Environmental Print</a:t>
            </a:r>
            <a:endParaRPr lang="en-US" dirty="0">
              <a:latin typeface="Arial"/>
              <a:cs typeface="Arial"/>
            </a:endParaRPr>
          </a:p>
        </p:txBody>
      </p:sp>
      <p:pic>
        <p:nvPicPr>
          <p:cNvPr id="5" name="Content Placeholder 4" descr="alphabet books.jpg"/>
          <p:cNvPicPr>
            <a:picLocks noGrp="1"/>
          </p:cNvPicPr>
          <p:nvPr>
            <p:ph sz="quarter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1" t="-1883" r="226" b="1883"/>
          <a:stretch/>
        </p:blipFill>
        <p:spPr>
          <a:xfrm>
            <a:off x="228600" y="1600200"/>
            <a:ext cx="4571978" cy="4572000"/>
          </a:xfrm>
        </p:spPr>
      </p:pic>
      <p:pic>
        <p:nvPicPr>
          <p:cNvPr id="6" name="Content Placeholder 5" descr="cereal boxes.jpg"/>
          <p:cNvPicPr>
            <a:picLocks noGrp="1" noChangeAspect="1"/>
          </p:cNvPicPr>
          <p:nvPr>
            <p:ph sz="quarter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27" b="4616"/>
          <a:stretch/>
        </p:blipFill>
        <p:spPr>
          <a:xfrm>
            <a:off x="4844901" y="1589566"/>
            <a:ext cx="3886200" cy="4587745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pPr algn="ctr"/>
            <a:fld id="{1AD93096-5B34-4342-9326-69289CEAE4C2}" type="slidenum">
              <a:rPr lang="en-US" smtClean="0"/>
              <a:pPr algn="ctr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6631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Environmental Print</a:t>
            </a:r>
            <a:endParaRPr lang="en-US" dirty="0">
              <a:latin typeface="Arial"/>
              <a:cs typeface="Arial"/>
            </a:endParaRPr>
          </a:p>
        </p:txBody>
      </p:sp>
      <p:pic>
        <p:nvPicPr>
          <p:cNvPr id="5" name="Content Placeholder 4" descr="D is for Dominos.jpg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72" b="5772"/>
          <a:stretch>
            <a:fillRect/>
          </a:stretch>
        </p:blipFill>
        <p:spPr>
          <a:xfrm>
            <a:off x="533400" y="1676400"/>
            <a:ext cx="3886200" cy="4572000"/>
          </a:xfrm>
        </p:spPr>
      </p:pic>
      <p:pic>
        <p:nvPicPr>
          <p:cNvPr id="6" name="Content Placeholder 5" descr="I spy.jpg"/>
          <p:cNvPicPr>
            <a:picLocks noGrp="1"/>
          </p:cNvPicPr>
          <p:nvPr>
            <p:ph sz="quarter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1" r="808"/>
          <a:stretch/>
        </p:blipFill>
        <p:spPr>
          <a:xfrm>
            <a:off x="4648200" y="1676400"/>
            <a:ext cx="4319994" cy="4572000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pPr algn="ctr"/>
            <a:fld id="{1AD93096-5B34-4342-9326-69289CEAE4C2}" type="slidenum">
              <a:rPr lang="en-US" smtClean="0"/>
              <a:pPr algn="ctr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3686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Concept of a Word</a:t>
            </a:r>
            <a:endParaRPr lang="en-US" dirty="0">
              <a:latin typeface="Arial"/>
              <a:cs typeface="Arial"/>
            </a:endParaRPr>
          </a:p>
        </p:txBody>
      </p:sp>
      <p:pic>
        <p:nvPicPr>
          <p:cNvPr id="5" name="Content Placeholder 4" descr="name.jpg"/>
          <p:cNvPicPr>
            <a:picLocks noGrp="1" noChangeAspect="1"/>
          </p:cNvPicPr>
          <p:nvPr>
            <p:ph sz="quarter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3" r="1471"/>
          <a:stretch/>
        </p:blipFill>
        <p:spPr>
          <a:xfrm>
            <a:off x="304800" y="1752600"/>
            <a:ext cx="4305592" cy="4572000"/>
          </a:xfrm>
        </p:spPr>
      </p:pic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/>
        <p:txBody>
          <a:bodyPr>
            <a:normAutofit fontScale="92500"/>
          </a:bodyPr>
          <a:lstStyle/>
          <a:p>
            <a:r>
              <a:rPr lang="en-US" sz="2800" dirty="0" smtClean="0">
                <a:latin typeface="Arial"/>
                <a:cs typeface="Arial"/>
              </a:rPr>
              <a:t>Knows what a word is</a:t>
            </a:r>
          </a:p>
          <a:p>
            <a:r>
              <a:rPr lang="en-US" sz="2800" dirty="0" smtClean="0">
                <a:latin typeface="Arial"/>
                <a:cs typeface="Arial"/>
              </a:rPr>
              <a:t>Can point to words on a page</a:t>
            </a:r>
          </a:p>
          <a:p>
            <a:r>
              <a:rPr lang="en-US" sz="2800" dirty="0" smtClean="0">
                <a:latin typeface="Arial"/>
                <a:cs typeface="Arial"/>
              </a:rPr>
              <a:t>Finger point readings of memorized texts</a:t>
            </a:r>
          </a:p>
          <a:p>
            <a:r>
              <a:rPr lang="en-US" sz="2800" dirty="0" smtClean="0">
                <a:latin typeface="Arial"/>
                <a:cs typeface="Arial"/>
              </a:rPr>
              <a:t>Demonstrates 1:1 correspondence</a:t>
            </a:r>
          </a:p>
          <a:p>
            <a:r>
              <a:rPr lang="en-US" sz="2800" dirty="0" smtClean="0">
                <a:latin typeface="Arial"/>
                <a:cs typeface="Arial"/>
              </a:rPr>
              <a:t>Reads own name</a:t>
            </a:r>
          </a:p>
          <a:p>
            <a:r>
              <a:rPr lang="en-US" sz="2800" dirty="0" smtClean="0">
                <a:latin typeface="Arial"/>
                <a:cs typeface="Arial"/>
              </a:rPr>
              <a:t>Recognizes names in various formats</a:t>
            </a:r>
            <a:endParaRPr lang="en-US" sz="2800" dirty="0">
              <a:latin typeface="Arial"/>
              <a:cs typeface="Arial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pPr algn="ctr"/>
            <a:fld id="{1AD93096-5B34-4342-9326-69289CEAE4C2}" type="slidenum">
              <a:rPr lang="en-US" smtClean="0"/>
              <a:pPr algn="ctr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451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 of a Letter</a:t>
            </a:r>
            <a:endParaRPr lang="en-US" dirty="0"/>
          </a:p>
        </p:txBody>
      </p:sp>
      <p:pic>
        <p:nvPicPr>
          <p:cNvPr id="5" name="Content Placeholder 4" descr="alphabet.jpg"/>
          <p:cNvPicPr>
            <a:picLocks noGrp="1"/>
          </p:cNvPicPr>
          <p:nvPr>
            <p:ph sz="quarter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6" r="4424"/>
          <a:stretch/>
        </p:blipFill>
        <p:spPr>
          <a:xfrm>
            <a:off x="228600" y="1752600"/>
            <a:ext cx="4463994" cy="4572000"/>
          </a:xfrm>
        </p:spPr>
      </p:pic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Discriminates letters from symbols and from each other</a:t>
            </a:r>
          </a:p>
          <a:p>
            <a:r>
              <a:rPr lang="en-US" dirty="0" smtClean="0">
                <a:latin typeface="Arial"/>
                <a:cs typeface="Arial"/>
              </a:rPr>
              <a:t>Writes letter-like and letter forms</a:t>
            </a:r>
          </a:p>
          <a:p>
            <a:r>
              <a:rPr lang="en-US" dirty="0" smtClean="0">
                <a:latin typeface="Arial"/>
                <a:cs typeface="Arial"/>
              </a:rPr>
              <a:t>Begins to name letters</a:t>
            </a:r>
          </a:p>
          <a:p>
            <a:r>
              <a:rPr lang="en-US" dirty="0" smtClean="0">
                <a:latin typeface="Arial"/>
                <a:cs typeface="Arial"/>
              </a:rPr>
              <a:t>Sings / says alphabet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pPr algn="ctr"/>
            <a:fld id="{1AD93096-5B34-4342-9326-69289CEAE4C2}" type="slidenum">
              <a:rPr lang="en-US" smtClean="0"/>
              <a:pPr algn="ctr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6768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 of Letter and 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>
                <a:latin typeface="Arial"/>
                <a:cs typeface="Arial"/>
              </a:rPr>
              <a:t>Concept of letter is not the same as knowing the alphabet</a:t>
            </a:r>
          </a:p>
          <a:p>
            <a:r>
              <a:rPr lang="en-US" dirty="0" smtClean="0">
                <a:latin typeface="Arial"/>
                <a:cs typeface="Arial"/>
              </a:rPr>
              <a:t>Can say the “marks” in a book are called letters</a:t>
            </a:r>
          </a:p>
          <a:p>
            <a:r>
              <a:rPr lang="en-US" dirty="0" smtClean="0">
                <a:latin typeface="Arial"/>
                <a:cs typeface="Arial"/>
              </a:rPr>
              <a:t>Understands that letters are used to represent words and that words are units of meaning</a:t>
            </a:r>
          </a:p>
          <a:p>
            <a:r>
              <a:rPr lang="en-US" dirty="0" smtClean="0">
                <a:latin typeface="Arial"/>
                <a:cs typeface="Arial"/>
              </a:rPr>
              <a:t>Bedrock to early understandings</a:t>
            </a:r>
            <a:endParaRPr lang="en-US" dirty="0">
              <a:latin typeface="Arial"/>
              <a:cs typeface="Arial"/>
            </a:endParaRPr>
          </a:p>
        </p:txBody>
      </p:sp>
      <p:pic>
        <p:nvPicPr>
          <p:cNvPr id="5" name="Content Placeholder 4" descr="words.jpg"/>
          <p:cNvPicPr>
            <a:picLocks noGrp="1"/>
          </p:cNvPicPr>
          <p:nvPr>
            <p:ph sz="quarter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61" r="12330"/>
          <a:stretch/>
        </p:blipFill>
        <p:spPr>
          <a:xfrm>
            <a:off x="4572000" y="1676400"/>
            <a:ext cx="4391994" cy="45720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pPr algn="ctr"/>
            <a:fld id="{1AD93096-5B34-4342-9326-69289CEAE4C2}" type="slidenum">
              <a:rPr lang="en-US" smtClean="0"/>
              <a:pPr algn="ctr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5242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>
                <a:latin typeface="Arial"/>
                <a:cs typeface="Arial"/>
              </a:rPr>
              <a:t>Why Provide the Opportunity to Learn Reading?</a:t>
            </a:r>
            <a:endParaRPr lang="en-US" sz="3600" dirty="0">
              <a:latin typeface="Arial"/>
              <a:cs typeface="Arial"/>
            </a:endParaRPr>
          </a:p>
        </p:txBody>
      </p:sp>
      <p:pic>
        <p:nvPicPr>
          <p:cNvPr id="5" name="Content Placeholder 4" descr="EmergingReaders2.jpg"/>
          <p:cNvPicPr>
            <a:picLocks noGrp="1"/>
          </p:cNvPicPr>
          <p:nvPr>
            <p:ph sz="quarter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17" r="7467"/>
          <a:stretch/>
        </p:blipFill>
        <p:spPr>
          <a:xfrm>
            <a:off x="228600" y="1752600"/>
            <a:ext cx="4114800" cy="4572000"/>
          </a:xfrm>
        </p:spPr>
      </p:pic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72001" y="1904999"/>
            <a:ext cx="4343400" cy="4256567"/>
          </a:xfrm>
        </p:spPr>
        <p:txBody>
          <a:bodyPr>
            <a:normAutofit fontScale="70000" lnSpcReduction="20000"/>
          </a:bodyPr>
          <a:lstStyle/>
          <a:p>
            <a:r>
              <a:rPr lang="en-US" sz="3400" dirty="0" smtClean="0">
                <a:latin typeface="Arial"/>
                <a:cs typeface="Arial"/>
              </a:rPr>
              <a:t>Students “potential” to make </a:t>
            </a:r>
            <a:r>
              <a:rPr lang="en-US" sz="3100" dirty="0" smtClean="0">
                <a:latin typeface="Arial"/>
                <a:cs typeface="Arial"/>
              </a:rPr>
              <a:t>progress is unknown without the opportunity to learn</a:t>
            </a:r>
          </a:p>
          <a:p>
            <a:r>
              <a:rPr lang="en-US" sz="3100" dirty="0" smtClean="0">
                <a:latin typeface="Arial"/>
                <a:cs typeface="Arial"/>
              </a:rPr>
              <a:t>Students who are not disabled are not required to “master” all skills before getting to learn to read</a:t>
            </a:r>
          </a:p>
          <a:p>
            <a:r>
              <a:rPr lang="en-US" sz="3100" dirty="0" smtClean="0">
                <a:latin typeface="Arial"/>
                <a:cs typeface="Arial"/>
              </a:rPr>
              <a:t>Academic instruction for students who are nondisabled does not end at the first sign of “no progress”</a:t>
            </a:r>
          </a:p>
          <a:p>
            <a:r>
              <a:rPr lang="en-US" sz="3100" dirty="0" smtClean="0">
                <a:latin typeface="Arial"/>
                <a:cs typeface="Arial"/>
              </a:rPr>
              <a:t>Reading is a pivotal skill that can enhance adult outcomes</a:t>
            </a:r>
            <a:endParaRPr lang="en-US" sz="3100" dirty="0">
              <a:latin typeface="Arial"/>
              <a:cs typeface="Arial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pPr algn="ctr"/>
            <a:fld id="{1AD93096-5B34-4342-9326-69289CEAE4C2}" type="slidenum">
              <a:rPr lang="en-US" smtClean="0"/>
              <a:pPr algn="ctr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3827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>
                <a:latin typeface="Arial"/>
                <a:cs typeface="Arial"/>
              </a:rPr>
              <a:t>Why Provide the Opportunity to Learn Reading?</a:t>
            </a:r>
            <a:endParaRPr lang="en-US" sz="3600" dirty="0">
              <a:latin typeface="Arial"/>
              <a:cs typeface="Arial"/>
            </a:endParaRPr>
          </a:p>
        </p:txBody>
      </p:sp>
      <p:pic>
        <p:nvPicPr>
          <p:cNvPr id="5" name="Content Placeholder 4" descr="boyreading_l.jpg"/>
          <p:cNvPicPr>
            <a:picLocks noGrp="1"/>
          </p:cNvPicPr>
          <p:nvPr>
            <p:ph sz="quarter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28" r="12570"/>
          <a:stretch/>
        </p:blipFill>
        <p:spPr>
          <a:xfrm>
            <a:off x="228600" y="1676400"/>
            <a:ext cx="4430794" cy="4572000"/>
          </a:xfrm>
        </p:spPr>
      </p:pic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 smtClean="0">
                <a:latin typeface="Arial"/>
                <a:cs typeface="Arial"/>
              </a:rPr>
              <a:t>Even if students do not become literate, the acquisition of emergent literacy skills can open opportunities to enjoy and benefit from a wide range of activities with peers</a:t>
            </a:r>
          </a:p>
          <a:p>
            <a:r>
              <a:rPr lang="en-US" sz="2400" dirty="0" smtClean="0">
                <a:latin typeface="Arial"/>
                <a:cs typeface="Arial"/>
              </a:rPr>
              <a:t>Best practices in reading instruction benefits all students</a:t>
            </a:r>
          </a:p>
          <a:p>
            <a:r>
              <a:rPr lang="en-US" sz="2400" dirty="0" smtClean="0">
                <a:latin typeface="Arial"/>
                <a:cs typeface="Arial"/>
              </a:rPr>
              <a:t>Students with significant disabilities have shown they can learn beyond sight words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pPr algn="ctr"/>
            <a:fld id="{1AD93096-5B34-4342-9326-69289CEAE4C2}" type="slidenum">
              <a:rPr lang="en-US" smtClean="0"/>
              <a:pPr algn="ctr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6396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>
                <a:latin typeface="Arial"/>
                <a:cs typeface="Arial"/>
              </a:rPr>
              <a:t>Why Provide the Opportunity to Learn Reading?</a:t>
            </a:r>
            <a:endParaRPr lang="en-US" sz="3600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Arial"/>
                <a:cs typeface="Arial"/>
              </a:rPr>
              <a:t>Provides students with access to regular curricular and peer activities</a:t>
            </a:r>
          </a:p>
          <a:p>
            <a:r>
              <a:rPr lang="en-US" sz="3600" dirty="0" smtClean="0">
                <a:latin typeface="Arial"/>
                <a:cs typeface="Arial"/>
              </a:rPr>
              <a:t>Literacy is a functional skill</a:t>
            </a:r>
            <a:endParaRPr lang="en-US" sz="3600" dirty="0">
              <a:latin typeface="Arial"/>
              <a:cs typeface="Arial"/>
            </a:endParaRPr>
          </a:p>
        </p:txBody>
      </p:sp>
      <p:pic>
        <p:nvPicPr>
          <p:cNvPr id="5" name="Content Placeholder 4" descr="iPad_apps_for_students_with_learning_disability.jpg"/>
          <p:cNvPicPr>
            <a:picLocks noGrp="1"/>
          </p:cNvPicPr>
          <p:nvPr>
            <p:ph sz="quarter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2" r="5209"/>
          <a:stretch/>
        </p:blipFill>
        <p:spPr>
          <a:xfrm>
            <a:off x="4572000" y="1828800"/>
            <a:ext cx="4319985" cy="45720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pPr algn="ctr"/>
            <a:fld id="{1AD93096-5B34-4342-9326-69289CEAE4C2}" type="slidenum">
              <a:rPr lang="en-US" smtClean="0"/>
              <a:pPr algn="ctr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5363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Activating prior knowledge</a:t>
            </a:r>
            <a:endParaRPr lang="en-US" dirty="0">
              <a:latin typeface="Arial"/>
              <a:cs typeface="Arial"/>
            </a:endParaRPr>
          </a:p>
        </p:txBody>
      </p:sp>
      <p:pic>
        <p:nvPicPr>
          <p:cNvPr id="4" name="Content Placeholder 3" descr="KWL2.jpg"/>
          <p:cNvPicPr>
            <a:picLocks noGrp="1"/>
          </p:cNvPicPr>
          <p:nvPr>
            <p:ph sz="quarter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3" b="3134"/>
          <a:stretch/>
        </p:blipFill>
        <p:spPr>
          <a:xfrm>
            <a:off x="609600" y="1676400"/>
            <a:ext cx="7811997" cy="5039962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29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2527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What is Literacy?</a:t>
            </a:r>
            <a:endParaRPr lang="en-US" dirty="0">
              <a:latin typeface="Arial"/>
              <a:cs typeface="Arial"/>
            </a:endParaRPr>
          </a:p>
        </p:txBody>
      </p:sp>
      <p:pic>
        <p:nvPicPr>
          <p:cNvPr id="4" name="Content Placeholder 3" descr="Video clip.jpg"/>
          <p:cNvPicPr>
            <a:picLocks noGrp="1" noChangeAspect="1"/>
          </p:cNvPicPr>
          <p:nvPr>
            <p:ph sz="quarter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9" b="8590"/>
          <a:stretch/>
        </p:blipFill>
        <p:spPr>
          <a:xfrm>
            <a:off x="1524000" y="1752600"/>
            <a:ext cx="6011975" cy="4886831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3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56594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Pair-share</a:t>
            </a:r>
            <a:endParaRPr lang="en-US" dirty="0">
              <a:latin typeface="Arial"/>
              <a:cs typeface="Arial"/>
            </a:endParaRPr>
          </a:p>
        </p:txBody>
      </p:sp>
      <p:pic>
        <p:nvPicPr>
          <p:cNvPr id="7" name="Content Placeholder 6" descr="big_idea_logo.jpg"/>
          <p:cNvPicPr>
            <a:picLocks noGrp="1"/>
          </p:cNvPicPr>
          <p:nvPr>
            <p:ph sz="quarter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" t="-2354" r="246" b="2354"/>
          <a:stretch/>
        </p:blipFill>
        <p:spPr>
          <a:xfrm>
            <a:off x="228600" y="1752600"/>
            <a:ext cx="4319985" cy="4572000"/>
          </a:xfrm>
        </p:spPr>
      </p:pic>
      <p:sp>
        <p:nvSpPr>
          <p:cNvPr id="9" name="Content Placeholder 8"/>
          <p:cNvSpPr>
            <a:spLocks noGrp="1"/>
          </p:cNvSpPr>
          <p:nvPr>
            <p:ph sz="quarter" idx="2"/>
          </p:nvPr>
        </p:nvSpPr>
        <p:spPr/>
        <p:txBody>
          <a:bodyPr>
            <a:noAutofit/>
          </a:bodyPr>
          <a:lstStyle/>
          <a:p>
            <a:r>
              <a:rPr lang="en-US" sz="3200" dirty="0" smtClean="0">
                <a:latin typeface="Arial"/>
                <a:cs typeface="Arial"/>
              </a:rPr>
              <a:t>What significant piece of learning engaged you?</a:t>
            </a:r>
          </a:p>
          <a:p>
            <a:r>
              <a:rPr lang="en-US" sz="3200" dirty="0" smtClean="0">
                <a:latin typeface="Arial"/>
                <a:cs typeface="Arial"/>
              </a:rPr>
              <a:t>What is the relevancy of it to your role as an EA?</a:t>
            </a:r>
          </a:p>
          <a:p>
            <a:r>
              <a:rPr lang="en-US" sz="3200" dirty="0" smtClean="0">
                <a:latin typeface="Arial"/>
                <a:cs typeface="Arial"/>
              </a:rPr>
              <a:t>Share with a classmate</a:t>
            </a:r>
            <a:endParaRPr lang="en-US" sz="3200" dirty="0">
              <a:latin typeface="Arial"/>
              <a:cs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pPr algn="ctr"/>
            <a:fld id="{1AD93096-5B34-4342-9326-69289CEAE4C2}" type="slidenum">
              <a:rPr lang="en-US" smtClean="0"/>
              <a:pPr algn="ctr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4113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Activating prior knowledge</a:t>
            </a:r>
            <a:endParaRPr lang="en-US" dirty="0">
              <a:latin typeface="Arial"/>
              <a:cs typeface="Arial"/>
            </a:endParaRPr>
          </a:p>
        </p:txBody>
      </p:sp>
      <p:pic>
        <p:nvPicPr>
          <p:cNvPr id="4" name="Content Placeholder 3" descr="KWL2.jpg"/>
          <p:cNvPicPr>
            <a:picLocks noGrp="1"/>
          </p:cNvPicPr>
          <p:nvPr>
            <p:ph sz="quarter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3" b="3134"/>
          <a:stretch/>
        </p:blipFill>
        <p:spPr>
          <a:xfrm>
            <a:off x="609600" y="1676400"/>
            <a:ext cx="7811997" cy="5039962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4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10751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04800" y="228600"/>
            <a:ext cx="8458200" cy="990600"/>
          </a:xfrm>
        </p:spPr>
        <p:txBody>
          <a:bodyPr>
            <a:noAutofit/>
          </a:bodyPr>
          <a:lstStyle/>
          <a:p>
            <a:r>
              <a:rPr lang="en-US" sz="3600" dirty="0" smtClean="0">
                <a:latin typeface="Arial"/>
                <a:cs typeface="Arial"/>
              </a:rPr>
              <a:t>What </a:t>
            </a:r>
            <a:r>
              <a:rPr lang="en-US" sz="3600" dirty="0" smtClean="0">
                <a:solidFill>
                  <a:srgbClr val="FF0000"/>
                </a:solidFill>
                <a:latin typeface="Arial"/>
                <a:cs typeface="Arial"/>
              </a:rPr>
              <a:t>did</a:t>
            </a:r>
            <a:r>
              <a:rPr lang="en-US" sz="3600" dirty="0" smtClean="0">
                <a:latin typeface="Arial"/>
                <a:cs typeface="Arial"/>
              </a:rPr>
              <a:t> we believe about literacy development?</a:t>
            </a:r>
            <a:endParaRPr lang="en-US" sz="3600" dirty="0">
              <a:latin typeface="Arial"/>
              <a:cs typeface="Arial"/>
            </a:endParaRPr>
          </a:p>
        </p:txBody>
      </p:sp>
      <p:pic>
        <p:nvPicPr>
          <p:cNvPr id="4" name="Content Placeholder 3" descr="today.jpg"/>
          <p:cNvPicPr>
            <a:picLocks noGrp="1"/>
          </p:cNvPicPr>
          <p:nvPr>
            <p:ph sz="quarter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5" t="1412" r="624" b="-1412"/>
          <a:stretch/>
        </p:blipFill>
        <p:spPr>
          <a:xfrm>
            <a:off x="304800" y="1828800"/>
            <a:ext cx="4319985" cy="4605547"/>
          </a:xfrm>
        </p:spPr>
      </p:pic>
      <p:sp>
        <p:nvSpPr>
          <p:cNvPr id="6" name="Content Placeholder 5"/>
          <p:cNvSpPr>
            <a:spLocks noGrp="1"/>
          </p:cNvSpPr>
          <p:nvPr>
            <p:ph sz="quarter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 smtClean="0">
                <a:latin typeface="Arial"/>
                <a:cs typeface="Arial"/>
              </a:rPr>
              <a:t>Students need to be at a certain “developmental” level before literacy instruction could be introduced</a:t>
            </a:r>
          </a:p>
          <a:p>
            <a:r>
              <a:rPr lang="en-US" sz="2400" dirty="0" smtClean="0">
                <a:latin typeface="Arial"/>
                <a:cs typeface="Arial"/>
              </a:rPr>
              <a:t>If a student didn’t have prerequisite skills s/he had to master them before being considered “ready” to really read and write</a:t>
            </a:r>
          </a:p>
          <a:p>
            <a:r>
              <a:rPr lang="en-US" sz="2400" dirty="0" smtClean="0">
                <a:latin typeface="Arial"/>
                <a:cs typeface="Arial"/>
              </a:rPr>
              <a:t>These skills to be mastered had to be taught in a hierarchy, without missing any of the steps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pPr algn="ctr"/>
            <a:fld id="{1AD93096-5B34-4342-9326-69289CEAE4C2}" type="slidenum">
              <a:rPr lang="en-US" smtClean="0"/>
              <a:pPr algn="ctr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889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>
                <a:solidFill>
                  <a:srgbClr val="FF0000"/>
                </a:solidFill>
                <a:latin typeface="Arial"/>
                <a:cs typeface="Arial"/>
              </a:rPr>
              <a:t>Now</a:t>
            </a:r>
            <a:r>
              <a:rPr lang="en-US" sz="3600" dirty="0" smtClean="0">
                <a:latin typeface="Arial"/>
                <a:cs typeface="Arial"/>
              </a:rPr>
              <a:t> what do we believe about literacy development?</a:t>
            </a:r>
            <a:endParaRPr lang="en-US" sz="3600" dirty="0">
              <a:latin typeface="Arial"/>
              <a:cs typeface="Arial"/>
            </a:endParaRPr>
          </a:p>
        </p:txBody>
      </p:sp>
      <p:pic>
        <p:nvPicPr>
          <p:cNvPr id="8" name="Content Placeholder 7" descr="today.jpg"/>
          <p:cNvPicPr>
            <a:picLocks noGrp="1"/>
          </p:cNvPicPr>
          <p:nvPr>
            <p:ph sz="quarter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785" t="-10907" r="-1705" b="10907"/>
          <a:stretch/>
        </p:blipFill>
        <p:spPr>
          <a:xfrm>
            <a:off x="-304800" y="1600200"/>
            <a:ext cx="4628511" cy="4354016"/>
          </a:xfrm>
        </p:spPr>
      </p:pic>
      <p:sp>
        <p:nvSpPr>
          <p:cNvPr id="7" name="Content Placeholder 6"/>
          <p:cNvSpPr>
            <a:spLocks noGrp="1"/>
          </p:cNvSpPr>
          <p:nvPr>
            <p:ph sz="quarter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2400" dirty="0" smtClean="0">
                <a:latin typeface="Arial"/>
                <a:cs typeface="Arial"/>
              </a:rPr>
              <a:t>Learning to read and write begins early in life</a:t>
            </a:r>
          </a:p>
          <a:p>
            <a:r>
              <a:rPr lang="en-US" sz="2400" dirty="0" smtClean="0">
                <a:latin typeface="Arial"/>
                <a:cs typeface="Arial"/>
              </a:rPr>
              <a:t>Occurs years before formal educational opportunities begin</a:t>
            </a:r>
          </a:p>
          <a:p>
            <a:r>
              <a:rPr lang="en-US" sz="2400" dirty="0" smtClean="0">
                <a:latin typeface="Arial"/>
                <a:cs typeface="Arial"/>
              </a:rPr>
              <a:t>Begins to develop with early communication and interaction skills</a:t>
            </a:r>
          </a:p>
          <a:p>
            <a:r>
              <a:rPr lang="en-US" sz="2400" dirty="0" smtClean="0">
                <a:latin typeface="Arial"/>
                <a:cs typeface="Arial"/>
              </a:rPr>
              <a:t>The ability to read is acquired in much the same as spoken language – during the thousands of hours of meaningful interaction with others (often before entering school)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pPr algn="ctr"/>
            <a:fld id="{1AD93096-5B34-4342-9326-69289CEAE4C2}" type="slidenum">
              <a:rPr lang="en-US" smtClean="0"/>
              <a:pPr algn="ctr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633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Also we know …</a:t>
            </a:r>
            <a:endParaRPr lang="en-US" dirty="0">
              <a:latin typeface="Arial"/>
              <a:cs typeface="Arial"/>
            </a:endParaRPr>
          </a:p>
        </p:txBody>
      </p:sp>
      <p:pic>
        <p:nvPicPr>
          <p:cNvPr id="5" name="Content Placeholder 4" descr="hs student with down.jpg"/>
          <p:cNvPicPr>
            <a:picLocks noGrp="1"/>
          </p:cNvPicPr>
          <p:nvPr>
            <p:ph sz="quarter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8" r="870"/>
          <a:stretch/>
        </p:blipFill>
        <p:spPr>
          <a:xfrm>
            <a:off x="228600" y="1752600"/>
            <a:ext cx="4463994" cy="4572000"/>
          </a:xfrm>
        </p:spPr>
      </p:pic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/>
        <p:txBody>
          <a:bodyPr>
            <a:normAutofit fontScale="92500"/>
          </a:bodyPr>
          <a:lstStyle/>
          <a:p>
            <a:r>
              <a:rPr lang="en-US" sz="2400" dirty="0" smtClean="0">
                <a:latin typeface="Arial"/>
                <a:cs typeface="Arial"/>
              </a:rPr>
              <a:t>Many students with significant (developmental) disabilities </a:t>
            </a:r>
            <a:r>
              <a:rPr lang="en-US" sz="2400" dirty="0" smtClean="0">
                <a:solidFill>
                  <a:srgbClr val="FF0000"/>
                </a:solidFill>
                <a:latin typeface="Arial"/>
                <a:cs typeface="Arial"/>
              </a:rPr>
              <a:t>CAN</a:t>
            </a:r>
            <a:r>
              <a:rPr lang="en-US" sz="2400" dirty="0" smtClean="0">
                <a:latin typeface="Arial"/>
                <a:cs typeface="Arial"/>
              </a:rPr>
              <a:t> learn academic skills and knowledge that was previously not expected</a:t>
            </a:r>
          </a:p>
          <a:p>
            <a:r>
              <a:rPr lang="en-US" sz="2400" dirty="0" smtClean="0">
                <a:latin typeface="Arial"/>
                <a:cs typeface="Arial"/>
              </a:rPr>
              <a:t>Literacy and numeracy skills, as well as content knowledge, will increase students with disabilities opportunities with employment and every day living</a:t>
            </a:r>
          </a:p>
          <a:p>
            <a:endParaRPr lang="en-US" sz="2400" dirty="0">
              <a:latin typeface="Arial"/>
              <a:cs typeface="Arial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pPr algn="ctr"/>
            <a:fld id="{1AD93096-5B34-4342-9326-69289CEAE4C2}" type="slidenum">
              <a:rPr lang="en-US" smtClean="0"/>
              <a:pPr algn="ctr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8763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Also …</a:t>
            </a:r>
            <a:endParaRPr lang="en-US" dirty="0"/>
          </a:p>
        </p:txBody>
      </p:sp>
      <p:pic>
        <p:nvPicPr>
          <p:cNvPr id="5" name="Content Placeholder 4" descr="teen in wheelchair reading.jpg"/>
          <p:cNvPicPr>
            <a:picLocks noGrp="1" noChangeAspect="1"/>
          </p:cNvPicPr>
          <p:nvPr>
            <p:ph sz="quarter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70" b="-8709"/>
          <a:stretch/>
        </p:blipFill>
        <p:spPr>
          <a:xfrm>
            <a:off x="533400" y="1524000"/>
            <a:ext cx="3886200" cy="5566575"/>
          </a:xfrm>
        </p:spPr>
      </p:pic>
      <p:sp>
        <p:nvSpPr>
          <p:cNvPr id="13" name="Connector 12"/>
          <p:cNvSpPr/>
          <p:nvPr/>
        </p:nvSpPr>
        <p:spPr>
          <a:xfrm>
            <a:off x="5257800" y="2209800"/>
            <a:ext cx="990600" cy="914400"/>
          </a:xfrm>
          <a:prstGeom prst="flowChart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atin typeface="Arial"/>
                <a:cs typeface="Arial"/>
              </a:rPr>
              <a:t>L</a:t>
            </a:r>
          </a:p>
        </p:txBody>
      </p:sp>
      <p:sp>
        <p:nvSpPr>
          <p:cNvPr id="16" name="Connector 15"/>
          <p:cNvSpPr/>
          <p:nvPr/>
        </p:nvSpPr>
        <p:spPr>
          <a:xfrm>
            <a:off x="5334000" y="3581400"/>
            <a:ext cx="990600" cy="914400"/>
          </a:xfrm>
          <a:prstGeom prst="flowChart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latin typeface="Arial"/>
                <a:cs typeface="Arial"/>
              </a:rPr>
              <a:t>R</a:t>
            </a:r>
            <a:endParaRPr lang="en-US" sz="3200" b="1" dirty="0">
              <a:latin typeface="Arial"/>
              <a:cs typeface="Arial"/>
            </a:endParaRPr>
          </a:p>
        </p:txBody>
      </p:sp>
      <p:sp>
        <p:nvSpPr>
          <p:cNvPr id="17" name="Connector 16"/>
          <p:cNvSpPr/>
          <p:nvPr/>
        </p:nvSpPr>
        <p:spPr>
          <a:xfrm>
            <a:off x="5334000" y="4953000"/>
            <a:ext cx="990600" cy="914400"/>
          </a:xfrm>
          <a:prstGeom prst="flowChart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atin typeface="Arial"/>
                <a:cs typeface="Arial"/>
              </a:rPr>
              <a:t>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pPr algn="ctr"/>
            <a:fld id="{1AD93096-5B34-4342-9326-69289CEAE4C2}" type="slidenum">
              <a:rPr lang="en-US" smtClean="0"/>
              <a:pPr algn="ctr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0920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Changing Views</a:t>
            </a:r>
            <a:endParaRPr lang="en-US" dirty="0"/>
          </a:p>
        </p:txBody>
      </p:sp>
      <p:pic>
        <p:nvPicPr>
          <p:cNvPr id="7" name="Content Placeholder 6" descr="Fixed_or_Growth_Mindset.jpg"/>
          <p:cNvPicPr>
            <a:picLocks noGrp="1"/>
          </p:cNvPicPr>
          <p:nvPr>
            <p:ph sz="quarter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93" b="3168"/>
          <a:stretch/>
        </p:blipFill>
        <p:spPr>
          <a:xfrm>
            <a:off x="990600" y="1600200"/>
            <a:ext cx="7163989" cy="5111994"/>
          </a:xfr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9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56811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TC103524809990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534D3FD-D06A-455F-9219-F6CA2F50DB6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TC103524809990</Template>
  <TotalTime>0</TotalTime>
  <Words>974</Words>
  <Application>Microsoft Macintosh PowerPoint</Application>
  <PresentationFormat>On-screen Show (4:3)</PresentationFormat>
  <Paragraphs>149</Paragraphs>
  <Slides>30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TC103524809990</vt:lpstr>
      <vt:lpstr>Accessing the Curriculum for Diverse Learners</vt:lpstr>
      <vt:lpstr>What is Literacy?</vt:lpstr>
      <vt:lpstr>What is Literacy?</vt:lpstr>
      <vt:lpstr>Activating prior knowledge</vt:lpstr>
      <vt:lpstr>What did we believe about literacy development?</vt:lpstr>
      <vt:lpstr>Now what do we believe about literacy development?</vt:lpstr>
      <vt:lpstr>Also we know …</vt:lpstr>
      <vt:lpstr>Also …</vt:lpstr>
      <vt:lpstr>Changing Views</vt:lpstr>
      <vt:lpstr>Emergent Literacy</vt:lpstr>
      <vt:lpstr>Emergent Literacy</vt:lpstr>
      <vt:lpstr>Literacy and students with significant language impairments</vt:lpstr>
      <vt:lpstr>Barriers to Literacy Instruction in the School System</vt:lpstr>
      <vt:lpstr>What are the barriers in schools? (Downing, 2005)</vt:lpstr>
      <vt:lpstr>What are the barriers in schools? (Downing, 2005)</vt:lpstr>
      <vt:lpstr>Continuum of Literacy Instruction</vt:lpstr>
      <vt:lpstr>Emergent Literacy Concepts</vt:lpstr>
      <vt:lpstr>What do you know?</vt:lpstr>
      <vt:lpstr>Concepts of Print</vt:lpstr>
      <vt:lpstr>Concepts of Print</vt:lpstr>
      <vt:lpstr>Environmental Print</vt:lpstr>
      <vt:lpstr>Environmental Print</vt:lpstr>
      <vt:lpstr>Concept of a Word</vt:lpstr>
      <vt:lpstr>Concept of a Letter</vt:lpstr>
      <vt:lpstr>Concept of Letter and Words</vt:lpstr>
      <vt:lpstr>Why Provide the Opportunity to Learn Reading?</vt:lpstr>
      <vt:lpstr>Why Provide the Opportunity to Learn Reading?</vt:lpstr>
      <vt:lpstr>Why Provide the Opportunity to Learn Reading?</vt:lpstr>
      <vt:lpstr>Activating prior knowledge</vt:lpstr>
      <vt:lpstr>Pair-share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Academic presentation for college course (textbook design)</dc:title>
  <dc:creator/>
  <cp:keywords/>
  <cp:lastModifiedBy/>
  <cp:revision>1</cp:revision>
  <dcterms:modified xsi:type="dcterms:W3CDTF">2013-10-07T14:47:09Z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TC101671251033</vt:lpwstr>
  </property>
</Properties>
</file>