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4" r:id="rId2"/>
  </p:sldMasterIdLst>
  <p:notesMasterIdLst>
    <p:notesMasterId r:id="rId17"/>
  </p:notesMasterIdLst>
  <p:handoutMasterIdLst>
    <p:handoutMasterId r:id="rId18"/>
  </p:handoutMasterIdLst>
  <p:sldIdLst>
    <p:sldId id="256" r:id="rId3"/>
    <p:sldId id="260" r:id="rId4"/>
    <p:sldId id="261" r:id="rId5"/>
    <p:sldId id="262" r:id="rId6"/>
    <p:sldId id="257" r:id="rId7"/>
    <p:sldId id="263" r:id="rId8"/>
    <p:sldId id="264" r:id="rId9"/>
    <p:sldId id="265" r:id="rId10"/>
    <p:sldId id="258" r:id="rId11"/>
    <p:sldId id="266" r:id="rId12"/>
    <p:sldId id="259" r:id="rId13"/>
    <p:sldId id="268" r:id="rId14"/>
    <p:sldId id="269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gray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>
        <p:scale>
          <a:sx n="59" d="100"/>
          <a:sy n="59" d="100"/>
        </p:scale>
        <p:origin x="-1776" y="-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E935D-D937-3D4A-8DD7-0ABB9165611B}" type="datetimeFigureOut">
              <a:rPr lang="en-US" smtClean="0"/>
              <a:t>2013-09-10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1B2C1-9191-1949-A819-AA9F9BE98C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5053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2013-09-10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445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37C575-A382-9745-9115-C36408FA54F7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245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23634E-8C78-6B4B-A4E4-A4B9B2AFB2C1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266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507659-C723-A046-BCFE-37A16FCFE470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D8B42313-30F9-C14A-9C5B-63951A597669}" type="datetime8">
              <a:rPr lang="en-CA" smtClean="0"/>
              <a:t>2013-09-10 13:09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AC13-40A4-AB40-AEC7-41B4183CA1B5}" type="datetime8">
              <a:rPr lang="en-CA" smtClean="0">
                <a:solidFill>
                  <a:schemeClr val="tx2"/>
                </a:solidFill>
              </a:rPr>
              <a:t>2013-09-10 13:09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3730B4D-7D62-9349-AF1C-5593645471E0}" type="datetime8">
              <a:rPr lang="en-CA" smtClean="0">
                <a:solidFill>
                  <a:schemeClr val="tx2"/>
                </a:solidFill>
              </a:rPr>
              <a:t>2013-09-10 13:09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5EBD-545D-7C4E-A328-DC36CCD93F4C}" type="datetime8">
              <a:rPr lang="en-CA" smtClean="0"/>
              <a:t>2013-09-10 13:09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3FA5-9BB1-114B-A6D0-7509175F0842}" type="datetime8">
              <a:rPr lang="en-CA" smtClean="0"/>
              <a:t>2013-09-10 13:09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E20770B-019E-2940-A0BE-B20ADA2DD890}" type="datetime8">
              <a:rPr lang="en-CA" smtClean="0"/>
              <a:t>2013-09-10 13:09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8264916-A3F7-E144-86A6-66E21E46EDAD}" type="datetime8">
              <a:rPr lang="en-CA" smtClean="0"/>
              <a:t>2013-09-10 13:09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EE03A-F30E-B447-9FAB-D9B2C98BCDA9}" type="datetime8">
              <a:rPr lang="en-CA" smtClean="0"/>
              <a:t>2013-09-10 13:09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1A0-F131-524C-9387-BC16F80237F9}" type="datetime8">
              <a:rPr lang="en-CA" smtClean="0"/>
              <a:t>2013-09-10 13:09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48E5-47F2-174C-8FB2-A62CEB2D0196}" type="datetime8">
              <a:rPr lang="en-CA" smtClean="0"/>
              <a:t>2013-09-10 13:09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67F634-EF92-0749-A61B-C14486D34F7C}" type="datetime8">
              <a:rPr lang="en-CA" smtClean="0"/>
              <a:t>2013-09-10 13:09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63F77034-006C-494E-AA61-65955A140F61}" type="datetime8">
              <a:rPr lang="en-CA" smtClean="0">
                <a:solidFill>
                  <a:schemeClr val="tx2"/>
                </a:solidFill>
              </a:rPr>
              <a:t>2013-09-10 13:09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Accessing the Curriculum for Diverse Learners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Education in BC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BC Curriculum Subject Areas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5" name="Content Placeholder 4" descr="teachlearnblocks11.jpg"/>
          <p:cNvPicPr>
            <a:picLocks noGrp="1" noChangeAspect="1"/>
          </p:cNvPicPr>
          <p:nvPr>
            <p:ph sz="quarter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3" r="-7346"/>
          <a:stretch/>
        </p:blipFill>
        <p:spPr>
          <a:xfrm>
            <a:off x="4495800" y="2133600"/>
            <a:ext cx="4859995" cy="3969769"/>
          </a:xfrm>
        </p:spPr>
      </p:pic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28600" y="1981200"/>
            <a:ext cx="42672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Arial"/>
                <a:cs typeface="Arial"/>
              </a:rPr>
              <a:t>Applied Skills / </a:t>
            </a:r>
            <a:r>
              <a:rPr lang="en-US" dirty="0">
                <a:latin typeface="Arial"/>
                <a:cs typeface="Arial"/>
              </a:rPr>
              <a:t>Workplace </a:t>
            </a:r>
            <a:r>
              <a:rPr lang="en-US" dirty="0" smtClean="0">
                <a:latin typeface="Arial"/>
                <a:cs typeface="Arial"/>
              </a:rPr>
              <a:t>Program</a:t>
            </a:r>
          </a:p>
          <a:p>
            <a:r>
              <a:rPr lang="en-US" dirty="0" smtClean="0">
                <a:latin typeface="Arial"/>
                <a:cs typeface="Arial"/>
              </a:rPr>
              <a:t>Daily Physical Activity</a:t>
            </a:r>
          </a:p>
          <a:p>
            <a:r>
              <a:rPr lang="en-US" dirty="0" smtClean="0">
                <a:latin typeface="Arial"/>
                <a:cs typeface="Arial"/>
              </a:rPr>
              <a:t>English Language Arts</a:t>
            </a:r>
          </a:p>
          <a:p>
            <a:r>
              <a:rPr lang="en-US" dirty="0" smtClean="0">
                <a:latin typeface="Arial"/>
                <a:cs typeface="Arial"/>
              </a:rPr>
              <a:t>Fine Arts</a:t>
            </a:r>
          </a:p>
          <a:p>
            <a:r>
              <a:rPr lang="en-US" dirty="0" smtClean="0">
                <a:latin typeface="Arial"/>
                <a:cs typeface="Arial"/>
              </a:rPr>
              <a:t>Health and Career Education</a:t>
            </a:r>
          </a:p>
          <a:p>
            <a:r>
              <a:rPr lang="en-US" dirty="0" smtClean="0">
                <a:latin typeface="Arial"/>
                <a:cs typeface="Arial"/>
              </a:rPr>
              <a:t>International Languages</a:t>
            </a:r>
          </a:p>
          <a:p>
            <a:r>
              <a:rPr lang="en-US" dirty="0" smtClean="0">
                <a:latin typeface="Arial"/>
                <a:cs typeface="Arial"/>
              </a:rPr>
              <a:t>Literacy Foundations</a:t>
            </a:r>
          </a:p>
          <a:p>
            <a:r>
              <a:rPr lang="en-US" dirty="0" smtClean="0">
                <a:latin typeface="Arial"/>
                <a:cs typeface="Arial"/>
              </a:rPr>
              <a:t>Mathematics</a:t>
            </a:r>
          </a:p>
          <a:p>
            <a:r>
              <a:rPr lang="en-US" dirty="0" smtClean="0">
                <a:latin typeface="Arial"/>
                <a:cs typeface="Arial"/>
              </a:rPr>
              <a:t>Physical Education </a:t>
            </a:r>
          </a:p>
          <a:p>
            <a:r>
              <a:rPr lang="en-US" dirty="0" smtClean="0">
                <a:latin typeface="Arial"/>
                <a:cs typeface="Arial"/>
              </a:rPr>
              <a:t>Science</a:t>
            </a:r>
          </a:p>
          <a:p>
            <a:r>
              <a:rPr lang="en-US" dirty="0" smtClean="0">
                <a:latin typeface="Arial"/>
                <a:cs typeface="Arial"/>
              </a:rPr>
              <a:t>Social Studies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68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Prescribed Learning Outcomes 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7" name="Content Placeholder 6" descr="teachlearnblocks11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" t="-8288" r="5054" b="8288"/>
          <a:stretch/>
        </p:blipFill>
        <p:spPr>
          <a:xfrm>
            <a:off x="3" y="1589573"/>
            <a:ext cx="4715995" cy="4032540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844900" y="1589566"/>
            <a:ext cx="4070499" cy="496363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/>
                <a:cs typeface="Arial"/>
              </a:rPr>
              <a:t>Set the learning standards for the K-12 education system</a:t>
            </a:r>
          </a:p>
          <a:p>
            <a:r>
              <a:rPr lang="en-US" sz="3200" dirty="0" smtClean="0">
                <a:latin typeface="Arial"/>
                <a:cs typeface="Arial"/>
              </a:rPr>
              <a:t>State what students are expected to know and do at the end of an indicated grade or course</a:t>
            </a:r>
          </a:p>
          <a:p>
            <a:endParaRPr lang="en-US" sz="2800" dirty="0" smtClean="0">
              <a:latin typeface="Arial"/>
              <a:cs typeface="Arial"/>
            </a:endParaRPr>
          </a:p>
          <a:p>
            <a:endParaRPr lang="en-US" sz="2800" dirty="0"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49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English Language Arts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9" name="Content Placeholder 8" descr="language arts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5" r="4535"/>
          <a:stretch>
            <a:fillRect/>
          </a:stretch>
        </p:blipFill>
        <p:spPr>
          <a:xfrm>
            <a:off x="685800" y="1981200"/>
            <a:ext cx="3886200" cy="3962400"/>
          </a:xfrm>
        </p:spPr>
      </p:pic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PLOs available from Ministry website</a:t>
            </a:r>
          </a:p>
          <a:p>
            <a:r>
              <a:rPr lang="en-US" dirty="0" smtClean="0"/>
              <a:t>Review Key Concepts Overview English Language Arts K-7 and Suggested Timeframe</a:t>
            </a:r>
          </a:p>
          <a:p>
            <a:r>
              <a:rPr lang="en-US" dirty="0" smtClean="0"/>
              <a:t>In pairs discuss:</a:t>
            </a:r>
          </a:p>
          <a:p>
            <a:pPr lvl="1"/>
            <a:r>
              <a:rPr lang="en-US" dirty="0" smtClean="0"/>
              <a:t>What are you noticing?</a:t>
            </a:r>
          </a:p>
          <a:p>
            <a:pPr lvl="1"/>
            <a:r>
              <a:rPr lang="en-US" dirty="0" smtClean="0"/>
              <a:t>What type of activities   do you expect to see in classrooms?</a:t>
            </a:r>
          </a:p>
          <a:p>
            <a:pPr lvl="1"/>
            <a:r>
              <a:rPr lang="en-US" dirty="0" smtClean="0"/>
              <a:t>What does this mean to you as an EA?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381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English Language Arts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6" name="Content Placeholder 5" descr="readwritethink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35" t="-11700" r="8461" b="11700"/>
          <a:stretch/>
        </p:blipFill>
        <p:spPr>
          <a:xfrm>
            <a:off x="0" y="1981200"/>
            <a:ext cx="4251308" cy="3676471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343400" y="1589566"/>
            <a:ext cx="4800599" cy="488743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Read over the PLOs for Grade 2</a:t>
            </a:r>
          </a:p>
          <a:p>
            <a:r>
              <a:rPr lang="en-US" dirty="0"/>
              <a:t>U</a:t>
            </a:r>
            <a:r>
              <a:rPr lang="en-US" dirty="0" smtClean="0"/>
              <a:t>nderline ideas or words that are new to you.</a:t>
            </a:r>
          </a:p>
          <a:p>
            <a:r>
              <a:rPr lang="en-US" dirty="0" smtClean="0"/>
              <a:t>With your partner discuss the new ideas/words and what you are observing about the teaching &amp; learning in grade 2 in this curriculum area.</a:t>
            </a:r>
          </a:p>
          <a:p>
            <a:r>
              <a:rPr lang="en-US" dirty="0" smtClean="0"/>
              <a:t>What adaptations might you expect to see?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13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914400" y="3886200"/>
            <a:ext cx="1066800" cy="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626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239000" cy="106680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IEP – BC Special Education 2009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A Parent’s Guide to Universal Design for Learning</a:t>
            </a: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Remember to read: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8" name="Picture Placeholder 7" descr="homework5.jpg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" r="-16" b="-4688"/>
          <a:stretch/>
        </p:blipFill>
        <p:spPr>
          <a:xfrm>
            <a:off x="1524000" y="152400"/>
            <a:ext cx="6441556" cy="4495800"/>
          </a:xfrm>
        </p:spPr>
      </p:pic>
    </p:spTree>
    <p:extLst>
      <p:ext uri="{BB962C8B-B14F-4D97-AF65-F5344CB8AC3E}">
        <p14:creationId xmlns:p14="http://schemas.microsoft.com/office/powerpoint/2010/main" val="189427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D3AC2B-B46A-1849-A43F-D863358F395C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rial"/>
                <a:cs typeface="Arial"/>
              </a:rPr>
              <a:t>Ministry of Education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sz="2400" i="1" dirty="0"/>
          </a:p>
          <a:p>
            <a:pPr marL="0" indent="0" algn="ctr">
              <a:buFontTx/>
              <a:buNone/>
            </a:pPr>
            <a:r>
              <a:rPr lang="en-US" sz="2800" i="1" dirty="0">
                <a:latin typeface="Arial"/>
                <a:cs typeface="Arial"/>
              </a:rPr>
              <a:t>The purpose of the British Columbia School System is to enable all learners to develop their individual potential and to acquire the knowledge, skills, and attitudes needed to contribute to a healthy</a:t>
            </a:r>
            <a:r>
              <a:rPr lang="en-US" sz="2800" i="1" dirty="0" smtClean="0">
                <a:latin typeface="Arial"/>
                <a:cs typeface="Arial"/>
              </a:rPr>
              <a:t>, democratic </a:t>
            </a:r>
            <a:r>
              <a:rPr lang="en-US" sz="2800" i="1" dirty="0">
                <a:latin typeface="Arial"/>
                <a:cs typeface="Arial"/>
              </a:rPr>
              <a:t>and pluralistic society and a prosperous and sustainable economy.</a:t>
            </a:r>
          </a:p>
          <a:p>
            <a:pPr marL="0" indent="0" algn="ctr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39216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4B6D1D8-FD65-574C-A887-EA8104E553A5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Arial"/>
                <a:cs typeface="Arial"/>
              </a:rPr>
              <a:t>3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Outcomes for </a:t>
            </a:r>
            <a:r>
              <a:rPr lang="en-US" sz="3200" dirty="0">
                <a:solidFill>
                  <a:srgbClr val="BF2816"/>
                </a:solidFill>
                <a:latin typeface="Arial"/>
                <a:cs typeface="Arial"/>
              </a:rPr>
              <a:t>all</a:t>
            </a:r>
            <a:r>
              <a:rPr lang="en-US" sz="3200" dirty="0">
                <a:latin typeface="Arial"/>
                <a:cs typeface="Arial"/>
              </a:rPr>
              <a:t> Students in Inclusive Education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5603" name="AutoShape 3"/>
          <p:cNvSpPr>
            <a:spLocks noChangeArrowheads="1"/>
          </p:cNvSpPr>
          <p:nvPr/>
        </p:nvSpPr>
        <p:spPr bwMode="auto">
          <a:xfrm>
            <a:off x="2628900" y="3048000"/>
            <a:ext cx="3886200" cy="2057400"/>
          </a:xfrm>
          <a:custGeom>
            <a:avLst/>
            <a:gdLst>
              <a:gd name="G0" fmla="+- 6480 0 0"/>
              <a:gd name="G1" fmla="+- 8640 0 0"/>
              <a:gd name="G2" fmla="+- 6171 0 0"/>
              <a:gd name="G3" fmla="+- 21600 0 6480"/>
              <a:gd name="G4" fmla="+- 21600 0 8640"/>
              <a:gd name="G5" fmla="*/ G0 21600 G3"/>
              <a:gd name="G6" fmla="*/ G1 21600 G3"/>
              <a:gd name="G7" fmla="*/ G2 G3 21600"/>
              <a:gd name="G8" fmla="*/ 10800 21600 G3"/>
              <a:gd name="G9" fmla="*/ G4 21600 G3"/>
              <a:gd name="G10" fmla="+- 21600 0 G7"/>
              <a:gd name="G11" fmla="+- G5 0 G8"/>
              <a:gd name="G12" fmla="+- G6 0 G8"/>
              <a:gd name="G13" fmla="*/ G12 G7 G11"/>
              <a:gd name="G14" fmla="+- 21600 0 G13"/>
              <a:gd name="G15" fmla="+- G0 0 10800"/>
              <a:gd name="G16" fmla="+- G1 0 10800"/>
              <a:gd name="G17" fmla="*/ G2 G16 G15"/>
              <a:gd name="T0" fmla="*/ 10800 w 21600"/>
              <a:gd name="T1" fmla="*/ 0 h 21600"/>
              <a:gd name="T2" fmla="*/ 0 w 21600"/>
              <a:gd name="T3" fmla="*/ 15429 h 21600"/>
              <a:gd name="T4" fmla="*/ 10800 w 21600"/>
              <a:gd name="T5" fmla="*/ 18514 h 21600"/>
              <a:gd name="T6" fmla="*/ 21600 w 21600"/>
              <a:gd name="T7" fmla="*/ 15429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G13 w 21600"/>
              <a:gd name="T13" fmla="*/ G6 h 21600"/>
              <a:gd name="T14" fmla="*/ G14 w 21600"/>
              <a:gd name="T15" fmla="*/ G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6480" y="6171"/>
                </a:lnTo>
                <a:lnTo>
                  <a:pt x="8640" y="6171"/>
                </a:lnTo>
                <a:lnTo>
                  <a:pt x="8640" y="12343"/>
                </a:lnTo>
                <a:lnTo>
                  <a:pt x="4320" y="12343"/>
                </a:lnTo>
                <a:lnTo>
                  <a:pt x="4320" y="9257"/>
                </a:lnTo>
                <a:lnTo>
                  <a:pt x="0" y="15429"/>
                </a:lnTo>
                <a:lnTo>
                  <a:pt x="4320" y="21600"/>
                </a:lnTo>
                <a:lnTo>
                  <a:pt x="4320" y="18514"/>
                </a:lnTo>
                <a:lnTo>
                  <a:pt x="17280" y="18514"/>
                </a:lnTo>
                <a:lnTo>
                  <a:pt x="17280" y="21600"/>
                </a:lnTo>
                <a:lnTo>
                  <a:pt x="21600" y="15429"/>
                </a:lnTo>
                <a:lnTo>
                  <a:pt x="17280" y="9257"/>
                </a:lnTo>
                <a:lnTo>
                  <a:pt x="17280" y="12343"/>
                </a:lnTo>
                <a:lnTo>
                  <a:pt x="12960" y="12343"/>
                </a:lnTo>
                <a:lnTo>
                  <a:pt x="12960" y="6171"/>
                </a:lnTo>
                <a:lnTo>
                  <a:pt x="15120" y="617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604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304800" y="2362200"/>
            <a:ext cx="8305800" cy="3352800"/>
          </a:xfrm>
          <a:noFill/>
          <a:ln/>
        </p:spPr>
        <p:txBody>
          <a:bodyPr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800" dirty="0">
                <a:solidFill>
                  <a:srgbClr val="BF2816"/>
                </a:solidFill>
              </a:rPr>
              <a:t>                        </a:t>
            </a:r>
            <a:r>
              <a:rPr lang="en-US" sz="2800" dirty="0">
                <a:solidFill>
                  <a:srgbClr val="BF2816"/>
                </a:solidFill>
                <a:latin typeface="Arial"/>
                <a:cs typeface="Arial"/>
              </a:rPr>
              <a:t>  Knowledge / Skills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457200" y="4162425"/>
            <a:ext cx="2301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BF2816"/>
                </a:solidFill>
                <a:latin typeface="Arial"/>
                <a:cs typeface="Arial"/>
              </a:rPr>
              <a:t>Membership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6689725" y="4238625"/>
            <a:ext cx="1768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6477000" y="4238625"/>
            <a:ext cx="23796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BF2816"/>
                </a:solidFill>
                <a:latin typeface="Arial"/>
                <a:cs typeface="Arial"/>
              </a:rPr>
              <a:t>Relationships</a:t>
            </a:r>
            <a:endParaRPr lang="en-US" dirty="0">
              <a:solidFill>
                <a:srgbClr val="BF281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5057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nimBg="1"/>
      <p:bldP spid="25603" grpId="0" animBg="1"/>
      <p:bldP spid="25604" grpId="0" build="p"/>
      <p:bldP spid="25605" grpId="0"/>
      <p:bldP spid="2560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A4186B2-5310-CC4D-B158-483EEDF4547B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Education Today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696200" cy="48006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latin typeface="Arial"/>
                <a:cs typeface="Arial"/>
              </a:rPr>
              <a:t>The Learning Pyramid</a:t>
            </a:r>
          </a:p>
        </p:txBody>
      </p:sp>
      <p:sp>
        <p:nvSpPr>
          <p:cNvPr id="27652" name="AutoShape 4"/>
          <p:cNvSpPr>
            <a:spLocks noChangeArrowheads="1"/>
          </p:cNvSpPr>
          <p:nvPr/>
        </p:nvSpPr>
        <p:spPr bwMode="auto">
          <a:xfrm>
            <a:off x="4572000" y="1752600"/>
            <a:ext cx="3810000" cy="419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 flipH="1" flipV="1">
            <a:off x="5410200" y="4038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5943600" y="2971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2133600" y="5381625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1981200" y="4572000"/>
            <a:ext cx="2819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latin typeface="Arial"/>
                <a:cs typeface="Arial"/>
                <a:sym typeface="Wingdings 2" charset="0"/>
              </a:rPr>
              <a:t></a:t>
            </a:r>
            <a:r>
              <a:rPr lang="en-US" dirty="0">
                <a:latin typeface="Arial"/>
                <a:cs typeface="Arial"/>
              </a:rPr>
              <a:t>All students will know…(80%)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2362200" y="3429000"/>
            <a:ext cx="3124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latin typeface="Arial"/>
                <a:cs typeface="Arial"/>
                <a:sym typeface="Wingdings 2" charset="0"/>
              </a:rPr>
              <a:t></a:t>
            </a:r>
            <a:r>
              <a:rPr lang="en-US" dirty="0">
                <a:latin typeface="Arial"/>
                <a:cs typeface="Arial"/>
              </a:rPr>
              <a:t>Some students will know…(10-15%)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2590800" y="2362200"/>
            <a:ext cx="3124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/>
                <a:cs typeface="Arial"/>
                <a:sym typeface="Wingdings 2" charset="0"/>
              </a:rPr>
              <a:t></a:t>
            </a:r>
            <a:r>
              <a:rPr lang="en-US" dirty="0">
                <a:latin typeface="Arial"/>
                <a:cs typeface="Arial"/>
              </a:rPr>
              <a:t>A few students will know…(5-10%)</a:t>
            </a:r>
          </a:p>
        </p:txBody>
      </p:sp>
    </p:spTree>
    <p:extLst>
      <p:ext uri="{BB962C8B-B14F-4D97-AF65-F5344CB8AC3E}">
        <p14:creationId xmlns:p14="http://schemas.microsoft.com/office/powerpoint/2010/main" val="44984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nimBg="1"/>
      <p:bldP spid="27651" grpId="0" build="p"/>
      <p:bldP spid="27652" grpId="0" animBg="1"/>
      <p:bldP spid="27654" grpId="0" animBg="1"/>
      <p:bldP spid="27655" grpId="0" animBg="1"/>
      <p:bldP spid="27657" grpId="0"/>
      <p:bldP spid="27658" grpId="0"/>
      <p:bldP spid="276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Activity: Pair-Share</a:t>
            </a:r>
            <a:endParaRPr lang="en-US" dirty="0"/>
          </a:p>
        </p:txBody>
      </p:sp>
      <p:pic>
        <p:nvPicPr>
          <p:cNvPr id="7" name="Content Placeholder 6" descr="pair_share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" r="1261"/>
          <a:stretch>
            <a:fillRect/>
          </a:stretch>
        </p:blipFill>
        <p:spPr>
          <a:xfrm>
            <a:off x="609600" y="1752600"/>
            <a:ext cx="3886200" cy="4572000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your assigned section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Respond to questions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Partner with a colleague who has a different reading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Discuss responses.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 prepared to participate in whole class discussion.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551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 role and responsibilities - review</a:t>
            </a:r>
            <a:endParaRPr lang="en-US" dirty="0"/>
          </a:p>
        </p:txBody>
      </p:sp>
      <p:pic>
        <p:nvPicPr>
          <p:cNvPr id="7" name="Content Placeholder 6" descr="R &amp; R joint paper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" b="377"/>
          <a:stretch>
            <a:fillRect/>
          </a:stretch>
        </p:blipFill>
        <p:spPr/>
      </p:pic>
      <p:pic>
        <p:nvPicPr>
          <p:cNvPr id="8" name="Content Placeholder 7" descr="Surrey School District logo.jpg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6" r="7726"/>
          <a:stretch>
            <a:fillRect/>
          </a:stretch>
        </p:blipFill>
        <p:spPr/>
      </p:pic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Activity: Individual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47244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latin typeface="Arial"/>
                <a:cs typeface="Arial"/>
              </a:rPr>
              <a:t>Respond in writing to each of these questions. You will be discussing your responses with a colleague and the class.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/>
                <a:cs typeface="Arial"/>
              </a:rPr>
              <a:t>What are the main activities for designing/implementing  learning experiences to support students with disabilities?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/>
                <a:cs typeface="Arial"/>
              </a:rPr>
              <a:t>Were you surprised by any of the activities and responsibilities?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/>
                <a:cs typeface="Arial"/>
              </a:rPr>
              <a:t>What questions and challenges do you see with these descriptions?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/>
                <a:cs typeface="Arial"/>
              </a:rPr>
              <a:t>What do you personally need to understand / learn to fulfill your role as an EA?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Arial"/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latin typeface="Arial"/>
              <a:cs typeface="Arial"/>
            </a:endParaRPr>
          </a:p>
        </p:txBody>
      </p:sp>
      <p:pic>
        <p:nvPicPr>
          <p:cNvPr id="5" name="Content Placeholder 4" descr="adult learning.jpg"/>
          <p:cNvPicPr>
            <a:picLocks noGrp="1" noChangeAspect="1"/>
          </p:cNvPicPr>
          <p:nvPr>
            <p:ph sz="quarter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" r="3982"/>
          <a:stretch/>
        </p:blipFill>
        <p:spPr>
          <a:xfrm>
            <a:off x="5562600" y="2133600"/>
            <a:ext cx="3214951" cy="334216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941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Activity: Pair-Share</a:t>
            </a:r>
            <a:endParaRPr lang="en-US" dirty="0"/>
          </a:p>
        </p:txBody>
      </p:sp>
      <p:pic>
        <p:nvPicPr>
          <p:cNvPr id="7" name="Content Placeholder 6" descr="pair_share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" r="1261"/>
          <a:stretch>
            <a:fillRect/>
          </a:stretch>
        </p:blipFill>
        <p:spPr>
          <a:xfrm>
            <a:off x="609600" y="1752600"/>
            <a:ext cx="3886200" cy="4572000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your assigned section.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Respond to questions.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Partner with a colleague who has a different reading.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Discuss responses.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 prepared to participate in whole class discussion.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269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BC Education Plan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7" name="Content Placeholder 6" descr="BC's Education Plan Graphic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075" b="-5541"/>
          <a:stretch/>
        </p:blipFill>
        <p:spPr>
          <a:xfrm>
            <a:off x="152400" y="1905000"/>
            <a:ext cx="4751995" cy="39508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As you watch this promotional video consider the implications of the 5 key areas on:</a:t>
            </a:r>
          </a:p>
          <a:p>
            <a:pPr lvl="1"/>
            <a:r>
              <a:rPr lang="en-US" dirty="0">
                <a:latin typeface="Arial"/>
                <a:cs typeface="Arial"/>
              </a:rPr>
              <a:t>t</a:t>
            </a:r>
            <a:r>
              <a:rPr lang="en-US" dirty="0" smtClean="0">
                <a:latin typeface="Arial"/>
                <a:cs typeface="Arial"/>
              </a:rPr>
              <a:t>he education system</a:t>
            </a:r>
          </a:p>
          <a:p>
            <a:pPr lvl="1"/>
            <a:r>
              <a:rPr lang="en-US" dirty="0">
                <a:latin typeface="Arial"/>
                <a:cs typeface="Arial"/>
              </a:rPr>
              <a:t>i</a:t>
            </a:r>
            <a:r>
              <a:rPr lang="en-US" dirty="0" smtClean="0">
                <a:latin typeface="Arial"/>
                <a:cs typeface="Arial"/>
              </a:rPr>
              <a:t>nstruction</a:t>
            </a:r>
          </a:p>
          <a:p>
            <a:pPr lvl="1"/>
            <a:r>
              <a:rPr lang="en-US" dirty="0">
                <a:latin typeface="Arial"/>
                <a:cs typeface="Arial"/>
              </a:rPr>
              <a:t>r</a:t>
            </a:r>
            <a:r>
              <a:rPr lang="en-US" dirty="0" smtClean="0">
                <a:latin typeface="Arial"/>
                <a:cs typeface="Arial"/>
              </a:rPr>
              <a:t>oles and responsibilities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66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C103524809990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34D3FD-D06A-455F-9219-F6CA2F50DB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TC103524809990</Template>
  <TotalTime>0</TotalTime>
  <Words>503</Words>
  <Application>Microsoft Macintosh PowerPoint</Application>
  <PresentationFormat>On-screen Show (4:3)</PresentationFormat>
  <Paragraphs>85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TC103524809990</vt:lpstr>
      <vt:lpstr>Accessing the Curriculum for Diverse Learners</vt:lpstr>
      <vt:lpstr>Ministry of Education</vt:lpstr>
      <vt:lpstr>3 Outcomes for all Students in Inclusive Education</vt:lpstr>
      <vt:lpstr>Education Today</vt:lpstr>
      <vt:lpstr>Review Activity: Pair-Share</vt:lpstr>
      <vt:lpstr>EA role and responsibilities - review</vt:lpstr>
      <vt:lpstr>Review Activity: Individual Writing</vt:lpstr>
      <vt:lpstr>Review Activity: Pair-Share</vt:lpstr>
      <vt:lpstr>BC Education Plan</vt:lpstr>
      <vt:lpstr>BC Curriculum Subject Areas</vt:lpstr>
      <vt:lpstr>Prescribed Learning Outcomes </vt:lpstr>
      <vt:lpstr>English Language Arts</vt:lpstr>
      <vt:lpstr>English Language Arts</vt:lpstr>
      <vt:lpstr>Remember to read: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Academic presentation for college course (textbook design)</dc:title>
  <dc:creator/>
  <cp:keywords/>
  <cp:lastModifiedBy/>
  <cp:revision>1</cp:revision>
  <dcterms:modified xsi:type="dcterms:W3CDTF">2013-09-10T20:37:10Z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