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2"/>
  </p:notesMasterIdLst>
  <p:handoutMasterIdLst>
    <p:handoutMasterId r:id="rId23"/>
  </p:handoutMasterIdLst>
  <p:sldIdLst>
    <p:sldId id="256" r:id="rId3"/>
    <p:sldId id="274" r:id="rId4"/>
    <p:sldId id="257" r:id="rId5"/>
    <p:sldId id="258" r:id="rId6"/>
    <p:sldId id="259" r:id="rId7"/>
    <p:sldId id="260" r:id="rId8"/>
    <p:sldId id="261" r:id="rId9"/>
    <p:sldId id="263" r:id="rId10"/>
    <p:sldId id="262" r:id="rId11"/>
    <p:sldId id="265" r:id="rId12"/>
    <p:sldId id="264" r:id="rId13"/>
    <p:sldId id="271" r:id="rId14"/>
    <p:sldId id="272" r:id="rId15"/>
    <p:sldId id="266" r:id="rId16"/>
    <p:sldId id="273" r:id="rId17"/>
    <p:sldId id="270" r:id="rId18"/>
    <p:sldId id="269" r:id="rId19"/>
    <p:sldId id="267" r:id="rId20"/>
    <p:sldId id="268"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59" d="100"/>
          <a:sy n="59" d="100"/>
        </p:scale>
        <p:origin x="-145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8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542BA1-C4A2-5C40-8752-D963C05880A7}" type="datetimeFigureOut">
              <a:rPr lang="en-US" smtClean="0"/>
              <a:t>2013-10-09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6EF90E-D592-A047-8D90-C35D86F53247}" type="slidenum">
              <a:rPr lang="en-US" smtClean="0"/>
              <a:t>‹#›</a:t>
            </a:fld>
            <a:endParaRPr lang="en-US" dirty="0"/>
          </a:p>
        </p:txBody>
      </p:sp>
    </p:spTree>
    <p:extLst>
      <p:ext uri="{BB962C8B-B14F-4D97-AF65-F5344CB8AC3E}">
        <p14:creationId xmlns:p14="http://schemas.microsoft.com/office/powerpoint/2010/main" val="3542494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2013-10-09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1017426499"/>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9D6B34E3-6B50-EA40-B55D-0BB92E1C5C31}" type="datetime8">
              <a:rPr lang="en-CA" smtClean="0"/>
              <a:t>2013-10-09 17:06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3A897-BDA6-1949-8275-C110869C1632}" type="datetime8">
              <a:rPr lang="en-CA" smtClean="0">
                <a:solidFill>
                  <a:schemeClr val="tx2"/>
                </a:solidFill>
              </a:rPr>
              <a:t>2013-10-09 17:06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D93F9555-81D6-C84C-9B09-2105415A4961}" type="datetime8">
              <a:rPr lang="en-CA" smtClean="0">
                <a:solidFill>
                  <a:schemeClr val="tx2"/>
                </a:solidFill>
              </a:rPr>
              <a:t>2013-10-09 17:06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5823949-CBBE-9F4A-A048-82D42B7F895C}" type="datetime8">
              <a:rPr lang="en-CA" smtClean="0"/>
              <a:t>2013-10-09 17:06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675B553B-9ACC-7D47-88CE-EDE2EBD9F66F}" type="datetime8">
              <a:rPr lang="en-CA" smtClean="0"/>
              <a:t>2013-10-09 17:06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A71EB1F3-5FF3-754C-9E91-652469542B8F}" type="datetime8">
              <a:rPr lang="en-CA" smtClean="0"/>
              <a:t>2013-10-09 17:06</a:t>
            </a:fld>
            <a:endParaRPr lang="en-US" dirty="0"/>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D78D910-7604-9D49-819B-D8CFC916FA24}" type="datetime8">
              <a:rPr lang="en-CA" smtClean="0"/>
              <a:t>2013-10-09 17:06</a:t>
            </a:fld>
            <a:endParaRPr lang="en-US" dirty="0"/>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43297-51F7-C543-AF1E-5AAD7F1AAE8B}" type="datetime8">
              <a:rPr lang="en-CA" smtClean="0"/>
              <a:t>2013-10-09 17:06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D30E6-6DAB-9149-B3E2-D2F3F7E08D79}" type="datetime8">
              <a:rPr lang="en-CA" smtClean="0"/>
              <a:t>2013-10-09 17:06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BCA49A16-1847-4848-B1B1-E65DF25F6EF6}" type="datetime8">
              <a:rPr lang="en-CA" smtClean="0"/>
              <a:t>2013-10-09 17:06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Date Placeholder 11"/>
          <p:cNvSpPr>
            <a:spLocks noGrp="1"/>
          </p:cNvSpPr>
          <p:nvPr>
            <p:ph type="dt" sz="half" idx="10"/>
          </p:nvPr>
        </p:nvSpPr>
        <p:spPr>
          <a:xfrm>
            <a:off x="6248400" y="6248400"/>
            <a:ext cx="2667000" cy="365125"/>
          </a:xfrm>
        </p:spPr>
        <p:txBody>
          <a:bodyPr rtlCol="0"/>
          <a:lstStyle/>
          <a:p>
            <a:fld id="{D3832D43-6C70-AD46-A00A-9A94A2C9C15D}" type="datetime8">
              <a:rPr lang="en-CA" smtClean="0"/>
              <a:t>2013-10-09 17:06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65364AAB-B733-FB43-8692-942E62B67BF3}" type="datetime8">
              <a:rPr lang="en-CA" smtClean="0">
                <a:solidFill>
                  <a:schemeClr val="tx2"/>
                </a:solidFill>
              </a:rPr>
              <a:t>2013-10-09 17:06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smtClean="0">
                <a:solidFill>
                  <a:schemeClr val="accent1">
                    <a:lumMod val="75000"/>
                  </a:schemeClr>
                </a:solidFill>
              </a:rPr>
              <a:t>Accessing the Curriculum for Diverse Learners</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a:bodyPr>
          <a:lstStyle/>
          <a:p>
            <a:r>
              <a:rPr lang="en-US" dirty="0" smtClean="0"/>
              <a:t>Numeracy Development</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What’s wrong with all that?</a:t>
            </a:r>
            <a:endParaRPr lang="en-US" dirty="0">
              <a:latin typeface="Arial"/>
              <a:cs typeface="Arial"/>
            </a:endParaRPr>
          </a:p>
        </p:txBody>
      </p:sp>
      <p:sp>
        <p:nvSpPr>
          <p:cNvPr id="5" name="Slide Number Placeholder 4"/>
          <p:cNvSpPr>
            <a:spLocks noGrp="1"/>
          </p:cNvSpPr>
          <p:nvPr>
            <p:ph type="sldNum" sz="quarter" idx="12"/>
          </p:nvPr>
        </p:nvSpPr>
        <p:spPr/>
        <p:txBody>
          <a:bodyPr>
            <a:normAutofit fontScale="85000" lnSpcReduction="20000"/>
          </a:bodyPr>
          <a:lstStyle/>
          <a:p>
            <a:pPr algn="ctr"/>
            <a:fld id="{1AD93096-5B34-4342-9326-69289CEAE4C2}" type="slidenum">
              <a:rPr lang="en-US" smtClean="0"/>
              <a:pPr algn="ctr"/>
              <a:t>10</a:t>
            </a:fld>
            <a:endParaRPr lang="en-US" dirty="0"/>
          </a:p>
        </p:txBody>
      </p:sp>
      <p:sp>
        <p:nvSpPr>
          <p:cNvPr id="6" name="Content Placeholder 5"/>
          <p:cNvSpPr>
            <a:spLocks noGrp="1"/>
          </p:cNvSpPr>
          <p:nvPr>
            <p:ph sz="quarter" idx="1"/>
          </p:nvPr>
        </p:nvSpPr>
        <p:spPr/>
        <p:txBody>
          <a:bodyPr>
            <a:normAutofit/>
          </a:bodyPr>
          <a:lstStyle/>
          <a:p>
            <a:pPr marL="514350" indent="-514350">
              <a:buSzPct val="80000"/>
              <a:buFont typeface="+mj-ea"/>
              <a:buAutoNum type="circleNumDbPlain"/>
            </a:pPr>
            <a:r>
              <a:rPr lang="en-US" sz="3200" dirty="0" smtClean="0">
                <a:latin typeface="Arial"/>
                <a:cs typeface="Arial"/>
              </a:rPr>
              <a:t>Limits potential</a:t>
            </a:r>
          </a:p>
          <a:p>
            <a:pPr marL="514350" indent="-514350">
              <a:buSzPct val="80000"/>
              <a:buFont typeface="+mj-ea"/>
              <a:buAutoNum type="circleNumDbPlain"/>
            </a:pPr>
            <a:r>
              <a:rPr lang="en-US" sz="3200" dirty="0" smtClean="0">
                <a:latin typeface="Arial"/>
                <a:cs typeface="Arial"/>
              </a:rPr>
              <a:t>Increases confusion and frustration</a:t>
            </a:r>
          </a:p>
          <a:p>
            <a:pPr marL="514350" indent="-514350">
              <a:buSzPct val="80000"/>
              <a:buFont typeface="+mj-ea"/>
              <a:buAutoNum type="circleNumDbPlain"/>
            </a:pPr>
            <a:r>
              <a:rPr lang="en-US" sz="3200" dirty="0" smtClean="0">
                <a:latin typeface="Arial"/>
                <a:cs typeface="Arial"/>
              </a:rPr>
              <a:t>Decisions based on assumptions related to disability category (not seeing the individual)</a:t>
            </a:r>
          </a:p>
          <a:p>
            <a:pPr marL="514350" indent="-514350">
              <a:buSzPct val="80000"/>
              <a:buFont typeface="+mj-ea"/>
              <a:buAutoNum type="circleNumDbPlain"/>
            </a:pPr>
            <a:r>
              <a:rPr lang="en-US" sz="3200" dirty="0" smtClean="0">
                <a:latin typeface="Arial"/>
                <a:cs typeface="Arial"/>
              </a:rPr>
              <a:t>Gaps in learning</a:t>
            </a:r>
          </a:p>
          <a:p>
            <a:pPr marL="514350" indent="-514350">
              <a:buSzPct val="80000"/>
              <a:buFont typeface="+mj-ea"/>
              <a:buAutoNum type="circleNumDbPlain"/>
            </a:pPr>
            <a:r>
              <a:rPr lang="en-US" sz="3200" dirty="0" smtClean="0">
                <a:latin typeface="Arial"/>
                <a:cs typeface="Arial"/>
              </a:rPr>
              <a:t>Lack of access to opportunities</a:t>
            </a:r>
          </a:p>
          <a:p>
            <a:pPr marL="514350" indent="-514350">
              <a:buSzPct val="80000"/>
              <a:buFont typeface="+mj-ea"/>
              <a:buAutoNum type="circleNumDbPlain"/>
            </a:pPr>
            <a:r>
              <a:rPr lang="en-US" sz="3200" dirty="0" smtClean="0">
                <a:solidFill>
                  <a:srgbClr val="FF0000"/>
                </a:solidFill>
                <a:latin typeface="Arial"/>
                <a:cs typeface="Arial"/>
              </a:rPr>
              <a:t>What else?</a:t>
            </a:r>
            <a:endParaRPr lang="en-US" sz="3200" dirty="0">
              <a:solidFill>
                <a:srgbClr val="FF0000"/>
              </a:solidFill>
              <a:latin typeface="Arial"/>
              <a:cs typeface="Arial"/>
            </a:endParaRPr>
          </a:p>
        </p:txBody>
      </p:sp>
    </p:spTree>
    <p:extLst>
      <p:ext uri="{BB962C8B-B14F-4D97-AF65-F5344CB8AC3E}">
        <p14:creationId xmlns:p14="http://schemas.microsoft.com/office/powerpoint/2010/main" val="14312345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a:cs typeface="Arial"/>
              </a:rPr>
              <a:t>When thinking about numeracy development</a:t>
            </a:r>
            <a:endParaRPr lang="en-US" sz="3600" dirty="0">
              <a:latin typeface="Arial"/>
              <a:cs typeface="Arial"/>
            </a:endParaRPr>
          </a:p>
        </p:txBody>
      </p:sp>
      <p:sp>
        <p:nvSpPr>
          <p:cNvPr id="3" name="Content Placeholder 2"/>
          <p:cNvSpPr>
            <a:spLocks noGrp="1"/>
          </p:cNvSpPr>
          <p:nvPr>
            <p:ph sz="quarter" idx="1"/>
          </p:nvPr>
        </p:nvSpPr>
        <p:spPr>
          <a:xfrm>
            <a:off x="304800" y="1524000"/>
            <a:ext cx="4114800" cy="5181600"/>
          </a:xfrm>
        </p:spPr>
        <p:txBody>
          <a:bodyPr>
            <a:noAutofit/>
          </a:bodyPr>
          <a:lstStyle/>
          <a:p>
            <a:r>
              <a:rPr lang="en-US" sz="2400" dirty="0" smtClean="0">
                <a:latin typeface="Arial"/>
                <a:cs typeface="Arial"/>
              </a:rPr>
              <a:t>IEP goals are not the curriculum</a:t>
            </a:r>
          </a:p>
          <a:p>
            <a:r>
              <a:rPr lang="en-US" sz="2400" dirty="0" smtClean="0">
                <a:latin typeface="Arial"/>
                <a:cs typeface="Arial"/>
              </a:rPr>
              <a:t>Playing math games is not instruction</a:t>
            </a:r>
          </a:p>
          <a:p>
            <a:r>
              <a:rPr lang="en-US" sz="2400" dirty="0" smtClean="0">
                <a:latin typeface="Arial"/>
                <a:cs typeface="Arial"/>
              </a:rPr>
              <a:t>Teaching concepts, vocabulary, thinking skills and understanding along with practice opportunities is math instruction</a:t>
            </a:r>
          </a:p>
          <a:p>
            <a:r>
              <a:rPr lang="en-US" sz="2400" dirty="0" smtClean="0">
                <a:latin typeface="Arial"/>
                <a:cs typeface="Arial"/>
              </a:rPr>
              <a:t>“Concept knowledge is as essential to math as comprehension is to literacy”.</a:t>
            </a:r>
            <a:endParaRPr lang="en-US" sz="2400" dirty="0">
              <a:latin typeface="Arial"/>
              <a:cs typeface="Arial"/>
            </a:endParaRPr>
          </a:p>
        </p:txBody>
      </p:sp>
      <p:pic>
        <p:nvPicPr>
          <p:cNvPr id="6" name="Content Placeholder 5" descr="math word.jpg"/>
          <p:cNvPicPr>
            <a:picLocks noGrp="1"/>
          </p:cNvPicPr>
          <p:nvPr>
            <p:ph sz="quarter" idx="2"/>
          </p:nvPr>
        </p:nvPicPr>
        <p:blipFill rotWithShape="1">
          <a:blip r:embed="rId2">
            <a:extLst>
              <a:ext uri="{28A0092B-C50C-407E-A947-70E740481C1C}">
                <a14:useLocalDpi xmlns:a14="http://schemas.microsoft.com/office/drawing/2010/main" val="0"/>
              </a:ext>
            </a:extLst>
          </a:blip>
          <a:srcRect l="-4499" t="-471" r="-870" b="471"/>
          <a:stretch/>
        </p:blipFill>
        <p:spPr>
          <a:xfrm>
            <a:off x="4267200" y="1600200"/>
            <a:ext cx="4538251" cy="4572000"/>
          </a:xfrm>
        </p:spPr>
      </p:pic>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11</a:t>
            </a:fld>
            <a:endParaRPr lang="en-US" dirty="0"/>
          </a:p>
        </p:txBody>
      </p:sp>
    </p:spTree>
    <p:extLst>
      <p:ext uri="{BB962C8B-B14F-4D97-AF65-F5344CB8AC3E}">
        <p14:creationId xmlns:p14="http://schemas.microsoft.com/office/powerpoint/2010/main" val="2152277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works …</a:t>
            </a:r>
            <a:endParaRPr lang="en-US" dirty="0">
              <a:latin typeface="Arial"/>
              <a:cs typeface="Arial"/>
            </a:endParaRPr>
          </a:p>
        </p:txBody>
      </p:sp>
      <p:sp>
        <p:nvSpPr>
          <p:cNvPr id="3" name="Content Placeholder 2"/>
          <p:cNvSpPr>
            <a:spLocks noGrp="1"/>
          </p:cNvSpPr>
          <p:nvPr>
            <p:ph sz="quarter" idx="1"/>
          </p:nvPr>
        </p:nvSpPr>
        <p:spPr/>
        <p:txBody>
          <a:bodyPr>
            <a:normAutofit/>
          </a:bodyPr>
          <a:lstStyle/>
          <a:p>
            <a:r>
              <a:rPr lang="en-US" sz="2400" dirty="0" smtClean="0">
                <a:latin typeface="Arial"/>
                <a:cs typeface="Arial"/>
              </a:rPr>
              <a:t>Ensuring instruction moves from the concrete, to the representational, to the abstract</a:t>
            </a:r>
          </a:p>
          <a:p>
            <a:r>
              <a:rPr lang="en-US" sz="2400" dirty="0" smtClean="0">
                <a:latin typeface="Arial"/>
                <a:cs typeface="Arial"/>
              </a:rPr>
              <a:t>Directly modeling (including think-</a:t>
            </a:r>
            <a:r>
              <a:rPr lang="en-US" sz="2400" dirty="0" smtClean="0">
                <a:latin typeface="Arial"/>
                <a:cs typeface="Arial"/>
              </a:rPr>
              <a:t>alouds</a:t>
            </a:r>
            <a:r>
              <a:rPr lang="en-US" sz="2400" dirty="0" smtClean="0">
                <a:latin typeface="Arial"/>
                <a:cs typeface="Arial"/>
              </a:rPr>
              <a:t>) both general problem-solving strategies and specific learning strategies using multisensory techniques </a:t>
            </a:r>
            <a:endParaRPr lang="en-US" sz="2400" dirty="0">
              <a:latin typeface="Arial"/>
              <a:cs typeface="Arial"/>
            </a:endParaRPr>
          </a:p>
        </p:txBody>
      </p:sp>
      <p:pic>
        <p:nvPicPr>
          <p:cNvPr id="6" name="Content Placeholder 5" descr="math visual.jpg"/>
          <p:cNvPicPr>
            <a:picLocks noGrp="1"/>
          </p:cNvPicPr>
          <p:nvPr>
            <p:ph sz="quarter" idx="2"/>
          </p:nvPr>
        </p:nvPicPr>
        <p:blipFill rotWithShape="1">
          <a:blip r:embed="rId2">
            <a:extLst>
              <a:ext uri="{28A0092B-C50C-407E-A947-70E740481C1C}">
                <a14:useLocalDpi xmlns:a14="http://schemas.microsoft.com/office/drawing/2010/main" val="0"/>
              </a:ext>
            </a:extLst>
          </a:blip>
          <a:srcRect l="8220" t="-471" r="11414" b="11425"/>
          <a:stretch/>
        </p:blipFill>
        <p:spPr>
          <a:xfrm>
            <a:off x="4648200" y="1752600"/>
            <a:ext cx="4287124" cy="4071175"/>
          </a:xfrm>
        </p:spPr>
      </p:pic>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12</a:t>
            </a:fld>
            <a:endParaRPr lang="en-US" dirty="0"/>
          </a:p>
        </p:txBody>
      </p:sp>
    </p:spTree>
    <p:extLst>
      <p:ext uri="{BB962C8B-B14F-4D97-AF65-F5344CB8AC3E}">
        <p14:creationId xmlns:p14="http://schemas.microsoft.com/office/powerpoint/2010/main" val="14592423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Sequence of Instruction</a:t>
            </a:r>
            <a:endParaRPr lang="en-US" dirty="0">
              <a:latin typeface="Arial"/>
              <a:cs typeface="Arial"/>
            </a:endParaRPr>
          </a:p>
        </p:txBody>
      </p:sp>
      <p:sp>
        <p:nvSpPr>
          <p:cNvPr id="3" name="Content Placeholder 2"/>
          <p:cNvSpPr>
            <a:spLocks noGrp="1"/>
          </p:cNvSpPr>
          <p:nvPr>
            <p:ph sz="quarter" idx="1"/>
          </p:nvPr>
        </p:nvSpPr>
        <p:spPr>
          <a:xfrm>
            <a:off x="304800" y="1589567"/>
            <a:ext cx="4191000" cy="4572000"/>
          </a:xfrm>
        </p:spPr>
        <p:txBody>
          <a:bodyPr>
            <a:normAutofit/>
          </a:bodyPr>
          <a:lstStyle/>
          <a:p>
            <a:r>
              <a:rPr lang="en-US" sz="2400" b="1" dirty="0" smtClean="0">
                <a:solidFill>
                  <a:srgbClr val="FF0000"/>
                </a:solidFill>
                <a:latin typeface="Arial"/>
                <a:cs typeface="Arial"/>
              </a:rPr>
              <a:t>Concrete</a:t>
            </a:r>
            <a:r>
              <a:rPr lang="en-US" sz="2400" dirty="0" smtClean="0">
                <a:latin typeface="Arial"/>
                <a:cs typeface="Arial"/>
              </a:rPr>
              <a:t> = teach with hands on </a:t>
            </a:r>
            <a:r>
              <a:rPr lang="en-US" sz="2400" dirty="0" smtClean="0">
                <a:latin typeface="Arial"/>
                <a:cs typeface="Arial"/>
              </a:rPr>
              <a:t>manipulatives</a:t>
            </a:r>
            <a:r>
              <a:rPr lang="en-US" sz="2400" dirty="0" smtClean="0">
                <a:latin typeface="Arial"/>
                <a:cs typeface="Arial"/>
              </a:rPr>
              <a:t> and sensory experiences</a:t>
            </a:r>
          </a:p>
          <a:p>
            <a:r>
              <a:rPr lang="en-US" sz="2400" b="1" dirty="0" smtClean="0">
                <a:solidFill>
                  <a:srgbClr val="FF0000"/>
                </a:solidFill>
                <a:latin typeface="Arial"/>
                <a:cs typeface="Arial"/>
              </a:rPr>
              <a:t>Semi-concrete </a:t>
            </a:r>
            <a:r>
              <a:rPr lang="en-US" sz="2400" dirty="0">
                <a:latin typeface="Arial"/>
                <a:cs typeface="Arial"/>
              </a:rPr>
              <a:t>=</a:t>
            </a:r>
            <a:r>
              <a:rPr lang="en-US" sz="2400" dirty="0" smtClean="0">
                <a:latin typeface="Arial"/>
                <a:cs typeface="Arial"/>
              </a:rPr>
              <a:t> teach with representational materials to bridge concrete objects and abstract numbers</a:t>
            </a:r>
          </a:p>
          <a:p>
            <a:r>
              <a:rPr lang="en-US" sz="2400" b="1" dirty="0" smtClean="0">
                <a:solidFill>
                  <a:srgbClr val="FF0000"/>
                </a:solidFill>
                <a:latin typeface="Arial"/>
                <a:cs typeface="Arial"/>
              </a:rPr>
              <a:t>Abstract</a:t>
            </a:r>
            <a:r>
              <a:rPr lang="en-US" sz="2400" dirty="0" smtClean="0">
                <a:latin typeface="Arial"/>
                <a:cs typeface="Arial"/>
              </a:rPr>
              <a:t> = teach with numerals, signs and symbols</a:t>
            </a:r>
            <a:endParaRPr lang="en-US" sz="2400" dirty="0">
              <a:latin typeface="Arial"/>
              <a:cs typeface="Arial"/>
            </a:endParaRPr>
          </a:p>
        </p:txBody>
      </p:sp>
      <p:pic>
        <p:nvPicPr>
          <p:cNvPr id="6" name="Content Placeholder 5" descr="concrete.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1055" t="-2242" b="-2057"/>
          <a:stretch/>
        </p:blipFill>
        <p:spPr>
          <a:xfrm>
            <a:off x="5029200" y="1424107"/>
            <a:ext cx="3671994" cy="5433893"/>
          </a:xfrm>
        </p:spPr>
      </p:pic>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13</a:t>
            </a:fld>
            <a:endParaRPr lang="en-US" dirty="0"/>
          </a:p>
        </p:txBody>
      </p:sp>
    </p:spTree>
    <p:extLst>
      <p:ext uri="{BB962C8B-B14F-4D97-AF65-F5344CB8AC3E}">
        <p14:creationId xmlns:p14="http://schemas.microsoft.com/office/powerpoint/2010/main" val="10583423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works …</a:t>
            </a:r>
            <a:endParaRPr lang="en-US" dirty="0">
              <a:latin typeface="Arial"/>
              <a:cs typeface="Arial"/>
            </a:endParaRPr>
          </a:p>
        </p:txBody>
      </p:sp>
      <p:sp>
        <p:nvSpPr>
          <p:cNvPr id="3" name="Content Placeholder 2"/>
          <p:cNvSpPr>
            <a:spLocks noGrp="1"/>
          </p:cNvSpPr>
          <p:nvPr>
            <p:ph sz="quarter" idx="1"/>
          </p:nvPr>
        </p:nvSpPr>
        <p:spPr>
          <a:xfrm>
            <a:off x="304800" y="1600200"/>
            <a:ext cx="4495800" cy="4735033"/>
          </a:xfrm>
        </p:spPr>
        <p:txBody>
          <a:bodyPr>
            <a:normAutofit fontScale="92500" lnSpcReduction="10000"/>
          </a:bodyPr>
          <a:lstStyle/>
          <a:p>
            <a:r>
              <a:rPr lang="en-US" sz="3000" dirty="0" smtClean="0">
                <a:latin typeface="Arial"/>
                <a:cs typeface="Arial"/>
              </a:rPr>
              <a:t>Systematic and explicit instruction</a:t>
            </a:r>
          </a:p>
          <a:p>
            <a:r>
              <a:rPr lang="en-US" sz="3000" dirty="0" smtClean="0">
                <a:latin typeface="Arial"/>
                <a:cs typeface="Arial"/>
              </a:rPr>
              <a:t>Visual and graphic depictions of problems</a:t>
            </a:r>
          </a:p>
          <a:p>
            <a:r>
              <a:rPr lang="en-US" sz="3000" dirty="0" smtClean="0">
                <a:latin typeface="Arial"/>
                <a:cs typeface="Arial"/>
              </a:rPr>
              <a:t>Giving students opportunities (student think-</a:t>
            </a:r>
            <a:r>
              <a:rPr lang="en-US" sz="3000" dirty="0" smtClean="0">
                <a:latin typeface="Arial"/>
                <a:cs typeface="Arial"/>
              </a:rPr>
              <a:t>alouds</a:t>
            </a:r>
            <a:r>
              <a:rPr lang="en-US" sz="3000" dirty="0" smtClean="0">
                <a:latin typeface="Arial"/>
                <a:cs typeface="Arial"/>
              </a:rPr>
              <a:t>) to use their language to describe their mathematical understandings</a:t>
            </a:r>
          </a:p>
          <a:p>
            <a:r>
              <a:rPr lang="en-US" sz="3000" dirty="0" smtClean="0">
                <a:latin typeface="Arial"/>
                <a:cs typeface="Arial"/>
              </a:rPr>
              <a:t>UDL</a:t>
            </a:r>
          </a:p>
          <a:p>
            <a:endParaRPr lang="en-US" sz="2800" dirty="0" smtClean="0">
              <a:latin typeface="Arial"/>
              <a:cs typeface="Arial"/>
            </a:endParaRPr>
          </a:p>
          <a:p>
            <a:endParaRPr lang="en-US" sz="2400" dirty="0">
              <a:latin typeface="Arial"/>
              <a:cs typeface="Arial"/>
            </a:endParaRPr>
          </a:p>
        </p:txBody>
      </p:sp>
      <p:pic>
        <p:nvPicPr>
          <p:cNvPr id="6" name="Content Placeholder 5" descr="math student.jpg"/>
          <p:cNvPicPr>
            <a:picLocks noGrp="1"/>
          </p:cNvPicPr>
          <p:nvPr>
            <p:ph sz="quarter" idx="2"/>
          </p:nvPr>
        </p:nvPicPr>
        <p:blipFill rotWithShape="1">
          <a:blip r:embed="rId2">
            <a:extLst>
              <a:ext uri="{28A0092B-C50C-407E-A947-70E740481C1C}">
                <a14:useLocalDpi xmlns:a14="http://schemas.microsoft.com/office/drawing/2010/main" val="0"/>
              </a:ext>
            </a:extLst>
          </a:blip>
          <a:srcRect l="8405" t="-942" r="6335" b="942"/>
          <a:stretch/>
        </p:blipFill>
        <p:spPr>
          <a:xfrm>
            <a:off x="5105400" y="1676400"/>
            <a:ext cx="3862785" cy="4572000"/>
          </a:xfrm>
        </p:spPr>
      </p:pic>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14</a:t>
            </a:fld>
            <a:endParaRPr lang="en-US" dirty="0"/>
          </a:p>
        </p:txBody>
      </p:sp>
    </p:spTree>
    <p:extLst>
      <p:ext uri="{BB962C8B-B14F-4D97-AF65-F5344CB8AC3E}">
        <p14:creationId xmlns:p14="http://schemas.microsoft.com/office/powerpoint/2010/main" val="28205380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Break skills down</a:t>
            </a:r>
            <a:endParaRPr lang="en-US" dirty="0">
              <a:latin typeface="Arial"/>
              <a:cs typeface="Arial"/>
            </a:endParaRPr>
          </a:p>
        </p:txBody>
      </p:sp>
      <p:pic>
        <p:nvPicPr>
          <p:cNvPr id="9" name="Content Placeholder 8" descr="visual math problem.jpg"/>
          <p:cNvPicPr>
            <a:picLocks noGrp="1"/>
          </p:cNvPicPr>
          <p:nvPr>
            <p:ph sz="quarter" idx="1"/>
          </p:nvPr>
        </p:nvPicPr>
        <p:blipFill rotWithShape="1">
          <a:blip r:embed="rId2">
            <a:extLst>
              <a:ext uri="{28A0092B-C50C-407E-A947-70E740481C1C}">
                <a14:useLocalDpi xmlns:a14="http://schemas.microsoft.com/office/drawing/2010/main" val="0"/>
              </a:ext>
            </a:extLst>
          </a:blip>
          <a:srcRect l="371" t="2354" r="-7" b="-2354"/>
          <a:stretch/>
        </p:blipFill>
        <p:spPr>
          <a:xfrm>
            <a:off x="304800" y="1676400"/>
            <a:ext cx="4319962" cy="4572000"/>
          </a:xfrm>
        </p:spPr>
      </p:pic>
      <p:pic>
        <p:nvPicPr>
          <p:cNvPr id="2" name="Content Placeholder 1" descr="equation prompt1.jpg"/>
          <p:cNvPicPr>
            <a:picLocks noGrp="1"/>
          </p:cNvPicPr>
          <p:nvPr>
            <p:ph sz="quarter" idx="2"/>
          </p:nvPr>
        </p:nvPicPr>
        <p:blipFill rotWithShape="1">
          <a:blip r:embed="rId3">
            <a:extLst>
              <a:ext uri="{28A0092B-C50C-407E-A947-70E740481C1C}">
                <a14:useLocalDpi xmlns:a14="http://schemas.microsoft.com/office/drawing/2010/main" val="0"/>
              </a:ext>
            </a:extLst>
          </a:blip>
          <a:srcRect l="1714" r="-23"/>
          <a:stretch/>
        </p:blipFill>
        <p:spPr>
          <a:xfrm>
            <a:off x="4648200" y="1828800"/>
            <a:ext cx="4247969" cy="4572000"/>
          </a:xfrm>
        </p:spPr>
      </p:pic>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15</a:t>
            </a:fld>
            <a:endParaRPr lang="en-US" dirty="0"/>
          </a:p>
        </p:txBody>
      </p:sp>
    </p:spTree>
    <p:extLst>
      <p:ext uri="{BB962C8B-B14F-4D97-AF65-F5344CB8AC3E}">
        <p14:creationId xmlns:p14="http://schemas.microsoft.com/office/powerpoint/2010/main" val="9051702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works …</a:t>
            </a:r>
            <a:endParaRPr lang="en-US" dirty="0">
              <a:latin typeface="Arial"/>
              <a:cs typeface="Arial"/>
            </a:endParaRPr>
          </a:p>
        </p:txBody>
      </p:sp>
      <p:pic>
        <p:nvPicPr>
          <p:cNvPr id="6" name="Content Placeholder 5" descr="math students.jpg"/>
          <p:cNvPicPr>
            <a:picLocks noGrp="1"/>
          </p:cNvPicPr>
          <p:nvPr>
            <p:ph sz="quarter" idx="1"/>
          </p:nvPr>
        </p:nvPicPr>
        <p:blipFill rotWithShape="1">
          <a:blip r:embed="rId2">
            <a:extLst>
              <a:ext uri="{28A0092B-C50C-407E-A947-70E740481C1C}">
                <a14:useLocalDpi xmlns:a14="http://schemas.microsoft.com/office/drawing/2010/main" val="0"/>
              </a:ext>
            </a:extLst>
          </a:blip>
          <a:srcRect l="2978" r="-13061"/>
          <a:stretch/>
        </p:blipFill>
        <p:spPr>
          <a:xfrm>
            <a:off x="457200" y="1676400"/>
            <a:ext cx="4670804" cy="4572000"/>
          </a:xfrm>
        </p:spPr>
      </p:pic>
      <p:sp>
        <p:nvSpPr>
          <p:cNvPr id="4" name="Content Placeholder 3"/>
          <p:cNvSpPr>
            <a:spLocks noGrp="1"/>
          </p:cNvSpPr>
          <p:nvPr>
            <p:ph sz="quarter" idx="2"/>
          </p:nvPr>
        </p:nvSpPr>
        <p:spPr/>
        <p:txBody>
          <a:bodyPr>
            <a:normAutofit lnSpcReduction="10000"/>
          </a:bodyPr>
          <a:lstStyle/>
          <a:p>
            <a:r>
              <a:rPr lang="en-US" sz="2800" dirty="0" smtClean="0">
                <a:latin typeface="Arial"/>
                <a:cs typeface="Arial"/>
              </a:rPr>
              <a:t>Providing multiple practice opportunities to help students use their developing mathematical knowledge and build proficiency</a:t>
            </a:r>
          </a:p>
          <a:p>
            <a:r>
              <a:rPr lang="en-US" sz="2800" dirty="0" smtClean="0">
                <a:latin typeface="Arial"/>
                <a:cs typeface="Arial"/>
              </a:rPr>
              <a:t>Offering meaningful feedback</a:t>
            </a:r>
          </a:p>
          <a:p>
            <a:r>
              <a:rPr lang="en-US" sz="2800" dirty="0" smtClean="0">
                <a:latin typeface="Arial"/>
                <a:cs typeface="Arial"/>
              </a:rPr>
              <a:t>Using authentic and meaningful contexts</a:t>
            </a:r>
            <a:endParaRPr lang="en-US" sz="2800" dirty="0">
              <a:latin typeface="Arial"/>
              <a:cs typeface="Arial"/>
            </a:endParaRPr>
          </a:p>
        </p:txBody>
      </p:sp>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16</a:t>
            </a:fld>
            <a:endParaRPr lang="en-US" dirty="0"/>
          </a:p>
        </p:txBody>
      </p:sp>
    </p:spTree>
    <p:extLst>
      <p:ext uri="{BB962C8B-B14F-4D97-AF65-F5344CB8AC3E}">
        <p14:creationId xmlns:p14="http://schemas.microsoft.com/office/powerpoint/2010/main" val="33862425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do you know already?</a:t>
            </a:r>
            <a:endParaRPr lang="en-US" dirty="0">
              <a:latin typeface="Arial"/>
              <a:cs typeface="Arial"/>
            </a:endParaRPr>
          </a:p>
        </p:txBody>
      </p:sp>
      <p:sp>
        <p:nvSpPr>
          <p:cNvPr id="5" name="Slide Number Placeholder 4"/>
          <p:cNvSpPr>
            <a:spLocks noGrp="1"/>
          </p:cNvSpPr>
          <p:nvPr>
            <p:ph type="sldNum" sz="quarter" idx="12"/>
          </p:nvPr>
        </p:nvSpPr>
        <p:spPr/>
        <p:txBody>
          <a:bodyPr>
            <a:normAutofit fontScale="85000" lnSpcReduction="20000"/>
          </a:bodyPr>
          <a:lstStyle/>
          <a:p>
            <a:pPr algn="ctr"/>
            <a:fld id="{1AD93096-5B34-4342-9326-69289CEAE4C2}" type="slidenum">
              <a:rPr lang="en-US" smtClean="0"/>
              <a:pPr algn="ctr"/>
              <a:t>17</a:t>
            </a:fld>
            <a:endParaRPr lang="en-US" dirty="0"/>
          </a:p>
        </p:txBody>
      </p:sp>
      <p:pic>
        <p:nvPicPr>
          <p:cNvPr id="7" name="Content Placeholder 6" descr="strategies_1.jpg"/>
          <p:cNvPicPr>
            <a:picLocks noGrp="1"/>
          </p:cNvPicPr>
          <p:nvPr>
            <p:ph sz="quarter" idx="1"/>
          </p:nvPr>
        </p:nvPicPr>
        <p:blipFill rotWithShape="1">
          <a:blip r:embed="rId2">
            <a:extLst>
              <a:ext uri="{28A0092B-C50C-407E-A947-70E740481C1C}">
                <a14:useLocalDpi xmlns:a14="http://schemas.microsoft.com/office/drawing/2010/main" val="0"/>
              </a:ext>
            </a:extLst>
          </a:blip>
          <a:srcRect l="2055" t="1550" r="-2055" b="-510"/>
          <a:stretch/>
        </p:blipFill>
        <p:spPr>
          <a:xfrm>
            <a:off x="2057400" y="1676400"/>
            <a:ext cx="4987910" cy="4756745"/>
          </a:xfrm>
        </p:spPr>
      </p:pic>
    </p:spTree>
    <p:extLst>
      <p:ext uri="{BB962C8B-B14F-4D97-AF65-F5344CB8AC3E}">
        <p14:creationId xmlns:p14="http://schemas.microsoft.com/office/powerpoint/2010/main" val="13850041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Word Problems </a:t>
            </a:r>
            <a:endParaRPr lang="en-US" dirty="0">
              <a:latin typeface="Arial"/>
              <a:cs typeface="Arial"/>
            </a:endParaRPr>
          </a:p>
        </p:txBody>
      </p:sp>
      <p:sp>
        <p:nvSpPr>
          <p:cNvPr id="2" name="Content Placeholder 1"/>
          <p:cNvSpPr>
            <a:spLocks noGrp="1"/>
          </p:cNvSpPr>
          <p:nvPr>
            <p:ph sz="quarter" idx="1"/>
          </p:nvPr>
        </p:nvSpPr>
        <p:spPr/>
        <p:txBody>
          <a:bodyPr>
            <a:normAutofit fontScale="85000" lnSpcReduction="20000"/>
          </a:bodyPr>
          <a:lstStyle/>
          <a:p>
            <a:r>
              <a:rPr lang="en-US" dirty="0" smtClean="0">
                <a:latin typeface="Arial"/>
                <a:cs typeface="Arial"/>
              </a:rPr>
              <a:t>Begin with a problem that has real meaning to student’s life</a:t>
            </a:r>
          </a:p>
          <a:p>
            <a:r>
              <a:rPr lang="en-US" dirty="0" smtClean="0">
                <a:latin typeface="Arial"/>
                <a:cs typeface="Arial"/>
              </a:rPr>
              <a:t>Present it as a story</a:t>
            </a:r>
          </a:p>
          <a:p>
            <a:r>
              <a:rPr lang="en-US" dirty="0" smtClean="0">
                <a:latin typeface="Arial"/>
                <a:cs typeface="Arial"/>
              </a:rPr>
              <a:t>Search for facts</a:t>
            </a:r>
          </a:p>
          <a:p>
            <a:r>
              <a:rPr lang="en-US" dirty="0" smtClean="0">
                <a:latin typeface="Arial"/>
                <a:cs typeface="Arial"/>
              </a:rPr>
              <a:t>Use math symbols to represent the problem (and / or create visual)</a:t>
            </a:r>
          </a:p>
          <a:p>
            <a:r>
              <a:rPr lang="en-US" dirty="0" smtClean="0">
                <a:latin typeface="Arial"/>
                <a:cs typeface="Arial"/>
              </a:rPr>
              <a:t>Solve the problem using mathematics</a:t>
            </a:r>
          </a:p>
          <a:p>
            <a:r>
              <a:rPr lang="en-US" dirty="0" smtClean="0">
                <a:latin typeface="Arial"/>
                <a:cs typeface="Arial"/>
              </a:rPr>
              <a:t>Write </a:t>
            </a:r>
            <a:r>
              <a:rPr lang="en-US" smtClean="0">
                <a:latin typeface="Arial"/>
                <a:cs typeface="Arial"/>
              </a:rPr>
              <a:t>answer in </a:t>
            </a:r>
            <a:r>
              <a:rPr lang="en-US" dirty="0" smtClean="0">
                <a:latin typeface="Arial"/>
                <a:cs typeface="Arial"/>
              </a:rPr>
              <a:t>numerical form and / or in a sentence.</a:t>
            </a:r>
            <a:endParaRPr lang="en-US" dirty="0">
              <a:latin typeface="Arial"/>
              <a:cs typeface="Arial"/>
            </a:endParaRPr>
          </a:p>
        </p:txBody>
      </p:sp>
      <p:pic>
        <p:nvPicPr>
          <p:cNvPr id="4" name="Content Placeholder 3" descr="word problem.jpg"/>
          <p:cNvPicPr>
            <a:picLocks noGrp="1"/>
          </p:cNvPicPr>
          <p:nvPr>
            <p:ph sz="quarter" idx="2"/>
          </p:nvPr>
        </p:nvPicPr>
        <p:blipFill rotWithShape="1">
          <a:blip r:embed="rId2">
            <a:extLst>
              <a:ext uri="{28A0092B-C50C-407E-A947-70E740481C1C}">
                <a14:useLocalDpi xmlns:a14="http://schemas.microsoft.com/office/drawing/2010/main" val="0"/>
              </a:ext>
            </a:extLst>
          </a:blip>
          <a:srcRect l="1495" r="1721"/>
          <a:stretch/>
        </p:blipFill>
        <p:spPr>
          <a:xfrm>
            <a:off x="4724400" y="1752600"/>
            <a:ext cx="4070430" cy="4572000"/>
          </a:xfrm>
        </p:spPr>
      </p:pic>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18</a:t>
            </a:fld>
            <a:endParaRPr lang="en-US" dirty="0"/>
          </a:p>
        </p:txBody>
      </p:sp>
    </p:spTree>
    <p:extLst>
      <p:ext uri="{BB962C8B-B14F-4D97-AF65-F5344CB8AC3E}">
        <p14:creationId xmlns:p14="http://schemas.microsoft.com/office/powerpoint/2010/main" val="18239302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Environmental Print</a:t>
            </a:r>
            <a:endParaRPr lang="en-US" dirty="0">
              <a:latin typeface="Arial"/>
              <a:cs typeface="Arial"/>
            </a:endParaRPr>
          </a:p>
        </p:txBody>
      </p:sp>
      <p:sp>
        <p:nvSpPr>
          <p:cNvPr id="5" name="Slide Number Placeholder 4"/>
          <p:cNvSpPr>
            <a:spLocks noGrp="1"/>
          </p:cNvSpPr>
          <p:nvPr>
            <p:ph type="sldNum" sz="quarter" idx="12"/>
          </p:nvPr>
        </p:nvSpPr>
        <p:spPr/>
        <p:txBody>
          <a:bodyPr>
            <a:normAutofit fontScale="85000" lnSpcReduction="20000"/>
          </a:bodyPr>
          <a:lstStyle/>
          <a:p>
            <a:pPr algn="ctr"/>
            <a:fld id="{1AD93096-5B34-4342-9326-69289CEAE4C2}" type="slidenum">
              <a:rPr lang="en-US" smtClean="0"/>
              <a:pPr algn="ctr"/>
              <a:t>19</a:t>
            </a:fld>
            <a:endParaRPr lang="en-US" dirty="0"/>
          </a:p>
        </p:txBody>
      </p:sp>
      <p:pic>
        <p:nvPicPr>
          <p:cNvPr id="8" name="Content Placeholder 7" descr="environmental numbers.jpg"/>
          <p:cNvPicPr>
            <a:picLocks noGrp="1"/>
          </p:cNvPicPr>
          <p:nvPr>
            <p:ph sz="quarter" idx="1"/>
          </p:nvPr>
        </p:nvPicPr>
        <p:blipFill rotWithShape="1">
          <a:blip r:embed="rId2" cstate="print">
            <a:extLst>
              <a:ext uri="{28A0092B-C50C-407E-A947-70E740481C1C}">
                <a14:useLocalDpi xmlns:a14="http://schemas.microsoft.com/office/drawing/2010/main" val="0"/>
              </a:ext>
            </a:extLst>
          </a:blip>
          <a:srcRect l="8855" t="-203" r="6124" b="-1166"/>
          <a:stretch/>
        </p:blipFill>
        <p:spPr>
          <a:xfrm>
            <a:off x="1295400" y="1752600"/>
            <a:ext cx="6932004" cy="4934072"/>
          </a:xfrm>
        </p:spPr>
      </p:pic>
    </p:spTree>
    <p:extLst>
      <p:ext uri="{BB962C8B-B14F-4D97-AF65-F5344CB8AC3E}">
        <p14:creationId xmlns:p14="http://schemas.microsoft.com/office/powerpoint/2010/main" val="3865522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atin typeface="Arial"/>
                <a:cs typeface="Arial"/>
              </a:rPr>
              <a:t>Activity</a:t>
            </a:r>
            <a:endParaRPr lang="en-US" dirty="0">
              <a:latin typeface="Arial"/>
              <a:cs typeface="Arial"/>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pic>
        <p:nvPicPr>
          <p:cNvPr id="9" name="Content Placeholder 8" descr="graphing.jpg"/>
          <p:cNvPicPr>
            <a:picLocks noGrp="1"/>
          </p:cNvPicPr>
          <p:nvPr>
            <p:ph sz="quarter" idx="1"/>
          </p:nvPr>
        </p:nvPicPr>
        <p:blipFill rotWithShape="1">
          <a:blip r:embed="rId2">
            <a:extLst>
              <a:ext uri="{28A0092B-C50C-407E-A947-70E740481C1C}">
                <a14:useLocalDpi xmlns:a14="http://schemas.microsoft.com/office/drawing/2010/main" val="0"/>
              </a:ext>
            </a:extLst>
          </a:blip>
          <a:srcRect l="14137" t="-12150" r="14045"/>
          <a:stretch/>
        </p:blipFill>
        <p:spPr>
          <a:xfrm>
            <a:off x="2286001" y="990600"/>
            <a:ext cx="5029200" cy="5257800"/>
          </a:xfrm>
        </p:spPr>
      </p:pic>
    </p:spTree>
    <p:extLst>
      <p:ext uri="{BB962C8B-B14F-4D97-AF65-F5344CB8AC3E}">
        <p14:creationId xmlns:p14="http://schemas.microsoft.com/office/powerpoint/2010/main" val="4485110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Numeracy</a:t>
            </a:r>
            <a:endParaRPr lang="en-US" dirty="0">
              <a:latin typeface="Arial"/>
              <a:cs typeface="Arial"/>
            </a:endParaRPr>
          </a:p>
        </p:txBody>
      </p:sp>
      <p:pic>
        <p:nvPicPr>
          <p:cNvPr id="9" name="Content Placeholder 8" descr="Math-title.jpg"/>
          <p:cNvPicPr>
            <a:picLocks noGrp="1"/>
          </p:cNvPicPr>
          <p:nvPr>
            <p:ph sz="quarter" idx="1"/>
          </p:nvPr>
        </p:nvPicPr>
        <p:blipFill rotWithShape="1">
          <a:blip r:embed="rId2">
            <a:extLst>
              <a:ext uri="{28A0092B-C50C-407E-A947-70E740481C1C}">
                <a14:useLocalDpi xmlns:a14="http://schemas.microsoft.com/office/drawing/2010/main" val="0"/>
              </a:ext>
            </a:extLst>
          </a:blip>
          <a:srcRect l="2171" t="-942" r="-376" b="942"/>
          <a:stretch/>
        </p:blipFill>
        <p:spPr>
          <a:xfrm>
            <a:off x="228600" y="1752600"/>
            <a:ext cx="4571994" cy="4572000"/>
          </a:xfrm>
        </p:spPr>
      </p:pic>
      <p:sp>
        <p:nvSpPr>
          <p:cNvPr id="8" name="Content Placeholder 7"/>
          <p:cNvSpPr>
            <a:spLocks noGrp="1"/>
          </p:cNvSpPr>
          <p:nvPr>
            <p:ph sz="quarter" idx="2"/>
          </p:nvPr>
        </p:nvSpPr>
        <p:spPr>
          <a:xfrm>
            <a:off x="4844900" y="1589567"/>
            <a:ext cx="4070499" cy="4572000"/>
          </a:xfrm>
        </p:spPr>
        <p:txBody>
          <a:bodyPr>
            <a:normAutofit fontScale="92500" lnSpcReduction="20000"/>
          </a:bodyPr>
          <a:lstStyle/>
          <a:p>
            <a:pPr marL="0" indent="0">
              <a:buNone/>
            </a:pPr>
            <a:r>
              <a:rPr lang="en-US" sz="2800" dirty="0" smtClean="0">
                <a:latin typeface="Arial"/>
                <a:cs typeface="Arial"/>
              </a:rPr>
              <a:t>“the combination of mathematical knowledge, problem-solving and communication skills required by all persons to function successfully within our technological world. Numeracy is more than knowing about numbers and number operations.” (BC Association of Mathematics Teachers 1998)</a:t>
            </a:r>
            <a:endParaRPr lang="en-US" sz="2800" dirty="0">
              <a:latin typeface="Arial"/>
              <a:cs typeface="Arial"/>
            </a:endParaRPr>
          </a:p>
        </p:txBody>
      </p:sp>
      <p:sp>
        <p:nvSpPr>
          <p:cNvPr id="10" name="Slide Number Placeholder 9"/>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3</a:t>
            </a:fld>
            <a:endParaRPr lang="en-US" dirty="0"/>
          </a:p>
        </p:txBody>
      </p:sp>
    </p:spTree>
    <p:extLst>
      <p:ext uri="{BB962C8B-B14F-4D97-AF65-F5344CB8AC3E}">
        <p14:creationId xmlns:p14="http://schemas.microsoft.com/office/powerpoint/2010/main" val="10430510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Everyday applications</a:t>
            </a:r>
            <a:endParaRPr lang="en-US" dirty="0">
              <a:latin typeface="Arial"/>
              <a:cs typeface="Arial"/>
            </a:endParaRPr>
          </a:p>
        </p:txBody>
      </p:sp>
      <p:sp>
        <p:nvSpPr>
          <p:cNvPr id="5" name="Content Placeholder 4"/>
          <p:cNvSpPr>
            <a:spLocks noGrp="1"/>
          </p:cNvSpPr>
          <p:nvPr>
            <p:ph sz="quarter" idx="1"/>
          </p:nvPr>
        </p:nvSpPr>
        <p:spPr>
          <a:xfrm>
            <a:off x="228600" y="1589567"/>
            <a:ext cx="4267200" cy="4572000"/>
          </a:xfrm>
        </p:spPr>
        <p:txBody>
          <a:bodyPr>
            <a:normAutofit fontScale="92500" lnSpcReduction="10000"/>
          </a:bodyPr>
          <a:lstStyle/>
          <a:p>
            <a:r>
              <a:rPr lang="en-US" sz="2800" dirty="0" smtClean="0">
                <a:latin typeface="Arial"/>
                <a:cs typeface="Arial"/>
              </a:rPr>
              <a:t>Examining surveys or poll results</a:t>
            </a:r>
          </a:p>
          <a:p>
            <a:r>
              <a:rPr lang="en-US" sz="2800" dirty="0" smtClean="0">
                <a:latin typeface="Arial"/>
                <a:cs typeface="Arial"/>
              </a:rPr>
              <a:t>Reading the weather report</a:t>
            </a:r>
          </a:p>
          <a:p>
            <a:r>
              <a:rPr lang="en-US" sz="2800" dirty="0" smtClean="0">
                <a:latin typeface="Arial"/>
                <a:cs typeface="Arial"/>
              </a:rPr>
              <a:t>Estimating how much to tip</a:t>
            </a:r>
          </a:p>
          <a:p>
            <a:r>
              <a:rPr lang="en-US" sz="2800" dirty="0" smtClean="0">
                <a:latin typeface="Arial"/>
                <a:cs typeface="Arial"/>
              </a:rPr>
              <a:t>Adapting recipes when cooking or baking</a:t>
            </a:r>
          </a:p>
          <a:p>
            <a:r>
              <a:rPr lang="en-US" sz="2800" dirty="0" smtClean="0">
                <a:latin typeface="Arial"/>
                <a:cs typeface="Arial"/>
              </a:rPr>
              <a:t>Negotiating loans  and mortgages</a:t>
            </a:r>
          </a:p>
          <a:p>
            <a:r>
              <a:rPr lang="en-US" sz="2800" b="1" dirty="0" smtClean="0">
                <a:solidFill>
                  <a:srgbClr val="FF0000"/>
                </a:solidFill>
                <a:latin typeface="Arial"/>
                <a:cs typeface="Arial"/>
              </a:rPr>
              <a:t>What else?</a:t>
            </a:r>
            <a:endParaRPr lang="en-US" sz="2800" b="1" dirty="0">
              <a:solidFill>
                <a:srgbClr val="FF0000"/>
              </a:solidFill>
              <a:latin typeface="Arial"/>
              <a:cs typeface="Arial"/>
            </a:endParaRPr>
          </a:p>
        </p:txBody>
      </p:sp>
      <p:pic>
        <p:nvPicPr>
          <p:cNvPr id="7" name="Content Placeholder 6" descr="Tipping-in-restaurants.jpg"/>
          <p:cNvPicPr>
            <a:picLocks noGrp="1"/>
          </p:cNvPicPr>
          <p:nvPr>
            <p:ph sz="quarter" idx="2"/>
          </p:nvPr>
        </p:nvPicPr>
        <p:blipFill rotWithShape="1">
          <a:blip r:embed="rId2">
            <a:extLst>
              <a:ext uri="{28A0092B-C50C-407E-A947-70E740481C1C}">
                <a14:useLocalDpi xmlns:a14="http://schemas.microsoft.com/office/drawing/2010/main" val="0"/>
              </a:ext>
            </a:extLst>
          </a:blip>
          <a:srcRect l="-1507" r="24500"/>
          <a:stretch/>
        </p:blipFill>
        <p:spPr>
          <a:xfrm>
            <a:off x="4648200" y="1676400"/>
            <a:ext cx="4211882" cy="4572000"/>
          </a:xfrm>
        </p:spPr>
      </p:pic>
      <p:sp>
        <p:nvSpPr>
          <p:cNvPr id="8" name="Slide Number Placeholder 7"/>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4</a:t>
            </a:fld>
            <a:endParaRPr lang="en-US" dirty="0"/>
          </a:p>
        </p:txBody>
      </p:sp>
    </p:spTree>
    <p:extLst>
      <p:ext uri="{BB962C8B-B14F-4D97-AF65-F5344CB8AC3E}">
        <p14:creationId xmlns:p14="http://schemas.microsoft.com/office/powerpoint/2010/main" val="13526999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Numeracy Development</a:t>
            </a:r>
            <a:endParaRPr lang="en-US" dirty="0">
              <a:latin typeface="Arial"/>
              <a:cs typeface="Arial"/>
            </a:endParaRPr>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195166383"/>
              </p:ext>
            </p:extLst>
          </p:nvPr>
        </p:nvGraphicFramePr>
        <p:xfrm>
          <a:off x="612775" y="2819400"/>
          <a:ext cx="8153400" cy="1295400"/>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1295400">
                <a:tc>
                  <a:txBody>
                    <a:bodyPr/>
                    <a:lstStyle/>
                    <a:p>
                      <a:r>
                        <a:rPr lang="en-US" sz="2000" dirty="0" smtClean="0">
                          <a:solidFill>
                            <a:schemeClr val="tx1"/>
                          </a:solidFill>
                          <a:latin typeface="Arial"/>
                          <a:cs typeface="Arial"/>
                        </a:rPr>
                        <a:t>Emergent</a:t>
                      </a:r>
                      <a:endParaRPr lang="en-US" sz="2000" dirty="0">
                        <a:solidFill>
                          <a:schemeClr val="tx1"/>
                        </a:solidFill>
                        <a:latin typeface="Arial"/>
                        <a:cs typeface="Arial"/>
                      </a:endParaRPr>
                    </a:p>
                  </a:txBody>
                  <a:tcPr/>
                </a:tc>
                <a:tc>
                  <a:txBody>
                    <a:bodyPr/>
                    <a:lstStyle/>
                    <a:p>
                      <a:r>
                        <a:rPr lang="en-US" sz="2000" dirty="0" smtClean="0">
                          <a:solidFill>
                            <a:schemeClr val="tx1"/>
                          </a:solidFill>
                          <a:latin typeface="Arial"/>
                          <a:cs typeface="Arial"/>
                        </a:rPr>
                        <a:t>Early</a:t>
                      </a:r>
                      <a:endParaRPr lang="en-US" sz="2000" dirty="0">
                        <a:solidFill>
                          <a:schemeClr val="tx1"/>
                        </a:solidFill>
                        <a:latin typeface="Arial"/>
                        <a:cs typeface="Arial"/>
                      </a:endParaRPr>
                    </a:p>
                  </a:txBody>
                  <a:tcPr/>
                </a:tc>
                <a:tc>
                  <a:txBody>
                    <a:bodyPr/>
                    <a:lstStyle/>
                    <a:p>
                      <a:r>
                        <a:rPr lang="en-US" sz="2000" dirty="0" smtClean="0">
                          <a:solidFill>
                            <a:schemeClr val="tx1"/>
                          </a:solidFill>
                          <a:latin typeface="Arial"/>
                          <a:cs typeface="Arial"/>
                        </a:rPr>
                        <a:t>Developing</a:t>
                      </a:r>
                      <a:endParaRPr lang="en-US" sz="2000" dirty="0">
                        <a:solidFill>
                          <a:schemeClr val="tx1"/>
                        </a:solidFill>
                        <a:latin typeface="Arial"/>
                        <a:cs typeface="Arial"/>
                      </a:endParaRPr>
                    </a:p>
                  </a:txBody>
                  <a:tcPr/>
                </a:tc>
                <a:tc>
                  <a:txBody>
                    <a:bodyPr/>
                    <a:lstStyle/>
                    <a:p>
                      <a:r>
                        <a:rPr lang="en-US" sz="2000" dirty="0" smtClean="0">
                          <a:solidFill>
                            <a:schemeClr val="tx1"/>
                          </a:solidFill>
                          <a:latin typeface="Arial"/>
                          <a:cs typeface="Arial"/>
                        </a:rPr>
                        <a:t>Expanding</a:t>
                      </a:r>
                      <a:endParaRPr lang="en-US" sz="2000" dirty="0">
                        <a:solidFill>
                          <a:schemeClr val="tx1"/>
                        </a:solidFill>
                        <a:latin typeface="Arial"/>
                        <a:cs typeface="Arial"/>
                      </a:endParaRPr>
                    </a:p>
                  </a:txBody>
                  <a:tcPr/>
                </a:tc>
                <a:tc>
                  <a:txBody>
                    <a:bodyPr/>
                    <a:lstStyle/>
                    <a:p>
                      <a:r>
                        <a:rPr lang="en-US" sz="2000" dirty="0" smtClean="0">
                          <a:solidFill>
                            <a:schemeClr val="tx1"/>
                          </a:solidFill>
                          <a:latin typeface="Arial"/>
                          <a:cs typeface="Arial"/>
                        </a:rPr>
                        <a:t>Established</a:t>
                      </a:r>
                      <a:endParaRPr lang="en-US" sz="2000" dirty="0">
                        <a:solidFill>
                          <a:schemeClr val="tx1"/>
                        </a:solidFill>
                        <a:latin typeface="Arial"/>
                        <a:cs typeface="Arial"/>
                      </a:endParaRPr>
                    </a:p>
                  </a:txBody>
                  <a:tcPr/>
                </a:tc>
              </a:tr>
            </a:tbl>
          </a:graphicData>
        </a:graphic>
      </p:graphicFrame>
      <p:sp>
        <p:nvSpPr>
          <p:cNvPr id="11" name="Right Arrow 10"/>
          <p:cNvSpPr/>
          <p:nvPr/>
        </p:nvSpPr>
        <p:spPr>
          <a:xfrm>
            <a:off x="1600200" y="4419600"/>
            <a:ext cx="6096000" cy="5608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
        <p:nvSpPr>
          <p:cNvPr id="12" name="Slide Number Placeholder 11"/>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29778600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PLO Organizers</a:t>
            </a:r>
            <a:endParaRPr lang="en-US" dirty="0">
              <a:latin typeface="Arial"/>
              <a:cs typeface="Arial"/>
            </a:endParaRPr>
          </a:p>
        </p:txBody>
      </p:sp>
      <p:sp>
        <p:nvSpPr>
          <p:cNvPr id="5" name="Content Placeholder 4"/>
          <p:cNvSpPr>
            <a:spLocks noGrp="1"/>
          </p:cNvSpPr>
          <p:nvPr>
            <p:ph sz="quarter" idx="1"/>
          </p:nvPr>
        </p:nvSpPr>
        <p:spPr>
          <a:xfrm>
            <a:off x="228600" y="1589566"/>
            <a:ext cx="4267200" cy="5039834"/>
          </a:xfrm>
        </p:spPr>
        <p:txBody>
          <a:bodyPr>
            <a:normAutofit lnSpcReduction="10000"/>
          </a:bodyPr>
          <a:lstStyle/>
          <a:p>
            <a:r>
              <a:rPr lang="en-US" sz="2400" dirty="0" smtClean="0">
                <a:latin typeface="Arial"/>
                <a:cs typeface="Arial"/>
              </a:rPr>
              <a:t>Number</a:t>
            </a:r>
          </a:p>
          <a:p>
            <a:r>
              <a:rPr lang="en-US" sz="2400" dirty="0" smtClean="0">
                <a:latin typeface="Arial"/>
                <a:cs typeface="Arial"/>
              </a:rPr>
              <a:t>Patterns and Relations</a:t>
            </a:r>
          </a:p>
          <a:p>
            <a:pPr lvl="1"/>
            <a:r>
              <a:rPr lang="en-US" sz="2400" dirty="0" smtClean="0">
                <a:latin typeface="Arial"/>
                <a:cs typeface="Arial"/>
              </a:rPr>
              <a:t>Patterns</a:t>
            </a:r>
          </a:p>
          <a:p>
            <a:pPr lvl="1"/>
            <a:r>
              <a:rPr lang="en-US" sz="2400" dirty="0" smtClean="0">
                <a:latin typeface="Arial"/>
                <a:cs typeface="Arial"/>
              </a:rPr>
              <a:t>Variables and equations</a:t>
            </a:r>
          </a:p>
          <a:p>
            <a:r>
              <a:rPr lang="en-US" sz="2400" dirty="0" smtClean="0">
                <a:latin typeface="Arial"/>
                <a:cs typeface="Arial"/>
              </a:rPr>
              <a:t>Shape and Space</a:t>
            </a:r>
          </a:p>
          <a:p>
            <a:pPr lvl="1"/>
            <a:r>
              <a:rPr lang="en-US" sz="2400" dirty="0" smtClean="0">
                <a:latin typeface="Arial"/>
                <a:cs typeface="Arial"/>
              </a:rPr>
              <a:t>Measurement</a:t>
            </a:r>
          </a:p>
          <a:p>
            <a:pPr lvl="1"/>
            <a:r>
              <a:rPr lang="en-US" sz="2400" dirty="0" smtClean="0">
                <a:latin typeface="Arial"/>
                <a:cs typeface="Arial"/>
              </a:rPr>
              <a:t>3-D objects &amp; 2-D Shapes</a:t>
            </a:r>
          </a:p>
          <a:p>
            <a:pPr lvl="1"/>
            <a:r>
              <a:rPr lang="en-US" sz="2400" dirty="0" smtClean="0">
                <a:latin typeface="Arial"/>
                <a:cs typeface="Arial"/>
              </a:rPr>
              <a:t>Transformations</a:t>
            </a:r>
          </a:p>
          <a:p>
            <a:r>
              <a:rPr lang="en-US" sz="2400" dirty="0" smtClean="0">
                <a:latin typeface="Arial"/>
                <a:cs typeface="Arial"/>
              </a:rPr>
              <a:t>Statistics and Probability</a:t>
            </a:r>
          </a:p>
          <a:p>
            <a:pPr lvl="1"/>
            <a:r>
              <a:rPr lang="en-US" sz="2100" dirty="0" smtClean="0">
                <a:latin typeface="Arial"/>
                <a:cs typeface="Arial"/>
              </a:rPr>
              <a:t>Data analysis</a:t>
            </a:r>
          </a:p>
          <a:p>
            <a:pPr lvl="1"/>
            <a:r>
              <a:rPr lang="en-US" sz="2100" dirty="0" smtClean="0">
                <a:latin typeface="Arial"/>
                <a:cs typeface="Arial"/>
              </a:rPr>
              <a:t>Chance and uncertainty</a:t>
            </a:r>
          </a:p>
          <a:p>
            <a:pPr lvl="1"/>
            <a:endParaRPr lang="en-US" sz="2400" dirty="0">
              <a:latin typeface="Arial"/>
              <a:cs typeface="Arial"/>
            </a:endParaRPr>
          </a:p>
        </p:txBody>
      </p:sp>
      <p:pic>
        <p:nvPicPr>
          <p:cNvPr id="7" name="Content Placeholder 6" descr="Pattern.jpg"/>
          <p:cNvPicPr>
            <a:picLocks noGrp="1"/>
          </p:cNvPicPr>
          <p:nvPr>
            <p:ph sz="quarter" idx="2"/>
          </p:nvPr>
        </p:nvPicPr>
        <p:blipFill rotWithShape="1">
          <a:blip r:embed="rId2">
            <a:extLst>
              <a:ext uri="{28A0092B-C50C-407E-A947-70E740481C1C}">
                <a14:useLocalDpi xmlns:a14="http://schemas.microsoft.com/office/drawing/2010/main" val="0"/>
              </a:ext>
            </a:extLst>
          </a:blip>
          <a:srcRect l="5328" r="4582"/>
          <a:stretch/>
        </p:blipFill>
        <p:spPr>
          <a:xfrm>
            <a:off x="4495800" y="1676400"/>
            <a:ext cx="4283994" cy="48006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24822784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dirty="0" smtClean="0">
                <a:latin typeface="Arial"/>
                <a:cs typeface="Arial"/>
              </a:rPr>
              <a:t>What makes math difficult for some students?</a:t>
            </a:r>
            <a:endParaRPr lang="en-US" sz="3600" dirty="0">
              <a:latin typeface="Arial"/>
              <a:cs typeface="Arial"/>
            </a:endParaRPr>
          </a:p>
        </p:txBody>
      </p:sp>
      <p:sp>
        <p:nvSpPr>
          <p:cNvPr id="6" name="Content Placeholder 5"/>
          <p:cNvSpPr>
            <a:spLocks noGrp="1"/>
          </p:cNvSpPr>
          <p:nvPr>
            <p:ph sz="quarter" idx="1"/>
          </p:nvPr>
        </p:nvSpPr>
        <p:spPr>
          <a:xfrm>
            <a:off x="228600" y="1589567"/>
            <a:ext cx="4267200" cy="4572000"/>
          </a:xfrm>
        </p:spPr>
        <p:txBody>
          <a:bodyPr>
            <a:normAutofit fontScale="92500"/>
          </a:bodyPr>
          <a:lstStyle/>
          <a:p>
            <a:r>
              <a:rPr lang="en-US" dirty="0" smtClean="0">
                <a:latin typeface="Arial"/>
                <a:cs typeface="Arial"/>
              </a:rPr>
              <a:t>Communication challenges</a:t>
            </a:r>
          </a:p>
          <a:p>
            <a:pPr lvl="1"/>
            <a:r>
              <a:rPr lang="en-US" dirty="0" smtClean="0">
                <a:latin typeface="Arial"/>
                <a:cs typeface="Arial"/>
              </a:rPr>
              <a:t>Math requires reading, writing, discussing</a:t>
            </a:r>
          </a:p>
          <a:p>
            <a:r>
              <a:rPr lang="en-US" dirty="0" smtClean="0">
                <a:latin typeface="Arial"/>
                <a:cs typeface="Arial"/>
              </a:rPr>
              <a:t>Strategy deficiencies</a:t>
            </a:r>
          </a:p>
          <a:p>
            <a:pPr lvl="1"/>
            <a:r>
              <a:rPr lang="en-US" dirty="0" smtClean="0">
                <a:latin typeface="Arial"/>
                <a:cs typeface="Arial"/>
              </a:rPr>
              <a:t>Not being able to perform basic operations</a:t>
            </a:r>
          </a:p>
          <a:p>
            <a:r>
              <a:rPr lang="en-US" dirty="0" smtClean="0">
                <a:latin typeface="Arial"/>
                <a:cs typeface="Arial"/>
              </a:rPr>
              <a:t>Lack of past instruction</a:t>
            </a:r>
          </a:p>
          <a:p>
            <a:pPr lvl="1"/>
            <a:r>
              <a:rPr lang="en-US" dirty="0" smtClean="0">
                <a:latin typeface="Arial"/>
                <a:cs typeface="Arial"/>
              </a:rPr>
              <a:t>Focus only on functional math like money skills</a:t>
            </a:r>
            <a:endParaRPr lang="en-US" dirty="0">
              <a:latin typeface="Arial"/>
              <a:cs typeface="Arial"/>
            </a:endParaRPr>
          </a:p>
        </p:txBody>
      </p:sp>
      <p:pic>
        <p:nvPicPr>
          <p:cNvPr id="8" name="Content Placeholder 7" descr="Blog-Challenge.jpg"/>
          <p:cNvPicPr>
            <a:picLocks noGrp="1"/>
          </p:cNvPicPr>
          <p:nvPr>
            <p:ph sz="quarter" idx="2"/>
          </p:nvPr>
        </p:nvPicPr>
        <p:blipFill rotWithShape="1">
          <a:blip r:embed="rId2">
            <a:extLst>
              <a:ext uri="{28A0092B-C50C-407E-A947-70E740481C1C}">
                <a14:useLocalDpi xmlns:a14="http://schemas.microsoft.com/office/drawing/2010/main" val="0"/>
              </a:ext>
            </a:extLst>
          </a:blip>
          <a:srcRect l="485" r="870"/>
          <a:stretch/>
        </p:blipFill>
        <p:spPr>
          <a:xfrm>
            <a:off x="4800600" y="2133600"/>
            <a:ext cx="4067961" cy="36576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10240115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dirty="0" smtClean="0">
                <a:latin typeface="Arial"/>
                <a:cs typeface="Arial"/>
              </a:rPr>
              <a:t>What makes math difficult for some students?</a:t>
            </a:r>
            <a:endParaRPr lang="en-US" sz="3600" dirty="0">
              <a:latin typeface="Arial"/>
              <a:cs typeface="Arial"/>
            </a:endParaRPr>
          </a:p>
        </p:txBody>
      </p:sp>
      <p:sp>
        <p:nvSpPr>
          <p:cNvPr id="6" name="Content Placeholder 5"/>
          <p:cNvSpPr>
            <a:spLocks noGrp="1"/>
          </p:cNvSpPr>
          <p:nvPr>
            <p:ph sz="quarter" idx="1"/>
          </p:nvPr>
        </p:nvSpPr>
        <p:spPr>
          <a:xfrm>
            <a:off x="228600" y="1676400"/>
            <a:ext cx="4495800" cy="4876800"/>
          </a:xfrm>
        </p:spPr>
        <p:txBody>
          <a:bodyPr>
            <a:normAutofit/>
          </a:bodyPr>
          <a:lstStyle/>
          <a:p>
            <a:r>
              <a:rPr lang="en-US" sz="2400" dirty="0" smtClean="0">
                <a:latin typeface="Arial"/>
                <a:cs typeface="Arial"/>
              </a:rPr>
              <a:t>Memory challenges</a:t>
            </a:r>
          </a:p>
          <a:p>
            <a:pPr lvl="1"/>
            <a:r>
              <a:rPr lang="en-US" sz="2400" dirty="0" smtClean="0">
                <a:latin typeface="Arial"/>
                <a:cs typeface="Arial"/>
              </a:rPr>
              <a:t>Math facts, math concepts</a:t>
            </a:r>
          </a:p>
          <a:p>
            <a:r>
              <a:rPr lang="en-US" sz="2400" dirty="0" smtClean="0">
                <a:latin typeface="Arial"/>
                <a:cs typeface="Arial"/>
              </a:rPr>
              <a:t>Attention problems</a:t>
            </a:r>
          </a:p>
          <a:p>
            <a:pPr lvl="1"/>
            <a:r>
              <a:rPr lang="en-US" sz="2400" dirty="0" smtClean="0">
                <a:latin typeface="Arial"/>
                <a:cs typeface="Arial"/>
              </a:rPr>
              <a:t>“miss” important information or do not attend in a meaningful way to essential cues when problem solving</a:t>
            </a:r>
          </a:p>
          <a:p>
            <a:r>
              <a:rPr lang="en-US" sz="2400" dirty="0" smtClean="0">
                <a:latin typeface="Arial"/>
                <a:cs typeface="Arial"/>
              </a:rPr>
              <a:t>Cognitive-processing problems</a:t>
            </a:r>
          </a:p>
          <a:p>
            <a:pPr lvl="1"/>
            <a:r>
              <a:rPr lang="en-US" sz="2400" dirty="0" smtClean="0">
                <a:latin typeface="Arial"/>
                <a:cs typeface="Arial"/>
              </a:rPr>
              <a:t>Difficulty “interpreting” what they see or hear</a:t>
            </a:r>
            <a:endParaRPr lang="en-US" sz="2400" dirty="0">
              <a:latin typeface="Arial"/>
              <a:cs typeface="Arial"/>
            </a:endParaRPr>
          </a:p>
        </p:txBody>
      </p:sp>
      <p:pic>
        <p:nvPicPr>
          <p:cNvPr id="8" name="Content Placeholder 7" descr="Blog-Challenge.jpg"/>
          <p:cNvPicPr>
            <a:picLocks noGrp="1"/>
          </p:cNvPicPr>
          <p:nvPr>
            <p:ph sz="quarter" idx="2"/>
          </p:nvPr>
        </p:nvPicPr>
        <p:blipFill rotWithShape="1">
          <a:blip r:embed="rId2">
            <a:extLst>
              <a:ext uri="{28A0092B-C50C-407E-A947-70E740481C1C}">
                <a14:useLocalDpi xmlns:a14="http://schemas.microsoft.com/office/drawing/2010/main" val="0"/>
              </a:ext>
            </a:extLst>
          </a:blip>
          <a:srcRect l="485" r="870"/>
          <a:stretch/>
        </p:blipFill>
        <p:spPr>
          <a:xfrm>
            <a:off x="4800600" y="2133600"/>
            <a:ext cx="4067961" cy="36576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11884988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a:cs typeface="Arial"/>
              </a:rPr>
              <a:t>The last 30 years</a:t>
            </a:r>
            <a:endParaRPr lang="en-US" dirty="0">
              <a:latin typeface="Arial"/>
              <a:cs typeface="Arial"/>
            </a:endParaRPr>
          </a:p>
        </p:txBody>
      </p:sp>
      <p:sp>
        <p:nvSpPr>
          <p:cNvPr id="6" name="Content Placeholder 5"/>
          <p:cNvSpPr>
            <a:spLocks noGrp="1"/>
          </p:cNvSpPr>
          <p:nvPr>
            <p:ph sz="quarter" idx="1"/>
          </p:nvPr>
        </p:nvSpPr>
        <p:spPr/>
        <p:txBody>
          <a:bodyPr>
            <a:normAutofit/>
          </a:bodyPr>
          <a:lstStyle/>
          <a:p>
            <a:pPr marL="514350" indent="-514350">
              <a:buSzPct val="80000"/>
              <a:buFont typeface="+mj-ea"/>
              <a:buAutoNum type="circleNumDbPlain"/>
            </a:pPr>
            <a:r>
              <a:rPr lang="en-US" sz="2800" dirty="0" smtClean="0">
                <a:latin typeface="Arial"/>
                <a:cs typeface="Arial"/>
              </a:rPr>
              <a:t>Only functional math</a:t>
            </a:r>
          </a:p>
          <a:p>
            <a:pPr marL="514350" indent="-514350">
              <a:buSzPct val="80000"/>
              <a:buFont typeface="+mj-ea"/>
              <a:buAutoNum type="circleNumDbPlain"/>
            </a:pPr>
            <a:r>
              <a:rPr lang="en-US" sz="2800" dirty="0" smtClean="0">
                <a:latin typeface="Arial"/>
                <a:cs typeface="Arial"/>
              </a:rPr>
              <a:t>Pick and choose math activities</a:t>
            </a:r>
          </a:p>
          <a:p>
            <a:pPr marL="514350" indent="-514350">
              <a:buSzPct val="80000"/>
              <a:buFont typeface="+mj-ea"/>
              <a:buAutoNum type="circleNumDbPlain"/>
            </a:pPr>
            <a:r>
              <a:rPr lang="en-US" sz="2800" dirty="0" smtClean="0">
                <a:latin typeface="Arial"/>
                <a:cs typeface="Arial"/>
              </a:rPr>
              <a:t>Theme-driven instruction</a:t>
            </a:r>
          </a:p>
          <a:p>
            <a:pPr marL="514350" indent="-514350">
              <a:buSzPct val="80000"/>
              <a:buFont typeface="+mj-ea"/>
              <a:buAutoNum type="circleNumDbPlain"/>
            </a:pPr>
            <a:r>
              <a:rPr lang="en-US" sz="2800" dirty="0" smtClean="0">
                <a:latin typeface="Arial"/>
                <a:cs typeface="Arial"/>
              </a:rPr>
              <a:t>Lack of appropriate, high quality materials</a:t>
            </a:r>
          </a:p>
        </p:txBody>
      </p:sp>
      <p:pic>
        <p:nvPicPr>
          <p:cNvPr id="8" name="Content Placeholder 7" descr="time and money.jpg"/>
          <p:cNvPicPr>
            <a:picLocks noGrp="1"/>
          </p:cNvPicPr>
          <p:nvPr>
            <p:ph sz="quarter" idx="2"/>
          </p:nvPr>
        </p:nvPicPr>
        <p:blipFill rotWithShape="1">
          <a:blip r:embed="rId2">
            <a:extLst>
              <a:ext uri="{28A0092B-C50C-407E-A947-70E740481C1C}">
                <a14:useLocalDpi xmlns:a14="http://schemas.microsoft.com/office/drawing/2010/main" val="0"/>
              </a:ext>
            </a:extLst>
          </a:blip>
          <a:srcRect l="7274" t="-942" r="2522" b="942"/>
          <a:stretch/>
        </p:blipFill>
        <p:spPr>
          <a:xfrm>
            <a:off x="4495800" y="1600200"/>
            <a:ext cx="4319997" cy="45720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199108236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80999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TC103524809990</Template>
  <TotalTime>0</TotalTime>
  <Words>533</Words>
  <Application>Microsoft Macintosh PowerPoint</Application>
  <PresentationFormat>On-screen Show (4:3)</PresentationFormat>
  <Paragraphs>106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TC103524809990</vt:lpstr>
      <vt:lpstr>Accessing the Curriculum for Diverse Learners</vt:lpstr>
      <vt:lpstr>Activity</vt:lpstr>
      <vt:lpstr>Numeracy</vt:lpstr>
      <vt:lpstr>Everyday applications</vt:lpstr>
      <vt:lpstr>Numeracy Development</vt:lpstr>
      <vt:lpstr>PLO Organizers</vt:lpstr>
      <vt:lpstr>What makes math difficult for some students?</vt:lpstr>
      <vt:lpstr>What makes math difficult for some students?</vt:lpstr>
      <vt:lpstr>The last 30 years</vt:lpstr>
      <vt:lpstr>What’s wrong with all that?</vt:lpstr>
      <vt:lpstr>When thinking about numeracy development</vt:lpstr>
      <vt:lpstr>What works …</vt:lpstr>
      <vt:lpstr>Sequence of Instruction</vt:lpstr>
      <vt:lpstr>What works …</vt:lpstr>
      <vt:lpstr>Break skills down</vt:lpstr>
      <vt:lpstr>What works …</vt:lpstr>
      <vt:lpstr>What do you know already?</vt:lpstr>
      <vt:lpstr>Word Problems </vt:lpstr>
      <vt:lpstr>Environmental Print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(textbook design)</dc:title>
  <dc:creator/>
  <cp:keywords/>
  <cp:lastModifiedBy/>
  <cp:revision>1</cp:revision>
  <dcterms:modified xsi:type="dcterms:W3CDTF">2013-10-10T00:23:04Z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