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Lst>
  <p:notesMasterIdLst>
    <p:notesMasterId r:id="rId18"/>
  </p:notesMasterIdLst>
  <p:handoutMasterIdLst>
    <p:handoutMasterId r:id="rId19"/>
  </p:handoutMasterIdLst>
  <p:sldIdLst>
    <p:sldId id="256" r:id="rId3"/>
    <p:sldId id="257" r:id="rId4"/>
    <p:sldId id="258" r:id="rId5"/>
    <p:sldId id="265" r:id="rId6"/>
    <p:sldId id="271" r:id="rId7"/>
    <p:sldId id="264" r:id="rId8"/>
    <p:sldId id="259" r:id="rId9"/>
    <p:sldId id="260" r:id="rId10"/>
    <p:sldId id="261" r:id="rId11"/>
    <p:sldId id="273" r:id="rId12"/>
    <p:sldId id="263" r:id="rId13"/>
    <p:sldId id="272" r:id="rId14"/>
    <p:sldId id="266" r:id="rId15"/>
    <p:sldId id="267" r:id="rId16"/>
    <p:sldId id="270" r:id="rId17"/>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clrMode="gray"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60"/>
  </p:normalViewPr>
  <p:slideViewPr>
    <p:cSldViewPr>
      <p:cViewPr>
        <p:scale>
          <a:sx n="50" d="100"/>
          <a:sy n="50" d="100"/>
        </p:scale>
        <p:origin x="-1392" y="-4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B242523-E704-474C-9218-1395C043F060}" type="datetimeFigureOut">
              <a:rPr lang="en-US" smtClean="0"/>
              <a:t>2013-09-19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E45225F-831A-FC45-A141-15AE6D316007}" type="slidenum">
              <a:rPr lang="en-US" smtClean="0"/>
              <a:t>‹#›</a:t>
            </a:fld>
            <a:endParaRPr lang="en-US" dirty="0"/>
          </a:p>
        </p:txBody>
      </p:sp>
    </p:spTree>
    <p:extLst>
      <p:ext uri="{BB962C8B-B14F-4D97-AF65-F5344CB8AC3E}">
        <p14:creationId xmlns:p14="http://schemas.microsoft.com/office/powerpoint/2010/main" val="17708625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2013-09-19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dirty="0"/>
          </a:p>
        </p:txBody>
      </p:sp>
    </p:spTree>
    <p:extLst>
      <p:ext uri="{BB962C8B-B14F-4D97-AF65-F5344CB8AC3E}">
        <p14:creationId xmlns:p14="http://schemas.microsoft.com/office/powerpoint/2010/main" val="1567668522"/>
      </p:ext>
    </p:extLst>
  </p:cSld>
  <p:clrMap bg1="lt1" tx1="dk1" bg2="lt2" tx2="dk2" accent1="accent1" accent2="accent2" accent3="accent3" accent4="accent4" accent5="accent5" accent6="accent6" hlink="hlink" folHlink="folHlink"/>
  <p:hf hdr="0" ft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duotone>
              <a:schemeClr val="bg2">
                <a:shade val="45000"/>
                <a:satMod val="135000"/>
              </a:schemeClr>
              <a:prstClr val="white"/>
            </a:duotone>
            <a:lum/>
          </a:blip>
          <a:srcRect/>
          <a:stretch>
            <a:fillRect r="-20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2193023F-6889-CC43-B9C6-C34F16DC6B41}" type="datetime8">
              <a:rPr lang="en-CA" smtClean="0"/>
              <a:t>2013-09-19 12:25</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C7964C-CF9D-B242-98AF-AC48A669C769}" type="datetime8">
              <a:rPr lang="en-CA" smtClean="0">
                <a:solidFill>
                  <a:schemeClr val="tx2"/>
                </a:solidFill>
              </a:rPr>
              <a:t>2013-09-19 12:25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666DCFAA-FC57-0041-A63B-F63D6CE9F24D}" type="datetime8">
              <a:rPr lang="en-CA" smtClean="0">
                <a:solidFill>
                  <a:schemeClr val="tx2"/>
                </a:solidFill>
              </a:rPr>
              <a:t>2013-09-19 12:25</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416EEFDC-20E5-674A-A12B-F8ECEE5567C6}" type="datetime8">
              <a:rPr lang="en-CA" smtClean="0"/>
              <a:t>2013-09-19 12:25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EF012557-9A0F-BE40-9AFF-603AC5652AF2}" type="datetime8">
              <a:rPr lang="en-CA" smtClean="0"/>
              <a:t>2013-09-19 12:25</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C5019556-F534-6247-90B6-0D65A3C5A3EA}" type="datetime8">
              <a:rPr lang="en-CA" smtClean="0"/>
              <a:t>2013-09-19 12:25</a:t>
            </a:fld>
            <a:endParaRPr lang="en-US" dirty="0"/>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ACF511FD-CC31-CE47-A681-0C35A4C15CEE}" type="datetime8">
              <a:rPr lang="en-CA" smtClean="0"/>
              <a:t>2013-09-19 12:25</a:t>
            </a:fld>
            <a:endParaRPr lang="en-US" dirty="0"/>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C7A5E8-AAAE-BF44-A54D-B6CDC188F0FE}" type="datetime8">
              <a:rPr lang="en-CA" smtClean="0"/>
              <a:t>2013-09-19 12:25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51C51-39BE-1F44-9444-8A07E0606F3D}" type="datetime8">
              <a:rPr lang="en-CA" smtClean="0"/>
              <a:t>2013-09-19 12:25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15879BA-26D7-8648-882D-6EE7EE6D9312}" type="datetime8">
              <a:rPr lang="en-CA" smtClean="0"/>
              <a:t>2013-09-19 12:25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book.png"/>
          <p:cNvPicPr>
            <a:picLocks noChangeAspect="1"/>
          </p:cNvPicPr>
          <p:nvPr userDrawn="1"/>
        </p:nvPicPr>
        <p:blipFill>
          <a:blip r:embed="rId2"/>
          <a:stretch>
            <a:fillRect/>
          </a:stretch>
        </p:blipFill>
        <p:spPr>
          <a:xfrm>
            <a:off x="612648" y="1755648"/>
            <a:ext cx="1615307" cy="1688453"/>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2" name="Date Placeholder 11"/>
          <p:cNvSpPr>
            <a:spLocks noGrp="1"/>
          </p:cNvSpPr>
          <p:nvPr>
            <p:ph type="dt" sz="half" idx="10"/>
          </p:nvPr>
        </p:nvSpPr>
        <p:spPr>
          <a:xfrm>
            <a:off x="6248400" y="6248400"/>
            <a:ext cx="2667000" cy="365125"/>
          </a:xfrm>
        </p:spPr>
        <p:txBody>
          <a:bodyPr rtlCol="0"/>
          <a:lstStyle/>
          <a:p>
            <a:fld id="{38E6C754-8717-6448-8C15-22DE10AD98FC}" type="datetime8">
              <a:rPr lang="en-CA" smtClean="0"/>
              <a:t>2013-09-19 12:25</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dirty="0"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5A913A93-FC00-554B-B2EE-BE38717305CC}" type="datetime8">
              <a:rPr lang="en-CA" smtClean="0">
                <a:solidFill>
                  <a:schemeClr val="tx2"/>
                </a:solidFill>
              </a:rPr>
              <a:t>2013-09-19 12:25</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jpg"/><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jpg"/><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jpg"/><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4343400"/>
            <a:ext cx="6477000" cy="1447800"/>
          </a:xfrm>
        </p:spPr>
        <p:txBody>
          <a:bodyPr>
            <a:normAutofit fontScale="90000"/>
          </a:bodyPr>
          <a:lstStyle/>
          <a:p>
            <a:r>
              <a:rPr lang="en-US" dirty="0" smtClean="0">
                <a:solidFill>
                  <a:schemeClr val="accent1">
                    <a:lumMod val="75000"/>
                  </a:schemeClr>
                </a:solidFill>
              </a:rPr>
              <a:t>Accessing the Curriculum for Diverse Learners</a:t>
            </a:r>
            <a:endParaRPr lang="en-US" dirty="0">
              <a:solidFill>
                <a:schemeClr val="accent1">
                  <a:lumMod val="75000"/>
                </a:schemeClr>
              </a:solidFill>
            </a:endParaRPr>
          </a:p>
        </p:txBody>
      </p:sp>
      <p:sp>
        <p:nvSpPr>
          <p:cNvPr id="3" name="Rectangle 2"/>
          <p:cNvSpPr>
            <a:spLocks noGrp="1"/>
          </p:cNvSpPr>
          <p:nvPr>
            <p:ph type="subTitle" idx="1"/>
          </p:nvPr>
        </p:nvSpPr>
        <p:spPr/>
        <p:txBody>
          <a:bodyPr>
            <a:normAutofit/>
          </a:bodyPr>
          <a:lstStyle/>
          <a:p>
            <a:r>
              <a:rPr lang="en-US" dirty="0" smtClean="0"/>
              <a:t>Task Analysis</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Task Analyzing</a:t>
            </a:r>
            <a:endParaRPr lang="en-US" dirty="0">
              <a:latin typeface="Arial"/>
              <a:cs typeface="Arial"/>
            </a:endParaRPr>
          </a:p>
        </p:txBody>
      </p:sp>
      <p:sp>
        <p:nvSpPr>
          <p:cNvPr id="3" name="Content Placeholder 2"/>
          <p:cNvSpPr>
            <a:spLocks noGrp="1"/>
          </p:cNvSpPr>
          <p:nvPr>
            <p:ph sz="quarter" idx="1"/>
          </p:nvPr>
        </p:nvSpPr>
        <p:spPr>
          <a:xfrm>
            <a:off x="304800" y="1589566"/>
            <a:ext cx="4495800" cy="4963633"/>
          </a:xfrm>
        </p:spPr>
        <p:txBody>
          <a:bodyPr>
            <a:normAutofit fontScale="92500" lnSpcReduction="10000"/>
          </a:bodyPr>
          <a:lstStyle/>
          <a:p>
            <a:r>
              <a:rPr lang="en-US" sz="2800" dirty="0" smtClean="0">
                <a:latin typeface="Arial"/>
                <a:cs typeface="Arial"/>
              </a:rPr>
              <a:t>Individualized</a:t>
            </a:r>
          </a:p>
          <a:p>
            <a:r>
              <a:rPr lang="en-US" sz="2800" dirty="0" smtClean="0">
                <a:latin typeface="Arial"/>
                <a:cs typeface="Arial"/>
              </a:rPr>
              <a:t>Ways to figure out the steps:</a:t>
            </a:r>
          </a:p>
          <a:p>
            <a:pPr lvl="1"/>
            <a:r>
              <a:rPr lang="en-US" sz="2500" dirty="0" smtClean="0">
                <a:latin typeface="Arial"/>
                <a:cs typeface="Arial"/>
              </a:rPr>
              <a:t>Think about how you would do it (remembering the steps will be sequenced the way that the learner needs the steps, your way is not the only way to do an activity)</a:t>
            </a:r>
          </a:p>
          <a:p>
            <a:pPr lvl="1"/>
            <a:r>
              <a:rPr lang="en-US" sz="2500" dirty="0" smtClean="0">
                <a:latin typeface="Arial"/>
                <a:cs typeface="Arial"/>
              </a:rPr>
              <a:t>Watch a student / person who has mastered the activity</a:t>
            </a:r>
          </a:p>
          <a:p>
            <a:pPr lvl="1"/>
            <a:endParaRPr lang="en-US" sz="2500" dirty="0">
              <a:latin typeface="Arial"/>
              <a:cs typeface="Arial"/>
            </a:endParaRPr>
          </a:p>
          <a:p>
            <a:pPr lvl="1"/>
            <a:endParaRPr lang="en-US" sz="2500" dirty="0">
              <a:latin typeface="Arial"/>
              <a:cs typeface="Arial"/>
            </a:endParaRPr>
          </a:p>
        </p:txBody>
      </p:sp>
      <p:pic>
        <p:nvPicPr>
          <p:cNvPr id="6" name="Content Placeholder 5" descr="bowling script.jpg"/>
          <p:cNvPicPr>
            <a:picLocks noGrp="1" noChangeAspect="1"/>
          </p:cNvPicPr>
          <p:nvPr>
            <p:ph sz="quarter" idx="2"/>
          </p:nvPr>
        </p:nvPicPr>
        <p:blipFill>
          <a:blip r:embed="rId2">
            <a:extLst>
              <a:ext uri="{28A0092B-C50C-407E-A947-70E740481C1C}">
                <a14:useLocalDpi xmlns:a14="http://schemas.microsoft.com/office/drawing/2010/main" val="0"/>
              </a:ext>
            </a:extLst>
          </a:blip>
          <a:srcRect l="4910" r="4910"/>
          <a:stretch>
            <a:fillRect/>
          </a:stretch>
        </p:blipFill>
        <p:spPr/>
      </p:pic>
      <p:sp>
        <p:nvSpPr>
          <p:cNvPr id="4" name="Slide Number Placeholder 3"/>
          <p:cNvSpPr>
            <a:spLocks noGrp="1"/>
          </p:cNvSpPr>
          <p:nvPr>
            <p:ph type="sldNum" sz="quarter" idx="16"/>
          </p:nvPr>
        </p:nvSpPr>
        <p:spPr/>
        <p:txBody>
          <a:bodyPr>
            <a:normAutofit fontScale="85000" lnSpcReduction="20000"/>
          </a:bodyPr>
          <a:lstStyle/>
          <a:p>
            <a:fld id="{1AD93096-5B34-4342-9326-69289CEAE4C2}" type="slidenum">
              <a:rPr lang="en-US" smtClean="0"/>
              <a:pPr/>
              <a:t>10</a:t>
            </a:fld>
            <a:endParaRPr lang="en-US" dirty="0">
              <a:solidFill>
                <a:srgbClr val="FFFFFF"/>
              </a:solidFill>
            </a:endParaRPr>
          </a:p>
        </p:txBody>
      </p:sp>
    </p:spTree>
    <p:extLst>
      <p:ext uri="{BB962C8B-B14F-4D97-AF65-F5344CB8AC3E}">
        <p14:creationId xmlns:p14="http://schemas.microsoft.com/office/powerpoint/2010/main" val="337925270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Ecological Inventory</a:t>
            </a:r>
            <a:endParaRPr lang="en-US" dirty="0">
              <a:latin typeface="Arial"/>
              <a:cs typeface="Arial"/>
            </a:endParaRPr>
          </a:p>
        </p:txBody>
      </p:sp>
      <p:sp>
        <p:nvSpPr>
          <p:cNvPr id="3" name="Content Placeholder 2"/>
          <p:cNvSpPr>
            <a:spLocks noGrp="1"/>
          </p:cNvSpPr>
          <p:nvPr>
            <p:ph sz="quarter" idx="1"/>
          </p:nvPr>
        </p:nvSpPr>
        <p:spPr/>
        <p:txBody>
          <a:bodyPr>
            <a:normAutofit fontScale="92500" lnSpcReduction="20000"/>
          </a:bodyPr>
          <a:lstStyle/>
          <a:p>
            <a:r>
              <a:rPr lang="en-US" dirty="0" smtClean="0">
                <a:latin typeface="Arial"/>
                <a:cs typeface="Arial"/>
              </a:rPr>
              <a:t>The identification and comparison of an individual’s current skills and desired skills</a:t>
            </a:r>
          </a:p>
          <a:p>
            <a:r>
              <a:rPr lang="en-US" dirty="0" smtClean="0">
                <a:latin typeface="Arial"/>
                <a:cs typeface="Arial"/>
              </a:rPr>
              <a:t>Identifies skills and / or adaptations necessary to move form the present level of functioning to the desired level of functioning</a:t>
            </a:r>
          </a:p>
          <a:p>
            <a:r>
              <a:rPr lang="en-US" dirty="0" smtClean="0">
                <a:latin typeface="Arial"/>
                <a:cs typeface="Arial"/>
              </a:rPr>
              <a:t>A form of authentic assessment</a:t>
            </a:r>
          </a:p>
          <a:p>
            <a:r>
              <a:rPr lang="en-US" dirty="0" smtClean="0">
                <a:latin typeface="Arial"/>
                <a:cs typeface="Arial"/>
              </a:rPr>
              <a:t>Provides information about materials and processes to support learning – part of the planning / organizing / assessment stage for instruction</a:t>
            </a:r>
          </a:p>
          <a:p>
            <a:r>
              <a:rPr lang="en-US" dirty="0" smtClean="0">
                <a:latin typeface="Arial"/>
                <a:cs typeface="Arial"/>
              </a:rPr>
              <a:t>Helps determine the sequence and number of steps (chunk or slice steps)</a:t>
            </a:r>
            <a:endParaRPr lang="en-US" dirty="0">
              <a:latin typeface="Arial"/>
              <a:cs typeface="Arial"/>
            </a:endParaRP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11</a:t>
            </a:fld>
            <a:endParaRPr lang="en-US" dirty="0">
              <a:solidFill>
                <a:srgbClr val="FFFFFF"/>
              </a:solidFill>
            </a:endParaRPr>
          </a:p>
        </p:txBody>
      </p:sp>
    </p:spTree>
    <p:extLst>
      <p:ext uri="{BB962C8B-B14F-4D97-AF65-F5344CB8AC3E}">
        <p14:creationId xmlns:p14="http://schemas.microsoft.com/office/powerpoint/2010/main" val="226688059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how t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889000"/>
            <a:ext cx="7620000" cy="5080000"/>
          </a:xfrm>
          <a:prstGeom prst="rect">
            <a:avLst/>
          </a:prstGeom>
        </p:spPr>
      </p:pic>
      <p:sp>
        <p:nvSpPr>
          <p:cNvPr id="7" name="Slide Number Placeholder 6"/>
          <p:cNvSpPr>
            <a:spLocks noGrp="1"/>
          </p:cNvSpPr>
          <p:nvPr>
            <p:ph type="sldNum" sz="quarter" idx="12"/>
          </p:nvPr>
        </p:nvSpPr>
        <p:spPr/>
        <p:txBody>
          <a:bodyPr/>
          <a:lstStyle/>
          <a:p>
            <a:fld id="{1AD93096-5B34-4342-9326-69289CEAE4C2}" type="slidenum">
              <a:rPr lang="en-US" smtClean="0"/>
              <a:pPr/>
              <a:t>12</a:t>
            </a:fld>
            <a:endParaRPr lang="en-US" dirty="0">
              <a:solidFill>
                <a:schemeClr val="tx2"/>
              </a:solidFill>
            </a:endParaRPr>
          </a:p>
        </p:txBody>
      </p:sp>
    </p:spTree>
    <p:extLst>
      <p:ext uri="{BB962C8B-B14F-4D97-AF65-F5344CB8AC3E}">
        <p14:creationId xmlns:p14="http://schemas.microsoft.com/office/powerpoint/2010/main" val="2606123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a:cs typeface="Arial"/>
              </a:rPr>
              <a:t>Activity: Creating a task analysis</a:t>
            </a:r>
            <a:endParaRPr lang="en-US" dirty="0">
              <a:latin typeface="Arial"/>
              <a:cs typeface="Arial"/>
            </a:endParaRPr>
          </a:p>
        </p:txBody>
      </p:sp>
      <p:sp>
        <p:nvSpPr>
          <p:cNvPr id="3" name="Content Placeholder 2"/>
          <p:cNvSpPr>
            <a:spLocks noGrp="1"/>
          </p:cNvSpPr>
          <p:nvPr>
            <p:ph sz="quarter" idx="1"/>
          </p:nvPr>
        </p:nvSpPr>
        <p:spPr/>
        <p:txBody>
          <a:bodyPr>
            <a:normAutofit lnSpcReduction="10000"/>
          </a:bodyPr>
          <a:lstStyle/>
          <a:p>
            <a:r>
              <a:rPr lang="en-US" sz="2800" dirty="0" smtClean="0">
                <a:latin typeface="Arial"/>
                <a:cs typeface="Arial"/>
              </a:rPr>
              <a:t>Select an everyday task that you are familiar with</a:t>
            </a:r>
          </a:p>
          <a:p>
            <a:r>
              <a:rPr lang="en-US" sz="2800" dirty="0" smtClean="0">
                <a:latin typeface="Arial"/>
                <a:cs typeface="Arial"/>
              </a:rPr>
              <a:t>Tasks can be a home, job, craft, sport/game or academic activity</a:t>
            </a:r>
          </a:p>
          <a:p>
            <a:r>
              <a:rPr lang="en-US" sz="2800" dirty="0" smtClean="0">
                <a:latin typeface="Arial"/>
                <a:cs typeface="Arial"/>
              </a:rPr>
              <a:t>Develop a task analysis: think about the sequence, chunking or slicing steps</a:t>
            </a:r>
          </a:p>
          <a:p>
            <a:r>
              <a:rPr lang="en-US" sz="2800" dirty="0" smtClean="0">
                <a:latin typeface="Arial"/>
                <a:cs typeface="Arial"/>
              </a:rPr>
              <a:t>When finished give to a classmate (remember a task analysis will be used by more than one person and all will need to understand it in order for there to be consistent instructional support)</a:t>
            </a:r>
            <a:endParaRPr lang="en-US" sz="2800" dirty="0">
              <a:latin typeface="Arial"/>
              <a:cs typeface="Arial"/>
            </a:endParaRP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13</a:t>
            </a:fld>
            <a:endParaRPr lang="en-US" dirty="0">
              <a:solidFill>
                <a:srgbClr val="FFFFFF"/>
              </a:solidFill>
            </a:endParaRPr>
          </a:p>
        </p:txBody>
      </p:sp>
    </p:spTree>
    <p:extLst>
      <p:ext uri="{BB962C8B-B14F-4D97-AF65-F5344CB8AC3E}">
        <p14:creationId xmlns:p14="http://schemas.microsoft.com/office/powerpoint/2010/main" val="137334181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Recording Data</a:t>
            </a:r>
            <a:endParaRPr lang="en-US" dirty="0">
              <a:latin typeface="Arial"/>
              <a:cs typeface="Arial"/>
            </a:endParaRPr>
          </a:p>
        </p:txBody>
      </p:sp>
      <p:sp>
        <p:nvSpPr>
          <p:cNvPr id="3" name="Content Placeholder 2"/>
          <p:cNvSpPr>
            <a:spLocks noGrp="1"/>
          </p:cNvSpPr>
          <p:nvPr>
            <p:ph sz="quarter" idx="1"/>
          </p:nvPr>
        </p:nvSpPr>
        <p:spPr/>
        <p:txBody>
          <a:bodyPr>
            <a:normAutofit fontScale="92500"/>
          </a:bodyPr>
          <a:lstStyle/>
          <a:p>
            <a:r>
              <a:rPr lang="en-US" dirty="0" smtClean="0">
                <a:latin typeface="Arial"/>
                <a:cs typeface="Arial"/>
              </a:rPr>
              <a:t>Record each step of the task analysis as correct or incorrect</a:t>
            </a:r>
          </a:p>
          <a:p>
            <a:r>
              <a:rPr lang="en-US" dirty="0" smtClean="0">
                <a:latin typeface="Arial"/>
                <a:cs typeface="Arial"/>
              </a:rPr>
              <a:t>Record the level of prompting that is provided to the student for each step of the task analysis</a:t>
            </a:r>
          </a:p>
          <a:p>
            <a:r>
              <a:rPr lang="en-US" dirty="0" smtClean="0">
                <a:latin typeface="Arial"/>
                <a:cs typeface="Arial"/>
              </a:rPr>
              <a:t>Graph progress toward the goal</a:t>
            </a:r>
            <a:endParaRPr lang="en-US" dirty="0">
              <a:latin typeface="Arial"/>
              <a:cs typeface="Arial"/>
            </a:endParaRPr>
          </a:p>
        </p:txBody>
      </p:sp>
      <p:pic>
        <p:nvPicPr>
          <p:cNvPr id="6" name="Content Placeholder 5" descr="red_arrow_increase.jpg"/>
          <p:cNvPicPr>
            <a:picLocks noGrp="1" noChangeAspect="1"/>
          </p:cNvPicPr>
          <p:nvPr>
            <p:ph sz="quarter" idx="2"/>
          </p:nvPr>
        </p:nvPicPr>
        <p:blipFill rotWithShape="1">
          <a:blip r:embed="rId2">
            <a:extLst>
              <a:ext uri="{28A0092B-C50C-407E-A947-70E740481C1C}">
                <a14:useLocalDpi xmlns:a14="http://schemas.microsoft.com/office/drawing/2010/main" val="0"/>
              </a:ext>
            </a:extLst>
          </a:blip>
          <a:srcRect l="5466" t="-556" r="515" b="556"/>
          <a:stretch/>
        </p:blipFill>
        <p:spPr>
          <a:xfrm>
            <a:off x="4267200" y="1981200"/>
            <a:ext cx="4499994" cy="3789568"/>
          </a:xfrm>
        </p:spPr>
      </p:pic>
      <p:sp>
        <p:nvSpPr>
          <p:cNvPr id="4" name="Slide Number Placeholder 3"/>
          <p:cNvSpPr>
            <a:spLocks noGrp="1"/>
          </p:cNvSpPr>
          <p:nvPr>
            <p:ph type="sldNum" sz="quarter" idx="16"/>
          </p:nvPr>
        </p:nvSpPr>
        <p:spPr/>
        <p:txBody>
          <a:bodyPr>
            <a:normAutofit fontScale="85000" lnSpcReduction="20000"/>
          </a:bodyPr>
          <a:lstStyle/>
          <a:p>
            <a:fld id="{1AD93096-5B34-4342-9326-69289CEAE4C2}" type="slidenum">
              <a:rPr lang="en-US" smtClean="0"/>
              <a:pPr/>
              <a:t>14</a:t>
            </a:fld>
            <a:endParaRPr lang="en-US" dirty="0">
              <a:solidFill>
                <a:srgbClr val="FFFFFF"/>
              </a:solidFill>
            </a:endParaRPr>
          </a:p>
        </p:txBody>
      </p:sp>
    </p:spTree>
    <p:extLst>
      <p:ext uri="{BB962C8B-B14F-4D97-AF65-F5344CB8AC3E}">
        <p14:creationId xmlns:p14="http://schemas.microsoft.com/office/powerpoint/2010/main" val="171543270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Arial"/>
                <a:cs typeface="Arial"/>
              </a:rPr>
              <a:t>Recording Data: purchasing </a:t>
            </a:r>
            <a:r>
              <a:rPr lang="en-US" sz="3600" dirty="0">
                <a:latin typeface="Arial"/>
                <a:cs typeface="Arial"/>
              </a:rPr>
              <a:t>s</a:t>
            </a:r>
            <a:r>
              <a:rPr lang="en-US" sz="3600" dirty="0" smtClean="0">
                <a:latin typeface="Arial"/>
                <a:cs typeface="Arial"/>
              </a:rPr>
              <a:t>nack at school snack bar</a:t>
            </a:r>
            <a:endParaRPr lang="en-US" sz="3600" dirty="0">
              <a:latin typeface="Arial"/>
              <a:cs typeface="Arial"/>
            </a:endParaRP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15</a:t>
            </a:fld>
            <a:endParaRPr lang="en-US" dirty="0">
              <a:solidFill>
                <a:srgbClr val="FFFFFF"/>
              </a:solidFill>
            </a:endParaRP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3182423105"/>
              </p:ext>
            </p:extLst>
          </p:nvPr>
        </p:nvGraphicFramePr>
        <p:xfrm>
          <a:off x="533400" y="1752598"/>
          <a:ext cx="8153400" cy="4665617"/>
        </p:xfrm>
        <a:graphic>
          <a:graphicData uri="http://schemas.openxmlformats.org/drawingml/2006/table">
            <a:tbl>
              <a:tblPr firstRow="1" bandRow="1">
                <a:tableStyleId>{5C22544A-7EE6-4342-B048-85BDC9FD1C3A}</a:tableStyleId>
              </a:tblPr>
              <a:tblGrid>
                <a:gridCol w="2038350"/>
                <a:gridCol w="2038350"/>
                <a:gridCol w="2038350"/>
                <a:gridCol w="2038350"/>
              </a:tblGrid>
              <a:tr h="610326">
                <a:tc>
                  <a:txBody>
                    <a:bodyPr/>
                    <a:lstStyle/>
                    <a:p>
                      <a:r>
                        <a:rPr lang="en-US" sz="2000" dirty="0" smtClean="0">
                          <a:latin typeface="Arial"/>
                          <a:cs typeface="Arial"/>
                        </a:rPr>
                        <a:t>Steps</a:t>
                      </a:r>
                      <a:endParaRPr lang="en-US" sz="2000" dirty="0">
                        <a:latin typeface="Arial"/>
                        <a:cs typeface="Arial"/>
                      </a:endParaRPr>
                    </a:p>
                  </a:txBody>
                  <a:tcPr/>
                </a:tc>
                <a:tc>
                  <a:txBody>
                    <a:bodyPr/>
                    <a:lstStyle/>
                    <a:p>
                      <a:r>
                        <a:rPr lang="en-US" sz="2000" dirty="0" smtClean="0">
                          <a:latin typeface="Arial"/>
                          <a:cs typeface="Arial"/>
                        </a:rPr>
                        <a:t>+ / -</a:t>
                      </a:r>
                      <a:endParaRPr lang="en-US" sz="2000" dirty="0">
                        <a:latin typeface="Arial"/>
                        <a:cs typeface="Arial"/>
                      </a:endParaRPr>
                    </a:p>
                  </a:txBody>
                  <a:tcPr/>
                </a:tc>
                <a:tc>
                  <a:txBody>
                    <a:bodyPr/>
                    <a:lstStyle/>
                    <a:p>
                      <a:r>
                        <a:rPr lang="en-US" sz="2000" dirty="0" smtClean="0">
                          <a:latin typeface="Arial"/>
                          <a:cs typeface="Arial"/>
                        </a:rPr>
                        <a:t>Prompts</a:t>
                      </a:r>
                      <a:endParaRPr lang="en-US" sz="2000" dirty="0">
                        <a:latin typeface="Arial"/>
                        <a:cs typeface="Arial"/>
                      </a:endParaRPr>
                    </a:p>
                  </a:txBody>
                  <a:tcPr/>
                </a:tc>
                <a:tc>
                  <a:txBody>
                    <a:bodyPr/>
                    <a:lstStyle/>
                    <a:p>
                      <a:endParaRPr lang="en-US" dirty="0"/>
                    </a:p>
                  </a:txBody>
                  <a:tcPr/>
                </a:tc>
              </a:tr>
              <a:tr h="610326">
                <a:tc>
                  <a:txBody>
                    <a:bodyPr/>
                    <a:lstStyle/>
                    <a:p>
                      <a:pPr marL="342900" indent="-342900">
                        <a:buFont typeface="+mj-lt"/>
                        <a:buAutoNum type="arabicPeriod"/>
                      </a:pPr>
                      <a:r>
                        <a:rPr lang="en-US" sz="1800" dirty="0" smtClean="0">
                          <a:latin typeface="Arial"/>
                          <a:cs typeface="Arial"/>
                        </a:rPr>
                        <a:t>Gather items</a:t>
                      </a:r>
                      <a:endParaRPr lang="en-US" sz="1800" dirty="0">
                        <a:latin typeface="Arial"/>
                        <a:cs typeface="Arial"/>
                      </a:endParaRPr>
                    </a:p>
                  </a:txBody>
                  <a:tcPr/>
                </a:tc>
                <a:tc>
                  <a:txBody>
                    <a:bodyPr/>
                    <a:lstStyle/>
                    <a:p>
                      <a:r>
                        <a:rPr lang="en-US" dirty="0" smtClean="0">
                          <a:latin typeface="Arial"/>
                          <a:cs typeface="Arial"/>
                        </a:rPr>
                        <a:t>+</a:t>
                      </a:r>
                      <a:endParaRPr lang="en-US" dirty="0">
                        <a:latin typeface="Arial"/>
                        <a:cs typeface="Arial"/>
                      </a:endParaRPr>
                    </a:p>
                  </a:txBody>
                  <a:tcPr/>
                </a:tc>
                <a:tc>
                  <a:txBody>
                    <a:bodyPr/>
                    <a:lstStyle/>
                    <a:p>
                      <a:r>
                        <a:rPr lang="en-US" dirty="0" smtClean="0">
                          <a:latin typeface="Arial"/>
                          <a:cs typeface="Arial"/>
                        </a:rPr>
                        <a:t>I</a:t>
                      </a:r>
                      <a:endParaRPr lang="en-US" dirty="0">
                        <a:latin typeface="Arial"/>
                        <a:cs typeface="Arial"/>
                      </a:endParaRPr>
                    </a:p>
                  </a:txBody>
                  <a:tcPr/>
                </a:tc>
                <a:tc>
                  <a:txBody>
                    <a:bodyPr/>
                    <a:lstStyle/>
                    <a:p>
                      <a:endParaRPr lang="en-US" dirty="0"/>
                    </a:p>
                  </a:txBody>
                  <a:tcPr/>
                </a:tc>
              </a:tr>
              <a:tr h="610326">
                <a:tc>
                  <a:txBody>
                    <a:bodyPr/>
                    <a:lstStyle/>
                    <a:p>
                      <a:pPr marL="0" indent="0">
                        <a:buFont typeface="+mj-lt"/>
                        <a:buNone/>
                      </a:pPr>
                      <a:r>
                        <a:rPr lang="en-US" sz="1800" dirty="0" smtClean="0">
                          <a:latin typeface="Arial"/>
                          <a:cs typeface="Arial"/>
                        </a:rPr>
                        <a:t>2.  Walk from class to snack bar</a:t>
                      </a:r>
                      <a:endParaRPr lang="en-US" sz="1800" dirty="0">
                        <a:latin typeface="Arial"/>
                        <a:cs typeface="Arial"/>
                      </a:endParaRPr>
                    </a:p>
                  </a:txBody>
                  <a:tcPr/>
                </a:tc>
                <a:tc>
                  <a:txBody>
                    <a:bodyPr/>
                    <a:lstStyle/>
                    <a:p>
                      <a:r>
                        <a:rPr lang="en-US" dirty="0" smtClean="0">
                          <a:latin typeface="Arial"/>
                          <a:cs typeface="Arial"/>
                        </a:rPr>
                        <a:t>-</a:t>
                      </a:r>
                      <a:endParaRPr lang="en-US" dirty="0">
                        <a:latin typeface="Arial"/>
                        <a:cs typeface="Arial"/>
                      </a:endParaRPr>
                    </a:p>
                  </a:txBody>
                  <a:tcPr/>
                </a:tc>
                <a:tc>
                  <a:txBody>
                    <a:bodyPr/>
                    <a:lstStyle/>
                    <a:p>
                      <a:r>
                        <a:rPr lang="en-US" dirty="0" smtClean="0">
                          <a:latin typeface="Arial"/>
                          <a:cs typeface="Arial"/>
                        </a:rPr>
                        <a:t>VP</a:t>
                      </a:r>
                      <a:endParaRPr lang="en-US" dirty="0">
                        <a:latin typeface="Arial"/>
                        <a:cs typeface="Arial"/>
                      </a:endParaRPr>
                    </a:p>
                  </a:txBody>
                  <a:tcPr/>
                </a:tc>
                <a:tc>
                  <a:txBody>
                    <a:bodyPr/>
                    <a:lstStyle/>
                    <a:p>
                      <a:endParaRPr lang="en-US" dirty="0"/>
                    </a:p>
                  </a:txBody>
                  <a:tcPr/>
                </a:tc>
              </a:tr>
              <a:tr h="610326">
                <a:tc>
                  <a:txBody>
                    <a:bodyPr/>
                    <a:lstStyle/>
                    <a:p>
                      <a:pPr marL="0" indent="0">
                        <a:buFont typeface="+mj-lt"/>
                        <a:buNone/>
                      </a:pPr>
                      <a:r>
                        <a:rPr lang="en-US" sz="1800" dirty="0" smtClean="0">
                          <a:latin typeface="Arial"/>
                          <a:cs typeface="Arial"/>
                        </a:rPr>
                        <a:t>3.  Wait in line</a:t>
                      </a:r>
                      <a:endParaRPr lang="en-US" sz="1800" dirty="0">
                        <a:latin typeface="Arial"/>
                        <a:cs typeface="Arial"/>
                      </a:endParaRPr>
                    </a:p>
                  </a:txBody>
                  <a:tcPr/>
                </a:tc>
                <a:tc>
                  <a:txBody>
                    <a:bodyPr/>
                    <a:lstStyle/>
                    <a:p>
                      <a:r>
                        <a:rPr lang="en-US" dirty="0" smtClean="0">
                          <a:latin typeface="Arial"/>
                          <a:cs typeface="Arial"/>
                        </a:rPr>
                        <a:t>+</a:t>
                      </a:r>
                      <a:endParaRPr lang="en-US" dirty="0">
                        <a:latin typeface="Arial"/>
                        <a:cs typeface="Arial"/>
                      </a:endParaRPr>
                    </a:p>
                  </a:txBody>
                  <a:tcPr/>
                </a:tc>
                <a:tc>
                  <a:txBody>
                    <a:bodyPr/>
                    <a:lstStyle/>
                    <a:p>
                      <a:r>
                        <a:rPr lang="en-US" dirty="0" smtClean="0">
                          <a:latin typeface="Arial"/>
                          <a:cs typeface="Arial"/>
                        </a:rPr>
                        <a:t>I</a:t>
                      </a:r>
                      <a:endParaRPr lang="en-US" dirty="0">
                        <a:latin typeface="Arial"/>
                        <a:cs typeface="Arial"/>
                      </a:endParaRPr>
                    </a:p>
                  </a:txBody>
                  <a:tcPr/>
                </a:tc>
                <a:tc>
                  <a:txBody>
                    <a:bodyPr/>
                    <a:lstStyle/>
                    <a:p>
                      <a:endParaRPr lang="en-US" dirty="0"/>
                    </a:p>
                  </a:txBody>
                  <a:tcPr/>
                </a:tc>
              </a:tr>
              <a:tr h="610326">
                <a:tc>
                  <a:txBody>
                    <a:bodyPr/>
                    <a:lstStyle/>
                    <a:p>
                      <a:pPr marL="0" indent="0">
                        <a:buFont typeface="+mj-lt"/>
                        <a:buNone/>
                      </a:pPr>
                      <a:r>
                        <a:rPr lang="en-US" sz="1800" dirty="0" smtClean="0">
                          <a:latin typeface="Arial"/>
                          <a:cs typeface="Arial"/>
                        </a:rPr>
                        <a:t>4. Scan snack items</a:t>
                      </a:r>
                      <a:endParaRPr lang="en-US" sz="1800" dirty="0">
                        <a:latin typeface="Arial"/>
                        <a:cs typeface="Arial"/>
                      </a:endParaRPr>
                    </a:p>
                  </a:txBody>
                  <a:tcPr/>
                </a:tc>
                <a:tc>
                  <a:txBody>
                    <a:bodyPr/>
                    <a:lstStyle/>
                    <a:p>
                      <a:r>
                        <a:rPr lang="en-US" dirty="0" smtClean="0">
                          <a:latin typeface="Arial"/>
                          <a:cs typeface="Arial"/>
                        </a:rPr>
                        <a:t>-</a:t>
                      </a:r>
                      <a:endParaRPr lang="en-US" dirty="0">
                        <a:latin typeface="Arial"/>
                        <a:cs typeface="Arial"/>
                      </a:endParaRPr>
                    </a:p>
                  </a:txBody>
                  <a:tcPr/>
                </a:tc>
                <a:tc>
                  <a:txBody>
                    <a:bodyPr/>
                    <a:lstStyle/>
                    <a:p>
                      <a:r>
                        <a:rPr lang="en-US" dirty="0" smtClean="0">
                          <a:latin typeface="Arial"/>
                          <a:cs typeface="Arial"/>
                        </a:rPr>
                        <a:t>VP</a:t>
                      </a:r>
                      <a:endParaRPr lang="en-US" dirty="0">
                        <a:latin typeface="Arial"/>
                        <a:cs typeface="Arial"/>
                      </a:endParaRPr>
                    </a:p>
                  </a:txBody>
                  <a:tcPr/>
                </a:tc>
                <a:tc>
                  <a:txBody>
                    <a:bodyPr/>
                    <a:lstStyle/>
                    <a:p>
                      <a:endParaRPr lang="en-US" dirty="0"/>
                    </a:p>
                  </a:txBody>
                  <a:tcPr/>
                </a:tc>
              </a:tr>
              <a:tr h="610326">
                <a:tc>
                  <a:txBody>
                    <a:bodyPr/>
                    <a:lstStyle/>
                    <a:p>
                      <a:pPr marL="0" indent="0">
                        <a:buFont typeface="+mj-lt"/>
                        <a:buNone/>
                      </a:pPr>
                      <a:r>
                        <a:rPr lang="en-US" sz="1800" dirty="0" smtClean="0">
                          <a:latin typeface="Arial"/>
                          <a:cs typeface="Arial"/>
                        </a:rPr>
                        <a:t>5.  Request desired items</a:t>
                      </a:r>
                      <a:endParaRPr lang="en-US" sz="1800" dirty="0">
                        <a:latin typeface="Arial"/>
                        <a:cs typeface="Arial"/>
                      </a:endParaRPr>
                    </a:p>
                  </a:txBody>
                  <a:tcPr/>
                </a:tc>
                <a:tc>
                  <a:txBody>
                    <a:bodyPr/>
                    <a:lstStyle/>
                    <a:p>
                      <a:r>
                        <a:rPr lang="en-US" dirty="0" smtClean="0">
                          <a:latin typeface="Arial"/>
                          <a:cs typeface="Arial"/>
                        </a:rPr>
                        <a:t>-</a:t>
                      </a:r>
                      <a:endParaRPr lang="en-US" dirty="0">
                        <a:latin typeface="Arial"/>
                        <a:cs typeface="Arial"/>
                      </a:endParaRPr>
                    </a:p>
                  </a:txBody>
                  <a:tcPr/>
                </a:tc>
                <a:tc>
                  <a:txBody>
                    <a:bodyPr/>
                    <a:lstStyle/>
                    <a:p>
                      <a:r>
                        <a:rPr lang="en-US" dirty="0" smtClean="0">
                          <a:latin typeface="Arial"/>
                          <a:cs typeface="Arial"/>
                        </a:rPr>
                        <a:t>G</a:t>
                      </a:r>
                      <a:endParaRPr lang="en-US" dirty="0">
                        <a:latin typeface="Arial"/>
                        <a:cs typeface="Arial"/>
                      </a:endParaRPr>
                    </a:p>
                  </a:txBody>
                  <a:tcPr/>
                </a:tc>
                <a:tc>
                  <a:txBody>
                    <a:bodyPr/>
                    <a:lstStyle/>
                    <a:p>
                      <a:endParaRPr lang="en-US" dirty="0"/>
                    </a:p>
                  </a:txBody>
                  <a:tcPr/>
                </a:tc>
              </a:tr>
              <a:tr h="610326">
                <a:tc>
                  <a:txBody>
                    <a:bodyPr/>
                    <a:lstStyle/>
                    <a:p>
                      <a:pPr marL="0" indent="0">
                        <a:buFont typeface="+mj-lt"/>
                        <a:buNone/>
                      </a:pPr>
                      <a:r>
                        <a:rPr lang="en-US" sz="1800" dirty="0" smtClean="0">
                          <a:latin typeface="Arial"/>
                          <a:cs typeface="Arial"/>
                        </a:rPr>
                        <a:t>6. Hand money envelope to worker</a:t>
                      </a:r>
                      <a:endParaRPr lang="en-US" sz="1800" dirty="0">
                        <a:latin typeface="Arial"/>
                        <a:cs typeface="Arial"/>
                      </a:endParaRPr>
                    </a:p>
                  </a:txBody>
                  <a:tcPr/>
                </a:tc>
                <a:tc>
                  <a:txBody>
                    <a:bodyPr/>
                    <a:lstStyle/>
                    <a:p>
                      <a:r>
                        <a:rPr lang="en-US" dirty="0" smtClean="0">
                          <a:latin typeface="Arial"/>
                          <a:cs typeface="Arial"/>
                        </a:rPr>
                        <a:t>-</a:t>
                      </a:r>
                      <a:endParaRPr lang="en-US" dirty="0">
                        <a:latin typeface="Arial"/>
                        <a:cs typeface="Arial"/>
                      </a:endParaRPr>
                    </a:p>
                  </a:txBody>
                  <a:tcPr/>
                </a:tc>
                <a:tc>
                  <a:txBody>
                    <a:bodyPr/>
                    <a:lstStyle/>
                    <a:p>
                      <a:r>
                        <a:rPr lang="en-US" dirty="0" smtClean="0">
                          <a:latin typeface="Arial"/>
                          <a:cs typeface="Arial"/>
                        </a:rPr>
                        <a:t>PP</a:t>
                      </a:r>
                      <a:endParaRPr lang="en-US" dirty="0">
                        <a:latin typeface="Arial"/>
                        <a:cs typeface="Arial"/>
                      </a:endParaRPr>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68835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Arial"/>
                <a:cs typeface="Arial"/>
              </a:rPr>
              <a:t>Activity: How to do…</a:t>
            </a:r>
            <a:endParaRPr lang="en-US" sz="4000" dirty="0">
              <a:latin typeface="Arial"/>
              <a:cs typeface="Arial"/>
            </a:endParaRPr>
          </a:p>
        </p:txBody>
      </p:sp>
      <p:pic>
        <p:nvPicPr>
          <p:cNvPr id="4" name="Content Placeholder 3" descr="you tube.jp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470" t="-16619" r="-1470" b="-575"/>
          <a:stretch/>
        </p:blipFill>
        <p:spPr>
          <a:xfrm>
            <a:off x="1349255" y="914410"/>
            <a:ext cx="6911986" cy="5664190"/>
          </a:xfrm>
        </p:spPr>
      </p:pic>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spTree>
    <p:extLst>
      <p:ext uri="{BB962C8B-B14F-4D97-AF65-F5344CB8AC3E}">
        <p14:creationId xmlns:p14="http://schemas.microsoft.com/office/powerpoint/2010/main" val="169295971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how t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889000"/>
            <a:ext cx="7620000" cy="5080000"/>
          </a:xfrm>
          <a:prstGeom prst="rect">
            <a:avLst/>
          </a:prstGeom>
        </p:spPr>
      </p:pic>
      <p:sp>
        <p:nvSpPr>
          <p:cNvPr id="7" name="Slide Number Placeholder 6"/>
          <p:cNvSpPr>
            <a:spLocks noGrp="1"/>
          </p:cNvSpPr>
          <p:nvPr>
            <p:ph type="sldNum" sz="quarter" idx="12"/>
          </p:nvPr>
        </p:nvSpPr>
        <p:spPr/>
        <p:txBody>
          <a:bodyPr/>
          <a:lstStyle/>
          <a:p>
            <a:fld id="{1AD93096-5B34-4342-9326-69289CEAE4C2}" type="slidenum">
              <a:rPr lang="en-US" smtClean="0"/>
              <a:pPr/>
              <a:t>3</a:t>
            </a:fld>
            <a:endParaRPr lang="en-US" dirty="0">
              <a:solidFill>
                <a:schemeClr val="tx2"/>
              </a:solidFill>
            </a:endParaRPr>
          </a:p>
        </p:txBody>
      </p:sp>
    </p:spTree>
    <p:extLst>
      <p:ext uri="{BB962C8B-B14F-4D97-AF65-F5344CB8AC3E}">
        <p14:creationId xmlns:p14="http://schemas.microsoft.com/office/powerpoint/2010/main" val="205424202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Task Analysis</a:t>
            </a:r>
            <a:endParaRPr lang="en-US" dirty="0">
              <a:latin typeface="Arial"/>
              <a:cs typeface="Arial"/>
            </a:endParaRPr>
          </a:p>
        </p:txBody>
      </p:sp>
      <p:sp>
        <p:nvSpPr>
          <p:cNvPr id="3" name="Content Placeholder 2"/>
          <p:cNvSpPr>
            <a:spLocks noGrp="1"/>
          </p:cNvSpPr>
          <p:nvPr>
            <p:ph sz="quarter" idx="1"/>
          </p:nvPr>
        </p:nvSpPr>
        <p:spPr/>
        <p:txBody>
          <a:bodyPr>
            <a:normAutofit fontScale="92500"/>
          </a:bodyPr>
          <a:lstStyle/>
          <a:p>
            <a:r>
              <a:rPr lang="en-US" dirty="0" smtClean="0">
                <a:latin typeface="Arial"/>
                <a:cs typeface="Arial"/>
              </a:rPr>
              <a:t>Developed in the 1970’s</a:t>
            </a:r>
          </a:p>
          <a:p>
            <a:r>
              <a:rPr lang="en-US" dirty="0" smtClean="0">
                <a:latin typeface="Arial"/>
                <a:cs typeface="Arial"/>
              </a:rPr>
              <a:t>First introduced as a “technology” or system to teach individuals with intellectual disabilities how to do vocational and domestic skills</a:t>
            </a:r>
          </a:p>
          <a:p>
            <a:r>
              <a:rPr lang="en-US" dirty="0" smtClean="0">
                <a:latin typeface="Arial"/>
                <a:cs typeface="Arial"/>
              </a:rPr>
              <a:t>Significant in demonstrating that individuals with intellectual disabilities can learn, when tasks and supports are presented appropriately</a:t>
            </a:r>
          </a:p>
          <a:p>
            <a:r>
              <a:rPr lang="en-US" dirty="0" smtClean="0">
                <a:latin typeface="Arial"/>
                <a:cs typeface="Arial"/>
              </a:rPr>
              <a:t>Now used for teaching skills to people of diverse abilities and in various areas: job coaching, domestic skills, academics</a:t>
            </a:r>
            <a:endParaRPr lang="en-US" dirty="0" smtClean="0">
              <a:latin typeface="Arial"/>
              <a:cs typeface="Arial"/>
            </a:endParaRPr>
          </a:p>
          <a:p>
            <a:pPr marL="0" indent="0">
              <a:buNone/>
            </a:pPr>
            <a:endParaRPr lang="en-US" dirty="0">
              <a:latin typeface="Arial"/>
              <a:cs typeface="Arial"/>
            </a:endParaRP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a:t>
            </a:fld>
            <a:endParaRPr lang="en-US" dirty="0">
              <a:solidFill>
                <a:srgbClr val="FFFFFF"/>
              </a:solidFill>
            </a:endParaRPr>
          </a:p>
        </p:txBody>
      </p:sp>
    </p:spTree>
    <p:extLst>
      <p:ext uri="{BB962C8B-B14F-4D97-AF65-F5344CB8AC3E}">
        <p14:creationId xmlns:p14="http://schemas.microsoft.com/office/powerpoint/2010/main" val="45594897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What is task analysis?</a:t>
            </a:r>
            <a:endParaRPr lang="en-US" dirty="0">
              <a:latin typeface="Arial"/>
              <a:cs typeface="Arial"/>
            </a:endParaRPr>
          </a:p>
        </p:txBody>
      </p:sp>
      <p:pic>
        <p:nvPicPr>
          <p:cNvPr id="7" name="Content Placeholder 6" descr="brush my teeth.jp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684" r="152"/>
          <a:stretch/>
        </p:blipFill>
        <p:spPr>
          <a:xfrm>
            <a:off x="203200" y="1589567"/>
            <a:ext cx="4724400" cy="4572000"/>
          </a:xfrm>
        </p:spPr>
      </p:pic>
      <p:sp>
        <p:nvSpPr>
          <p:cNvPr id="6" name="Content Placeholder 5"/>
          <p:cNvSpPr>
            <a:spLocks noGrp="1"/>
          </p:cNvSpPr>
          <p:nvPr>
            <p:ph sz="quarter" idx="2"/>
          </p:nvPr>
        </p:nvSpPr>
        <p:spPr/>
        <p:txBody>
          <a:bodyPr>
            <a:normAutofit fontScale="92500" lnSpcReduction="20000"/>
          </a:bodyPr>
          <a:lstStyle/>
          <a:p>
            <a:r>
              <a:rPr lang="en-US" sz="2800" dirty="0" smtClean="0">
                <a:latin typeface="Arial"/>
                <a:cs typeface="Arial"/>
              </a:rPr>
              <a:t>Breaking an activity or task into steps</a:t>
            </a:r>
          </a:p>
          <a:p>
            <a:r>
              <a:rPr lang="en-US" sz="2800" dirty="0" smtClean="0">
                <a:latin typeface="Arial"/>
                <a:cs typeface="Arial"/>
              </a:rPr>
              <a:t>Each step is a teachable component</a:t>
            </a:r>
          </a:p>
          <a:p>
            <a:r>
              <a:rPr lang="en-US" sz="2800" dirty="0" smtClean="0">
                <a:latin typeface="Arial"/>
                <a:cs typeface="Arial"/>
              </a:rPr>
              <a:t>Each step starts with a verb and is written succinctly in plain language</a:t>
            </a:r>
          </a:p>
          <a:p>
            <a:r>
              <a:rPr lang="en-US" sz="2800" dirty="0" smtClean="0">
                <a:latin typeface="Arial"/>
                <a:cs typeface="Arial"/>
              </a:rPr>
              <a:t>Data is collected and used to facilitate learning and increased independence by the learner</a:t>
            </a:r>
            <a:endParaRPr lang="en-US" sz="2800" dirty="0">
              <a:latin typeface="Arial"/>
              <a:cs typeface="Arial"/>
            </a:endParaRPr>
          </a:p>
        </p:txBody>
      </p:sp>
      <p:sp>
        <p:nvSpPr>
          <p:cNvPr id="3" name="Slide Number Placeholder 2"/>
          <p:cNvSpPr>
            <a:spLocks noGrp="1"/>
          </p:cNvSpPr>
          <p:nvPr>
            <p:ph type="sldNum" sz="quarter" idx="16"/>
          </p:nvPr>
        </p:nvSpPr>
        <p:spPr/>
        <p:txBody>
          <a:bodyPr>
            <a:normAutofit fontScale="85000" lnSpcReduction="20000"/>
          </a:bodyPr>
          <a:lstStyle/>
          <a:p>
            <a:fld id="{1AD93096-5B34-4342-9326-69289CEAE4C2}" type="slidenum">
              <a:rPr lang="en-US" smtClean="0"/>
              <a:pPr/>
              <a:t>5</a:t>
            </a:fld>
            <a:endParaRPr lang="en-US" dirty="0">
              <a:solidFill>
                <a:srgbClr val="FFFFFF"/>
              </a:solidFill>
            </a:endParaRPr>
          </a:p>
        </p:txBody>
      </p:sp>
    </p:spTree>
    <p:extLst>
      <p:ext uri="{BB962C8B-B14F-4D97-AF65-F5344CB8AC3E}">
        <p14:creationId xmlns:p14="http://schemas.microsoft.com/office/powerpoint/2010/main" val="235900790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Arial"/>
                <a:cs typeface="Arial"/>
              </a:rPr>
              <a:t>What is task analysis?</a:t>
            </a:r>
            <a:endParaRPr lang="en-US" dirty="0">
              <a:latin typeface="Arial"/>
              <a:cs typeface="Arial"/>
            </a:endParaRPr>
          </a:p>
        </p:txBody>
      </p:sp>
      <p:sp>
        <p:nvSpPr>
          <p:cNvPr id="6" name="Content Placeholder 5"/>
          <p:cNvSpPr>
            <a:spLocks noGrp="1"/>
          </p:cNvSpPr>
          <p:nvPr>
            <p:ph sz="quarter" idx="1"/>
          </p:nvPr>
        </p:nvSpPr>
        <p:spPr>
          <a:xfrm>
            <a:off x="381000" y="1589566"/>
            <a:ext cx="4114800" cy="5268433"/>
          </a:xfrm>
        </p:spPr>
        <p:txBody>
          <a:bodyPr>
            <a:normAutofit lnSpcReduction="10000"/>
          </a:bodyPr>
          <a:lstStyle/>
          <a:p>
            <a:r>
              <a:rPr lang="en-US" sz="2800" dirty="0" smtClean="0">
                <a:latin typeface="Arial"/>
                <a:cs typeface="Arial"/>
              </a:rPr>
              <a:t>Includes what the learners does (content) and materials needed; as well as outlining what the instructor will be doing (process)</a:t>
            </a:r>
          </a:p>
          <a:p>
            <a:r>
              <a:rPr lang="en-US" sz="2800" dirty="0" smtClean="0">
                <a:latin typeface="Arial"/>
                <a:cs typeface="Arial"/>
              </a:rPr>
              <a:t>Examples:</a:t>
            </a:r>
          </a:p>
          <a:p>
            <a:pPr lvl="1"/>
            <a:r>
              <a:rPr lang="en-US" sz="2500" dirty="0" smtClean="0">
                <a:latin typeface="Arial"/>
                <a:cs typeface="Arial"/>
              </a:rPr>
              <a:t>Using a drink machine</a:t>
            </a:r>
          </a:p>
          <a:p>
            <a:pPr lvl="1"/>
            <a:r>
              <a:rPr lang="en-US" sz="2500" dirty="0" smtClean="0">
                <a:latin typeface="Arial"/>
                <a:cs typeface="Arial"/>
              </a:rPr>
              <a:t>Purchasing food at a fast food restaurant</a:t>
            </a:r>
          </a:p>
          <a:p>
            <a:pPr lvl="1"/>
            <a:r>
              <a:rPr lang="en-US" sz="2500" dirty="0" smtClean="0">
                <a:latin typeface="Arial"/>
                <a:cs typeface="Arial"/>
              </a:rPr>
              <a:t>Participating in a literacy lesson</a:t>
            </a:r>
            <a:endParaRPr lang="en-US" sz="2500" dirty="0">
              <a:latin typeface="Arial"/>
              <a:cs typeface="Arial"/>
            </a:endParaRPr>
          </a:p>
        </p:txBody>
      </p:sp>
      <p:pic>
        <p:nvPicPr>
          <p:cNvPr id="8" name="Content Placeholder 7" descr="making lunch.jpg"/>
          <p:cNvPicPr>
            <a:picLocks noGrp="1" noChangeAspect="1"/>
          </p:cNvPicPr>
          <p:nvPr>
            <p:ph sz="quarter" idx="2"/>
          </p:nvPr>
        </p:nvPicPr>
        <p:blipFill rotWithShape="1">
          <a:blip r:embed="rId2" cstate="print">
            <a:extLst>
              <a:ext uri="{28A0092B-C50C-407E-A947-70E740481C1C}">
                <a14:useLocalDpi xmlns:a14="http://schemas.microsoft.com/office/drawing/2010/main" val="0"/>
              </a:ext>
            </a:extLst>
          </a:blip>
          <a:srcRect l="-3748" t="5882" r="167" b="5882"/>
          <a:stretch/>
        </p:blipFill>
        <p:spPr>
          <a:xfrm>
            <a:off x="4699000" y="1589567"/>
            <a:ext cx="4032101" cy="4572000"/>
          </a:xfrm>
        </p:spPr>
      </p:pic>
      <p:sp>
        <p:nvSpPr>
          <p:cNvPr id="4" name="Slide Number Placeholder 3"/>
          <p:cNvSpPr>
            <a:spLocks noGrp="1"/>
          </p:cNvSpPr>
          <p:nvPr>
            <p:ph type="sldNum" sz="quarter" idx="16"/>
          </p:nvPr>
        </p:nvSpPr>
        <p:spPr/>
        <p:txBody>
          <a:bodyPr>
            <a:normAutofit fontScale="85000" lnSpcReduction="20000"/>
          </a:bodyPr>
          <a:lstStyle/>
          <a:p>
            <a:fld id="{1AD93096-5B34-4342-9326-69289CEAE4C2}" type="slidenum">
              <a:rPr lang="en-US" smtClean="0"/>
              <a:pPr/>
              <a:t>6</a:t>
            </a:fld>
            <a:endParaRPr lang="en-US" dirty="0">
              <a:solidFill>
                <a:srgbClr val="FFFFFF"/>
              </a:solidFill>
            </a:endParaRPr>
          </a:p>
        </p:txBody>
      </p:sp>
    </p:spTree>
    <p:extLst>
      <p:ext uri="{BB962C8B-B14F-4D97-AF65-F5344CB8AC3E}">
        <p14:creationId xmlns:p14="http://schemas.microsoft.com/office/powerpoint/2010/main" val="372457296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Arial"/>
                <a:cs typeface="Arial"/>
              </a:rPr>
              <a:t>Step-by-step using photos</a:t>
            </a:r>
            <a:endParaRPr lang="en-US" dirty="0">
              <a:latin typeface="Arial"/>
              <a:cs typeface="Arial"/>
            </a:endParaRPr>
          </a:p>
        </p:txBody>
      </p:sp>
      <p:pic>
        <p:nvPicPr>
          <p:cNvPr id="8" name="Content Placeholder 7" descr="From Visual Recipes Scrambled Eggs.jp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2148" t="-16525" r="1495" b="3802"/>
          <a:stretch/>
        </p:blipFill>
        <p:spPr>
          <a:xfrm>
            <a:off x="228600" y="838200"/>
            <a:ext cx="4191000" cy="5486400"/>
          </a:xfrm>
        </p:spPr>
      </p:pic>
      <p:pic>
        <p:nvPicPr>
          <p:cNvPr id="9" name="Content Placeholder 8" descr="How-to-tie-a-tie-step-by-step-DIY-instructions.jpg"/>
          <p:cNvPicPr>
            <a:picLocks noGrp="1" noChangeAspect="1"/>
          </p:cNvPicPr>
          <p:nvPr>
            <p:ph sz="quarter" idx="2"/>
          </p:nvPr>
        </p:nvPicPr>
        <p:blipFill>
          <a:blip r:embed="rId3">
            <a:extLst>
              <a:ext uri="{28A0092B-C50C-407E-A947-70E740481C1C}">
                <a14:useLocalDpi xmlns:a14="http://schemas.microsoft.com/office/drawing/2010/main" val="0"/>
              </a:ext>
            </a:extLst>
          </a:blip>
          <a:srcRect l="4478" r="4478"/>
          <a:stretch>
            <a:fillRect/>
          </a:stretch>
        </p:blipFill>
        <p:spPr/>
      </p:pic>
      <p:sp>
        <p:nvSpPr>
          <p:cNvPr id="4" name="Slide Number Placeholder 3"/>
          <p:cNvSpPr>
            <a:spLocks noGrp="1"/>
          </p:cNvSpPr>
          <p:nvPr>
            <p:ph type="sldNum" sz="quarter" idx="16"/>
          </p:nvPr>
        </p:nvSpPr>
        <p:spPr/>
        <p:txBody>
          <a:bodyPr>
            <a:normAutofit fontScale="85000" lnSpcReduction="20000"/>
          </a:bodyPr>
          <a:lstStyle/>
          <a:p>
            <a:fld id="{1AD93096-5B34-4342-9326-69289CEAE4C2}" type="slidenum">
              <a:rPr lang="en-US" smtClean="0"/>
              <a:pPr/>
              <a:t>7</a:t>
            </a:fld>
            <a:endParaRPr lang="en-US" dirty="0">
              <a:solidFill>
                <a:srgbClr val="FFFFFF"/>
              </a:solidFill>
            </a:endParaRPr>
          </a:p>
        </p:txBody>
      </p:sp>
    </p:spTree>
    <p:extLst>
      <p:ext uri="{BB962C8B-B14F-4D97-AF65-F5344CB8AC3E}">
        <p14:creationId xmlns:p14="http://schemas.microsoft.com/office/powerpoint/2010/main" val="143634178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Commercial posters </a:t>
            </a:r>
            <a:r>
              <a:rPr lang="en-US" dirty="0" smtClean="0"/>
              <a:t>or symbols</a:t>
            </a:r>
            <a:endParaRPr lang="en-US" dirty="0"/>
          </a:p>
        </p:txBody>
      </p:sp>
      <p:pic>
        <p:nvPicPr>
          <p:cNvPr id="8" name="Content Placeholder 7" descr="Hand-washing-small.jp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5686" t="-877" r="1" b="-2135"/>
          <a:stretch/>
        </p:blipFill>
        <p:spPr>
          <a:xfrm>
            <a:off x="304800" y="1600200"/>
            <a:ext cx="3851993" cy="5048942"/>
          </a:xfrm>
        </p:spPr>
      </p:pic>
      <p:pic>
        <p:nvPicPr>
          <p:cNvPr id="9" name="Content Placeholder 8" descr="handwashing.jpg"/>
          <p:cNvPicPr>
            <a:picLocks noGrp="1" noChangeAspect="1"/>
          </p:cNvPicPr>
          <p:nvPr>
            <p:ph sz="quarter" idx="2"/>
          </p:nvPr>
        </p:nvPicPr>
        <p:blipFill rotWithShape="1">
          <a:blip r:embed="rId3">
            <a:extLst>
              <a:ext uri="{28A0092B-C50C-407E-A947-70E740481C1C}">
                <a14:useLocalDpi xmlns:a14="http://schemas.microsoft.com/office/drawing/2010/main" val="0"/>
              </a:ext>
            </a:extLst>
          </a:blip>
          <a:srcRect l="6534" t="15232" r="1319" b="16435"/>
          <a:stretch/>
        </p:blipFill>
        <p:spPr>
          <a:xfrm>
            <a:off x="4267200" y="1905000"/>
            <a:ext cx="4713398" cy="3581400"/>
          </a:xfrm>
        </p:spPr>
      </p:pic>
      <p:sp>
        <p:nvSpPr>
          <p:cNvPr id="4" name="Slide Number Placeholder 3"/>
          <p:cNvSpPr>
            <a:spLocks noGrp="1"/>
          </p:cNvSpPr>
          <p:nvPr>
            <p:ph type="sldNum" sz="quarter" idx="16"/>
          </p:nvPr>
        </p:nvSpPr>
        <p:spPr/>
        <p:txBody>
          <a:bodyPr>
            <a:normAutofit fontScale="85000" lnSpcReduction="20000"/>
          </a:bodyPr>
          <a:lstStyle/>
          <a:p>
            <a:fld id="{1AD93096-5B34-4342-9326-69289CEAE4C2}" type="slidenum">
              <a:rPr lang="en-US" smtClean="0"/>
              <a:pPr/>
              <a:t>8</a:t>
            </a:fld>
            <a:endParaRPr lang="en-US" dirty="0">
              <a:solidFill>
                <a:srgbClr val="FFFFFF"/>
              </a:solidFill>
            </a:endParaRPr>
          </a:p>
        </p:txBody>
      </p:sp>
    </p:spTree>
    <p:extLst>
      <p:ext uri="{BB962C8B-B14F-4D97-AF65-F5344CB8AC3E}">
        <p14:creationId xmlns:p14="http://schemas.microsoft.com/office/powerpoint/2010/main" val="38050464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Visual Supports</a:t>
            </a:r>
            <a:endParaRPr lang="en-US" dirty="0"/>
          </a:p>
        </p:txBody>
      </p:sp>
      <p:pic>
        <p:nvPicPr>
          <p:cNvPr id="8" name="Content Placeholder 7" descr="getting ready for school routine.jp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9375" t="-1318" r="10563" b="10333"/>
          <a:stretch/>
        </p:blipFill>
        <p:spPr>
          <a:xfrm>
            <a:off x="0" y="1600200"/>
            <a:ext cx="4191000" cy="5257800"/>
          </a:xfrm>
        </p:spPr>
      </p:pic>
      <p:sp>
        <p:nvSpPr>
          <p:cNvPr id="4" name="Slide Number Placeholder 3"/>
          <p:cNvSpPr>
            <a:spLocks noGrp="1"/>
          </p:cNvSpPr>
          <p:nvPr>
            <p:ph type="sldNum" sz="quarter" idx="16"/>
          </p:nvPr>
        </p:nvSpPr>
        <p:spPr/>
        <p:txBody>
          <a:bodyPr>
            <a:normAutofit fontScale="85000" lnSpcReduction="20000"/>
          </a:bodyPr>
          <a:lstStyle/>
          <a:p>
            <a:fld id="{1AD93096-5B34-4342-9326-69289CEAE4C2}" type="slidenum">
              <a:rPr lang="en-US" smtClean="0"/>
              <a:pPr/>
              <a:t>9</a:t>
            </a:fld>
            <a:endParaRPr lang="en-US" dirty="0">
              <a:solidFill>
                <a:srgbClr val="FFFFFF"/>
              </a:solidFill>
            </a:endParaRPr>
          </a:p>
        </p:txBody>
      </p:sp>
      <p:pic>
        <p:nvPicPr>
          <p:cNvPr id="11" name="Content Placeholder 10" descr="procedural chart.jpg"/>
          <p:cNvPicPr>
            <a:picLocks noGrp="1" noChangeAspect="1"/>
          </p:cNvPicPr>
          <p:nvPr>
            <p:ph sz="quarter" idx="2"/>
          </p:nvPr>
        </p:nvPicPr>
        <p:blipFill rotWithShape="1">
          <a:blip r:embed="rId3">
            <a:extLst>
              <a:ext uri="{28A0092B-C50C-407E-A947-70E740481C1C}">
                <a14:useLocalDpi xmlns:a14="http://schemas.microsoft.com/office/drawing/2010/main" val="0"/>
              </a:ext>
            </a:extLst>
          </a:blip>
          <a:srcRect l="-5127" t="-823" r="-230" b="190"/>
          <a:stretch/>
        </p:blipFill>
        <p:spPr>
          <a:xfrm>
            <a:off x="4013202" y="1589571"/>
            <a:ext cx="4952997" cy="4404829"/>
          </a:xfrm>
        </p:spPr>
      </p:pic>
    </p:spTree>
    <p:extLst>
      <p:ext uri="{BB962C8B-B14F-4D97-AF65-F5344CB8AC3E}">
        <p14:creationId xmlns:p14="http://schemas.microsoft.com/office/powerpoint/2010/main" val="416093165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TC103524809990">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34D3FD-D06A-455F-9219-F6CA2F50DB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TC103524809990</Template>
  <TotalTime>0</TotalTime>
  <Words>510</Words>
  <Application>Microsoft Macintosh PowerPoint</Application>
  <PresentationFormat>On-screen Show (4:3)</PresentationFormat>
  <Paragraphs>79</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TC103524809990</vt:lpstr>
      <vt:lpstr>Accessing the Curriculum for Diverse Learners</vt:lpstr>
      <vt:lpstr>Activity: How to do…</vt:lpstr>
      <vt:lpstr>PowerPoint Presentation</vt:lpstr>
      <vt:lpstr>Task Analysis</vt:lpstr>
      <vt:lpstr>What is task analysis?</vt:lpstr>
      <vt:lpstr>What is task analysis?</vt:lpstr>
      <vt:lpstr>Step-by-step using photos</vt:lpstr>
      <vt:lpstr>Commercial posters or symbols</vt:lpstr>
      <vt:lpstr>Visual Supports</vt:lpstr>
      <vt:lpstr>Task Analyzing</vt:lpstr>
      <vt:lpstr>Ecological Inventory</vt:lpstr>
      <vt:lpstr>PowerPoint Presentation</vt:lpstr>
      <vt:lpstr>Activity: Creating a task analysis</vt:lpstr>
      <vt:lpstr>Recording Data</vt:lpstr>
      <vt:lpstr>Recording Data: purchasing snack at school snack bar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presentation for college course (textbook design)</dc:title>
  <dc:creator/>
  <cp:keywords/>
  <cp:lastModifiedBy/>
  <cp:revision>1</cp:revision>
  <dcterms:modified xsi:type="dcterms:W3CDTF">2013-09-19T20:59:08Z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