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7" r:id="rId9"/>
    <p:sldId id="260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59" d="100"/>
          <a:sy n="59" d="100"/>
        </p:scale>
        <p:origin x="-151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1FE74-A641-EE49-B747-D3705C182EF5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26C1D-96DC-CB41-8AF9-9BA85F082705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Gather</a:t>
          </a:r>
          <a:endParaRPr lang="en-US" dirty="0">
            <a:latin typeface="Arial"/>
            <a:cs typeface="Arial"/>
          </a:endParaRPr>
        </a:p>
      </dgm:t>
    </dgm:pt>
    <dgm:pt modelId="{1017F036-9AA4-3C47-889A-9F1C23269035}" type="parTrans" cxnId="{A262B8A6-2157-6041-B138-A2268BB60757}">
      <dgm:prSet/>
      <dgm:spPr/>
      <dgm:t>
        <a:bodyPr/>
        <a:lstStyle/>
        <a:p>
          <a:endParaRPr lang="en-US"/>
        </a:p>
      </dgm:t>
    </dgm:pt>
    <dgm:pt modelId="{28485CCF-CFE0-D348-9685-DFD29142170A}" type="sibTrans" cxnId="{A262B8A6-2157-6041-B138-A2268BB60757}">
      <dgm:prSet/>
      <dgm:spPr/>
      <dgm:t>
        <a:bodyPr/>
        <a:lstStyle/>
        <a:p>
          <a:endParaRPr lang="en-US"/>
        </a:p>
      </dgm:t>
    </dgm:pt>
    <dgm:pt modelId="{2B8EF8D3-C354-D14F-8AA1-7E4C2BA97548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Plan – collaborate, arrange and distribute</a:t>
          </a:r>
          <a:endParaRPr lang="en-US" dirty="0">
            <a:latin typeface="Arial"/>
            <a:cs typeface="Arial"/>
          </a:endParaRPr>
        </a:p>
      </dgm:t>
    </dgm:pt>
    <dgm:pt modelId="{5DAAA761-40AA-244C-902B-FC0425AF0679}" type="parTrans" cxnId="{B37CBC5E-B150-0143-B63E-DAAF61E49B65}">
      <dgm:prSet/>
      <dgm:spPr/>
      <dgm:t>
        <a:bodyPr/>
        <a:lstStyle/>
        <a:p>
          <a:endParaRPr lang="en-US"/>
        </a:p>
      </dgm:t>
    </dgm:pt>
    <dgm:pt modelId="{C17797B3-B3F0-0544-B1DC-1D5F2E27A57D}" type="sibTrans" cxnId="{B37CBC5E-B150-0143-B63E-DAAF61E49B65}">
      <dgm:prSet/>
      <dgm:spPr/>
      <dgm:t>
        <a:bodyPr/>
        <a:lstStyle/>
        <a:p>
          <a:endParaRPr lang="en-US"/>
        </a:p>
      </dgm:t>
    </dgm:pt>
    <dgm:pt modelId="{5AC5D49B-1C88-E249-A0DF-9B266FE47291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Implement – monitor and assess</a:t>
          </a:r>
          <a:endParaRPr lang="en-US" dirty="0">
            <a:latin typeface="Arial"/>
            <a:cs typeface="Arial"/>
          </a:endParaRPr>
        </a:p>
      </dgm:t>
    </dgm:pt>
    <dgm:pt modelId="{A3C8BB69-B32B-CA4F-BD9A-BF8246F61692}" type="parTrans" cxnId="{2339410C-0BF6-0642-BEDE-D16196ED620A}">
      <dgm:prSet/>
      <dgm:spPr/>
      <dgm:t>
        <a:bodyPr/>
        <a:lstStyle/>
        <a:p>
          <a:endParaRPr lang="en-US"/>
        </a:p>
      </dgm:t>
    </dgm:pt>
    <dgm:pt modelId="{91F839D0-AC83-F04E-AC92-67DAEFF7E973}" type="sibTrans" cxnId="{2339410C-0BF6-0642-BEDE-D16196ED620A}">
      <dgm:prSet/>
      <dgm:spPr/>
      <dgm:t>
        <a:bodyPr/>
        <a:lstStyle/>
        <a:p>
          <a:endParaRPr lang="en-US"/>
        </a:p>
      </dgm:t>
    </dgm:pt>
    <dgm:pt modelId="{7188857A-27EE-BF40-BDEC-22371276BD78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Evaluate and reflect</a:t>
          </a:r>
          <a:endParaRPr lang="en-US" dirty="0">
            <a:latin typeface="Arial"/>
            <a:cs typeface="Arial"/>
          </a:endParaRPr>
        </a:p>
      </dgm:t>
    </dgm:pt>
    <dgm:pt modelId="{4B91DFC2-CB4F-EC4C-B73E-DCAEF791A091}" type="parTrans" cxnId="{0CFBA6C1-90C5-1748-8D9D-B2CF0C65F3CC}">
      <dgm:prSet/>
      <dgm:spPr/>
      <dgm:t>
        <a:bodyPr/>
        <a:lstStyle/>
        <a:p>
          <a:endParaRPr lang="en-US"/>
        </a:p>
      </dgm:t>
    </dgm:pt>
    <dgm:pt modelId="{1E897364-EBE0-B44C-9EA9-B7815EC35F64}" type="sibTrans" cxnId="{0CFBA6C1-90C5-1748-8D9D-B2CF0C65F3CC}">
      <dgm:prSet/>
      <dgm:spPr/>
      <dgm:t>
        <a:bodyPr/>
        <a:lstStyle/>
        <a:p>
          <a:endParaRPr lang="en-US"/>
        </a:p>
      </dgm:t>
    </dgm:pt>
    <dgm:pt modelId="{3D573182-7D3C-1A4A-9B31-A013ACE622E9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Begin new cycle</a:t>
          </a:r>
          <a:endParaRPr lang="en-US" dirty="0">
            <a:latin typeface="Arial"/>
            <a:cs typeface="Arial"/>
          </a:endParaRPr>
        </a:p>
      </dgm:t>
    </dgm:pt>
    <dgm:pt modelId="{2403DD24-69AB-B340-BC64-6B848A613C92}" type="parTrans" cxnId="{FD5DCD70-93C7-1C40-A154-CCF333C0C5E1}">
      <dgm:prSet/>
      <dgm:spPr/>
      <dgm:t>
        <a:bodyPr/>
        <a:lstStyle/>
        <a:p>
          <a:endParaRPr lang="en-US"/>
        </a:p>
      </dgm:t>
    </dgm:pt>
    <dgm:pt modelId="{1270F843-2606-BB4E-A2CF-0DE68BF1D1AC}" type="sibTrans" cxnId="{FD5DCD70-93C7-1C40-A154-CCF333C0C5E1}">
      <dgm:prSet/>
      <dgm:spPr/>
      <dgm:t>
        <a:bodyPr/>
        <a:lstStyle/>
        <a:p>
          <a:endParaRPr lang="en-US"/>
        </a:p>
      </dgm:t>
    </dgm:pt>
    <dgm:pt modelId="{DD06341D-1B83-FF41-9B90-88992E275087}" type="pres">
      <dgm:prSet presAssocID="{3AA1FE74-A641-EE49-B747-D3705C182E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311F9B-33BB-414E-9D62-4175796EB82F}" type="pres">
      <dgm:prSet presAssocID="{3AA1FE74-A641-EE49-B747-D3705C182EF5}" presName="cycle" presStyleCnt="0"/>
      <dgm:spPr/>
    </dgm:pt>
    <dgm:pt modelId="{F2A0B4A1-8A08-6546-B05B-1A7B41A17128}" type="pres">
      <dgm:prSet presAssocID="{F8226C1D-96DC-CB41-8AF9-9BA85F082705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69A3E-7B91-F64F-9B12-B104860021EA}" type="pres">
      <dgm:prSet presAssocID="{28485CCF-CFE0-D348-9685-DFD29142170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D35263B-5F31-854C-96E1-735C00944C9E}" type="pres">
      <dgm:prSet presAssocID="{2B8EF8D3-C354-D14F-8AA1-7E4C2BA97548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9A85C-E78A-C348-B13C-181F3DCCAB9A}" type="pres">
      <dgm:prSet presAssocID="{5AC5D49B-1C88-E249-A0DF-9B266FE47291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BCCB2-82CC-524D-BBC2-6C32123EBDB9}" type="pres">
      <dgm:prSet presAssocID="{7188857A-27EE-BF40-BDEC-22371276BD7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30590-85EB-8D4D-AB35-E2FD4899F667}" type="pres">
      <dgm:prSet presAssocID="{3D573182-7D3C-1A4A-9B31-A013ACE622E9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C264F9-A792-F64A-87A7-34A9CE05FA4E}" type="presOf" srcId="{7188857A-27EE-BF40-BDEC-22371276BD78}" destId="{FF5BCCB2-82CC-524D-BBC2-6C32123EBDB9}" srcOrd="0" destOrd="0" presId="urn:microsoft.com/office/officeart/2005/8/layout/cycle3"/>
    <dgm:cxn modelId="{2339410C-0BF6-0642-BEDE-D16196ED620A}" srcId="{3AA1FE74-A641-EE49-B747-D3705C182EF5}" destId="{5AC5D49B-1C88-E249-A0DF-9B266FE47291}" srcOrd="2" destOrd="0" parTransId="{A3C8BB69-B32B-CA4F-BD9A-BF8246F61692}" sibTransId="{91F839D0-AC83-F04E-AC92-67DAEFF7E973}"/>
    <dgm:cxn modelId="{3A99EE23-632A-2349-A112-6492A8E8CEDA}" type="presOf" srcId="{3AA1FE74-A641-EE49-B747-D3705C182EF5}" destId="{DD06341D-1B83-FF41-9B90-88992E275087}" srcOrd="0" destOrd="0" presId="urn:microsoft.com/office/officeart/2005/8/layout/cycle3"/>
    <dgm:cxn modelId="{D29A2E31-FD5F-AE4E-B05E-41605435F131}" type="presOf" srcId="{F8226C1D-96DC-CB41-8AF9-9BA85F082705}" destId="{F2A0B4A1-8A08-6546-B05B-1A7B41A17128}" srcOrd="0" destOrd="0" presId="urn:microsoft.com/office/officeart/2005/8/layout/cycle3"/>
    <dgm:cxn modelId="{A262B8A6-2157-6041-B138-A2268BB60757}" srcId="{3AA1FE74-A641-EE49-B747-D3705C182EF5}" destId="{F8226C1D-96DC-CB41-8AF9-9BA85F082705}" srcOrd="0" destOrd="0" parTransId="{1017F036-9AA4-3C47-889A-9F1C23269035}" sibTransId="{28485CCF-CFE0-D348-9685-DFD29142170A}"/>
    <dgm:cxn modelId="{748487D8-D7D2-D747-AF1A-397592D89F82}" type="presOf" srcId="{28485CCF-CFE0-D348-9685-DFD29142170A}" destId="{8F269A3E-7B91-F64F-9B12-B104860021EA}" srcOrd="0" destOrd="0" presId="urn:microsoft.com/office/officeart/2005/8/layout/cycle3"/>
    <dgm:cxn modelId="{FD5DCD70-93C7-1C40-A154-CCF333C0C5E1}" srcId="{3AA1FE74-A641-EE49-B747-D3705C182EF5}" destId="{3D573182-7D3C-1A4A-9B31-A013ACE622E9}" srcOrd="4" destOrd="0" parTransId="{2403DD24-69AB-B340-BC64-6B848A613C92}" sibTransId="{1270F843-2606-BB4E-A2CF-0DE68BF1D1AC}"/>
    <dgm:cxn modelId="{B37CBC5E-B150-0143-B63E-DAAF61E49B65}" srcId="{3AA1FE74-A641-EE49-B747-D3705C182EF5}" destId="{2B8EF8D3-C354-D14F-8AA1-7E4C2BA97548}" srcOrd="1" destOrd="0" parTransId="{5DAAA761-40AA-244C-902B-FC0425AF0679}" sibTransId="{C17797B3-B3F0-0544-B1DC-1D5F2E27A57D}"/>
    <dgm:cxn modelId="{CE895C1C-1BBD-134B-AB4A-E4598263DCE2}" type="presOf" srcId="{2B8EF8D3-C354-D14F-8AA1-7E4C2BA97548}" destId="{AD35263B-5F31-854C-96E1-735C00944C9E}" srcOrd="0" destOrd="0" presId="urn:microsoft.com/office/officeart/2005/8/layout/cycle3"/>
    <dgm:cxn modelId="{E69B3877-9527-9D4E-A6E7-867738BFF54E}" type="presOf" srcId="{5AC5D49B-1C88-E249-A0DF-9B266FE47291}" destId="{2C29A85C-E78A-C348-B13C-181F3DCCAB9A}" srcOrd="0" destOrd="0" presId="urn:microsoft.com/office/officeart/2005/8/layout/cycle3"/>
    <dgm:cxn modelId="{0CFBA6C1-90C5-1748-8D9D-B2CF0C65F3CC}" srcId="{3AA1FE74-A641-EE49-B747-D3705C182EF5}" destId="{7188857A-27EE-BF40-BDEC-22371276BD78}" srcOrd="3" destOrd="0" parTransId="{4B91DFC2-CB4F-EC4C-B73E-DCAEF791A091}" sibTransId="{1E897364-EBE0-B44C-9EA9-B7815EC35F64}"/>
    <dgm:cxn modelId="{06DCD7F2-4207-CA46-B9DF-DDA65EA06D19}" type="presOf" srcId="{3D573182-7D3C-1A4A-9B31-A013ACE622E9}" destId="{D8C30590-85EB-8D4D-AB35-E2FD4899F667}" srcOrd="0" destOrd="0" presId="urn:microsoft.com/office/officeart/2005/8/layout/cycle3"/>
    <dgm:cxn modelId="{2B74D72E-C275-DB4E-8EF6-321AB8828C9E}" type="presParOf" srcId="{DD06341D-1B83-FF41-9B90-88992E275087}" destId="{C3311F9B-33BB-414E-9D62-4175796EB82F}" srcOrd="0" destOrd="0" presId="urn:microsoft.com/office/officeart/2005/8/layout/cycle3"/>
    <dgm:cxn modelId="{670FAE7A-D7B2-994E-A0EA-B957C818EE4A}" type="presParOf" srcId="{C3311F9B-33BB-414E-9D62-4175796EB82F}" destId="{F2A0B4A1-8A08-6546-B05B-1A7B41A17128}" srcOrd="0" destOrd="0" presId="urn:microsoft.com/office/officeart/2005/8/layout/cycle3"/>
    <dgm:cxn modelId="{B6D63814-5D54-CF4C-A630-F475AC5D3CB8}" type="presParOf" srcId="{C3311F9B-33BB-414E-9D62-4175796EB82F}" destId="{8F269A3E-7B91-F64F-9B12-B104860021EA}" srcOrd="1" destOrd="0" presId="urn:microsoft.com/office/officeart/2005/8/layout/cycle3"/>
    <dgm:cxn modelId="{18B0DE01-D140-FE4F-8EDB-4B3FCE48B51D}" type="presParOf" srcId="{C3311F9B-33BB-414E-9D62-4175796EB82F}" destId="{AD35263B-5F31-854C-96E1-735C00944C9E}" srcOrd="2" destOrd="0" presId="urn:microsoft.com/office/officeart/2005/8/layout/cycle3"/>
    <dgm:cxn modelId="{DE927054-8344-2C4B-BCED-F9C880099DC4}" type="presParOf" srcId="{C3311F9B-33BB-414E-9D62-4175796EB82F}" destId="{2C29A85C-E78A-C348-B13C-181F3DCCAB9A}" srcOrd="3" destOrd="0" presId="urn:microsoft.com/office/officeart/2005/8/layout/cycle3"/>
    <dgm:cxn modelId="{3CCB6F0D-B939-A042-96DE-CC215DD6190C}" type="presParOf" srcId="{C3311F9B-33BB-414E-9D62-4175796EB82F}" destId="{FF5BCCB2-82CC-524D-BBC2-6C32123EBDB9}" srcOrd="4" destOrd="0" presId="urn:microsoft.com/office/officeart/2005/8/layout/cycle3"/>
    <dgm:cxn modelId="{81716CEB-4B8E-2A43-A73F-63B4940A9A3B}" type="presParOf" srcId="{C3311F9B-33BB-414E-9D62-4175796EB82F}" destId="{D8C30590-85EB-8D4D-AB35-E2FD4899F66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69A3E-7B91-F64F-9B12-B104860021EA}">
      <dsp:nvSpPr>
        <dsp:cNvPr id="0" name=""/>
        <dsp:cNvSpPr/>
      </dsp:nvSpPr>
      <dsp:spPr>
        <a:xfrm>
          <a:off x="390632" y="731543"/>
          <a:ext cx="3104934" cy="3104934"/>
        </a:xfrm>
        <a:prstGeom prst="circularArrow">
          <a:avLst>
            <a:gd name="adj1" fmla="val 5544"/>
            <a:gd name="adj2" fmla="val 330680"/>
            <a:gd name="adj3" fmla="val 13914305"/>
            <a:gd name="adj4" fmla="val 1730231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A0B4A1-8A08-6546-B05B-1A7B41A17128}">
      <dsp:nvSpPr>
        <dsp:cNvPr id="0" name=""/>
        <dsp:cNvSpPr/>
      </dsp:nvSpPr>
      <dsp:spPr>
        <a:xfrm>
          <a:off x="1259978" y="746810"/>
          <a:ext cx="1366242" cy="683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rial"/>
              <a:cs typeface="Arial"/>
            </a:rPr>
            <a:t>Gather</a:t>
          </a:r>
          <a:endParaRPr lang="en-US" sz="1100" kern="1200" dirty="0">
            <a:latin typeface="Arial"/>
            <a:cs typeface="Arial"/>
          </a:endParaRPr>
        </a:p>
      </dsp:txBody>
      <dsp:txXfrm>
        <a:off x="1293325" y="780157"/>
        <a:ext cx="1299548" cy="616427"/>
      </dsp:txXfrm>
    </dsp:sp>
    <dsp:sp modelId="{AD35263B-5F31-854C-96E1-735C00944C9E}">
      <dsp:nvSpPr>
        <dsp:cNvPr id="0" name=""/>
        <dsp:cNvSpPr/>
      </dsp:nvSpPr>
      <dsp:spPr>
        <a:xfrm>
          <a:off x="2519240" y="1661717"/>
          <a:ext cx="1366242" cy="683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rial"/>
              <a:cs typeface="Arial"/>
            </a:rPr>
            <a:t>Plan – collaborate, arrange and distribute</a:t>
          </a:r>
          <a:endParaRPr lang="en-US" sz="1100" kern="1200" dirty="0">
            <a:latin typeface="Arial"/>
            <a:cs typeface="Arial"/>
          </a:endParaRPr>
        </a:p>
      </dsp:txBody>
      <dsp:txXfrm>
        <a:off x="2552587" y="1695064"/>
        <a:ext cx="1299548" cy="616427"/>
      </dsp:txXfrm>
    </dsp:sp>
    <dsp:sp modelId="{2C29A85C-E78A-C348-B13C-181F3DCCAB9A}">
      <dsp:nvSpPr>
        <dsp:cNvPr id="0" name=""/>
        <dsp:cNvSpPr/>
      </dsp:nvSpPr>
      <dsp:spPr>
        <a:xfrm>
          <a:off x="2038245" y="3142068"/>
          <a:ext cx="1366242" cy="683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rial"/>
              <a:cs typeface="Arial"/>
            </a:rPr>
            <a:t>Implement – monitor and assess</a:t>
          </a:r>
          <a:endParaRPr lang="en-US" sz="1100" kern="1200" dirty="0">
            <a:latin typeface="Arial"/>
            <a:cs typeface="Arial"/>
          </a:endParaRPr>
        </a:p>
      </dsp:txBody>
      <dsp:txXfrm>
        <a:off x="2071592" y="3175415"/>
        <a:ext cx="1299548" cy="616427"/>
      </dsp:txXfrm>
    </dsp:sp>
    <dsp:sp modelId="{FF5BCCB2-82CC-524D-BBC2-6C32123EBDB9}">
      <dsp:nvSpPr>
        <dsp:cNvPr id="0" name=""/>
        <dsp:cNvSpPr/>
      </dsp:nvSpPr>
      <dsp:spPr>
        <a:xfrm>
          <a:off x="481712" y="3142068"/>
          <a:ext cx="1366242" cy="683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rial"/>
              <a:cs typeface="Arial"/>
            </a:rPr>
            <a:t>Evaluate and reflect</a:t>
          </a:r>
          <a:endParaRPr lang="en-US" sz="1100" kern="1200" dirty="0">
            <a:latin typeface="Arial"/>
            <a:cs typeface="Arial"/>
          </a:endParaRPr>
        </a:p>
      </dsp:txBody>
      <dsp:txXfrm>
        <a:off x="515059" y="3175415"/>
        <a:ext cx="1299548" cy="616427"/>
      </dsp:txXfrm>
    </dsp:sp>
    <dsp:sp modelId="{D8C30590-85EB-8D4D-AB35-E2FD4899F667}">
      <dsp:nvSpPr>
        <dsp:cNvPr id="0" name=""/>
        <dsp:cNvSpPr/>
      </dsp:nvSpPr>
      <dsp:spPr>
        <a:xfrm>
          <a:off x="717" y="1661717"/>
          <a:ext cx="1366242" cy="683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rial"/>
              <a:cs typeface="Arial"/>
            </a:rPr>
            <a:t>Begin new cycle</a:t>
          </a:r>
          <a:endParaRPr lang="en-US" sz="1100" kern="1200" dirty="0">
            <a:latin typeface="Arial"/>
            <a:cs typeface="Arial"/>
          </a:endParaRPr>
        </a:p>
      </dsp:txBody>
      <dsp:txXfrm>
        <a:off x="34064" y="1695064"/>
        <a:ext cx="1299548" cy="616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7480C-A4FE-0343-9EB6-4948ABFED023}" type="datetimeFigureOut">
              <a:rPr lang="en-US" smtClean="0"/>
              <a:t>2013-09-13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4D025-FDA0-9341-91DD-3E7FAD60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9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2013-09-13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9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83E6BBBA-3C46-7C44-99FC-03FB09282EDC}" type="datetime8">
              <a:rPr lang="en-CA" smtClean="0"/>
              <a:t>2013-09-13 12:26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5E9-17AC-604A-9AE0-1850C98A59A6}" type="datetime8">
              <a:rPr lang="en-CA" smtClean="0">
                <a:solidFill>
                  <a:schemeClr val="tx2"/>
                </a:solidFill>
              </a:rPr>
              <a:t>2013-09-13 12:26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7CF503E-3A57-A340-B04C-64C130BD0299}" type="datetime8">
              <a:rPr lang="en-CA" smtClean="0">
                <a:solidFill>
                  <a:schemeClr val="tx2"/>
                </a:solidFill>
              </a:rPr>
              <a:t>2013-09-13 12:26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6E41-F1D2-D147-BB54-C598851605BF}" type="datetime8">
              <a:rPr lang="en-CA" smtClean="0"/>
              <a:t>2013-09-13 12:26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5366-A50F-6C40-AD41-334F4EAD6C06}" type="datetime8">
              <a:rPr lang="en-CA" smtClean="0"/>
              <a:t>2013-09-13 12:26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F8B176-0717-1948-8982-9951254432DD}" type="datetime8">
              <a:rPr lang="en-CA" smtClean="0"/>
              <a:t>2013-09-13 12:26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4BFAFDE-0DEC-584F-88B4-F6AA01BAE4DB}" type="datetime8">
              <a:rPr lang="en-CA" smtClean="0"/>
              <a:t>2013-09-13 12:26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EFDE-6034-2C4E-8817-376A210904C0}" type="datetime8">
              <a:rPr lang="en-CA" smtClean="0"/>
              <a:t>2013-09-13 12:26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955-690E-4446-9FC7-2889B3D14D87}" type="datetime8">
              <a:rPr lang="en-CA" smtClean="0"/>
              <a:t>2013-09-13 12:26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B05-1DE5-594C-8C4B-FA98D5390AAC}" type="datetime8">
              <a:rPr lang="en-CA" smtClean="0"/>
              <a:t>2013-09-13 12:26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C2E735A-943B-1447-9C26-E5AD6D0F87E2}" type="datetime8">
              <a:rPr lang="en-CA" smtClean="0"/>
              <a:t>2013-09-13 12:26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58B5A4A-CD91-A84A-974A-20711208D67F}" type="datetime8">
              <a:rPr lang="en-CA" smtClean="0">
                <a:solidFill>
                  <a:schemeClr val="tx2"/>
                </a:solidFill>
              </a:rPr>
              <a:t>2013-09-13 12:26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Design for Learning cont’d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Instructional Cycle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0222080"/>
              </p:ext>
            </p:extLst>
          </p:nvPr>
        </p:nvGraphicFramePr>
        <p:xfrm>
          <a:off x="609600" y="1589567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981199"/>
            <a:ext cx="4571999" cy="418036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Role of EA is to support teacher and students</a:t>
            </a:r>
          </a:p>
          <a:p>
            <a:r>
              <a:rPr lang="en-US" sz="2800" dirty="0" smtClean="0">
                <a:latin typeface="Arial"/>
                <a:cs typeface="Arial"/>
              </a:rPr>
              <a:t>Different skills are needed at each stage</a:t>
            </a:r>
          </a:p>
          <a:p>
            <a:r>
              <a:rPr lang="en-US" sz="2800" dirty="0" smtClean="0">
                <a:latin typeface="Arial"/>
                <a:cs typeface="Arial"/>
              </a:rPr>
              <a:t>Critical to  examine how to strengthen own skills to remain a competent, current and contributing educator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EA Role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par_ed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t="10762" r="3882" b="1209"/>
          <a:stretch/>
        </p:blipFill>
        <p:spPr>
          <a:xfrm>
            <a:off x="381000" y="2057400"/>
            <a:ext cx="4434760" cy="38862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Consider the instructional cycle along the two dimensions of student and classroom demands.</a:t>
            </a:r>
          </a:p>
          <a:p>
            <a:r>
              <a:rPr lang="en-US" dirty="0" smtClean="0">
                <a:latin typeface="Arial"/>
                <a:cs typeface="Arial"/>
              </a:rPr>
              <a:t>What will you be doing pre, during and post instruction?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9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Universal Design for Learning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One-Size-Does-NOT-Fit-All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5" r="78" b="995"/>
          <a:stretch/>
        </p:blipFill>
        <p:spPr>
          <a:xfrm>
            <a:off x="0" y="1589570"/>
            <a:ext cx="4807069" cy="4327622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A framework and set of principles that gives students equal opportunities to learn</a:t>
            </a:r>
          </a:p>
          <a:p>
            <a:r>
              <a:rPr lang="en-US" dirty="0" smtClean="0">
                <a:latin typeface="Arial"/>
                <a:cs typeface="Arial"/>
              </a:rPr>
              <a:t>Based on current brain research</a:t>
            </a:r>
          </a:p>
          <a:p>
            <a:r>
              <a:rPr lang="en-US" dirty="0" smtClean="0">
                <a:latin typeface="Arial"/>
                <a:cs typeface="Arial"/>
              </a:rPr>
              <a:t>Flexible approaches that are individualized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Universal Design for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Addresses the norm – diversity of learners</a:t>
            </a:r>
          </a:p>
          <a:p>
            <a:r>
              <a:rPr lang="en-US" dirty="0" smtClean="0">
                <a:latin typeface="Arial"/>
                <a:cs typeface="Arial"/>
              </a:rPr>
              <a:t>Planning, teaching and assessing are done from the outset, minimizing the need to changes after the fact</a:t>
            </a:r>
          </a:p>
          <a:p>
            <a:r>
              <a:rPr lang="en-US" dirty="0" smtClean="0">
                <a:latin typeface="Arial"/>
                <a:cs typeface="Arial"/>
              </a:rPr>
              <a:t>High standards and expectations maintained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diverse student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8" t="-8252" r="-54" b="-500"/>
          <a:stretch/>
        </p:blipFill>
        <p:spPr>
          <a:xfrm>
            <a:off x="4572000" y="1600200"/>
            <a:ext cx="4207899" cy="412542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Universal Design for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3 primary principles: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multiple means of representation (the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lang="en-US" dirty="0" smtClean="0">
                <a:latin typeface="Arial"/>
                <a:cs typeface="Arial"/>
              </a:rPr>
              <a:t> of learning)</a:t>
            </a:r>
          </a:p>
          <a:p>
            <a:pPr lvl="1"/>
            <a:r>
              <a:rPr lang="en-US" dirty="0">
                <a:latin typeface="Arial"/>
                <a:cs typeface="Arial"/>
              </a:rPr>
              <a:t>m</a:t>
            </a:r>
            <a:r>
              <a:rPr lang="en-US" dirty="0" smtClean="0">
                <a:latin typeface="Arial"/>
                <a:cs typeface="Arial"/>
              </a:rPr>
              <a:t>ultiple means of action and expression (the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lang="en-US" dirty="0" smtClean="0">
                <a:latin typeface="Arial"/>
                <a:cs typeface="Arial"/>
              </a:rPr>
              <a:t> of learning)</a:t>
            </a:r>
          </a:p>
          <a:p>
            <a:pPr lvl="1"/>
            <a:r>
              <a:rPr lang="en-US" dirty="0">
                <a:latin typeface="Arial"/>
                <a:cs typeface="Arial"/>
              </a:rPr>
              <a:t>m</a:t>
            </a:r>
            <a:r>
              <a:rPr lang="en-US" dirty="0" smtClean="0">
                <a:latin typeface="Arial"/>
                <a:cs typeface="Arial"/>
              </a:rPr>
              <a:t>ultiple means of engagement (the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lang="en-US" dirty="0" smtClean="0">
                <a:latin typeface="Arial"/>
                <a:cs typeface="Arial"/>
              </a:rPr>
              <a:t> of learning)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differentiated instruction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75" t="-13216" r="10584" b="13216"/>
          <a:stretch/>
        </p:blipFill>
        <p:spPr>
          <a:xfrm>
            <a:off x="4724400" y="1905000"/>
            <a:ext cx="4038600" cy="358302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2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Video: UDL in Action – an Alberta Story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2" name="Content Placeholder 1" descr="video clip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" t="-14507" r="469" b="-30"/>
          <a:stretch/>
        </p:blipFill>
        <p:spPr>
          <a:xfrm>
            <a:off x="1981200" y="1752600"/>
            <a:ext cx="5291970" cy="450465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Assistive Technology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3886200" cy="4408967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>
                <a:latin typeface="Arial"/>
                <a:cs typeface="Arial"/>
              </a:rPr>
              <a:t>Access to the school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Ramps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Electronic doors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Playground accessibility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Elevators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Hall rails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Bathroom access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Universal signage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Braille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What else?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752599"/>
            <a:ext cx="3886200" cy="4408967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>
                <a:latin typeface="Arial"/>
                <a:cs typeface="Arial"/>
              </a:rPr>
              <a:t>In the classroom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Adequate floor space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Clustered tables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Lowered shelf height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Variety of chairs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Various writing utensils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Adjustable desk and tables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Appropriate digital devices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What else?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3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How will we use it?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Aids to understand or remember</a:t>
            </a:r>
          </a:p>
          <a:p>
            <a:r>
              <a:rPr lang="en-US" dirty="0" smtClean="0">
                <a:latin typeface="Arial"/>
                <a:cs typeface="Arial"/>
              </a:rPr>
              <a:t>Manipulate or control the environment</a:t>
            </a:r>
          </a:p>
          <a:p>
            <a:r>
              <a:rPr lang="en-US" dirty="0" smtClean="0">
                <a:latin typeface="Arial"/>
                <a:cs typeface="Arial"/>
              </a:rPr>
              <a:t>Seating and positioning</a:t>
            </a:r>
          </a:p>
          <a:p>
            <a:r>
              <a:rPr lang="en-US" dirty="0" smtClean="0">
                <a:latin typeface="Arial"/>
                <a:cs typeface="Arial"/>
              </a:rPr>
              <a:t>Enhance communication</a:t>
            </a:r>
          </a:p>
          <a:p>
            <a:r>
              <a:rPr lang="en-US" dirty="0" smtClean="0">
                <a:latin typeface="Arial"/>
                <a:cs typeface="Arial"/>
              </a:rPr>
              <a:t>Facilitate peer relationship</a:t>
            </a:r>
          </a:p>
          <a:p>
            <a:r>
              <a:rPr lang="en-US" dirty="0" smtClean="0">
                <a:latin typeface="Arial"/>
                <a:cs typeface="Arial"/>
              </a:rPr>
              <a:t>Support strength based approaches</a:t>
            </a:r>
          </a:p>
          <a:p>
            <a:r>
              <a:rPr lang="en-US" dirty="0" smtClean="0">
                <a:latin typeface="Arial"/>
                <a:cs typeface="Arial"/>
              </a:rPr>
              <a:t>What else?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Content Placeholder 8" descr="assitive and peer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-471" r="14969" b="471"/>
          <a:stretch/>
        </p:blipFill>
        <p:spPr>
          <a:xfrm>
            <a:off x="4572000" y="1981200"/>
            <a:ext cx="4283994" cy="358802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“I can soar” video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National Center for Technology Innovation (NCTI)</a:t>
            </a:r>
          </a:p>
          <a:p>
            <a:r>
              <a:rPr lang="en-US" sz="3200" dirty="0" smtClean="0">
                <a:latin typeface="Arial"/>
                <a:cs typeface="Arial"/>
              </a:rPr>
              <a:t>Series of videos (with education kits) about the use of assistive technology in the classroom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7" name="Content Placeholder 6" descr="classroom-phrase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08" t="-8730" r="5879" b="8730"/>
          <a:stretch/>
        </p:blipFill>
        <p:spPr>
          <a:xfrm>
            <a:off x="4191000" y="1600200"/>
            <a:ext cx="4618794" cy="42672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Textbook discussion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reading a book together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 r="2910"/>
          <a:stretch/>
        </p:blipFill>
        <p:spPr>
          <a:xfrm>
            <a:off x="452087" y="1828799"/>
            <a:ext cx="4176424" cy="433276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828799"/>
            <a:ext cx="3886200" cy="43327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Discuss examples of the points made in the various charts about how UDL is implemented in classroom.</a:t>
            </a:r>
          </a:p>
          <a:p>
            <a:r>
              <a:rPr lang="en-US" dirty="0" smtClean="0">
                <a:latin typeface="Arial"/>
                <a:cs typeface="Arial"/>
              </a:rPr>
              <a:t>What </a:t>
            </a:r>
            <a:r>
              <a:rPr lang="en-US" dirty="0" smtClean="0">
                <a:latin typeface="Arial"/>
                <a:cs typeface="Arial"/>
              </a:rPr>
              <a:t>remains unanswered?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352</Words>
  <Application>Microsoft Macintosh PowerPoint</Application>
  <PresentationFormat>On-screen Show (4:3)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TC103524809990</vt:lpstr>
      <vt:lpstr>Accessing the curriculum for diverse learners</vt:lpstr>
      <vt:lpstr>Universal Design for Learning</vt:lpstr>
      <vt:lpstr>Universal Design for Learning</vt:lpstr>
      <vt:lpstr>Universal Design for Learning</vt:lpstr>
      <vt:lpstr>Video: UDL in Action – an Alberta Story</vt:lpstr>
      <vt:lpstr>Assistive Technology</vt:lpstr>
      <vt:lpstr>How will we use it?</vt:lpstr>
      <vt:lpstr>“I can soar” video</vt:lpstr>
      <vt:lpstr>Textbook discussion</vt:lpstr>
      <vt:lpstr>Instructional Cycle</vt:lpstr>
      <vt:lpstr>Activity: EA Role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2013-09-13T19:27:37Z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