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25"/>
  </p:notesMasterIdLst>
  <p:handoutMasterIdLst>
    <p:handoutMasterId r:id="rId26"/>
  </p:handoutMasterIdLst>
  <p:sldIdLst>
    <p:sldId id="256" r:id="rId3"/>
    <p:sldId id="257" r:id="rId4"/>
    <p:sldId id="269" r:id="rId5"/>
    <p:sldId id="277" r:id="rId6"/>
    <p:sldId id="267" r:id="rId7"/>
    <p:sldId id="268" r:id="rId8"/>
    <p:sldId id="274" r:id="rId9"/>
    <p:sldId id="259" r:id="rId10"/>
    <p:sldId id="273" r:id="rId11"/>
    <p:sldId id="272" r:id="rId12"/>
    <p:sldId id="263" r:id="rId13"/>
    <p:sldId id="262" r:id="rId14"/>
    <p:sldId id="264" r:id="rId15"/>
    <p:sldId id="260" r:id="rId16"/>
    <p:sldId id="261" r:id="rId17"/>
    <p:sldId id="271" r:id="rId18"/>
    <p:sldId id="281" r:id="rId19"/>
    <p:sldId id="276" r:id="rId20"/>
    <p:sldId id="265" r:id="rId21"/>
    <p:sldId id="280" r:id="rId22"/>
    <p:sldId id="282" r:id="rId23"/>
    <p:sldId id="283" r:id="rId2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gray"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p:scale>
          <a:sx n="50" d="100"/>
          <a:sy n="50" d="100"/>
        </p:scale>
        <p:origin x="-2072" y="-2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C89B0-05E9-904A-A2ED-AC0D3690A70B}" type="datetimeFigureOut">
              <a:rPr lang="en-US" smtClean="0"/>
              <a:t>2013-10-13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923CB0-6773-5E49-819A-D5F1F8C6A9AE}" type="slidenum">
              <a:rPr lang="en-US" smtClean="0"/>
              <a:t>‹#›</a:t>
            </a:fld>
            <a:endParaRPr lang="en-US"/>
          </a:p>
        </p:txBody>
      </p:sp>
    </p:spTree>
    <p:extLst>
      <p:ext uri="{BB962C8B-B14F-4D97-AF65-F5344CB8AC3E}">
        <p14:creationId xmlns:p14="http://schemas.microsoft.com/office/powerpoint/2010/main" val="4057451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2013-10-13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2976856540"/>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DC8E8-61AD-244E-BF3D-C021BB3749B0}" type="slidenum">
              <a:rPr lang="en-US"/>
              <a:pPr/>
              <a:t>7</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p:txBody>
          <a:bodyPr lIns="89730" tIns="44865" rIns="89730" bIns="44865"/>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188D2BEF-F320-A947-866D-64F2B1F6E6E3}" type="datetime8">
              <a:rPr lang="en-CA" smtClean="0"/>
              <a:t>2013-10-13 10:39</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CBE81-3573-6649-9BC7-436BE5ABA299}" type="datetime8">
              <a:rPr lang="en-CA" smtClean="0">
                <a:solidFill>
                  <a:schemeClr val="tx2"/>
                </a:solidFill>
              </a:rPr>
              <a:t>2013-10-13 10:39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900EF0E2-C43A-514F-A3F6-BC417716585E}" type="datetime8">
              <a:rPr lang="en-CA" smtClean="0">
                <a:solidFill>
                  <a:schemeClr val="tx2"/>
                </a:solidFill>
              </a:rPr>
              <a:t>2013-10-13 10:39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63D7174F-FDE2-E84C-9664-FB60741FC0D4}" type="datetime8">
              <a:rPr lang="en-CA" smtClean="0"/>
              <a:t>2013-10-13 10:39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1F1B7209-0633-E44A-9414-48A2B35A250C}" type="datetime8">
              <a:rPr lang="en-CA" smtClean="0"/>
              <a:t>2013-10-13 10:39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1C8C839A-D4F1-D148-88BA-27241BAE1D74}" type="datetime8">
              <a:rPr lang="en-CA" smtClean="0"/>
              <a:t>2013-10-13 10:39</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0A74068D-AF3F-7C4C-A988-025922701B03}" type="datetime8">
              <a:rPr lang="en-CA" smtClean="0"/>
              <a:t>2013-10-13 10:39</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E2D816-2612-584C-9BBF-ABB9F90387F2}" type="datetime8">
              <a:rPr lang="en-CA" smtClean="0"/>
              <a:t>2013-10-13 10:39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61EAB-E1DB-4149-9A0D-16B2DB02907C}" type="datetime8">
              <a:rPr lang="en-CA" smtClean="0"/>
              <a:t>2013-10-13 10:39</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3740174-67AF-6E4A-BB6E-D8AC567CDCA8}" type="datetime8">
              <a:rPr lang="en-CA" smtClean="0"/>
              <a:t>2013-10-13 10:39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A2BF1472-D205-9940-ABED-4EDA9BEDE390}" type="datetime8">
              <a:rPr lang="en-CA" smtClean="0"/>
              <a:t>2013-10-13 10:39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ABC1B186-D727-BF4E-AAE2-0388B6CC05B6}" type="datetime8">
              <a:rPr lang="en-CA" smtClean="0">
                <a:solidFill>
                  <a:schemeClr val="tx2"/>
                </a:solidFill>
              </a:rPr>
              <a:t>2013-10-13 10:39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bin"/><Relationship Id="rId5" Type="http://schemas.openxmlformats.org/officeDocument/2006/relationships/image" Target="../media/image8.pn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fontScale="90000"/>
          </a:bodyPr>
          <a:lstStyle/>
          <a:p>
            <a:r>
              <a:rPr lang="en-US" dirty="0" smtClean="0">
                <a:solidFill>
                  <a:schemeClr val="accent1">
                    <a:lumMod val="75000"/>
                  </a:schemeClr>
                </a:solidFill>
              </a:rPr>
              <a:t>Accessing the Curriculum for Diverse Learners</a:t>
            </a:r>
            <a:endParaRPr lang="en-US" dirty="0">
              <a:solidFill>
                <a:schemeClr val="accent1">
                  <a:lumMod val="75000"/>
                </a:schemeClr>
              </a:solidFill>
            </a:endParaRPr>
          </a:p>
        </p:txBody>
      </p:sp>
      <p:sp>
        <p:nvSpPr>
          <p:cNvPr id="4" name="Subtitle 3"/>
          <p:cNvSpPr>
            <a:spLocks noGrp="1"/>
          </p:cNvSpPr>
          <p:nvPr>
            <p:ph type="subTitle" idx="1"/>
          </p:nvPr>
        </p:nvSpPr>
        <p:spPr/>
        <p:txBody>
          <a:bodyPr/>
          <a:lstStyle/>
          <a:p>
            <a:r>
              <a:rPr lang="en-US" dirty="0" smtClean="0"/>
              <a:t>Universal Design for Learning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Based on Brain-research</a:t>
            </a:r>
            <a:endParaRPr lang="en-US" dirty="0"/>
          </a:p>
        </p:txBody>
      </p:sp>
      <p:sp>
        <p:nvSpPr>
          <p:cNvPr id="3" name="Content Placeholder 2"/>
          <p:cNvSpPr>
            <a:spLocks noGrp="1"/>
          </p:cNvSpPr>
          <p:nvPr>
            <p:ph sz="quarter" idx="1"/>
          </p:nvPr>
        </p:nvSpPr>
        <p:spPr>
          <a:xfrm>
            <a:off x="612648" y="1752600"/>
            <a:ext cx="8153400" cy="4648200"/>
          </a:xfrm>
        </p:spPr>
        <p:txBody>
          <a:bodyPr>
            <a:normAutofit fontScale="92500"/>
          </a:bodyPr>
          <a:lstStyle/>
          <a:p>
            <a:pPr marL="0" indent="0">
              <a:buNone/>
            </a:pPr>
            <a:r>
              <a:rPr lang="en-US" sz="3600" dirty="0" smtClean="0">
                <a:solidFill>
                  <a:srgbClr val="FF0000"/>
                </a:solidFill>
                <a:latin typeface="Arial"/>
                <a:cs typeface="Arial"/>
              </a:rPr>
              <a:t>How students learn:</a:t>
            </a:r>
          </a:p>
          <a:p>
            <a:r>
              <a:rPr lang="en-US" sz="3500" dirty="0" smtClean="0">
                <a:latin typeface="Arial"/>
                <a:cs typeface="Arial"/>
              </a:rPr>
              <a:t>Recognition Networks (the “what” of learning)</a:t>
            </a:r>
          </a:p>
          <a:p>
            <a:pPr lvl="1"/>
            <a:r>
              <a:rPr lang="en-US" sz="3000" dirty="0">
                <a:latin typeface="Arial"/>
                <a:cs typeface="Arial"/>
              </a:rPr>
              <a:t>Multiple Means of </a:t>
            </a:r>
            <a:r>
              <a:rPr lang="en-US" sz="3000" dirty="0" smtClean="0">
                <a:latin typeface="Arial"/>
                <a:cs typeface="Arial"/>
              </a:rPr>
              <a:t>Representation</a:t>
            </a:r>
          </a:p>
          <a:p>
            <a:pPr marL="320040" lvl="1" indent="-320040">
              <a:spcBef>
                <a:spcPts val="700"/>
              </a:spcBef>
              <a:buClr>
                <a:schemeClr val="accent2"/>
              </a:buClr>
              <a:buSzPct val="60000"/>
              <a:buFont typeface="Wingdings"/>
              <a:buChar char=""/>
            </a:pPr>
            <a:r>
              <a:rPr lang="en-US" sz="3500" dirty="0">
                <a:latin typeface="Arial"/>
                <a:cs typeface="Arial"/>
              </a:rPr>
              <a:t>Strategic Networks (the “how” of learning) </a:t>
            </a:r>
            <a:endParaRPr lang="en-US" sz="3500" dirty="0" smtClean="0">
              <a:latin typeface="Arial"/>
              <a:cs typeface="Arial"/>
            </a:endParaRPr>
          </a:p>
          <a:p>
            <a:pPr lvl="1"/>
            <a:r>
              <a:rPr lang="en-US" sz="3000" dirty="0" smtClean="0">
                <a:latin typeface="Arial"/>
                <a:cs typeface="Arial"/>
              </a:rPr>
              <a:t>Multiple Means of Expression</a:t>
            </a:r>
          </a:p>
          <a:p>
            <a:r>
              <a:rPr lang="en-US" sz="3500" dirty="0">
                <a:latin typeface="Arial"/>
                <a:cs typeface="Arial"/>
              </a:rPr>
              <a:t>Affective Networks – the “why” of </a:t>
            </a:r>
            <a:r>
              <a:rPr lang="en-US" sz="3500" dirty="0" smtClean="0">
                <a:latin typeface="Arial"/>
                <a:cs typeface="Arial"/>
              </a:rPr>
              <a:t>learning</a:t>
            </a:r>
            <a:endParaRPr lang="en-US" sz="3600" dirty="0" smtClean="0">
              <a:latin typeface="Arial"/>
              <a:cs typeface="Arial"/>
            </a:endParaRPr>
          </a:p>
          <a:p>
            <a:pPr lvl="1"/>
            <a:r>
              <a:rPr lang="en-US" sz="3000" dirty="0" smtClean="0">
                <a:latin typeface="Arial"/>
                <a:cs typeface="Arial"/>
              </a:rPr>
              <a:t>Multiple Means of Engagement</a:t>
            </a:r>
          </a:p>
        </p:txBody>
      </p:sp>
      <p:pic>
        <p:nvPicPr>
          <p:cNvPr id="4" name="Picture 7" descr="brain image"/>
          <p:cNvPicPr>
            <a:picLocks noChangeAspect="1" noChangeArrowheads="1"/>
          </p:cNvPicPr>
          <p:nvPr/>
        </p:nvPicPr>
        <p:blipFill>
          <a:blip r:embed="rId2" cstate="screen"/>
          <a:srcRect/>
          <a:stretch>
            <a:fillRect/>
          </a:stretch>
        </p:blipFill>
        <p:spPr bwMode="auto">
          <a:xfrm>
            <a:off x="6553200" y="304800"/>
            <a:ext cx="2133600" cy="178369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Tree>
    <p:extLst>
      <p:ext uri="{BB962C8B-B14F-4D97-AF65-F5344CB8AC3E}">
        <p14:creationId xmlns:p14="http://schemas.microsoft.com/office/powerpoint/2010/main" val="1183941451"/>
      </p:ext>
    </p:extLst>
  </p:cSld>
  <p:clrMapOvr>
    <a:masterClrMapping/>
  </p:clrMapOvr>
  <mc:AlternateContent xmlns:mc="http://schemas.openxmlformats.org/markup-compatibility/2006" xmlns:p14="http://schemas.microsoft.com/office/powerpoint/2010/main">
    <mc:Choice Requires="p14">
      <p:transition spd="slow" p14:dur="2000" advTm="227093"/>
    </mc:Choice>
    <mc:Fallback xmlns="">
      <p:transition xmlns:p14="http://schemas.microsoft.com/office/powerpoint/2010/main" spd="slow" advTm="227093"/>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674688" y="228600"/>
            <a:ext cx="7793037" cy="1295400"/>
          </a:xfrm>
          <a:prstGeom prst="rect">
            <a:avLst/>
          </a:prstGeom>
          <a:solidFill>
            <a:srgbClr val="E4AE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p>
            <a:pPr algn="ctr"/>
            <a:r>
              <a:rPr lang="en-US" sz="2800" b="1">
                <a:latin typeface="Arial" charset="0"/>
              </a:rPr>
              <a:t>Towards Universal Design </a:t>
            </a:r>
            <a:br>
              <a:rPr lang="en-US" sz="2800" b="1">
                <a:latin typeface="Arial" charset="0"/>
              </a:rPr>
            </a:br>
            <a:r>
              <a:rPr lang="en-US" sz="2800" b="1">
                <a:latin typeface="Arial" charset="0"/>
              </a:rPr>
              <a:t>of Learning Environments</a:t>
            </a:r>
            <a:br>
              <a:rPr lang="en-US" sz="2800" b="1">
                <a:latin typeface="Arial" charset="0"/>
              </a:rPr>
            </a:br>
            <a:r>
              <a:rPr lang="en-US" b="1" i="1">
                <a:latin typeface="Arial" charset="0"/>
              </a:rPr>
              <a:t>Sensory - Physical</a:t>
            </a:r>
            <a:endParaRPr lang="en-US" sz="4400">
              <a:solidFill>
                <a:schemeClr val="tx2"/>
              </a:solidFill>
              <a:latin typeface="Arial" charset="0"/>
            </a:endParaRPr>
          </a:p>
        </p:txBody>
      </p:sp>
      <p:graphicFrame>
        <p:nvGraphicFramePr>
          <p:cNvPr id="195614" name="Group 30"/>
          <p:cNvGraphicFramePr>
            <a:graphicFrameLocks noGrp="1"/>
          </p:cNvGraphicFramePr>
          <p:nvPr/>
        </p:nvGraphicFramePr>
        <p:xfrm>
          <a:off x="838200" y="1676400"/>
          <a:ext cx="7620000" cy="4096511"/>
        </p:xfrm>
        <a:graphic>
          <a:graphicData uri="http://schemas.openxmlformats.org/drawingml/2006/table">
            <a:tbl>
              <a:tblPr/>
              <a:tblGrid>
                <a:gridCol w="1905000"/>
                <a:gridCol w="3505200"/>
                <a:gridCol w="22098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School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Classroom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Community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2000">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Wheelchair access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Clear signs using both words and pictures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Displays of student work that encourage looking, touching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Talking software and input devices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Braille printout from computers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Places for movement in the class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Allowance for drink and food</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Clear labels for materials in the class with picture cues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Spaces for wheelchair access</a:t>
                      </a:r>
                      <a:endParaRPr kumimoji="0" sz="20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Accessible playground equipment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Accessible public buildings and businesses</a:t>
                      </a:r>
                      <a:endParaRPr kumimoji="0" sz="20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1AD93096-5B34-4342-9326-69289CEAE4C2}" type="slidenum">
              <a:rPr lang="en-US" smtClean="0"/>
              <a:pPr/>
              <a:t>11</a:t>
            </a:fld>
            <a:endParaRPr lang="en-US" dirty="0">
              <a:solidFill>
                <a:schemeClr val="tx2"/>
              </a:solidFill>
            </a:endParaRPr>
          </a:p>
        </p:txBody>
      </p:sp>
    </p:spTree>
    <p:extLst>
      <p:ext uri="{BB962C8B-B14F-4D97-AF65-F5344CB8AC3E}">
        <p14:creationId xmlns:p14="http://schemas.microsoft.com/office/powerpoint/2010/main" val="14478017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ChangeArrowheads="1"/>
          </p:cNvSpPr>
          <p:nvPr/>
        </p:nvSpPr>
        <p:spPr bwMode="auto">
          <a:xfrm>
            <a:off x="674688" y="228600"/>
            <a:ext cx="7793037" cy="1295400"/>
          </a:xfrm>
          <a:prstGeom prst="rect">
            <a:avLst/>
          </a:prstGeom>
          <a:solidFill>
            <a:srgbClr val="E4AE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p>
            <a:pPr algn="ctr"/>
            <a:r>
              <a:rPr lang="en-US" sz="2800" b="1">
                <a:latin typeface="Arial" charset="0"/>
              </a:rPr>
              <a:t>Towards Universal Design </a:t>
            </a:r>
            <a:br>
              <a:rPr lang="en-US" sz="2800" b="1">
                <a:latin typeface="Arial" charset="0"/>
              </a:rPr>
            </a:br>
            <a:r>
              <a:rPr lang="en-US" sz="2800" b="1">
                <a:latin typeface="Arial" charset="0"/>
              </a:rPr>
              <a:t>of Learning Environments</a:t>
            </a:r>
            <a:br>
              <a:rPr lang="en-US" sz="2800" b="1">
                <a:latin typeface="Arial" charset="0"/>
              </a:rPr>
            </a:br>
            <a:r>
              <a:rPr lang="en-US" b="1" i="1">
                <a:latin typeface="Arial" charset="0"/>
              </a:rPr>
              <a:t>Social - Emotional</a:t>
            </a:r>
            <a:endParaRPr lang="en-US" sz="4400">
              <a:solidFill>
                <a:schemeClr val="tx2"/>
              </a:solidFill>
              <a:latin typeface="Arial" charset="0"/>
            </a:endParaRPr>
          </a:p>
        </p:txBody>
      </p:sp>
      <p:graphicFrame>
        <p:nvGraphicFramePr>
          <p:cNvPr id="194584" name="Group 24"/>
          <p:cNvGraphicFramePr>
            <a:graphicFrameLocks noGrp="1"/>
          </p:cNvGraphicFramePr>
          <p:nvPr/>
        </p:nvGraphicFramePr>
        <p:xfrm>
          <a:off x="1143000" y="1676400"/>
          <a:ext cx="6858000" cy="4291583"/>
        </p:xfrm>
        <a:graphic>
          <a:graphicData uri="http://schemas.openxmlformats.org/drawingml/2006/table">
            <a:tbl>
              <a:tblPr/>
              <a:tblGrid>
                <a:gridCol w="2286000"/>
                <a:gridCol w="2286000"/>
                <a:gridCol w="22860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School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Classroom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Community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2000">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-Welcoming place—student and staff greeters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-Parent and community volunteers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-Supportive and caring culture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-Cheerful building with work of students highlighted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-Places to work together, or alone in privacy</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-Peer buddies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-Circles of support</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-Student organizing &amp; decorating the room</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a:ln>
                            <a:noFill/>
                          </a:ln>
                          <a:solidFill>
                            <a:schemeClr val="tx1"/>
                          </a:solidFill>
                          <a:effectLst/>
                          <a:latin typeface="Arial" charset="0"/>
                          <a:ea typeface="ＭＳ Ｐゴシック" charset="0"/>
                        </a:rPr>
                        <a:t>-Classrooms filled with student work</a:t>
                      </a:r>
                      <a:endParaRPr kumimoji="0" sz="20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-Local places that welcome students</a:t>
                      </a:r>
                    </a:p>
                    <a:p>
                      <a:pPr marL="0" marR="0" lvl="0" indent="0" algn="l" defTabSz="914400" rtl="0" eaLnBrk="1" fontAlgn="base" latinLnBrk="0" hangingPunct="1">
                        <a:lnSpc>
                          <a:spcPct val="96000"/>
                        </a:lnSpc>
                        <a:spcBef>
                          <a:spcPct val="200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-After-school mentors and circles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-After-school programs involving community members and parents</a:t>
                      </a:r>
                      <a:endParaRPr kumimoji="0" sz="20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1AD93096-5B34-4342-9326-69289CEAE4C2}" type="slidenum">
              <a:rPr lang="en-US" smtClean="0"/>
              <a:pPr/>
              <a:t>12</a:t>
            </a:fld>
            <a:endParaRPr lang="en-US" dirty="0">
              <a:solidFill>
                <a:schemeClr val="tx2"/>
              </a:solidFill>
            </a:endParaRPr>
          </a:p>
        </p:txBody>
      </p:sp>
    </p:spTree>
    <p:extLst>
      <p:ext uri="{BB962C8B-B14F-4D97-AF65-F5344CB8AC3E}">
        <p14:creationId xmlns:p14="http://schemas.microsoft.com/office/powerpoint/2010/main" val="42378418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674688" y="228600"/>
            <a:ext cx="7793037" cy="1295400"/>
          </a:xfrm>
          <a:prstGeom prst="rect">
            <a:avLst/>
          </a:prstGeom>
          <a:solidFill>
            <a:srgbClr val="E4AE8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b"/>
          <a:lstStyle/>
          <a:p>
            <a:pPr algn="ctr"/>
            <a:r>
              <a:rPr lang="en-US" sz="2800" b="1">
                <a:latin typeface="Arial" charset="0"/>
              </a:rPr>
              <a:t>Towards Universal Design </a:t>
            </a:r>
            <a:br>
              <a:rPr lang="en-US" sz="2800" b="1">
                <a:latin typeface="Arial" charset="0"/>
              </a:rPr>
            </a:br>
            <a:r>
              <a:rPr lang="en-US" sz="2800" b="1">
                <a:latin typeface="Arial" charset="0"/>
              </a:rPr>
              <a:t>of Learning Environments</a:t>
            </a:r>
            <a:br>
              <a:rPr lang="en-US" sz="2800" b="1">
                <a:latin typeface="Arial" charset="0"/>
              </a:rPr>
            </a:br>
            <a:r>
              <a:rPr lang="en-US" b="1" i="1">
                <a:latin typeface="Arial" charset="0"/>
              </a:rPr>
              <a:t>Academics</a:t>
            </a:r>
            <a:endParaRPr lang="en-US" sz="4400">
              <a:solidFill>
                <a:schemeClr val="tx2"/>
              </a:solidFill>
              <a:latin typeface="Arial" charset="0"/>
            </a:endParaRPr>
          </a:p>
        </p:txBody>
      </p:sp>
      <p:graphicFrame>
        <p:nvGraphicFramePr>
          <p:cNvPr id="184382" name="Group 62"/>
          <p:cNvGraphicFramePr>
            <a:graphicFrameLocks noGrp="1"/>
          </p:cNvGraphicFramePr>
          <p:nvPr/>
        </p:nvGraphicFramePr>
        <p:xfrm>
          <a:off x="1143000" y="1676400"/>
          <a:ext cx="6858000" cy="4288535"/>
        </p:xfrm>
        <a:graphic>
          <a:graphicData uri="http://schemas.openxmlformats.org/drawingml/2006/table">
            <a:tbl>
              <a:tblPr/>
              <a:tblGrid>
                <a:gridCol w="2286000"/>
                <a:gridCol w="2286000"/>
                <a:gridCol w="2286000"/>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School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Classroom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sz="2400" b="1" i="0" u="none" strike="noStrike" cap="none" normalizeH="0" baseline="0">
                          <a:ln>
                            <a:noFill/>
                          </a:ln>
                          <a:solidFill>
                            <a:schemeClr val="tx1"/>
                          </a:solidFill>
                          <a:effectLst/>
                          <a:latin typeface="Arial" charset="0"/>
                          <a:ea typeface="ＭＳ Ｐゴシック" charset="0"/>
                        </a:rPr>
                        <a:t>Community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2000">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-Student work all over the building</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-All staff support student learning</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-Accessible library and  media center that offers materials at many different levels</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-Talking software, speech to text, scanners, etc.</a:t>
                      </a:r>
                      <a:endParaRPr kumimoji="0" lang="en-US" sz="2800" b="0" i="0" u="none" strike="noStrike" cap="none" normalizeH="0" baseline="0">
                        <a:ln>
                          <a:noFill/>
                        </a:ln>
                        <a:solidFill>
                          <a:schemeClr val="tx1"/>
                        </a:solidFill>
                        <a:effectLst/>
                        <a:latin typeface="Palatino" charset="0"/>
                        <a:ea typeface="ＭＳ Ｐゴシック"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-Books and other resources for different ability levels</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-Talking computer software</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-Multiple tools to use to express learning</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-Visual magnification devices available</a:t>
                      </a:r>
                      <a:endParaRPr kumimoji="0" sz="20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-Mentors who read or do investigations with students</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-Community organizations that host student learning activities</a:t>
                      </a:r>
                    </a:p>
                    <a:p>
                      <a:pPr marL="0" marR="0" lvl="0" indent="0" algn="l" defTabSz="914400" rtl="0" eaLnBrk="1" fontAlgn="base" latinLnBrk="0" hangingPunct="1">
                        <a:lnSpc>
                          <a:spcPct val="96000"/>
                        </a:lnSpc>
                        <a:spcBef>
                          <a:spcPts val="600"/>
                        </a:spcBef>
                        <a:spcAft>
                          <a:spcPct val="0"/>
                        </a:spcAft>
                        <a:buClr>
                          <a:schemeClr val="folHlink"/>
                        </a:buClr>
                        <a:buSzPct val="60000"/>
                        <a:buFont typeface="Wingdings" charset="0"/>
                        <a:buNone/>
                        <a:tabLst/>
                      </a:pPr>
                      <a:r>
                        <a:rPr kumimoji="0" sz="2000" b="0" i="0" u="none" strike="noStrike" cap="none" normalizeH="0" baseline="0" noProof="1">
                          <a:ln>
                            <a:noFill/>
                          </a:ln>
                          <a:solidFill>
                            <a:schemeClr val="tx1"/>
                          </a:solidFill>
                          <a:effectLst/>
                          <a:latin typeface="Arial" charset="0"/>
                          <a:ea typeface="ＭＳ Ｐゴシック" charset="0"/>
                        </a:rPr>
                        <a:t>-Accessible playgrounds and museums</a:t>
                      </a:r>
                      <a:endParaRPr kumimoji="0" sz="2800" b="0" i="0" u="none" strike="noStrike" cap="none" normalizeH="0" baseline="0" noProof="1">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Slide Number Placeholder 1"/>
          <p:cNvSpPr>
            <a:spLocks noGrp="1"/>
          </p:cNvSpPr>
          <p:nvPr>
            <p:ph type="sldNum" sz="quarter" idx="12"/>
          </p:nvPr>
        </p:nvSpPr>
        <p:spPr/>
        <p:txBody>
          <a:bodyPr/>
          <a:lstStyle/>
          <a:p>
            <a:fld id="{1AD93096-5B34-4342-9326-69289CEAE4C2}" type="slidenum">
              <a:rPr lang="en-US" smtClean="0"/>
              <a:pPr/>
              <a:t>13</a:t>
            </a:fld>
            <a:endParaRPr lang="en-US" dirty="0">
              <a:solidFill>
                <a:schemeClr val="tx2"/>
              </a:solidFill>
            </a:endParaRPr>
          </a:p>
        </p:txBody>
      </p:sp>
    </p:spTree>
    <p:extLst>
      <p:ext uri="{BB962C8B-B14F-4D97-AF65-F5344CB8AC3E}">
        <p14:creationId xmlns:p14="http://schemas.microsoft.com/office/powerpoint/2010/main" val="7485679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Arial"/>
                <a:cs typeface="Arial"/>
              </a:rPr>
              <a:t>9 Principles of Universal Design for Learning</a:t>
            </a:r>
            <a:endParaRPr lang="en-US" sz="3600" dirty="0">
              <a:latin typeface="Arial"/>
              <a:cs typeface="Arial"/>
            </a:endParaRPr>
          </a:p>
        </p:txBody>
      </p:sp>
      <p:sp>
        <p:nvSpPr>
          <p:cNvPr id="5" name="Content Placeholder 4"/>
          <p:cNvSpPr>
            <a:spLocks noGrp="1"/>
          </p:cNvSpPr>
          <p:nvPr>
            <p:ph sz="quarter" idx="1"/>
          </p:nvPr>
        </p:nvSpPr>
        <p:spPr>
          <a:xfrm>
            <a:off x="457200" y="1905000"/>
            <a:ext cx="3886200" cy="4572000"/>
          </a:xfrm>
        </p:spPr>
        <p:txBody>
          <a:bodyPr>
            <a:normAutofit fontScale="85000" lnSpcReduction="10000"/>
          </a:bodyPr>
          <a:lstStyle/>
          <a:p>
            <a:r>
              <a:rPr lang="en-US" dirty="0" smtClean="0">
                <a:latin typeface="Arial"/>
                <a:cs typeface="Arial"/>
              </a:rPr>
              <a:t>Equitable use (same means of use for all students)</a:t>
            </a:r>
          </a:p>
          <a:p>
            <a:r>
              <a:rPr lang="en-US" dirty="0" smtClean="0">
                <a:latin typeface="Arial"/>
                <a:cs typeface="Arial"/>
              </a:rPr>
              <a:t>Flexibility in use (choice in methods in use)</a:t>
            </a:r>
          </a:p>
          <a:p>
            <a:r>
              <a:rPr lang="en-US" dirty="0" smtClean="0">
                <a:latin typeface="Arial"/>
                <a:cs typeface="Arial"/>
              </a:rPr>
              <a:t>Simple and intuitive instruction</a:t>
            </a:r>
          </a:p>
          <a:p>
            <a:r>
              <a:rPr lang="en-US" dirty="0" smtClean="0">
                <a:latin typeface="Arial"/>
                <a:cs typeface="Arial"/>
              </a:rPr>
              <a:t>Perceptible information (communicated effectively for students of all abilities)</a:t>
            </a:r>
            <a:endParaRPr lang="en-US" dirty="0">
              <a:latin typeface="Arial"/>
              <a:cs typeface="Arial"/>
            </a:endParaRPr>
          </a:p>
        </p:txBody>
      </p:sp>
      <p:pic>
        <p:nvPicPr>
          <p:cNvPr id="3" name="Content Placeholder 2" descr="differentiated instruction.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8838" t="-10692" r="7318" b="10692"/>
          <a:stretch/>
        </p:blipFill>
        <p:spPr>
          <a:xfrm>
            <a:off x="3810003" y="1524000"/>
            <a:ext cx="5003994" cy="4190999"/>
          </a:xfrm>
        </p:spPr>
      </p:pic>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Tree>
    <p:extLst>
      <p:ext uri="{BB962C8B-B14F-4D97-AF65-F5344CB8AC3E}">
        <p14:creationId xmlns:p14="http://schemas.microsoft.com/office/powerpoint/2010/main" val="15714299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600" dirty="0">
                <a:latin typeface="Arial"/>
                <a:cs typeface="Arial"/>
              </a:rPr>
              <a:t>9 Principles of Universal Design for Learning</a:t>
            </a:r>
          </a:p>
        </p:txBody>
      </p:sp>
      <p:pic>
        <p:nvPicPr>
          <p:cNvPr id="2" name="Content Placeholder 1" descr="students.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251" t="-11584" r="11389" b="11584"/>
          <a:stretch/>
        </p:blipFill>
        <p:spPr>
          <a:xfrm>
            <a:off x="0" y="1676400"/>
            <a:ext cx="4679994" cy="4125418"/>
          </a:xfrm>
        </p:spPr>
      </p:pic>
      <p:sp>
        <p:nvSpPr>
          <p:cNvPr id="7" name="Content Placeholder 6"/>
          <p:cNvSpPr>
            <a:spLocks noGrp="1"/>
          </p:cNvSpPr>
          <p:nvPr>
            <p:ph sz="quarter" idx="2"/>
          </p:nvPr>
        </p:nvSpPr>
        <p:spPr/>
        <p:txBody>
          <a:bodyPr/>
          <a:lstStyle/>
          <a:p>
            <a:r>
              <a:rPr lang="en-US" dirty="0" smtClean="0">
                <a:latin typeface="Arial"/>
                <a:cs typeface="Arial"/>
              </a:rPr>
              <a:t>Tolerance for error</a:t>
            </a:r>
          </a:p>
          <a:p>
            <a:r>
              <a:rPr lang="en-US" dirty="0" smtClean="0">
                <a:latin typeface="Arial"/>
                <a:cs typeface="Arial"/>
              </a:rPr>
              <a:t>Low physical effort</a:t>
            </a:r>
          </a:p>
          <a:p>
            <a:r>
              <a:rPr lang="en-US" dirty="0" smtClean="0">
                <a:latin typeface="Arial"/>
                <a:cs typeface="Arial"/>
              </a:rPr>
              <a:t>Size and space for approach and use</a:t>
            </a:r>
          </a:p>
          <a:p>
            <a:r>
              <a:rPr lang="en-US" dirty="0" smtClean="0">
                <a:latin typeface="Arial"/>
                <a:cs typeface="Arial"/>
              </a:rPr>
              <a:t>Community of learners is promoted</a:t>
            </a:r>
          </a:p>
          <a:p>
            <a:r>
              <a:rPr lang="en-US" dirty="0" smtClean="0">
                <a:latin typeface="Arial"/>
                <a:cs typeface="Arial"/>
              </a:rPr>
              <a:t>Instructional climate (welcoming and inclusive)</a:t>
            </a:r>
            <a:endParaRPr lang="en-US" dirty="0">
              <a:latin typeface="Arial"/>
              <a:cs typeface="Arial"/>
            </a:endParaRPr>
          </a:p>
        </p:txBody>
      </p:sp>
      <p:sp>
        <p:nvSpPr>
          <p:cNvPr id="4" name="Slide Number Placeholder 3"/>
          <p:cNvSpPr>
            <a:spLocks noGrp="1"/>
          </p:cNvSpPr>
          <p:nvPr>
            <p:ph type="sldNum" sz="quarter" idx="16"/>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Tree>
    <p:extLst>
      <p:ext uri="{BB962C8B-B14F-4D97-AF65-F5344CB8AC3E}">
        <p14:creationId xmlns:p14="http://schemas.microsoft.com/office/powerpoint/2010/main" val="1622073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flipH="1">
            <a:off x="533400" y="381000"/>
            <a:ext cx="11379200" cy="762000"/>
          </a:xfrm>
        </p:spPr>
        <p:txBody>
          <a:bodyPr>
            <a:normAutofit/>
          </a:bodyPr>
          <a:lstStyle/>
          <a:p>
            <a:r>
              <a:rPr lang="en-US" sz="3600" b="1" dirty="0" smtClean="0">
                <a:solidFill>
                  <a:schemeClr val="tx2">
                    <a:lumMod val="60000"/>
                    <a:lumOff val="40000"/>
                  </a:schemeClr>
                </a:solidFill>
                <a:latin typeface="Arial"/>
                <a:cs typeface="Arial"/>
              </a:rPr>
              <a:t>3 core components of UDL curriculum</a:t>
            </a:r>
            <a:r>
              <a:rPr lang="en-US" sz="3600" b="1" dirty="0" smtClean="0">
                <a:solidFill>
                  <a:srgbClr val="FFFFFF"/>
                </a:solidFill>
                <a:latin typeface="Arial"/>
                <a:cs typeface="Arial"/>
              </a:rPr>
              <a:t> </a:t>
            </a:r>
            <a:endParaRPr lang="en-US" sz="3600" dirty="0">
              <a:latin typeface="Arial"/>
              <a:cs typeface="Arial"/>
            </a:endParaRPr>
          </a:p>
        </p:txBody>
      </p:sp>
      <p:sp>
        <p:nvSpPr>
          <p:cNvPr id="3" name="Content Placeholder 2"/>
          <p:cNvSpPr>
            <a:spLocks noGrp="1"/>
          </p:cNvSpPr>
          <p:nvPr>
            <p:ph sz="quarter" idx="1"/>
          </p:nvPr>
        </p:nvSpPr>
        <p:spPr/>
        <p:txBody>
          <a:bodyPr>
            <a:normAutofit lnSpcReduction="10000"/>
          </a:bodyPr>
          <a:lstStyle/>
          <a:p>
            <a:pPr marL="228600" indent="-228600">
              <a:buNone/>
            </a:pPr>
            <a:endParaRPr lang="en-US" sz="2000" dirty="0" smtClean="0"/>
          </a:p>
          <a:p>
            <a:pPr marL="228600" indent="-228600"/>
            <a:r>
              <a:rPr lang="en-US" sz="2000" b="1" dirty="0" smtClean="0">
                <a:solidFill>
                  <a:srgbClr val="000055"/>
                </a:solidFill>
              </a:rPr>
              <a:t> </a:t>
            </a:r>
            <a:r>
              <a:rPr lang="en-US" sz="2800" b="1" dirty="0" smtClean="0">
                <a:solidFill>
                  <a:srgbClr val="000055"/>
                </a:solidFill>
                <a:latin typeface="Arial"/>
                <a:cs typeface="Arial"/>
              </a:rPr>
              <a:t>Multiple Means of Representation</a:t>
            </a:r>
          </a:p>
          <a:p>
            <a:pPr marL="503238" lvl="1" indent="-228600"/>
            <a:r>
              <a:rPr lang="en-US" sz="2400" dirty="0">
                <a:latin typeface="Arial"/>
                <a:cs typeface="Arial"/>
              </a:rPr>
              <a:t> </a:t>
            </a:r>
            <a:r>
              <a:rPr lang="en-US" sz="2400" dirty="0" smtClean="0">
                <a:latin typeface="Arial"/>
                <a:cs typeface="Arial"/>
              </a:rPr>
              <a:t> provides flexibility in the ways students acquire and demonstrate information and knowledge</a:t>
            </a:r>
          </a:p>
          <a:p>
            <a:pPr marL="503238" lvl="1" indent="-228600"/>
            <a:endParaRPr lang="en-US" sz="2000" dirty="0" smtClean="0">
              <a:latin typeface="Arial"/>
              <a:cs typeface="Arial"/>
            </a:endParaRPr>
          </a:p>
          <a:p>
            <a:pPr marL="228600" indent="-228600"/>
            <a:r>
              <a:rPr lang="en-US" sz="2800" b="1" dirty="0" smtClean="0">
                <a:solidFill>
                  <a:srgbClr val="000055"/>
                </a:solidFill>
                <a:latin typeface="Arial"/>
                <a:cs typeface="Arial"/>
              </a:rPr>
              <a:t>Multiple Means of Action &amp; Expression</a:t>
            </a:r>
          </a:p>
          <a:p>
            <a:pPr marL="503238" lvl="1" indent="-228600"/>
            <a:r>
              <a:rPr lang="en-US" sz="2400" dirty="0" smtClean="0">
                <a:latin typeface="Arial"/>
                <a:cs typeface="Arial"/>
              </a:rPr>
              <a:t>  provides various ways students respond or demonstrate knowledge and skills</a:t>
            </a:r>
          </a:p>
          <a:p>
            <a:pPr marL="503238" lvl="1" indent="-228600"/>
            <a:endParaRPr lang="en-US" sz="2000" dirty="0" smtClean="0">
              <a:latin typeface="Arial"/>
              <a:cs typeface="Arial"/>
            </a:endParaRPr>
          </a:p>
          <a:p>
            <a:pPr marL="228600" indent="-228600"/>
            <a:r>
              <a:rPr lang="en-US" sz="2800" b="1" dirty="0" smtClean="0">
                <a:solidFill>
                  <a:srgbClr val="000055"/>
                </a:solidFill>
                <a:latin typeface="Arial"/>
                <a:cs typeface="Arial"/>
              </a:rPr>
              <a:t>Multiple Means of Engagement</a:t>
            </a:r>
          </a:p>
          <a:p>
            <a:pPr marL="503238" lvl="1" indent="-228600"/>
            <a:r>
              <a:rPr lang="en-US" sz="2000" dirty="0" smtClean="0">
                <a:latin typeface="Arial"/>
                <a:cs typeface="Arial"/>
              </a:rPr>
              <a:t> </a:t>
            </a:r>
            <a:r>
              <a:rPr lang="en-US" sz="2400" dirty="0" smtClean="0">
                <a:latin typeface="Arial"/>
                <a:cs typeface="Arial"/>
              </a:rPr>
              <a:t> provides many ways for students to be  engaged</a:t>
            </a:r>
          </a:p>
          <a:p>
            <a:pPr marL="228600" indent="-228600"/>
            <a:endParaRPr lang="en-US" sz="2000" dirty="0" smtClean="0"/>
          </a:p>
          <a:p>
            <a:pPr marL="228600" indent="-228600"/>
            <a:endParaRPr lang="en-US" sz="2000" dirty="0" smtClean="0"/>
          </a:p>
        </p:txBody>
      </p:sp>
      <p:sp>
        <p:nvSpPr>
          <p:cNvPr id="6" name="Rectangle 5"/>
          <p:cNvSpPr/>
          <p:nvPr/>
        </p:nvSpPr>
        <p:spPr>
          <a:xfrm>
            <a:off x="3292199" y="3244334"/>
            <a:ext cx="2559602" cy="369332"/>
          </a:xfrm>
          <a:prstGeom prst="rect">
            <a:avLst/>
          </a:prstGeom>
        </p:spPr>
        <p:txBody>
          <a:bodyPr wrap="none">
            <a:spAutoFit/>
          </a:bodyPr>
          <a:lstStyle/>
          <a:p>
            <a:r>
              <a:rPr lang="en-US" b="1" dirty="0">
                <a:solidFill>
                  <a:srgbClr val="FFFFFF"/>
                </a:solidFill>
              </a:rPr>
              <a:t>Three Core UDL Principle</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Tree>
    <p:extLst>
      <p:ext uri="{BB962C8B-B14F-4D97-AF65-F5344CB8AC3E}">
        <p14:creationId xmlns:p14="http://schemas.microsoft.com/office/powerpoint/2010/main" val="328927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Video: UDL at a glance</a:t>
            </a:r>
            <a:endParaRPr lang="en-US" dirty="0">
              <a:latin typeface="Arial"/>
              <a:cs typeface="Arial"/>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pic>
        <p:nvPicPr>
          <p:cNvPr id="5" name="Content Placeholder 4" descr="video.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12595" t="-8775" r="660" b="15053"/>
          <a:stretch/>
        </p:blipFill>
        <p:spPr>
          <a:xfrm>
            <a:off x="1143000" y="1342233"/>
            <a:ext cx="6587528" cy="5515767"/>
          </a:xfrm>
        </p:spPr>
      </p:pic>
    </p:spTree>
    <p:extLst>
      <p:ext uri="{BB962C8B-B14F-4D97-AF65-F5344CB8AC3E}">
        <p14:creationId xmlns:p14="http://schemas.microsoft.com/office/powerpoint/2010/main" val="23583674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Autofit/>
          </a:bodyPr>
          <a:lstStyle/>
          <a:p>
            <a:pPr eaLnBrk="1" hangingPunct="1"/>
            <a:r>
              <a:rPr lang="en-US" sz="3600" dirty="0">
                <a:latin typeface="Arial"/>
                <a:ea typeface="ＭＳ Ｐゴシック" charset="0"/>
                <a:cs typeface="Arial"/>
              </a:rPr>
              <a:t>What is </a:t>
            </a:r>
            <a:r>
              <a:rPr lang="en-US" sz="3600" dirty="0" smtClean="0">
                <a:latin typeface="Arial"/>
                <a:ea typeface="ＭＳ Ｐゴシック" charset="0"/>
                <a:cs typeface="Arial"/>
              </a:rPr>
              <a:t>Universal Design for Instruction?</a:t>
            </a:r>
            <a:endParaRPr lang="en-US" sz="3600" dirty="0">
              <a:latin typeface="Arial"/>
              <a:ea typeface="ＭＳ Ｐゴシック" charset="0"/>
              <a:cs typeface="Arial"/>
            </a:endParaRPr>
          </a:p>
        </p:txBody>
      </p:sp>
      <p:sp>
        <p:nvSpPr>
          <p:cNvPr id="28675" name="Rectangle 3"/>
          <p:cNvSpPr>
            <a:spLocks noGrp="1" noChangeArrowheads="1"/>
          </p:cNvSpPr>
          <p:nvPr>
            <p:ph sz="quarter" idx="1"/>
          </p:nvPr>
        </p:nvSpPr>
        <p:spPr>
          <a:xfrm>
            <a:off x="381000" y="1600200"/>
            <a:ext cx="3886200" cy="4572000"/>
          </a:xfrm>
        </p:spPr>
        <p:txBody>
          <a:bodyPr>
            <a:normAutofit fontScale="85000" lnSpcReduction="20000"/>
          </a:bodyPr>
          <a:lstStyle/>
          <a:p>
            <a:r>
              <a:rPr lang="en-US" dirty="0" smtClean="0">
                <a:latin typeface="Arial"/>
                <a:ea typeface="ＭＳ Ｐゴシック" charset="0"/>
                <a:cs typeface="Arial"/>
              </a:rPr>
              <a:t>The </a:t>
            </a:r>
            <a:r>
              <a:rPr lang="en-US" dirty="0">
                <a:latin typeface="Arial"/>
                <a:ea typeface="ＭＳ Ｐゴシック" charset="0"/>
                <a:cs typeface="Arial"/>
              </a:rPr>
              <a:t>design of instructional materials and activities that </a:t>
            </a:r>
            <a:r>
              <a:rPr lang="en-US" b="1" dirty="0">
                <a:latin typeface="Arial"/>
                <a:ea typeface="ＭＳ Ｐゴシック" charset="0"/>
                <a:cs typeface="Arial"/>
              </a:rPr>
              <a:t>makes the learning goals achievable by individuals with wide differences in their abilities</a:t>
            </a:r>
            <a:r>
              <a:rPr lang="en-US" dirty="0">
                <a:latin typeface="Arial"/>
                <a:ea typeface="ＭＳ Ｐゴシック" charset="0"/>
                <a:cs typeface="Arial"/>
              </a:rPr>
              <a:t> to see, hear, speak, move, read, write, understand English, attend, organize, engage, and remember</a:t>
            </a:r>
            <a:r>
              <a:rPr lang="ja-JP" altLang="en-US" dirty="0">
                <a:latin typeface="Arial"/>
                <a:ea typeface="ＭＳ Ｐゴシック" charset="0"/>
                <a:cs typeface="Arial"/>
              </a:rPr>
              <a:t>”</a:t>
            </a:r>
            <a:r>
              <a:rPr lang="en-US" dirty="0">
                <a:latin typeface="Arial"/>
                <a:ea typeface="ＭＳ Ｐゴシック" charset="0"/>
                <a:cs typeface="Arial"/>
              </a:rPr>
              <a:t> (Council for Exceptional Children)</a:t>
            </a:r>
          </a:p>
        </p:txBody>
      </p:sp>
      <p:pic>
        <p:nvPicPr>
          <p:cNvPr id="5" name="Content Placeholder 1" descr="UDLinteractive.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t="-17663" b="-17663"/>
          <a:stretch/>
        </p:blipFill>
        <p:spPr>
          <a:xfrm>
            <a:off x="4311502" y="1447800"/>
            <a:ext cx="4499994" cy="4800600"/>
          </a:xfrm>
        </p:spPr>
      </p:pic>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18</a:t>
            </a:fld>
            <a:endParaRPr lang="en-US"/>
          </a:p>
        </p:txBody>
      </p:sp>
    </p:spTree>
    <p:extLst>
      <p:ext uri="{BB962C8B-B14F-4D97-AF65-F5344CB8AC3E}">
        <p14:creationId xmlns:p14="http://schemas.microsoft.com/office/powerpoint/2010/main" val="33804308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685800" y="152400"/>
            <a:ext cx="7848600"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ahoma" charset="0"/>
                <a:ea typeface="ＭＳ Ｐゴシック" charset="0"/>
              </a:defRPr>
            </a:lvl1pPr>
            <a:lvl2pPr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lvl="1" algn="ctr" eaLnBrk="1" hangingPunct="1">
              <a:lnSpc>
                <a:spcPct val="120000"/>
              </a:lnSpc>
              <a:spcBef>
                <a:spcPts val="1500"/>
              </a:spcBef>
              <a:spcAft>
                <a:spcPts val="600"/>
              </a:spcAft>
            </a:pPr>
            <a:r>
              <a:rPr lang="en-US" sz="3200" b="1" dirty="0">
                <a:solidFill>
                  <a:srgbClr val="000000"/>
                </a:solidFill>
                <a:latin typeface="Arial" charset="0"/>
              </a:rPr>
              <a:t>Designing Inclusive </a:t>
            </a:r>
            <a:r>
              <a:rPr lang="en-US" sz="3200" b="1" dirty="0" smtClean="0">
                <a:solidFill>
                  <a:srgbClr val="000000"/>
                </a:solidFill>
                <a:latin typeface="Arial" charset="0"/>
              </a:rPr>
              <a:t>Instruction</a:t>
            </a:r>
            <a:endParaRPr lang="en-US" sz="3200" b="1" dirty="0">
              <a:solidFill>
                <a:srgbClr val="000000"/>
              </a:solidFill>
              <a:latin typeface="Arial" charset="0"/>
            </a:endParaRPr>
          </a:p>
        </p:txBody>
      </p:sp>
      <p:sp>
        <p:nvSpPr>
          <p:cNvPr id="36867" name="AutoShape 12"/>
          <p:cNvSpPr>
            <a:spLocks noChangeArrowheads="1"/>
          </p:cNvSpPr>
          <p:nvPr/>
        </p:nvSpPr>
        <p:spPr bwMode="auto">
          <a:xfrm>
            <a:off x="381000" y="1447800"/>
            <a:ext cx="8305800" cy="4648200"/>
          </a:xfrm>
          <a:prstGeom prst="triangle">
            <a:avLst>
              <a:gd name="adj" fmla="val 50000"/>
            </a:avLst>
          </a:prstGeom>
          <a:solidFill>
            <a:srgbClr val="BCD3B3"/>
          </a:solidFill>
          <a:ln w="9525">
            <a:solidFill>
              <a:schemeClr val="tx1"/>
            </a:solidFill>
            <a:miter lim="800000"/>
            <a:headEnd/>
            <a:tailEnd/>
          </a:ln>
        </p:spPr>
        <p:txBody>
          <a:bodyPr wrap="none" anchor="ctr"/>
          <a:lstStyle/>
          <a:p>
            <a:pPr algn="ctr"/>
            <a:endParaRPr lang="en-US"/>
          </a:p>
        </p:txBody>
      </p:sp>
      <p:sp>
        <p:nvSpPr>
          <p:cNvPr id="36868" name="Line 13"/>
          <p:cNvSpPr>
            <a:spLocks noChangeShapeType="1"/>
          </p:cNvSpPr>
          <p:nvPr/>
        </p:nvSpPr>
        <p:spPr bwMode="auto">
          <a:xfrm flipV="1">
            <a:off x="1524000" y="4800600"/>
            <a:ext cx="6019800" cy="76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14"/>
          <p:cNvSpPr>
            <a:spLocks noChangeShapeType="1"/>
          </p:cNvSpPr>
          <p:nvPr/>
        </p:nvSpPr>
        <p:spPr bwMode="auto">
          <a:xfrm>
            <a:off x="2590800" y="3657600"/>
            <a:ext cx="3886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Text Box 24"/>
          <p:cNvSpPr txBox="1">
            <a:spLocks noChangeArrowheads="1"/>
          </p:cNvSpPr>
          <p:nvPr/>
        </p:nvSpPr>
        <p:spPr bwMode="auto">
          <a:xfrm>
            <a:off x="3352800" y="2362200"/>
            <a:ext cx="26301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spcBef>
                <a:spcPct val="50000"/>
              </a:spcBef>
            </a:pPr>
            <a:r>
              <a:rPr lang="en-US" sz="1800" dirty="0" smtClean="0">
                <a:latin typeface="Arial"/>
                <a:cs typeface="Arial"/>
              </a:rPr>
              <a:t>Intensive Differentiation</a:t>
            </a:r>
            <a:endParaRPr lang="en-US" sz="1800" dirty="0">
              <a:latin typeface="Arial"/>
              <a:cs typeface="Arial"/>
            </a:endParaRPr>
          </a:p>
          <a:p>
            <a:pPr algn="ctr" eaLnBrk="1" hangingPunct="1">
              <a:spcBef>
                <a:spcPct val="50000"/>
              </a:spcBef>
            </a:pPr>
            <a:r>
              <a:rPr lang="en-US" sz="1800" dirty="0">
                <a:latin typeface="Arial"/>
                <a:cs typeface="Arial"/>
              </a:rPr>
              <a:t>f</a:t>
            </a:r>
            <a:r>
              <a:rPr lang="en-US" sz="1800" dirty="0" smtClean="0">
                <a:latin typeface="Arial"/>
                <a:cs typeface="Arial"/>
              </a:rPr>
              <a:t>or individual students</a:t>
            </a:r>
            <a:endParaRPr lang="en-US" sz="1800" dirty="0">
              <a:latin typeface="Arial"/>
              <a:cs typeface="Arial"/>
            </a:endParaRPr>
          </a:p>
          <a:p>
            <a:pPr algn="ctr" eaLnBrk="1" hangingPunct="1">
              <a:spcBef>
                <a:spcPct val="50000"/>
              </a:spcBef>
            </a:pPr>
            <a:r>
              <a:rPr lang="en-US" sz="1800" dirty="0">
                <a:latin typeface="Arial"/>
                <a:cs typeface="Arial"/>
              </a:rPr>
              <a:t>(</a:t>
            </a:r>
            <a:r>
              <a:rPr lang="en-US" sz="1800" dirty="0" smtClean="0">
                <a:latin typeface="Arial"/>
                <a:cs typeface="Arial"/>
              </a:rPr>
              <a:t>5%)</a:t>
            </a:r>
            <a:endParaRPr lang="en-US" sz="1800" dirty="0">
              <a:latin typeface="Arial"/>
              <a:cs typeface="Arial"/>
            </a:endParaRPr>
          </a:p>
        </p:txBody>
      </p:sp>
      <p:sp>
        <p:nvSpPr>
          <p:cNvPr id="36871" name="Text Box 26"/>
          <p:cNvSpPr txBox="1">
            <a:spLocks noChangeArrowheads="1"/>
          </p:cNvSpPr>
          <p:nvPr/>
        </p:nvSpPr>
        <p:spPr bwMode="auto">
          <a:xfrm>
            <a:off x="3962400" y="1981200"/>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dirty="0"/>
              <a:t>TIER III</a:t>
            </a:r>
          </a:p>
        </p:txBody>
      </p:sp>
      <p:sp>
        <p:nvSpPr>
          <p:cNvPr id="36872" name="Text Box 27"/>
          <p:cNvSpPr txBox="1">
            <a:spLocks noChangeArrowheads="1"/>
          </p:cNvSpPr>
          <p:nvPr/>
        </p:nvSpPr>
        <p:spPr bwMode="auto">
          <a:xfrm>
            <a:off x="4114800" y="3733800"/>
            <a:ext cx="115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TIER II</a:t>
            </a:r>
          </a:p>
        </p:txBody>
      </p:sp>
      <p:sp>
        <p:nvSpPr>
          <p:cNvPr id="36873" name="Text Box 28"/>
          <p:cNvSpPr txBox="1">
            <a:spLocks noChangeArrowheads="1"/>
          </p:cNvSpPr>
          <p:nvPr/>
        </p:nvSpPr>
        <p:spPr bwMode="auto">
          <a:xfrm>
            <a:off x="4114800" y="4953000"/>
            <a:ext cx="104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a:t>TIER I</a:t>
            </a:r>
          </a:p>
        </p:txBody>
      </p:sp>
      <p:sp>
        <p:nvSpPr>
          <p:cNvPr id="36874" name="Text Box 29"/>
          <p:cNvSpPr txBox="1">
            <a:spLocks noChangeArrowheads="1"/>
          </p:cNvSpPr>
          <p:nvPr/>
        </p:nvSpPr>
        <p:spPr bwMode="auto">
          <a:xfrm>
            <a:off x="3124200" y="4114800"/>
            <a:ext cx="3270250" cy="110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lnSpc>
                <a:spcPct val="80000"/>
              </a:lnSpc>
              <a:spcBef>
                <a:spcPct val="50000"/>
              </a:spcBef>
            </a:pPr>
            <a:r>
              <a:rPr lang="en-US" sz="1800" dirty="0">
                <a:latin typeface="Arial"/>
                <a:cs typeface="Arial"/>
              </a:rPr>
              <a:t>Individualized </a:t>
            </a:r>
            <a:r>
              <a:rPr lang="en-US" sz="1800" dirty="0" smtClean="0">
                <a:latin typeface="Arial"/>
                <a:cs typeface="Arial"/>
              </a:rPr>
              <a:t>Differentiation – targeted group supports for  at-risk students (15%)</a:t>
            </a:r>
            <a:endParaRPr lang="en-US" sz="1800" dirty="0">
              <a:latin typeface="Arial"/>
              <a:cs typeface="Arial"/>
            </a:endParaRPr>
          </a:p>
          <a:p>
            <a:pPr algn="ctr" eaLnBrk="1" hangingPunct="1">
              <a:lnSpc>
                <a:spcPct val="70000"/>
              </a:lnSpc>
              <a:spcBef>
                <a:spcPct val="50000"/>
              </a:spcBef>
            </a:pPr>
            <a:endParaRPr lang="en-US" sz="1800" dirty="0"/>
          </a:p>
        </p:txBody>
      </p:sp>
      <p:sp>
        <p:nvSpPr>
          <p:cNvPr id="36875" name="Text Box 30"/>
          <p:cNvSpPr txBox="1">
            <a:spLocks noChangeArrowheads="1"/>
          </p:cNvSpPr>
          <p:nvPr/>
        </p:nvSpPr>
        <p:spPr bwMode="auto">
          <a:xfrm>
            <a:off x="3048000" y="5410200"/>
            <a:ext cx="3270250" cy="88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lnSpc>
                <a:spcPct val="80000"/>
              </a:lnSpc>
              <a:spcBef>
                <a:spcPct val="50000"/>
              </a:spcBef>
            </a:pPr>
            <a:r>
              <a:rPr lang="en-US" sz="1800" dirty="0">
                <a:latin typeface="Arial"/>
                <a:cs typeface="Arial"/>
              </a:rPr>
              <a:t>Universal Design for </a:t>
            </a:r>
            <a:r>
              <a:rPr lang="en-US" sz="1800" dirty="0" smtClean="0">
                <a:latin typeface="Arial"/>
                <a:cs typeface="Arial"/>
              </a:rPr>
              <a:t>Learning – all students (80%)</a:t>
            </a:r>
            <a:endParaRPr lang="en-US" sz="1800" dirty="0">
              <a:latin typeface="Arial"/>
              <a:cs typeface="Arial"/>
            </a:endParaRPr>
          </a:p>
          <a:p>
            <a:pPr algn="ctr" eaLnBrk="1" hangingPunct="1">
              <a:lnSpc>
                <a:spcPct val="70000"/>
              </a:lnSpc>
              <a:spcBef>
                <a:spcPct val="50000"/>
              </a:spcBef>
            </a:pPr>
            <a:endParaRPr lang="en-US" sz="1800" dirty="0"/>
          </a:p>
        </p:txBody>
      </p:sp>
      <p:sp>
        <p:nvSpPr>
          <p:cNvPr id="2" name="Slide Number Placeholder 1"/>
          <p:cNvSpPr>
            <a:spLocks noGrp="1"/>
          </p:cNvSpPr>
          <p:nvPr>
            <p:ph type="sldNum" sz="quarter" idx="12"/>
          </p:nvPr>
        </p:nvSpPr>
        <p:spPr/>
        <p:txBody>
          <a:bodyPr/>
          <a:lstStyle/>
          <a:p>
            <a:fld id="{1AD93096-5B34-4342-9326-69289CEAE4C2}" type="slidenum">
              <a:rPr lang="en-US" smtClean="0"/>
              <a:pPr/>
              <a:t>19</a:t>
            </a:fld>
            <a:endParaRPr lang="en-US" dirty="0">
              <a:solidFill>
                <a:schemeClr val="tx2"/>
              </a:solidFill>
            </a:endParaRPr>
          </a:p>
        </p:txBody>
      </p:sp>
    </p:spTree>
    <p:extLst>
      <p:ext uri="{BB962C8B-B14F-4D97-AF65-F5344CB8AC3E}">
        <p14:creationId xmlns:p14="http://schemas.microsoft.com/office/powerpoint/2010/main" val="40020220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Activity: Cartoon Analysis</a:t>
            </a:r>
            <a:endParaRPr lang="en-US"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pic>
        <p:nvPicPr>
          <p:cNvPr id="3" name="Content Placeholder 2" descr="giangreco cartoon.jpeg"/>
          <p:cNvPicPr>
            <a:picLocks noGrp="1"/>
          </p:cNvPicPr>
          <p:nvPr>
            <p:ph sz="quarter" idx="1"/>
          </p:nvPr>
        </p:nvPicPr>
        <p:blipFill rotWithShape="1">
          <a:blip r:embed="rId2">
            <a:extLst>
              <a:ext uri="{28A0092B-C50C-407E-A947-70E740481C1C}">
                <a14:useLocalDpi xmlns:a14="http://schemas.microsoft.com/office/drawing/2010/main" val="0"/>
              </a:ext>
            </a:extLst>
          </a:blip>
          <a:srcRect t="9682" r="-138" b="9033"/>
          <a:stretch/>
        </p:blipFill>
        <p:spPr>
          <a:xfrm>
            <a:off x="1524000" y="1752600"/>
            <a:ext cx="6324600" cy="4753796"/>
          </a:xfrm>
        </p:spPr>
      </p:pic>
    </p:spTree>
    <p:extLst>
      <p:ext uri="{BB962C8B-B14F-4D97-AF65-F5344CB8AC3E}">
        <p14:creationId xmlns:p14="http://schemas.microsoft.com/office/powerpoint/2010/main" val="13184658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Arial"/>
                <a:cs typeface="Arial"/>
              </a:rPr>
              <a:t>Differentiated Instruction</a:t>
            </a:r>
            <a:endParaRPr lang="en-US" dirty="0">
              <a:latin typeface="Arial"/>
              <a:cs typeface="Arial"/>
            </a:endParaRPr>
          </a:p>
        </p:txBody>
      </p:sp>
      <p:sp>
        <p:nvSpPr>
          <p:cNvPr id="6" name="Content Placeholder 5"/>
          <p:cNvSpPr>
            <a:spLocks noGrp="1"/>
          </p:cNvSpPr>
          <p:nvPr>
            <p:ph sz="quarter" idx="1"/>
          </p:nvPr>
        </p:nvSpPr>
        <p:spPr>
          <a:xfrm>
            <a:off x="228600" y="1589567"/>
            <a:ext cx="4267200" cy="4572000"/>
          </a:xfrm>
        </p:spPr>
        <p:txBody>
          <a:bodyPr>
            <a:normAutofit fontScale="85000" lnSpcReduction="10000"/>
          </a:bodyPr>
          <a:lstStyle/>
          <a:p>
            <a:pPr marL="514350" indent="-514350">
              <a:buFont typeface="+mj-lt"/>
              <a:buAutoNum type="arabicPeriod"/>
            </a:pPr>
            <a:r>
              <a:rPr lang="en-US" dirty="0" smtClean="0">
                <a:latin typeface="Arial"/>
                <a:cs typeface="Arial"/>
              </a:rPr>
              <a:t>Curriculum (content and multiple ways to present information)</a:t>
            </a:r>
          </a:p>
          <a:p>
            <a:pPr marL="514350" indent="-514350">
              <a:buFont typeface="+mj-lt"/>
              <a:buAutoNum type="arabicPeriod"/>
            </a:pPr>
            <a:r>
              <a:rPr lang="en-US" dirty="0" smtClean="0">
                <a:latin typeface="Arial"/>
                <a:cs typeface="Arial"/>
              </a:rPr>
              <a:t>Process (multiple ways for accessing and expressing)</a:t>
            </a:r>
          </a:p>
          <a:p>
            <a:pPr marL="514350" indent="-514350">
              <a:buFont typeface="+mj-lt"/>
              <a:buAutoNum type="arabicPeriod"/>
            </a:pPr>
            <a:r>
              <a:rPr lang="en-US" dirty="0" smtClean="0">
                <a:latin typeface="Arial"/>
                <a:cs typeface="Arial"/>
              </a:rPr>
              <a:t>Product (multiple ways in which to to demonstrate / represent learning)</a:t>
            </a:r>
          </a:p>
          <a:p>
            <a:pPr marL="0" indent="0">
              <a:buNone/>
            </a:pPr>
            <a:r>
              <a:rPr lang="en-US" dirty="0" smtClean="0">
                <a:solidFill>
                  <a:srgbClr val="FF0000"/>
                </a:solidFill>
                <a:latin typeface="Arial"/>
                <a:cs typeface="Arial"/>
              </a:rPr>
              <a:t>Based on the students interest, profiles and readiness</a:t>
            </a:r>
            <a:endParaRPr lang="en-US" dirty="0">
              <a:solidFill>
                <a:srgbClr val="FF0000"/>
              </a:solidFill>
              <a:latin typeface="Arial"/>
              <a:cs typeface="Arial"/>
            </a:endParaRPr>
          </a:p>
        </p:txBody>
      </p:sp>
      <p:sp>
        <p:nvSpPr>
          <p:cNvPr id="3" name="Slide Number Placeholder 2"/>
          <p:cNvSpPr>
            <a:spLocks noGrp="1"/>
          </p:cNvSpPr>
          <p:nvPr>
            <p:ph type="sldNum" sz="quarter" idx="16"/>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pic>
        <p:nvPicPr>
          <p:cNvPr id="8" name="Content Placeholder 7" descr="representations.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2447" r="4143"/>
          <a:stretch/>
        </p:blipFill>
        <p:spPr>
          <a:xfrm>
            <a:off x="4495800" y="1828800"/>
            <a:ext cx="4391994" cy="4021480"/>
          </a:xfrm>
        </p:spPr>
      </p:pic>
    </p:spTree>
    <p:extLst>
      <p:ext uri="{BB962C8B-B14F-4D97-AF65-F5344CB8AC3E}">
        <p14:creationId xmlns:p14="http://schemas.microsoft.com/office/powerpoint/2010/main" val="358233648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a:cs typeface="Arial"/>
              </a:rPr>
              <a:t>Video: UDL Guidelines in Practice</a:t>
            </a:r>
            <a:endParaRPr lang="en-US" dirty="0">
              <a:latin typeface="Arial"/>
              <a:cs typeface="Arial"/>
            </a:endParaRPr>
          </a:p>
        </p:txBody>
      </p:sp>
      <p:sp>
        <p:nvSpPr>
          <p:cNvPr id="5" name="Slide Number Placeholder 4"/>
          <p:cNvSpPr>
            <a:spLocks noGrp="1"/>
          </p:cNvSpPr>
          <p:nvPr>
            <p:ph type="sldNum" sz="quarter" idx="12"/>
          </p:nvPr>
        </p:nvSpPr>
        <p:spPr/>
        <p:txBody>
          <a:bodyPr>
            <a:normAutofit fontScale="85000" lnSpcReduction="20000"/>
          </a:bodyPr>
          <a:lstStyle/>
          <a:p>
            <a:pPr algn="ctr"/>
            <a:fld id="{1AD93096-5B34-4342-9326-69289CEAE4C2}" type="slidenum">
              <a:rPr lang="en-US" smtClean="0"/>
              <a:pPr algn="ctr"/>
              <a:t>21</a:t>
            </a:fld>
            <a:endParaRPr lang="en-US"/>
          </a:p>
        </p:txBody>
      </p:sp>
      <p:pic>
        <p:nvPicPr>
          <p:cNvPr id="7" name="Content Placeholder 6" descr="video.jpg"/>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895" t="12460" r="-623" b="14723"/>
          <a:stretch/>
        </p:blipFill>
        <p:spPr>
          <a:xfrm>
            <a:off x="1295403" y="1600204"/>
            <a:ext cx="6407980" cy="5086344"/>
          </a:xfrm>
        </p:spPr>
      </p:pic>
    </p:spTree>
    <p:extLst>
      <p:ext uri="{BB962C8B-B14F-4D97-AF65-F5344CB8AC3E}">
        <p14:creationId xmlns:p14="http://schemas.microsoft.com/office/powerpoint/2010/main" val="4560103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Article: scenario</a:t>
            </a:r>
            <a:endParaRPr lang="en-US" dirty="0">
              <a:latin typeface="Arial"/>
              <a:cs typeface="Arial"/>
            </a:endParaRPr>
          </a:p>
        </p:txBody>
      </p:sp>
      <p:pic>
        <p:nvPicPr>
          <p:cNvPr id="6" name="Content Placeholder 5" descr="looking through magnifier.jpg"/>
          <p:cNvPicPr>
            <a:picLocks noGrp="1" noChangeAspect="1"/>
          </p:cNvPicPr>
          <p:nvPr>
            <p:ph sz="quarter" idx="1"/>
          </p:nvPr>
        </p:nvPicPr>
        <p:blipFill>
          <a:blip r:embed="rId2">
            <a:extLst>
              <a:ext uri="{28A0092B-C50C-407E-A947-70E740481C1C}">
                <a14:useLocalDpi xmlns:a14="http://schemas.microsoft.com/office/drawing/2010/main" val="0"/>
              </a:ext>
            </a:extLst>
          </a:blip>
          <a:srcRect l="13902" r="13902"/>
          <a:stretch>
            <a:fillRect/>
          </a:stretch>
        </p:blipFill>
        <p:spPr>
          <a:xfrm>
            <a:off x="304800" y="1589567"/>
            <a:ext cx="4191000" cy="4572000"/>
          </a:xfrm>
        </p:spPr>
      </p:pic>
      <p:sp>
        <p:nvSpPr>
          <p:cNvPr id="4" name="Content Placeholder 3"/>
          <p:cNvSpPr>
            <a:spLocks noGrp="1"/>
          </p:cNvSpPr>
          <p:nvPr>
            <p:ph sz="quarter" idx="2"/>
          </p:nvPr>
        </p:nvSpPr>
        <p:spPr/>
        <p:txBody>
          <a:bodyPr>
            <a:normAutofit fontScale="92500" lnSpcReduction="20000"/>
          </a:bodyPr>
          <a:lstStyle/>
          <a:p>
            <a:r>
              <a:rPr lang="en-US" dirty="0" smtClean="0">
                <a:latin typeface="Arial"/>
                <a:cs typeface="Arial"/>
              </a:rPr>
              <a:t>Identify:</a:t>
            </a:r>
          </a:p>
          <a:p>
            <a:pPr marL="514350" indent="-514350">
              <a:buFont typeface="+mj-lt"/>
              <a:buAutoNum type="arabicPeriod"/>
            </a:pPr>
            <a:r>
              <a:rPr lang="en-US" dirty="0" smtClean="0">
                <a:latin typeface="Arial"/>
                <a:cs typeface="Arial"/>
              </a:rPr>
              <a:t>ways </a:t>
            </a:r>
            <a:r>
              <a:rPr lang="en-US" dirty="0">
                <a:latin typeface="Arial"/>
                <a:cs typeface="Arial"/>
              </a:rPr>
              <a:t>to present </a:t>
            </a:r>
            <a:r>
              <a:rPr lang="en-US" dirty="0" smtClean="0">
                <a:latin typeface="Arial"/>
                <a:cs typeface="Arial"/>
              </a:rPr>
              <a:t>information</a:t>
            </a:r>
            <a:endParaRPr lang="en-US" dirty="0">
              <a:latin typeface="Arial"/>
              <a:cs typeface="Arial"/>
            </a:endParaRPr>
          </a:p>
          <a:p>
            <a:pPr marL="514350" indent="-514350">
              <a:buFont typeface="+mj-lt"/>
              <a:buAutoNum type="arabicPeriod"/>
            </a:pPr>
            <a:r>
              <a:rPr lang="en-US" dirty="0" smtClean="0">
                <a:latin typeface="Arial"/>
                <a:cs typeface="Arial"/>
              </a:rPr>
              <a:t>Ways to access and to express</a:t>
            </a:r>
            <a:endParaRPr lang="en-US" dirty="0">
              <a:latin typeface="Arial"/>
              <a:cs typeface="Arial"/>
            </a:endParaRPr>
          </a:p>
          <a:p>
            <a:pPr marL="514350" indent="-514350">
              <a:buFont typeface="+mj-lt"/>
              <a:buAutoNum type="arabicPeriod"/>
            </a:pPr>
            <a:r>
              <a:rPr lang="en-US" dirty="0" smtClean="0">
                <a:latin typeface="Arial"/>
                <a:cs typeface="Arial"/>
              </a:rPr>
              <a:t>Ways  </a:t>
            </a:r>
            <a:r>
              <a:rPr lang="en-US" dirty="0">
                <a:latin typeface="Arial"/>
                <a:cs typeface="Arial"/>
              </a:rPr>
              <a:t>to demonstrate / represent </a:t>
            </a:r>
            <a:r>
              <a:rPr lang="en-US" dirty="0" smtClean="0">
                <a:latin typeface="Arial"/>
                <a:cs typeface="Arial"/>
              </a:rPr>
              <a:t>learning</a:t>
            </a:r>
          </a:p>
          <a:p>
            <a:r>
              <a:rPr lang="en-US" dirty="0" smtClean="0">
                <a:latin typeface="Arial"/>
                <a:cs typeface="Arial"/>
              </a:rPr>
              <a:t>What will the EA be doing to support the teacher and the students?</a:t>
            </a:r>
            <a:endParaRPr lang="en-US" dirty="0">
              <a:latin typeface="Arial"/>
              <a:cs typeface="Arial"/>
            </a:endParaRPr>
          </a:p>
          <a:p>
            <a:endParaRPr lang="en-US" dirty="0"/>
          </a:p>
        </p:txBody>
      </p:sp>
      <p:sp>
        <p:nvSpPr>
          <p:cNvPr id="5" name="Slide Number Placeholder 4"/>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22</a:t>
            </a:fld>
            <a:endParaRPr lang="en-US"/>
          </a:p>
        </p:txBody>
      </p:sp>
    </p:spTree>
    <p:extLst>
      <p:ext uri="{BB962C8B-B14F-4D97-AF65-F5344CB8AC3E}">
        <p14:creationId xmlns:p14="http://schemas.microsoft.com/office/powerpoint/2010/main" val="411264060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304800" y="304801"/>
            <a:ext cx="8229600" cy="914400"/>
          </a:xfrm>
        </p:spPr>
        <p:txBody>
          <a:bodyPr>
            <a:normAutofit/>
          </a:bodyPr>
          <a:lstStyle/>
          <a:p>
            <a:r>
              <a:rPr lang="en-US" b="1" dirty="0" smtClean="0">
                <a:solidFill>
                  <a:schemeClr val="accent1"/>
                </a:solidFill>
                <a:latin typeface="Arial"/>
                <a:cs typeface="Arial"/>
              </a:rPr>
              <a:t>Universal Design </a:t>
            </a:r>
            <a:r>
              <a:rPr lang="en-US" b="1" dirty="0" smtClean="0">
                <a:solidFill>
                  <a:srgbClr val="FF0000"/>
                </a:solidFill>
                <a:latin typeface="Arial"/>
                <a:cs typeface="Arial"/>
              </a:rPr>
              <a:t>=</a:t>
            </a:r>
            <a:r>
              <a:rPr lang="en-US" b="1" dirty="0" smtClean="0">
                <a:solidFill>
                  <a:schemeClr val="accent1"/>
                </a:solidFill>
                <a:latin typeface="Arial"/>
                <a:cs typeface="Arial"/>
              </a:rPr>
              <a:t> </a:t>
            </a:r>
            <a:r>
              <a:rPr lang="en-US" b="1" dirty="0">
                <a:solidFill>
                  <a:schemeClr val="accent1"/>
                </a:solidFill>
                <a:latin typeface="Arial"/>
                <a:cs typeface="Arial"/>
              </a:rPr>
              <a:t>A</a:t>
            </a:r>
            <a:r>
              <a:rPr lang="en-US" b="1" dirty="0" smtClean="0">
                <a:solidFill>
                  <a:schemeClr val="accent1"/>
                </a:solidFill>
                <a:latin typeface="Arial"/>
                <a:cs typeface="Arial"/>
              </a:rPr>
              <a:t>ccess </a:t>
            </a:r>
            <a:endParaRPr lang="en-US" b="1" dirty="0">
              <a:solidFill>
                <a:srgbClr val="FFFFFF"/>
              </a:solidFill>
            </a:endParaRPr>
          </a:p>
        </p:txBody>
      </p:sp>
      <p:sp>
        <p:nvSpPr>
          <p:cNvPr id="3" name="Content Placeholder 2"/>
          <p:cNvSpPr>
            <a:spLocks noGrp="1"/>
          </p:cNvSpPr>
          <p:nvPr>
            <p:ph idx="1"/>
          </p:nvPr>
        </p:nvSpPr>
        <p:spPr>
          <a:xfrm>
            <a:off x="914400" y="1905000"/>
            <a:ext cx="7086600" cy="5486400"/>
          </a:xfrm>
        </p:spPr>
        <p:txBody>
          <a:bodyPr>
            <a:normAutofit lnSpcReduction="10000"/>
          </a:bodyPr>
          <a:lstStyle/>
          <a:p>
            <a:pPr marL="0" indent="0">
              <a:spcBef>
                <a:spcPct val="50000"/>
              </a:spcBef>
              <a:buNone/>
            </a:pPr>
            <a:r>
              <a:rPr lang="en-US" sz="3000" dirty="0" smtClean="0">
                <a:latin typeface="Arial"/>
                <a:cs typeface="Arial"/>
              </a:rPr>
              <a:t>"The term 'universal design' means a concept or philosophy for designing and delivering products and services that are usable by people with the widest possible range of functional capabilities, which include products and services that are directly accessible (without requiring assistive technologies) and products and services that are interoperable with assistive technologies." </a:t>
            </a:r>
          </a:p>
          <a:p>
            <a:pPr>
              <a:spcBef>
                <a:spcPct val="50000"/>
              </a:spcBef>
              <a:buNone/>
            </a:pPr>
            <a:r>
              <a:rPr lang="en-US" sz="2400" dirty="0" smtClean="0">
                <a:latin typeface="Arial"/>
                <a:cs typeface="Arial"/>
              </a:rPr>
              <a:t/>
            </a:r>
            <a:br>
              <a:rPr lang="en-US" sz="2400" dirty="0" smtClean="0">
                <a:latin typeface="Arial"/>
                <a:cs typeface="Arial"/>
              </a:rPr>
            </a:br>
            <a:endParaRPr lang="en-US" dirty="0">
              <a:latin typeface="Arial"/>
              <a:cs typeface="Arial"/>
            </a:endParaRP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301230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Universal Design</a:t>
            </a:r>
            <a:endParaRPr lang="en-US" dirty="0">
              <a:latin typeface="Arial"/>
              <a:cs typeface="Arial"/>
            </a:endParaRPr>
          </a:p>
        </p:txBody>
      </p:sp>
      <p:sp>
        <p:nvSpPr>
          <p:cNvPr id="5" name="Content Placeholder 4"/>
          <p:cNvSpPr>
            <a:spLocks noGrp="1"/>
          </p:cNvSpPr>
          <p:nvPr>
            <p:ph sz="quarter" idx="1"/>
          </p:nvPr>
        </p:nvSpPr>
        <p:spPr/>
        <p:txBody>
          <a:bodyPr>
            <a:normAutofit fontScale="92500" lnSpcReduction="10000"/>
          </a:bodyPr>
          <a:lstStyle/>
          <a:p>
            <a:r>
              <a:rPr lang="en-US" dirty="0" smtClean="0">
                <a:latin typeface="Arial"/>
                <a:cs typeface="Arial"/>
              </a:rPr>
              <a:t>“the design of products and environments to be usable by the greatest extent possible by people of all ages and abilities” (Story, 1998)</a:t>
            </a:r>
          </a:p>
          <a:p>
            <a:r>
              <a:rPr lang="en-US" dirty="0" smtClean="0">
                <a:solidFill>
                  <a:srgbClr val="FF0000"/>
                </a:solidFill>
                <a:latin typeface="Arial"/>
                <a:cs typeface="Arial"/>
              </a:rPr>
              <a:t>Universal design puts high value on both diversity and inclusiveness.</a:t>
            </a:r>
            <a:endParaRPr lang="en-US" dirty="0">
              <a:solidFill>
                <a:srgbClr val="FF0000"/>
              </a:solidFill>
              <a:latin typeface="Arial"/>
              <a:cs typeface="Arial"/>
            </a:endParaRPr>
          </a:p>
        </p:txBody>
      </p:sp>
      <p:pic>
        <p:nvPicPr>
          <p:cNvPr id="7" name="Content Placeholder 6" descr="handdryers.jpg"/>
          <p:cNvPicPr>
            <a:picLocks noGrp="1" noChangeAspect="1"/>
          </p:cNvPicPr>
          <p:nvPr>
            <p:ph sz="quarter" idx="2"/>
          </p:nvPr>
        </p:nvPicPr>
        <p:blipFill rotWithShape="1">
          <a:blip r:embed="rId2">
            <a:extLst>
              <a:ext uri="{28A0092B-C50C-407E-A947-70E740481C1C}">
                <a14:useLocalDpi xmlns:a14="http://schemas.microsoft.com/office/drawing/2010/main" val="0"/>
              </a:ext>
            </a:extLst>
          </a:blip>
          <a:srcRect l="34195" t="-9445" r="12468" b="9445"/>
          <a:stretch/>
        </p:blipFill>
        <p:spPr>
          <a:xfrm>
            <a:off x="4495800" y="1447800"/>
            <a:ext cx="3911601" cy="4495800"/>
          </a:xfrm>
        </p:spPr>
      </p:pic>
      <p:sp>
        <p:nvSpPr>
          <p:cNvPr id="3" name="Slide Number Placeholder 2"/>
          <p:cNvSpPr>
            <a:spLocks noGrp="1"/>
          </p:cNvSpPr>
          <p:nvPr>
            <p:ph type="sldNum" sz="quarter" idx="16"/>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Tree>
    <p:extLst>
      <p:ext uri="{BB962C8B-B14F-4D97-AF65-F5344CB8AC3E}">
        <p14:creationId xmlns:p14="http://schemas.microsoft.com/office/powerpoint/2010/main" val="24952520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295400" y="1728552"/>
            <a:ext cx="6870700" cy="4238625"/>
          </a:xfrm>
        </p:spPr>
        <p:txBody>
          <a:bodyPr>
            <a:noAutofit/>
          </a:bodyPr>
          <a:lstStyle/>
          <a:p>
            <a:pPr marL="228600" indent="-228600"/>
            <a:r>
              <a:rPr lang="en-US" sz="2800" dirty="0">
                <a:solidFill>
                  <a:srgbClr val="000000"/>
                </a:solidFill>
                <a:latin typeface="Arial"/>
                <a:cs typeface="Arial"/>
              </a:rPr>
              <a:t>Not one size fits all – but </a:t>
            </a:r>
            <a:r>
              <a:rPr lang="en-US" sz="2800" i="1" dirty="0">
                <a:solidFill>
                  <a:srgbClr val="000000"/>
                </a:solidFill>
                <a:latin typeface="Arial"/>
                <a:cs typeface="Arial"/>
              </a:rPr>
              <a:t>alternatives for everyone</a:t>
            </a:r>
            <a:r>
              <a:rPr lang="en-US" sz="2800" dirty="0">
                <a:solidFill>
                  <a:srgbClr val="000000"/>
                </a:solidFill>
                <a:latin typeface="Arial"/>
                <a:cs typeface="Arial"/>
              </a:rPr>
              <a:t>.</a:t>
            </a:r>
          </a:p>
          <a:p>
            <a:pPr marL="228600" indent="-228600"/>
            <a:endParaRPr lang="en-US" sz="2800" dirty="0">
              <a:solidFill>
                <a:srgbClr val="000000"/>
              </a:solidFill>
              <a:latin typeface="Arial"/>
              <a:cs typeface="Arial"/>
            </a:endParaRPr>
          </a:p>
          <a:p>
            <a:pPr marL="228600" indent="-228600"/>
            <a:r>
              <a:rPr lang="en-US" sz="2800" dirty="0">
                <a:solidFill>
                  <a:srgbClr val="000000"/>
                </a:solidFill>
                <a:latin typeface="Arial"/>
                <a:cs typeface="Arial"/>
              </a:rPr>
              <a:t>Not added on later – but </a:t>
            </a:r>
            <a:r>
              <a:rPr lang="en-US" sz="2800" i="1" dirty="0">
                <a:solidFill>
                  <a:srgbClr val="000000"/>
                </a:solidFill>
                <a:latin typeface="Arial"/>
                <a:cs typeface="Arial"/>
              </a:rPr>
              <a:t>designed from the beginning</a:t>
            </a:r>
            <a:r>
              <a:rPr lang="en-US" sz="2800" dirty="0">
                <a:solidFill>
                  <a:srgbClr val="000000"/>
                </a:solidFill>
                <a:latin typeface="Arial"/>
                <a:cs typeface="Arial"/>
              </a:rPr>
              <a:t>.</a:t>
            </a:r>
          </a:p>
          <a:p>
            <a:pPr marL="228600" indent="-228600"/>
            <a:endParaRPr lang="en-US" sz="2800" dirty="0">
              <a:solidFill>
                <a:srgbClr val="000000"/>
              </a:solidFill>
              <a:latin typeface="Arial"/>
              <a:cs typeface="Arial"/>
            </a:endParaRPr>
          </a:p>
          <a:p>
            <a:pPr marL="228600" indent="-228600"/>
            <a:r>
              <a:rPr lang="en-US" sz="2800" dirty="0" smtClean="0">
                <a:solidFill>
                  <a:srgbClr val="000000"/>
                </a:solidFill>
                <a:latin typeface="Arial"/>
                <a:cs typeface="Arial"/>
              </a:rPr>
              <a:t>Not </a:t>
            </a:r>
            <a:r>
              <a:rPr lang="en-US" sz="2800" dirty="0">
                <a:solidFill>
                  <a:srgbClr val="000000"/>
                </a:solidFill>
                <a:latin typeface="Arial"/>
                <a:cs typeface="Arial"/>
              </a:rPr>
              <a:t>access for some – but </a:t>
            </a:r>
            <a:r>
              <a:rPr lang="en-US" sz="2800" i="1" dirty="0">
                <a:solidFill>
                  <a:srgbClr val="000000"/>
                </a:solidFill>
                <a:latin typeface="Arial"/>
                <a:cs typeface="Arial"/>
              </a:rPr>
              <a:t>access for everyone.</a:t>
            </a:r>
            <a:endParaRPr lang="en-US" sz="2800" dirty="0">
              <a:solidFill>
                <a:srgbClr val="000000"/>
              </a:solidFill>
              <a:latin typeface="Arial"/>
              <a:cs typeface="Arial"/>
            </a:endParaRPr>
          </a:p>
          <a:p>
            <a:pPr marL="228600" indent="-228600"/>
            <a:endParaRPr lang="en-US" sz="2800" dirty="0">
              <a:solidFill>
                <a:srgbClr val="000000"/>
              </a:solidFill>
              <a:latin typeface="Arial"/>
              <a:cs typeface="Arial"/>
            </a:endParaRPr>
          </a:p>
        </p:txBody>
      </p:sp>
      <p:sp>
        <p:nvSpPr>
          <p:cNvPr id="2" name="Title 1"/>
          <p:cNvSpPr>
            <a:spLocks noGrp="1"/>
          </p:cNvSpPr>
          <p:nvPr>
            <p:ph type="title"/>
          </p:nvPr>
        </p:nvSpPr>
        <p:spPr/>
        <p:txBody>
          <a:bodyPr/>
          <a:lstStyle/>
          <a:p>
            <a:r>
              <a:rPr lang="en-US" dirty="0" smtClean="0">
                <a:latin typeface="Arial"/>
                <a:cs typeface="Arial"/>
              </a:rPr>
              <a:t>What is Universal Design?</a:t>
            </a:r>
            <a:endParaRPr lang="en-US" dirty="0">
              <a:latin typeface="Arial"/>
              <a:cs typeface="Arial"/>
            </a:endParaRPr>
          </a:p>
        </p:txBody>
      </p:sp>
      <p:sp>
        <p:nvSpPr>
          <p:cNvPr id="3" name="Slide Number Placeholder 2"/>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Tree>
    <p:extLst>
      <p:ext uri="{BB962C8B-B14F-4D97-AF65-F5344CB8AC3E}">
        <p14:creationId xmlns:p14="http://schemas.microsoft.com/office/powerpoint/2010/main" val="42923097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457200" y="1905000"/>
            <a:ext cx="4572000" cy="3962400"/>
          </a:xfrm>
        </p:spPr>
        <p:txBody>
          <a:bodyPr>
            <a:normAutofit lnSpcReduction="10000"/>
          </a:bodyPr>
          <a:lstStyle/>
          <a:p>
            <a:pPr marL="177800" indent="-177800">
              <a:buClr>
                <a:schemeClr val="hlink"/>
              </a:buClr>
            </a:pPr>
            <a:r>
              <a:rPr lang="en-US" sz="4100" dirty="0" smtClean="0">
                <a:solidFill>
                  <a:srgbClr val="000000"/>
                </a:solidFill>
                <a:latin typeface="Arial"/>
                <a:cs typeface="Arial"/>
              </a:rPr>
              <a:t>Curb </a:t>
            </a:r>
            <a:r>
              <a:rPr lang="en-US" sz="4100" dirty="0">
                <a:solidFill>
                  <a:srgbClr val="000000"/>
                </a:solidFill>
                <a:latin typeface="Arial"/>
                <a:cs typeface="Arial"/>
              </a:rPr>
              <a:t>Cuts</a:t>
            </a:r>
          </a:p>
          <a:p>
            <a:pPr marL="177800" indent="-177800">
              <a:buClr>
                <a:schemeClr val="hlink"/>
              </a:buClr>
            </a:pPr>
            <a:r>
              <a:rPr lang="en-US" sz="4100" dirty="0" smtClean="0">
                <a:solidFill>
                  <a:srgbClr val="000000"/>
                </a:solidFill>
                <a:latin typeface="Arial"/>
                <a:cs typeface="Arial"/>
              </a:rPr>
              <a:t>Ramps</a:t>
            </a:r>
          </a:p>
          <a:p>
            <a:pPr marL="177800" indent="-177800">
              <a:buClr>
                <a:schemeClr val="hlink"/>
              </a:buClr>
            </a:pPr>
            <a:r>
              <a:rPr lang="en-US" sz="4100" dirty="0" smtClean="0">
                <a:solidFill>
                  <a:srgbClr val="000000"/>
                </a:solidFill>
                <a:latin typeface="Arial"/>
                <a:cs typeface="Arial"/>
              </a:rPr>
              <a:t>Electric </a:t>
            </a:r>
            <a:r>
              <a:rPr lang="en-US" sz="4100" dirty="0">
                <a:solidFill>
                  <a:srgbClr val="000000"/>
                </a:solidFill>
                <a:latin typeface="Arial"/>
                <a:cs typeface="Arial"/>
              </a:rPr>
              <a:t>Doors</a:t>
            </a:r>
          </a:p>
          <a:p>
            <a:pPr marL="177800" indent="-177800">
              <a:buClr>
                <a:schemeClr val="hlink"/>
              </a:buClr>
            </a:pPr>
            <a:r>
              <a:rPr lang="en-US" sz="4100" dirty="0">
                <a:solidFill>
                  <a:srgbClr val="000000"/>
                </a:solidFill>
                <a:latin typeface="Arial"/>
                <a:cs typeface="Arial"/>
              </a:rPr>
              <a:t>Captions on Television</a:t>
            </a:r>
          </a:p>
          <a:p>
            <a:pPr marL="177800" indent="-177800">
              <a:buClr>
                <a:schemeClr val="hlink"/>
              </a:buClr>
            </a:pPr>
            <a:r>
              <a:rPr lang="en-US" sz="4100" dirty="0" smtClean="0">
                <a:solidFill>
                  <a:srgbClr val="000000"/>
                </a:solidFill>
                <a:latin typeface="Arial"/>
                <a:cs typeface="Arial"/>
              </a:rPr>
              <a:t>Easy </a:t>
            </a:r>
            <a:r>
              <a:rPr lang="en-US" sz="4100" dirty="0">
                <a:solidFill>
                  <a:srgbClr val="000000"/>
                </a:solidFill>
                <a:latin typeface="Arial"/>
                <a:cs typeface="Arial"/>
              </a:rPr>
              <a:t>Grip </a:t>
            </a:r>
            <a:r>
              <a:rPr lang="en-US" sz="4100" dirty="0" smtClean="0">
                <a:solidFill>
                  <a:srgbClr val="000000"/>
                </a:solidFill>
                <a:latin typeface="Arial"/>
                <a:cs typeface="Arial"/>
              </a:rPr>
              <a:t>Tools</a:t>
            </a:r>
            <a:endParaRPr lang="en-US" sz="4100" dirty="0">
              <a:solidFill>
                <a:srgbClr val="000000"/>
              </a:solidFill>
              <a:latin typeface="Arial"/>
              <a:cs typeface="Arial"/>
            </a:endParaRPr>
          </a:p>
          <a:p>
            <a:pPr marL="177800" indent="-177800">
              <a:buClr>
                <a:srgbClr val="0033CC"/>
              </a:buClr>
              <a:buFont typeface="Wingdings" charset="0"/>
              <a:buNone/>
            </a:pPr>
            <a:endParaRPr lang="en-US" sz="4100" b="1" dirty="0">
              <a:solidFill>
                <a:srgbClr val="000000"/>
              </a:solidFill>
              <a:latin typeface="Arial"/>
              <a:cs typeface="Arial"/>
            </a:endParaRPr>
          </a:p>
          <a:p>
            <a:pPr marL="177800" indent="-177800">
              <a:buClr>
                <a:srgbClr val="0033CC"/>
              </a:buClr>
              <a:buFont typeface="Wingdings" charset="0"/>
              <a:buNone/>
            </a:pPr>
            <a:endParaRPr lang="en-US" sz="2000" b="1" i="1" dirty="0">
              <a:solidFill>
                <a:srgbClr val="000000"/>
              </a:solidFill>
            </a:endParaRPr>
          </a:p>
        </p:txBody>
      </p:sp>
      <p:pic>
        <p:nvPicPr>
          <p:cNvPr id="9219" name="Picture 3" descr="lever-type door hand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400"/>
            <a:ext cx="42449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title"/>
          </p:nvPr>
        </p:nvSpPr>
        <p:spPr bwMode="auto">
          <a:xfrm>
            <a:off x="444500" y="1"/>
            <a:ext cx="8229600" cy="114299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1440" tIns="45720" rIns="91440" bIns="45720" numCol="1" anchor="ctr" anchorCtr="0" compatLnSpc="1">
            <a:prstTxWarp prst="textNoShape">
              <a:avLst/>
            </a:prstTxWarp>
            <a:normAutofit/>
          </a:bodyPr>
          <a:lstStyle/>
          <a:p>
            <a:r>
              <a:rPr lang="en-US" b="1" dirty="0" smtClean="0">
                <a:solidFill>
                  <a:schemeClr val="accent1"/>
                </a:solidFill>
                <a:latin typeface="Arial"/>
                <a:cs typeface="Arial"/>
              </a:rPr>
              <a:t>Universal Design</a:t>
            </a:r>
            <a:endParaRPr lang="en-US" b="1" dirty="0">
              <a:solidFill>
                <a:schemeClr val="accent1"/>
              </a:solidFill>
              <a:latin typeface="Arial"/>
              <a:cs typeface="Arial"/>
            </a:endParaRP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Tree>
    <p:extLst>
      <p:ext uri="{BB962C8B-B14F-4D97-AF65-F5344CB8AC3E}">
        <p14:creationId xmlns:p14="http://schemas.microsoft.com/office/powerpoint/2010/main" val="2627610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sz="3600" dirty="0" smtClean="0">
                <a:solidFill>
                  <a:schemeClr val="tx1"/>
                </a:solidFill>
                <a:latin typeface="Arial"/>
                <a:cs typeface="Arial"/>
              </a:rPr>
              <a:t>Universal Design of Learning (UDL)</a:t>
            </a:r>
            <a:endParaRPr lang="en-US" sz="3600" dirty="0">
              <a:solidFill>
                <a:schemeClr val="tx1"/>
              </a:solidFill>
              <a:latin typeface="Arial"/>
              <a:cs typeface="Arial"/>
            </a:endParaRPr>
          </a:p>
        </p:txBody>
      </p:sp>
      <p:graphicFrame>
        <p:nvGraphicFramePr>
          <p:cNvPr id="31747" name="Object 3"/>
          <p:cNvGraphicFramePr>
            <a:graphicFrameLocks noGrp="1" noChangeAspect="1"/>
          </p:cNvGraphicFramePr>
          <p:nvPr>
            <p:ph sz="quarter" idx="1"/>
            <p:extLst>
              <p:ext uri="{D42A27DB-BD31-4B8C-83A1-F6EECF244321}">
                <p14:modId xmlns:p14="http://schemas.microsoft.com/office/powerpoint/2010/main" val="624838838"/>
              </p:ext>
            </p:extLst>
          </p:nvPr>
        </p:nvGraphicFramePr>
        <p:xfrm>
          <a:off x="609600" y="1931988"/>
          <a:ext cx="3886200" cy="3886200"/>
        </p:xfrm>
        <a:graphic>
          <a:graphicData uri="http://schemas.openxmlformats.org/presentationml/2006/ole">
            <mc:AlternateContent xmlns:mc="http://schemas.openxmlformats.org/markup-compatibility/2006">
              <mc:Choice xmlns:v="urn:schemas-microsoft-com:vml" Requires="v">
                <p:oleObj spid="_x0000_s1076" name="Image" r:id="rId4" imgW="5079365" imgH="5079365" progId="">
                  <p:embed/>
                </p:oleObj>
              </mc:Choice>
              <mc:Fallback>
                <p:oleObj name="Image" r:id="rId4" imgW="5079365" imgH="507936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31988"/>
                        <a:ext cx="388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Content Placeholder 2"/>
          <p:cNvSpPr>
            <a:spLocks noGrp="1"/>
          </p:cNvSpPr>
          <p:nvPr>
            <p:ph sz="quarter" idx="2"/>
          </p:nvPr>
        </p:nvSpPr>
        <p:spPr/>
        <p:txBody>
          <a:bodyPr>
            <a:noAutofit/>
          </a:bodyPr>
          <a:lstStyle/>
          <a:p>
            <a:pPr marL="0" indent="0">
              <a:buNone/>
            </a:pPr>
            <a:r>
              <a:rPr lang="en-US" sz="3200" dirty="0" smtClean="0">
                <a:latin typeface="Arial"/>
                <a:cs typeface="Arial"/>
              </a:rPr>
              <a:t>A UDL framework assumes that students with varying needs will be involved in learning and that the curriculum needs to address this diversity.</a:t>
            </a:r>
            <a:r>
              <a:rPr lang="en-US" sz="3200" b="1" dirty="0" smtClean="0">
                <a:solidFill>
                  <a:srgbClr val="FFFFFF"/>
                </a:solidFill>
                <a:latin typeface="Arial"/>
                <a:cs typeface="Arial"/>
              </a:rPr>
              <a:t> </a:t>
            </a:r>
            <a:r>
              <a:rPr lang="en-US" sz="3200" b="1" dirty="0">
                <a:solidFill>
                  <a:srgbClr val="FFFFFF"/>
                </a:solidFill>
                <a:latin typeface="Arial"/>
                <a:cs typeface="Arial"/>
              </a:rPr>
              <a:t>Core UDL Principle</a:t>
            </a:r>
            <a:endParaRPr lang="en-US" sz="3200" dirty="0">
              <a:latin typeface="Arial"/>
              <a:cs typeface="Arial"/>
            </a:endParaRPr>
          </a:p>
        </p:txBody>
      </p:sp>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7</a:t>
            </a:fld>
            <a:endParaRPr lang="en-US"/>
          </a:p>
        </p:txBody>
      </p:sp>
    </p:spTree>
    <p:extLst>
      <p:ext uri="{BB962C8B-B14F-4D97-AF65-F5344CB8AC3E}">
        <p14:creationId xmlns:p14="http://schemas.microsoft.com/office/powerpoint/2010/main" val="38695818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04800"/>
            <a:ext cx="8153400" cy="914400"/>
          </a:xfrm>
        </p:spPr>
        <p:txBody>
          <a:bodyPr>
            <a:normAutofit fontScale="90000"/>
          </a:bodyPr>
          <a:lstStyle/>
          <a:p>
            <a:r>
              <a:rPr lang="en-US" dirty="0">
                <a:latin typeface="Arial"/>
                <a:cs typeface="Arial"/>
              </a:rPr>
              <a:t>Universal Design for Learning</a:t>
            </a:r>
            <a:r>
              <a:rPr lang="en-US" sz="3200" b="1" dirty="0">
                <a:solidFill>
                  <a:srgbClr val="FF6600"/>
                </a:solidFill>
                <a:latin typeface="Arial"/>
                <a:cs typeface="Arial"/>
              </a:rPr>
              <a:t/>
            </a:r>
            <a:br>
              <a:rPr lang="en-US" sz="3200" b="1" dirty="0">
                <a:solidFill>
                  <a:srgbClr val="FF6600"/>
                </a:solidFill>
                <a:latin typeface="Arial"/>
                <a:cs typeface="Arial"/>
              </a:rPr>
            </a:br>
            <a:endParaRPr lang="en-US" dirty="0"/>
          </a:p>
        </p:txBody>
      </p:sp>
      <p:sp>
        <p:nvSpPr>
          <p:cNvPr id="3" name="Content Placeholder 2"/>
          <p:cNvSpPr>
            <a:spLocks noGrp="1"/>
          </p:cNvSpPr>
          <p:nvPr>
            <p:ph sz="quarter" idx="1"/>
          </p:nvPr>
        </p:nvSpPr>
        <p:spPr/>
        <p:txBody>
          <a:bodyPr/>
          <a:lstStyle/>
          <a:p>
            <a:pPr>
              <a:spcBef>
                <a:spcPct val="100000"/>
              </a:spcBef>
            </a:pPr>
            <a:r>
              <a:rPr lang="en-US" sz="3200" b="1" dirty="0">
                <a:solidFill>
                  <a:schemeClr val="tx2"/>
                </a:solidFill>
                <a:latin typeface="Arial"/>
                <a:cs typeface="Arial"/>
              </a:rPr>
              <a:t>Curricula and tools designed to meet the needs of </a:t>
            </a:r>
            <a:r>
              <a:rPr lang="en-US" sz="3200" b="1" u="sng" dirty="0">
                <a:solidFill>
                  <a:schemeClr val="tx2"/>
                </a:solidFill>
                <a:latin typeface="Arial"/>
                <a:cs typeface="Arial"/>
              </a:rPr>
              <a:t>all</a:t>
            </a:r>
            <a:r>
              <a:rPr lang="en-US" sz="3200" b="1" dirty="0">
                <a:solidFill>
                  <a:schemeClr val="tx2"/>
                </a:solidFill>
                <a:latin typeface="Arial"/>
                <a:cs typeface="Arial"/>
              </a:rPr>
              <a:t> learners</a:t>
            </a:r>
          </a:p>
          <a:p>
            <a:pPr>
              <a:spcBef>
                <a:spcPct val="100000"/>
              </a:spcBef>
            </a:pPr>
            <a:r>
              <a:rPr lang="en-US" sz="3200" b="1" dirty="0">
                <a:solidFill>
                  <a:schemeClr val="tx2"/>
                </a:solidFill>
                <a:latin typeface="Arial"/>
                <a:cs typeface="Arial"/>
              </a:rPr>
              <a:t>Supports for diverse learners built in </a:t>
            </a:r>
            <a:r>
              <a:rPr lang="en-US" sz="3200" b="1" u="sng" dirty="0">
                <a:solidFill>
                  <a:schemeClr val="tx2"/>
                </a:solidFill>
                <a:latin typeface="Arial"/>
                <a:cs typeface="Arial"/>
              </a:rPr>
              <a:t>from the start</a:t>
            </a:r>
          </a:p>
          <a:p>
            <a:pPr>
              <a:spcBef>
                <a:spcPct val="100000"/>
              </a:spcBef>
            </a:pPr>
            <a:r>
              <a:rPr lang="en-US" sz="3200" b="1" dirty="0">
                <a:solidFill>
                  <a:schemeClr val="tx2"/>
                </a:solidFill>
                <a:latin typeface="Arial"/>
                <a:cs typeface="Arial"/>
              </a:rPr>
              <a:t>Frequently more effective for </a:t>
            </a:r>
            <a:r>
              <a:rPr lang="en-US" sz="3200" b="1" u="sng" dirty="0">
                <a:solidFill>
                  <a:schemeClr val="tx2"/>
                </a:solidFill>
                <a:latin typeface="Arial"/>
                <a:cs typeface="Arial"/>
              </a:rPr>
              <a:t>all</a:t>
            </a:r>
            <a:r>
              <a:rPr lang="en-US" sz="3200" b="1" dirty="0">
                <a:solidFill>
                  <a:schemeClr val="tx2"/>
                </a:solidFill>
                <a:latin typeface="Arial"/>
                <a:cs typeface="Arial"/>
              </a:rPr>
              <a:t> learners, even </a:t>
            </a:r>
            <a:r>
              <a:rPr lang="ja-JP" altLang="en-US" sz="3200" b="1" dirty="0">
                <a:solidFill>
                  <a:schemeClr val="tx2"/>
                </a:solidFill>
                <a:latin typeface="Arial"/>
                <a:cs typeface="Arial"/>
              </a:rPr>
              <a:t>“</a:t>
            </a:r>
            <a:r>
              <a:rPr lang="en-US" sz="3200" b="1" dirty="0">
                <a:solidFill>
                  <a:schemeClr val="tx2"/>
                </a:solidFill>
                <a:latin typeface="Arial"/>
                <a:cs typeface="Arial"/>
              </a:rPr>
              <a:t>typically developing</a:t>
            </a:r>
            <a:r>
              <a:rPr lang="ja-JP" altLang="en-US" sz="3200" b="1" dirty="0">
                <a:solidFill>
                  <a:schemeClr val="tx2"/>
                </a:solidFill>
                <a:latin typeface="Arial"/>
                <a:cs typeface="Arial"/>
              </a:rPr>
              <a:t>”</a:t>
            </a:r>
            <a:endParaRPr lang="en-US" sz="3200" b="1" dirty="0">
              <a:solidFill>
                <a:schemeClr val="tx2"/>
              </a:solidFill>
              <a:latin typeface="Arial"/>
              <a:cs typeface="Arial"/>
            </a:endParaRPr>
          </a:p>
          <a:p>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Tree>
    <p:extLst>
      <p:ext uri="{BB962C8B-B14F-4D97-AF65-F5344CB8AC3E}">
        <p14:creationId xmlns:p14="http://schemas.microsoft.com/office/powerpoint/2010/main" val="7650846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Arial"/>
                <a:cs typeface="Arial"/>
              </a:rPr>
              <a:t>A </a:t>
            </a:r>
            <a:r>
              <a:rPr lang="en-US" dirty="0">
                <a:latin typeface="Arial"/>
                <a:cs typeface="Arial"/>
              </a:rPr>
              <a:t>C</a:t>
            </a:r>
            <a:r>
              <a:rPr lang="en-US" dirty="0" smtClean="0">
                <a:latin typeface="Arial"/>
                <a:cs typeface="Arial"/>
              </a:rPr>
              <a:t>onceptual </a:t>
            </a:r>
            <a:r>
              <a:rPr lang="en-US" dirty="0">
                <a:latin typeface="Arial"/>
                <a:cs typeface="Arial"/>
              </a:rPr>
              <a:t>S</a:t>
            </a:r>
            <a:r>
              <a:rPr lang="en-US" dirty="0" smtClean="0">
                <a:latin typeface="Arial"/>
                <a:cs typeface="Arial"/>
              </a:rPr>
              <a:t>hift</a:t>
            </a:r>
            <a:endParaRPr lang="en-US" dirty="0">
              <a:latin typeface="Arial"/>
              <a:cs typeface="Arial"/>
            </a:endParaRPr>
          </a:p>
        </p:txBody>
      </p:sp>
      <p:sp>
        <p:nvSpPr>
          <p:cNvPr id="3" name="Content Placeholder 2"/>
          <p:cNvSpPr>
            <a:spLocks noGrp="1"/>
          </p:cNvSpPr>
          <p:nvPr>
            <p:ph sz="quarter" idx="1"/>
          </p:nvPr>
        </p:nvSpPr>
        <p:spPr/>
        <p:txBody>
          <a:bodyPr>
            <a:normAutofit lnSpcReduction="10000"/>
          </a:bodyPr>
          <a:lstStyle/>
          <a:p>
            <a:r>
              <a:rPr lang="en-US" sz="4000" dirty="0" smtClean="0">
                <a:latin typeface="Arial"/>
                <a:cs typeface="Arial"/>
              </a:rPr>
              <a:t>Diversity is the norm</a:t>
            </a:r>
          </a:p>
          <a:p>
            <a:r>
              <a:rPr lang="en-US" sz="4000" dirty="0" smtClean="0">
                <a:latin typeface="Arial"/>
                <a:cs typeface="Arial"/>
              </a:rPr>
              <a:t>Technology is flexible and accessible </a:t>
            </a:r>
            <a:r>
              <a:rPr lang="en-US" sz="2400" dirty="0" smtClean="0">
                <a:latin typeface="Arial"/>
                <a:cs typeface="Arial"/>
              </a:rPr>
              <a:t>(when planned)</a:t>
            </a:r>
          </a:p>
          <a:p>
            <a:r>
              <a:rPr lang="en-US" sz="4000" dirty="0" smtClean="0">
                <a:latin typeface="Arial"/>
                <a:cs typeface="Arial"/>
              </a:rPr>
              <a:t>Focus on the curriculum – goals, assessments method, materials</a:t>
            </a:r>
          </a:p>
          <a:p>
            <a:r>
              <a:rPr lang="en-US" sz="4000" dirty="0" smtClean="0">
                <a:latin typeface="Arial"/>
                <a:cs typeface="Arial"/>
              </a:rPr>
              <a:t>Focus on student profiles and class profiles</a:t>
            </a:r>
            <a:endParaRPr lang="en-US" sz="4000" dirty="0">
              <a:latin typeface="Arial"/>
              <a:cs typeface="Arial"/>
            </a:endParaRPr>
          </a:p>
        </p:txBody>
      </p:sp>
      <p:sp>
        <p:nvSpPr>
          <p:cNvPr id="2" name="Slide Number Placeholder 1"/>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Tree>
    <p:extLst>
      <p:ext uri="{BB962C8B-B14F-4D97-AF65-F5344CB8AC3E}">
        <p14:creationId xmlns:p14="http://schemas.microsoft.com/office/powerpoint/2010/main" val="2515100157"/>
      </p:ext>
    </p:extLst>
  </p:cSld>
  <p:clrMapOvr>
    <a:masterClrMapping/>
  </p:clrMapOvr>
  <mc:AlternateContent xmlns:mc="http://schemas.openxmlformats.org/markup-compatibility/2006" xmlns:p14="http://schemas.microsoft.com/office/powerpoint/2010/main">
    <mc:Choice Requires="p14">
      <p:transition spd="slow" p14:dur="2000" advTm="73796"/>
    </mc:Choice>
    <mc:Fallback xmlns="">
      <p:transition xmlns:p14="http://schemas.microsoft.com/office/powerpoint/2010/main" spd="slow" advTm="73796"/>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867</Words>
  <Application>Microsoft Macintosh PowerPoint</Application>
  <PresentationFormat>On-screen Show (4:3)</PresentationFormat>
  <Paragraphs>155</Paragraphs>
  <Slides>22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TC103524809990</vt:lpstr>
      <vt:lpstr>Image</vt:lpstr>
      <vt:lpstr>Accessing the Curriculum for Diverse Learners</vt:lpstr>
      <vt:lpstr>Activity: Cartoon Analysis</vt:lpstr>
      <vt:lpstr>Universal Design = Access </vt:lpstr>
      <vt:lpstr>Universal Design</vt:lpstr>
      <vt:lpstr>What is Universal Design?</vt:lpstr>
      <vt:lpstr>Universal Design</vt:lpstr>
      <vt:lpstr>Universal Design of Learning (UDL)</vt:lpstr>
      <vt:lpstr>Universal Design for Learning </vt:lpstr>
      <vt:lpstr>A Conceptual Shift</vt:lpstr>
      <vt:lpstr>Based on Brain-research</vt:lpstr>
      <vt:lpstr>PowerPoint Presentation</vt:lpstr>
      <vt:lpstr>PowerPoint Presentation</vt:lpstr>
      <vt:lpstr>PowerPoint Presentation</vt:lpstr>
      <vt:lpstr>9 Principles of Universal Design for Learning</vt:lpstr>
      <vt:lpstr>9 Principles of Universal Design for Learning</vt:lpstr>
      <vt:lpstr>3 core components of UDL curriculum </vt:lpstr>
      <vt:lpstr>Video: UDL at a glance</vt:lpstr>
      <vt:lpstr>What is Universal Design for Instruction?</vt:lpstr>
      <vt:lpstr>PowerPoint Presentation</vt:lpstr>
      <vt:lpstr>Differentiated Instruction</vt:lpstr>
      <vt:lpstr>Video: UDL Guidelines in Practice</vt:lpstr>
      <vt:lpstr>Article: scenario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2013-10-13T17:40:56Z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